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87" r:id="rId5"/>
    <p:sldId id="283" r:id="rId6"/>
    <p:sldId id="261" r:id="rId7"/>
    <p:sldId id="284" r:id="rId8"/>
    <p:sldId id="262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3300"/>
    <a:srgbClr val="0000CC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6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80B284-CE8D-4B3B-9360-5F782B2B8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209765B-35D1-4344-85EF-641B5E8F7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7DA6A9-309E-4583-A7CB-2AE8DB20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E752F9-8072-4E1C-8706-C24BF386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E92B64-43E6-4B64-8216-D395DDC7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73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E85AFC-AA09-4212-9FD9-FCD6741A3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C8D486A-944E-4E78-B0B1-444759F35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60639F-34C0-432F-AF58-766BEB23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970B1E-1917-43F4-BADA-17BFB5D7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1B6F37-AAFD-4C34-AFF5-CFD0D6C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7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BD36468-5F46-49AA-A45F-1E32CB06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9668C8E-FE0F-420F-9A3A-9FC83E85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8C788D-6034-4AB5-9ABB-FB1929C4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94EEC4-E00E-4F20-AFD0-C694FD25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33E169-4A58-4E53-A172-A9D60E7A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72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0B949E-08D6-4125-9237-66E9506A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BB8819-E774-4D92-B7B8-C0B3FA36A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7CB6CE-72B7-4068-A92F-FFD4B994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468C65-4BEE-4D61-AD3F-C4A5924A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63F2CD-0D1B-4596-B362-2E5998C0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74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E24F7A-9DC6-42AE-B970-7952738C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8E7A97-2F20-4C9F-AF33-E312F3CA1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D350D4-8306-4204-88C5-8729D63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192BF3-2AE3-482E-9B4A-1F15EF27A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80D537-1BFE-46E3-AA26-A391C813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16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ECA94F-7DD6-4DB6-82D2-86775072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4A24FA-0A4C-4569-93EB-7EAFF2B29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0293ABC-935E-4A5F-B0A8-83E190F1B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BBF333-5998-4702-A1C2-B3063480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E46BE42-7AE2-4649-A2DF-0BC16C0D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DF9BAC-B277-4AAE-A8EE-58068131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72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91B543-4877-4C53-A01D-16426019E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33DFE4-1B17-4DB0-94D4-5C470178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38A3A1-6F24-419B-A0F4-0BF196236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360C926-018C-448D-A2C5-DA83AAB27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AE7C47C-12D4-4E3D-933D-DD39AF786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D3B357A-5CE7-4745-8AF6-C3384F1E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5E88847-0117-4686-899E-98B58004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E012BEA-C2CC-4FBB-A0B9-64691020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3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020DFD-EBC5-4C43-AA2C-4BD2E951E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AE4AD10-AB4C-4972-9151-04CF03C0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F71A9-4D28-4483-A2C5-679D8CEA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7A2A5E0-9213-4ECD-85DC-68E8879A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67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A8A5B9-22E5-4512-8C18-6666AC65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3E62C9D-5217-4EE8-8247-6C941E94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9B80643-59E1-41A7-8731-E287D748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553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6F892F-94AB-45B7-8491-36B7236F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BAFF6B-2926-4F1C-AD6B-2111CAA38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8664D96-149C-4085-A7B9-05D9183DA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CEA6E16-E7DF-4A8F-99C3-01380FF8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3880B9-A1DF-4775-ADEE-3A860691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F4724A5-CE0A-49F7-B16E-1D8578D5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82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9E29B9-C393-409C-B016-DCE6803F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FD20759-89CA-4394-9962-CF364E5D3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7A54132-0EDC-4776-98DF-8851FA13A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3297F4-2F70-4C0E-B94B-FAE9A7B75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4391E5-5FF1-46D8-8097-0B99B4F2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8E09A4-C173-481B-BAA2-96F3C13F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08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C879362-E2A9-424C-B568-2D933749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16B2CB-69BD-4A18-8817-AFE336F8D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DAC0E3-E62D-4185-88AB-B9CE24F77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7EA4-7249-4301-90C3-390717A7986C}" type="datetimeFigureOut">
              <a:rPr lang="nb-NO" smtClean="0"/>
              <a:t>17.03.2021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6F3F67-DE05-45BE-9D8A-99DCC6073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8421D3-1D1F-48F3-8FF7-C045FD739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800-2162-487E-9F95-9AF32DADB4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8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186641-9935-4082-9B42-B539D2109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2082"/>
            <a:ext cx="9144000" cy="1281840"/>
          </a:xfrm>
        </p:spPr>
        <p:txBody>
          <a:bodyPr>
            <a:noAutofit/>
          </a:bodyPr>
          <a:lstStyle/>
          <a:p>
            <a:pPr algn="l"/>
            <a:r>
              <a:rPr lang="nb-NO" sz="3200" dirty="0">
                <a:solidFill>
                  <a:srgbClr val="C00000"/>
                </a:solidFill>
              </a:rPr>
              <a:t>Innbygging av rettsregler:</a:t>
            </a:r>
            <a:br>
              <a:rPr lang="nb-NO" sz="3600" dirty="0">
                <a:solidFill>
                  <a:srgbClr val="C00000"/>
                </a:solidFill>
              </a:rPr>
            </a:br>
            <a:r>
              <a:rPr lang="nb-NO" sz="3600" dirty="0">
                <a:solidFill>
                  <a:srgbClr val="C00000"/>
                </a:solidFill>
              </a:rPr>
              <a:t>personvern og rettssikkerhet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9B6480-4637-4A5C-8F94-441B5FCCC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749" y="3480942"/>
            <a:ext cx="9144000" cy="572979"/>
          </a:xfrm>
        </p:spPr>
        <p:txBody>
          <a:bodyPr>
            <a:normAutofit/>
          </a:bodyPr>
          <a:lstStyle/>
          <a:p>
            <a:r>
              <a:rPr lang="nb-NO" sz="2000" dirty="0"/>
              <a:t>Dag Wiese Schartum</a:t>
            </a:r>
          </a:p>
        </p:txBody>
      </p:sp>
      <p:pic>
        <p:nvPicPr>
          <p:cNvPr id="4" name="Lyd 3">
            <a:hlinkClick r:id="" action="ppaction://media"/>
            <a:extLst>
              <a:ext uri="{FF2B5EF4-FFF2-40B4-BE49-F238E27FC236}">
                <a16:creationId xmlns:a16="http://schemas.microsoft.com/office/drawing/2014/main" id="{46327AEB-643A-44F1-854A-3281D346000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71300" y="63373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7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8C60B3-A517-4CA2-A679-9C213592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124"/>
            <a:ext cx="10515600" cy="82402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Generelle perspektiver 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28BBB4-8BB9-48AF-8F79-4D4C323A4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12" y="964734"/>
            <a:ext cx="11140580" cy="5215507"/>
          </a:xfrm>
        </p:spPr>
        <p:txBody>
          <a:bodyPr>
            <a:normAutofit fontScale="85000" lnSpcReduction="10000"/>
          </a:bodyPr>
          <a:lstStyle/>
          <a:p>
            <a:r>
              <a:rPr lang="nb-NO" sz="2600" dirty="0">
                <a:solidFill>
                  <a:srgbClr val="660066"/>
                </a:solidFill>
              </a:rPr>
              <a:t>Noen bestemmelser kan </a:t>
            </a:r>
            <a:r>
              <a:rPr lang="nb-NO" sz="2600" b="1" dirty="0">
                <a:solidFill>
                  <a:srgbClr val="660066"/>
                </a:solidFill>
              </a:rPr>
              <a:t>lett</a:t>
            </a:r>
            <a:r>
              <a:rPr lang="nb-NO" sz="2600" dirty="0">
                <a:solidFill>
                  <a:srgbClr val="660066"/>
                </a:solidFill>
              </a:rPr>
              <a:t> automatiseres og bygges inn (gjøres til innhold) i systemløsninger fordi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de angir </a:t>
            </a:r>
            <a:r>
              <a:rPr lang="nb-NO" b="1" dirty="0">
                <a:solidFill>
                  <a:srgbClr val="660066"/>
                </a:solidFill>
              </a:rPr>
              <a:t>opplysninger/data </a:t>
            </a:r>
            <a:r>
              <a:rPr lang="nb-NO" dirty="0">
                <a:solidFill>
                  <a:srgbClr val="660066"/>
                </a:solidFill>
              </a:rPr>
              <a:t>som er eller kan formaliseres og gjøres digitalt tilgjengelig, </a:t>
            </a:r>
            <a:r>
              <a:rPr lang="nb-NO" i="1" dirty="0">
                <a:solidFill>
                  <a:srgbClr val="660066"/>
                </a:solidFill>
              </a:rPr>
              <a:t>og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rgbClr val="660066"/>
                </a:solidFill>
              </a:rPr>
              <a:t>opplysningene skal/kan behandles i samsvar med fast definerte (dvs. formaliserte) </a:t>
            </a:r>
            <a:r>
              <a:rPr lang="nb-NO" b="1" dirty="0">
                <a:solidFill>
                  <a:srgbClr val="660066"/>
                </a:solidFill>
              </a:rPr>
              <a:t>behandlingsregler/prosedyrer</a:t>
            </a:r>
          </a:p>
          <a:p>
            <a:pPr marL="457200" lvl="1" indent="0">
              <a:buNone/>
            </a:pPr>
            <a:r>
              <a:rPr lang="nb-NO" dirty="0">
                <a:solidFill>
                  <a:srgbClr val="660066"/>
                </a:solidFill>
              </a:rPr>
              <a:t>1) og 2) er typisk for særlovgivning, og er den type rettsregler vi primært opptar oss med på FINF4021</a:t>
            </a:r>
          </a:p>
          <a:p>
            <a:r>
              <a:rPr lang="nb-NO" sz="2600" dirty="0">
                <a:solidFill>
                  <a:srgbClr val="0000CC"/>
                </a:solidFill>
              </a:rPr>
              <a:t>Saksbehandlingsbestemmelser som de i personvernforordningen, forvaltningsloven og offentleglova tilfredsstiller ikke kravene i 1) og 2) og kan derfor typisk </a:t>
            </a:r>
            <a:r>
              <a:rPr lang="nb-NO" sz="2600" b="1" dirty="0">
                <a:solidFill>
                  <a:srgbClr val="0000CC"/>
                </a:solidFill>
              </a:rPr>
              <a:t>vanskelig</a:t>
            </a:r>
            <a:r>
              <a:rPr lang="nb-NO" sz="2600" dirty="0">
                <a:solidFill>
                  <a:srgbClr val="0000CC"/>
                </a:solidFill>
              </a:rPr>
              <a:t> automatiseres, annet enn på helt begrensede måter</a:t>
            </a:r>
          </a:p>
          <a:p>
            <a:pPr lvl="1"/>
            <a:r>
              <a:rPr lang="nb-NO" dirty="0"/>
              <a:t>Eksempel: Hvis lagringsbegrensningsprinsippet i PVF art. 5(1)(e) tilsier konkret tidsbegrensning for lagring, kan det være mulig å automatisere sletting til en bestemt tid</a:t>
            </a:r>
          </a:p>
          <a:p>
            <a:r>
              <a:rPr lang="nb-NO" sz="2600" dirty="0">
                <a:solidFill>
                  <a:srgbClr val="993300"/>
                </a:solidFill>
              </a:rPr>
              <a:t>Det er </a:t>
            </a:r>
            <a:r>
              <a:rPr lang="nb-NO" sz="2600" b="1" dirty="0">
                <a:solidFill>
                  <a:srgbClr val="993300"/>
                </a:solidFill>
              </a:rPr>
              <a:t>alltid</a:t>
            </a:r>
            <a:r>
              <a:rPr lang="nb-NO" sz="2600" dirty="0">
                <a:solidFill>
                  <a:srgbClr val="993300"/>
                </a:solidFill>
              </a:rPr>
              <a:t> mulig å lage beslutnings</a:t>
            </a:r>
            <a:r>
              <a:rPr lang="nb-NO" sz="2600" i="1" dirty="0">
                <a:solidFill>
                  <a:srgbClr val="993300"/>
                </a:solidFill>
              </a:rPr>
              <a:t>støtte</a:t>
            </a:r>
            <a:r>
              <a:rPr lang="nb-NO" sz="2600" dirty="0">
                <a:solidFill>
                  <a:srgbClr val="993300"/>
                </a:solidFill>
              </a:rPr>
              <a:t>systemer, ved at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Selve den logiske strukturen i regelverket (og rettskildene ellers) programmeres, og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gis </a:t>
            </a:r>
            <a:r>
              <a:rPr lang="nb-NO" i="1" dirty="0">
                <a:solidFill>
                  <a:srgbClr val="993300"/>
                </a:solidFill>
              </a:rPr>
              <a:t>støtte</a:t>
            </a:r>
            <a:r>
              <a:rPr lang="nb-NO" dirty="0">
                <a:solidFill>
                  <a:srgbClr val="993300"/>
                </a:solidFill>
              </a:rPr>
              <a:t> til å ta stilling til hva som er riktige/holdbare forståelser av begreper i loven som betegner beslutningsgrunnlag/faktum (hva betyr det f.eks. at et samtykke er «frivillig»?)</a:t>
            </a:r>
          </a:p>
          <a:p>
            <a:pPr lvl="1"/>
            <a:r>
              <a:rPr lang="nb-NO" dirty="0">
                <a:solidFill>
                  <a:srgbClr val="993300"/>
                </a:solidFill>
              </a:rPr>
              <a:t>Det vil også være mulig å gi støtte til utøvelse av </a:t>
            </a:r>
            <a:r>
              <a:rPr lang="nb-NO" i="1" dirty="0">
                <a:solidFill>
                  <a:srgbClr val="993300"/>
                </a:solidFill>
              </a:rPr>
              <a:t>skjønn</a:t>
            </a:r>
            <a:r>
              <a:rPr lang="nb-NO" dirty="0">
                <a:solidFill>
                  <a:srgbClr val="993300"/>
                </a:solidFill>
              </a:rPr>
              <a:t> (men ikke automatisere det)</a:t>
            </a:r>
          </a:p>
        </p:txBody>
      </p:sp>
    </p:spTree>
    <p:extLst>
      <p:ext uri="{BB962C8B-B14F-4D97-AF65-F5344CB8AC3E}">
        <p14:creationId xmlns:p14="http://schemas.microsoft.com/office/powerpoint/2010/main" val="2100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C9FC3-B6E1-43B3-A8BF-6D71E0E1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39" y="554467"/>
            <a:ext cx="11488722" cy="622255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Bakgrunn: Fra personvernøkende teknologi til innebygget personvern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EF8A55-701B-4C4E-8955-162F2921F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79" y="1428537"/>
            <a:ext cx="11086051" cy="4913540"/>
          </a:xfrm>
        </p:spPr>
        <p:txBody>
          <a:bodyPr>
            <a:normAutofit fontScale="925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Har lenge vært oppmerksomhet på hvordan teknologi kan brukes for å støtte personvern</a:t>
            </a:r>
          </a:p>
          <a:p>
            <a:pPr lvl="1"/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Privacy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enhancing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technologies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(PET) er et sentralt eksempel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PET var spesielt rettet inn mot tekniske tiltak for å ivareta konfidensialitet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Innebygget personvern (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IbP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) er i slekt med PET, men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IbP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handler mer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om innbygging av personvern i teknologi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Perspektivet «innebygget personvern» kan anvendes generelt!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«Innebygget rettssikkerhet» (dvs. forvaltningslovens regler + relevante prinsipper mv.)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«Innebygget offentlighet» (dvs.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offentleglovas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regler + relevante prinsipper mv.)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«Innebygget arkiv» (dvs. arkivlovens og -forskriftens regler + relevante prinsipper mv.)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26BF0D2-2CAE-4717-8A0F-42E87E384825}"/>
              </a:ext>
            </a:extLst>
          </p:cNvPr>
          <p:cNvSpPr txBox="1"/>
          <p:nvPr/>
        </p:nvSpPr>
        <p:spPr>
          <a:xfrm>
            <a:off x="351639" y="3741831"/>
            <a:ext cx="4526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+mj-lt"/>
              </a:rPr>
              <a:t>Generelle perspektiver (2)</a:t>
            </a:r>
          </a:p>
        </p:txBody>
      </p:sp>
    </p:spTree>
    <p:extLst>
      <p:ext uri="{BB962C8B-B14F-4D97-AF65-F5344CB8AC3E}">
        <p14:creationId xmlns:p14="http://schemas.microsoft.com/office/powerpoint/2010/main" val="27367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EB85D9E-7F13-4376-A83A-92AC4FE4D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Innbygging som </a:t>
            </a:r>
            <a:r>
              <a:rPr lang="nb-NO" sz="3200" i="1" dirty="0">
                <a:solidFill>
                  <a:srgbClr val="C00000"/>
                </a:solidFill>
              </a:rPr>
              <a:t>rettslig krav</a:t>
            </a:r>
            <a:br>
              <a:rPr lang="nb-NO" sz="3200" dirty="0">
                <a:solidFill>
                  <a:srgbClr val="C00000"/>
                </a:solidFill>
              </a:rPr>
            </a:b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0363B76-6543-4A2E-8344-5192D7A89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834092"/>
            <a:ext cx="11049000" cy="4351338"/>
          </a:xfrm>
        </p:spPr>
        <p:txBody>
          <a:bodyPr/>
          <a:lstStyle/>
          <a:p>
            <a:pPr lvl="1"/>
            <a:r>
              <a:rPr lang="nb-NO" dirty="0"/>
              <a:t>Innbygging har lenge foreligget som en </a:t>
            </a:r>
            <a:r>
              <a:rPr lang="nb-NO" i="1" dirty="0"/>
              <a:t>mulighet</a:t>
            </a:r>
            <a:r>
              <a:rPr lang="nb-NO" dirty="0"/>
              <a:t>, uten at det har vært en rettsplikt</a:t>
            </a:r>
          </a:p>
          <a:p>
            <a:pPr lvl="1"/>
            <a:r>
              <a:rPr lang="nb-NO" dirty="0"/>
              <a:t>PVF artikkel 25 gjør innbygging av personvern til en rettslig plikt (ikke bare en praktisk mulighet), og omfatter både tekniske og organisering tiltak</a:t>
            </a:r>
          </a:p>
          <a:p>
            <a:pPr lvl="2"/>
            <a:r>
              <a:rPr lang="nb-NO" dirty="0"/>
              <a:t>Merk at «tekniske» er videre enn om det hadde stått «teknologiske»</a:t>
            </a:r>
          </a:p>
          <a:p>
            <a:pPr lvl="1"/>
            <a:r>
              <a:rPr lang="nb-NO" dirty="0"/>
              <a:t>Iverksettelse av «tekniske og organisatoriske tiltak» går igjen i flere bestemmelser i forordningen, bl.a. art. 24 (behandlingsansvarliges ansvar), 25 (innebygget personvern), og 32 (behandlingssikkerhet)</a:t>
            </a:r>
          </a:p>
          <a:p>
            <a:pPr lvl="2"/>
            <a:r>
              <a:rPr lang="nb-NO" dirty="0"/>
              <a:t>Fordi de nevnte bestemmelsene delvis er overlappende kan det være vanskelig å finne ut hva som er «arbeidsdelingen» mellom dem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1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kstSylinder 32">
            <a:extLst>
              <a:ext uri="{FF2B5EF4-FFF2-40B4-BE49-F238E27FC236}">
                <a16:creationId xmlns:a16="http://schemas.microsoft.com/office/drawing/2014/main" id="{45CD452D-0A36-4F89-8219-C14371BFD1C3}"/>
              </a:ext>
            </a:extLst>
          </p:cNvPr>
          <p:cNvSpPr txBox="1"/>
          <p:nvPr/>
        </p:nvSpPr>
        <p:spPr>
          <a:xfrm>
            <a:off x="259871" y="4895286"/>
            <a:ext cx="11848756" cy="193899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Mange rettigheter kan understøttes uten store</a:t>
            </a:r>
            <a:b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kostnader eller avansert teknologi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«Fastsettelse av midlene» omfatter ikke systemutvikling med</a:t>
            </a:r>
          </a:p>
          <a:p>
            <a:pPr marL="87313" indent="-87313"/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 mindre behandlingsansvarlig utvikler selv. Produsenter er  ikke omfattet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Organisatoriske tiltak er her trolig primært slike som er av teknisk art (IT-arkitektur mv)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Trolig er det primært bestemmelsene i </a:t>
            </a:r>
            <a:r>
              <a:rPr lang="nb-NO" sz="20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kap</a:t>
            </a: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II (Prinsipper) og </a:t>
            </a:r>
            <a:r>
              <a:rPr lang="nb-NO" sz="20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kap</a:t>
            </a:r>
            <a:r>
              <a:rPr lang="nb-NO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III (rettigheter) som er aktuelle for innbygging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4903E72-8829-45DF-A27E-95F191F1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00" y="111981"/>
            <a:ext cx="10515600" cy="955907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Innebygget personvern, art. 25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5914A77-7228-4332-9BA2-F975E7392AFA}"/>
              </a:ext>
            </a:extLst>
          </p:cNvPr>
          <p:cNvSpPr txBox="1"/>
          <p:nvPr/>
        </p:nvSpPr>
        <p:spPr>
          <a:xfrm>
            <a:off x="259871" y="2310077"/>
            <a:ext cx="508867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Hvis en samlet vurdering av </a:t>
            </a:r>
            <a:r>
              <a:rPr lang="nb-NO" dirty="0">
                <a:solidFill>
                  <a:srgbClr val="C00000"/>
                </a:solidFill>
              </a:rPr>
              <a:t>forholdene</a:t>
            </a:r>
            <a:r>
              <a:rPr lang="nb-NO" dirty="0"/>
              <a:t> tilsier det</a:t>
            </a:r>
          </a:p>
          <a:p>
            <a:r>
              <a:rPr lang="nb-NO" dirty="0"/>
              <a:t>skal den behandlingsansvarlige til fastsatt </a:t>
            </a:r>
            <a:r>
              <a:rPr lang="nb-NO" dirty="0">
                <a:solidFill>
                  <a:srgbClr val="C00000"/>
                </a:solidFill>
              </a:rPr>
              <a:t>tid</a:t>
            </a:r>
            <a:r>
              <a:rPr lang="nb-NO" dirty="0"/>
              <a:t> gjennomføre tekniske og organisatoriske </a:t>
            </a:r>
            <a:r>
              <a:rPr lang="nb-NO" dirty="0">
                <a:solidFill>
                  <a:srgbClr val="C00000"/>
                </a:solidFill>
              </a:rPr>
              <a:t>tiltak</a:t>
            </a:r>
          </a:p>
          <a:p>
            <a:r>
              <a:rPr lang="nb-NO" dirty="0"/>
              <a:t>for at </a:t>
            </a:r>
            <a:r>
              <a:rPr lang="nb-NO" dirty="0">
                <a:solidFill>
                  <a:srgbClr val="C00000"/>
                </a:solidFill>
              </a:rPr>
              <a:t>personvernprinsippene</a:t>
            </a:r>
            <a:r>
              <a:rPr lang="nb-NO" dirty="0"/>
              <a:t> og </a:t>
            </a:r>
            <a:r>
              <a:rPr lang="nb-NO" dirty="0">
                <a:solidFill>
                  <a:srgbClr val="C00000"/>
                </a:solidFill>
              </a:rPr>
              <a:t>kravene</a:t>
            </a:r>
            <a:r>
              <a:rPr lang="nb-NO" dirty="0"/>
              <a:t> i denne forordningen til sikring av </a:t>
            </a:r>
            <a:r>
              <a:rPr lang="nb-NO" dirty="0">
                <a:solidFill>
                  <a:srgbClr val="C00000"/>
                </a:solidFill>
              </a:rPr>
              <a:t>registrertes rettigheter</a:t>
            </a:r>
            <a:r>
              <a:rPr lang="nb-NO" dirty="0"/>
              <a:t>  blir effektivt gjennomført</a:t>
            </a: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CAE85A76-EA9D-4312-8D60-B85F318E113E}"/>
              </a:ext>
            </a:extLst>
          </p:cNvPr>
          <p:cNvGrpSpPr/>
          <p:nvPr/>
        </p:nvGrpSpPr>
        <p:grpSpPr>
          <a:xfrm>
            <a:off x="4985547" y="738859"/>
            <a:ext cx="6986758" cy="1728643"/>
            <a:chOff x="4985547" y="738859"/>
            <a:chExt cx="6986758" cy="1728643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AFB55733-8FDB-485B-BEC3-BF2C1333961D}"/>
                </a:ext>
              </a:extLst>
            </p:cNvPr>
            <p:cNvSpPr txBox="1"/>
            <p:nvPr/>
          </p:nvSpPr>
          <p:spPr>
            <a:xfrm>
              <a:off x="5494121" y="738859"/>
              <a:ext cx="6478184" cy="14773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Idet det tas hensyn til den tekniske utviklingen, gjennomførings-</a:t>
              </a:r>
            </a:p>
            <a:p>
              <a:r>
                <a:rPr lang="nb-NO" dirty="0"/>
                <a:t>kostnadene, behandlingens art, omfang, formål og sammenhengen</a:t>
              </a:r>
            </a:p>
            <a:p>
              <a:r>
                <a:rPr lang="nb-NO" dirty="0"/>
                <a:t>den utføres i, samt risikoene av varierende sannsynlighets- og</a:t>
              </a:r>
            </a:p>
            <a:p>
              <a:r>
                <a:rPr lang="nb-NO" dirty="0"/>
                <a:t>alvorlighetsgrad for fysiske personers rettigheter og friheter som</a:t>
              </a:r>
            </a:p>
            <a:p>
              <a:r>
                <a:rPr lang="nb-NO" dirty="0"/>
                <a:t>behandlingen medfører, </a:t>
              </a:r>
            </a:p>
          </p:txBody>
        </p: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98423544-775F-419D-8F35-CCF2EA1FD0D8}"/>
                </a:ext>
              </a:extLst>
            </p:cNvPr>
            <p:cNvCxnSpPr/>
            <p:nvPr/>
          </p:nvCxnSpPr>
          <p:spPr>
            <a:xfrm flipV="1">
              <a:off x="4985547" y="941970"/>
              <a:ext cx="569512" cy="152553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ABA3B9CE-83F0-47B7-AC12-11361AD77B98}"/>
              </a:ext>
            </a:extLst>
          </p:cNvPr>
          <p:cNvGrpSpPr/>
          <p:nvPr/>
        </p:nvGrpSpPr>
        <p:grpSpPr>
          <a:xfrm>
            <a:off x="4549025" y="2310077"/>
            <a:ext cx="7423278" cy="923330"/>
            <a:chOff x="4549025" y="2310077"/>
            <a:chExt cx="7423278" cy="923330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EC1AFE82-8F20-4D58-A688-934823FE616F}"/>
                </a:ext>
              </a:extLst>
            </p:cNvPr>
            <p:cNvSpPr/>
            <p:nvPr/>
          </p:nvSpPr>
          <p:spPr>
            <a:xfrm>
              <a:off x="5494120" y="2310077"/>
              <a:ext cx="6478183" cy="9233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dirty="0"/>
                <a:t>både på tidspunktet for fastsettelse av midlene som skal brukes i forbindelse med behandlingen, og på tidspunktet for selve behandlingen, skal den behandlingsansvarlige </a:t>
              </a:r>
            </a:p>
          </p:txBody>
        </p:sp>
        <p:cxnSp>
          <p:nvCxnSpPr>
            <p:cNvPr id="12" name="Rett linje 11">
              <a:extLst>
                <a:ext uri="{FF2B5EF4-FFF2-40B4-BE49-F238E27FC236}">
                  <a16:creationId xmlns:a16="http://schemas.microsoft.com/office/drawing/2014/main" id="{7070CD1C-830E-4A7D-A96B-6272FAC73F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9025" y="2519956"/>
              <a:ext cx="1006034" cy="280525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9A8CB870-B5C3-4C48-BC97-E27F3BC29938}"/>
              </a:ext>
            </a:extLst>
          </p:cNvPr>
          <p:cNvGrpSpPr/>
          <p:nvPr/>
        </p:nvGrpSpPr>
        <p:grpSpPr>
          <a:xfrm>
            <a:off x="4709849" y="3041873"/>
            <a:ext cx="7262454" cy="1092422"/>
            <a:chOff x="4709849" y="3041873"/>
            <a:chExt cx="7262454" cy="1092422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B0D16CE-C41D-4688-963D-53E116D29656}"/>
                </a:ext>
              </a:extLst>
            </p:cNvPr>
            <p:cNvSpPr/>
            <p:nvPr/>
          </p:nvSpPr>
          <p:spPr>
            <a:xfrm>
              <a:off x="5494118" y="3332037"/>
              <a:ext cx="6478185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dirty="0"/>
                <a:t>gjennomføre egnede tekniske og organisatoriske tiltak, [</a:t>
              </a:r>
              <a:r>
                <a:rPr lang="nb-NO" dirty="0">
                  <a:highlight>
                    <a:srgbClr val="FFCCFF"/>
                  </a:highlight>
                </a:rPr>
                <a:t>eksempel</a:t>
              </a:r>
              <a:r>
                <a:rPr lang="nb-NO" dirty="0"/>
                <a:t>], </a:t>
              </a:r>
            </a:p>
          </p:txBody>
        </p:sp>
        <p:cxnSp>
          <p:nvCxnSpPr>
            <p:cNvPr id="15" name="Rett linje 14">
              <a:extLst>
                <a:ext uri="{FF2B5EF4-FFF2-40B4-BE49-F238E27FC236}">
                  <a16:creationId xmlns:a16="http://schemas.microsoft.com/office/drawing/2014/main" id="{1A0EA879-9824-4E5B-8EB2-B2F323978D49}"/>
                </a:ext>
              </a:extLst>
            </p:cNvPr>
            <p:cNvCxnSpPr>
              <a:cxnSpLocks/>
            </p:cNvCxnSpPr>
            <p:nvPr/>
          </p:nvCxnSpPr>
          <p:spPr>
            <a:xfrm>
              <a:off x="4709849" y="3041873"/>
              <a:ext cx="831425" cy="290164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A6799566-6620-47DE-87FF-5572B444578A}"/>
                </a:ext>
              </a:extLst>
            </p:cNvPr>
            <p:cNvGrpSpPr/>
            <p:nvPr/>
          </p:nvGrpSpPr>
          <p:grpSpPr>
            <a:xfrm>
              <a:off x="9537469" y="3615333"/>
              <a:ext cx="2434834" cy="518962"/>
              <a:chOff x="9422595" y="3904816"/>
              <a:chExt cx="2434834" cy="518962"/>
            </a:xfrm>
          </p:grpSpPr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492E796D-CAE0-4437-9E86-2347486327BE}"/>
                  </a:ext>
                </a:extLst>
              </p:cNvPr>
              <p:cNvSpPr/>
              <p:nvPr/>
            </p:nvSpPr>
            <p:spPr>
              <a:xfrm>
                <a:off x="9422595" y="4054446"/>
                <a:ext cx="2434834" cy="369332"/>
              </a:xfrm>
              <a:prstGeom prst="rect">
                <a:avLst/>
              </a:prstGeom>
              <a:solidFill>
                <a:srgbClr val="FFCCFF"/>
              </a:solidFill>
            </p:spPr>
            <p:txBody>
              <a:bodyPr wrap="none">
                <a:spAutoFit/>
              </a:bodyPr>
              <a:lstStyle/>
              <a:p>
                <a:r>
                  <a:rPr lang="nb-NO" dirty="0"/>
                  <a:t>f.eks. </a:t>
                </a:r>
                <a:r>
                  <a:rPr lang="nb-NO" dirty="0" err="1"/>
                  <a:t>pseudonymisering</a:t>
                </a:r>
                <a:endParaRPr lang="nb-NO" dirty="0"/>
              </a:p>
            </p:txBody>
          </p:sp>
          <p:cxnSp>
            <p:nvCxnSpPr>
              <p:cNvPr id="21" name="Rett linje 20">
                <a:extLst>
                  <a:ext uri="{FF2B5EF4-FFF2-40B4-BE49-F238E27FC236}">
                    <a16:creationId xmlns:a16="http://schemas.microsoft.com/office/drawing/2014/main" id="{4AA60365-FC82-433C-824A-8E835BA03E3E}"/>
                  </a:ext>
                </a:extLst>
              </p:cNvPr>
              <p:cNvCxnSpPr/>
              <p:nvPr/>
            </p:nvCxnSpPr>
            <p:spPr>
              <a:xfrm>
                <a:off x="10954420" y="3904816"/>
                <a:ext cx="0" cy="184666"/>
              </a:xfrm>
              <a:prstGeom prst="line">
                <a:avLst/>
              </a:prstGeom>
              <a:ln w="63500">
                <a:solidFill>
                  <a:srgbClr val="FF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83F72DD3-DE79-4A6A-A859-9630787A7ADA}"/>
              </a:ext>
            </a:extLst>
          </p:cNvPr>
          <p:cNvGrpSpPr/>
          <p:nvPr/>
        </p:nvGrpSpPr>
        <p:grpSpPr>
          <a:xfrm>
            <a:off x="2756985" y="3881078"/>
            <a:ext cx="9215317" cy="1983704"/>
            <a:chOff x="2756985" y="3881078"/>
            <a:chExt cx="9215317" cy="1983704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B3099256-652D-4962-BBD0-99C114D57505}"/>
                </a:ext>
              </a:extLst>
            </p:cNvPr>
            <p:cNvSpPr/>
            <p:nvPr/>
          </p:nvSpPr>
          <p:spPr>
            <a:xfrm>
              <a:off x="5494117" y="4232925"/>
              <a:ext cx="6478185" cy="1200329"/>
            </a:xfrm>
            <a:prstGeom prst="rect">
              <a:avLst/>
            </a:prstGeom>
            <a:solidFill>
              <a:srgbClr val="CCCCFF"/>
            </a:solidFill>
          </p:spPr>
          <p:txBody>
            <a:bodyPr wrap="square">
              <a:spAutoFit/>
            </a:bodyPr>
            <a:lstStyle/>
            <a:p>
              <a:r>
                <a:rPr lang="nb-NO" dirty="0"/>
                <a:t>utformet med sikte på en effektiv gjennomføring av prinsippene for vern av personopplysninger, [</a:t>
              </a:r>
              <a:r>
                <a:rPr lang="nb-NO" dirty="0">
                  <a:highlight>
                    <a:srgbClr val="FFCCFF"/>
                  </a:highlight>
                </a:rPr>
                <a:t>eksempel</a:t>
              </a:r>
              <a:r>
                <a:rPr lang="nb-NO" dirty="0"/>
                <a:t>], og for å integrere de nødvendige garantier i behandlingen for å oppfylle kravene i denne forordning og verne de registrertes rettigheter</a:t>
              </a:r>
            </a:p>
          </p:txBody>
        </p:sp>
        <p:cxnSp>
          <p:nvCxnSpPr>
            <p:cNvPr id="18" name="Rett linje 17">
              <a:extLst>
                <a:ext uri="{FF2B5EF4-FFF2-40B4-BE49-F238E27FC236}">
                  <a16:creationId xmlns:a16="http://schemas.microsoft.com/office/drawing/2014/main" id="{1ED89202-0D16-4088-B071-B13893529603}"/>
                </a:ext>
              </a:extLst>
            </p:cNvPr>
            <p:cNvCxnSpPr>
              <a:cxnSpLocks/>
            </p:cNvCxnSpPr>
            <p:nvPr/>
          </p:nvCxnSpPr>
          <p:spPr>
            <a:xfrm>
              <a:off x="2756985" y="3881078"/>
              <a:ext cx="2784289" cy="541436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D8D7881A-894D-4EE4-BA3D-E52FFBC6054A}"/>
                </a:ext>
              </a:extLst>
            </p:cNvPr>
            <p:cNvGrpSpPr/>
            <p:nvPr/>
          </p:nvGrpSpPr>
          <p:grpSpPr>
            <a:xfrm>
              <a:off x="7897481" y="4797154"/>
              <a:ext cx="2206117" cy="1067628"/>
              <a:chOff x="7782607" y="5086637"/>
              <a:chExt cx="2206117" cy="1067628"/>
            </a:xfrm>
          </p:grpSpPr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4A276F6E-E5BD-445A-8D8A-D7951AB87E12}"/>
                  </a:ext>
                </a:extLst>
              </p:cNvPr>
              <p:cNvSpPr/>
              <p:nvPr/>
            </p:nvSpPr>
            <p:spPr>
              <a:xfrm>
                <a:off x="7782607" y="5784933"/>
                <a:ext cx="2206117" cy="369332"/>
              </a:xfrm>
              <a:prstGeom prst="rect">
                <a:avLst/>
              </a:prstGeom>
              <a:solidFill>
                <a:srgbClr val="FFCCFF"/>
              </a:solidFill>
            </p:spPr>
            <p:txBody>
              <a:bodyPr wrap="none">
                <a:spAutoFit/>
              </a:bodyPr>
              <a:lstStyle/>
              <a:p>
                <a:r>
                  <a:rPr lang="nb-NO" dirty="0"/>
                  <a:t>f.eks. dataminimering</a:t>
                </a:r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27D332-57E3-43B1-8C80-9AF8ABB168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40408" y="5086637"/>
                <a:ext cx="0" cy="698296"/>
              </a:xfrm>
              <a:prstGeom prst="line">
                <a:avLst/>
              </a:prstGeom>
              <a:ln w="63500">
                <a:solidFill>
                  <a:srgbClr val="FF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6E97A3F7-450D-415B-93ED-2CE6AF186478}"/>
              </a:ext>
            </a:extLst>
          </p:cNvPr>
          <p:cNvGrpSpPr/>
          <p:nvPr/>
        </p:nvGrpSpPr>
        <p:grpSpPr>
          <a:xfrm>
            <a:off x="1661986" y="846449"/>
            <a:ext cx="1561611" cy="1421000"/>
            <a:chOff x="1547112" y="1135932"/>
            <a:chExt cx="1561611" cy="1421000"/>
          </a:xfrm>
        </p:grpSpPr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455D3C75-C531-45B1-84EA-79D28C12659D}"/>
                </a:ext>
              </a:extLst>
            </p:cNvPr>
            <p:cNvSpPr txBox="1"/>
            <p:nvPr/>
          </p:nvSpPr>
          <p:spPr>
            <a:xfrm>
              <a:off x="1547112" y="1135932"/>
              <a:ext cx="1561611" cy="923330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nb-NO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Vilkår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nb-NO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Handling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nb-NO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Resultat </a:t>
              </a:r>
            </a:p>
          </p:txBody>
        </p:sp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3E318B64-C750-4EC8-AA00-6B976C6B0A67}"/>
                </a:ext>
              </a:extLst>
            </p:cNvPr>
            <p:cNvSpPr/>
            <p:nvPr/>
          </p:nvSpPr>
          <p:spPr>
            <a:xfrm>
              <a:off x="2141337" y="2113699"/>
              <a:ext cx="266700" cy="443233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7177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EDE39B-0C1C-48E9-A202-AD2A3B89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614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Generell modell; anvendt på forvaltningslovens krav til begrunnelse for enkeltvedtak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E0A23F3-3647-4DE7-A0E8-4AC95CD61E7E}"/>
              </a:ext>
            </a:extLst>
          </p:cNvPr>
          <p:cNvPicPr/>
          <p:nvPr/>
        </p:nvPicPr>
        <p:blipFill rotWithShape="1">
          <a:blip r:embed="rId2"/>
          <a:srcRect l="31250" t="37625" r="33697" b="17108"/>
          <a:stretch/>
        </p:blipFill>
        <p:spPr bwMode="auto">
          <a:xfrm>
            <a:off x="647892" y="1932808"/>
            <a:ext cx="6212406" cy="4238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AB1E0F99-AA90-4C73-90C1-D9EE643DD5A0}"/>
              </a:ext>
            </a:extLst>
          </p:cNvPr>
          <p:cNvSpPr/>
          <p:nvPr/>
        </p:nvSpPr>
        <p:spPr>
          <a:xfrm>
            <a:off x="6765334" y="1937980"/>
            <a:ext cx="5080511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b="1" dirty="0"/>
              <a:t>Mulige utgangspunkter</a:t>
            </a:r>
          </a:p>
          <a:p>
            <a:r>
              <a:rPr lang="nb-NO" u="sng" dirty="0"/>
              <a:t>Aktuelle rettsregler:</a:t>
            </a:r>
          </a:p>
          <a:p>
            <a:r>
              <a:rPr lang="nb-NO" dirty="0"/>
              <a:t>Konkrete bestemmelser i lov og forskrift (f.eks. reglene om begrunnelse i fvl §§ 24 og 25, jf. figuren til venstre) </a:t>
            </a:r>
          </a:p>
          <a:p>
            <a:r>
              <a:rPr lang="nb-NO" u="sng" dirty="0"/>
              <a:t>Aktuelle prinsipper:</a:t>
            </a:r>
          </a:p>
          <a:p>
            <a:r>
              <a:rPr lang="nb-NO" dirty="0"/>
              <a:t>åpen og offentlig lovgivning, kontradiksjon, forsvarlig saksbehandling, forholdsmessighet, likhet, formåls-begrensning,  dataminimering, lagringsbegrensning, integritet og fortrolighet mv.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B568C47-A621-432B-B85E-177180F1BA3A}"/>
              </a:ext>
            </a:extLst>
          </p:cNvPr>
          <p:cNvSpPr/>
          <p:nvPr/>
        </p:nvSpPr>
        <p:spPr>
          <a:xfrm>
            <a:off x="6765334" y="295406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/>
              <a:t>·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32DCDD0F-619A-4C0D-8643-0AB7168925CD}"/>
              </a:ext>
            </a:extLst>
          </p:cNvPr>
          <p:cNvSpPr txBox="1"/>
          <p:nvPr/>
        </p:nvSpPr>
        <p:spPr>
          <a:xfrm>
            <a:off x="838200" y="6183621"/>
            <a:ext cx="3814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i="1" dirty="0"/>
              <a:t>Forklaring: «BR» = behandlingsregel, «!» = varsel til bruker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9B9C251-4CFA-4754-9500-BF3FE911BD04}"/>
              </a:ext>
            </a:extLst>
          </p:cNvPr>
          <p:cNvSpPr/>
          <p:nvPr/>
        </p:nvSpPr>
        <p:spPr>
          <a:xfrm>
            <a:off x="6765334" y="1932808"/>
            <a:ext cx="5080511" cy="2905701"/>
          </a:xfrm>
          <a:prstGeom prst="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54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22BF1AE-2CBD-42F5-8031-45AC57009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0837"/>
              </p:ext>
            </p:extLst>
          </p:nvPr>
        </p:nvGraphicFramePr>
        <p:xfrm>
          <a:off x="3092853" y="571480"/>
          <a:ext cx="8349768" cy="5846203"/>
        </p:xfrm>
        <a:graphic>
          <a:graphicData uri="http://schemas.openxmlformats.org/drawingml/2006/table">
            <a:tbl>
              <a:tblPr firstRow="1" firstCol="1" bandRow="1"/>
              <a:tblGrid>
                <a:gridCol w="141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Definerte rutiner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Automatisering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System-arkitektur</a:t>
                      </a:r>
                      <a:endParaRPr lang="nb-NO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Etablere egen innsynsmodul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sjekk av at innsynsmodulen er tilgjengelig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Varsel til system-administrator hvis feil i systemet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 om innsynsrett og innsynsrutinen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Prosedyrer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Fastsette innsyns-prosedyre (logisk struktur)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generering av begjæring om innsyn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Varsel når innsyns-krav er så hyppig eller omfattende at innsynet krever betaling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Generell informasjon og veiledning om de enkelte trinn i innsynsrutinen, opplysninger som må gis, mulige resultater, frister mv.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Opplysninger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Fastsette hvilke opplysninger som må/kan inngå og forklare begreps-innehold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Automatisk oppdatering av opplysninger ved pålogging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Inndatakontroll av opplysninger som inngis i innsyns-rutinen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b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Brukergrense-snitt</a:t>
                      </a:r>
                      <a:endParaRPr lang="nb-NO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Lage brukergrense-snitt som registrerte kan bruke for å kreve innsyn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Viser at operasjoner utføres automatisk samt grunnlag og resultatene av dette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Varsler og hjelp ved feil bruk av innsynsrutinen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Presentasjonen av informasjonen ovenfor, på bruker-vennlig måte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01888495-03A7-49B1-99FD-9A98EB0BF8CD}"/>
              </a:ext>
            </a:extLst>
          </p:cNvPr>
          <p:cNvSpPr txBox="1"/>
          <p:nvPr/>
        </p:nvSpPr>
        <p:spPr>
          <a:xfrm>
            <a:off x="170014" y="418143"/>
            <a:ext cx="268637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Eksempel:</a:t>
            </a:r>
          </a:p>
          <a:p>
            <a:r>
              <a:rPr lang="nb-NO" sz="3200" dirty="0" err="1">
                <a:solidFill>
                  <a:srgbClr val="C00000"/>
                </a:solidFill>
              </a:rPr>
              <a:t>Innebygging</a:t>
            </a:r>
            <a:r>
              <a:rPr lang="nb-NO" sz="3200" dirty="0">
                <a:solidFill>
                  <a:srgbClr val="C00000"/>
                </a:solidFill>
              </a:rPr>
              <a:t> av</a:t>
            </a:r>
          </a:p>
          <a:p>
            <a:r>
              <a:rPr lang="nb-NO" sz="3200" dirty="0">
                <a:solidFill>
                  <a:srgbClr val="C00000"/>
                </a:solidFill>
              </a:rPr>
              <a:t>rettsregler om</a:t>
            </a:r>
          </a:p>
          <a:p>
            <a:r>
              <a:rPr lang="nb-NO" sz="3200" dirty="0">
                <a:solidFill>
                  <a:srgbClr val="C00000"/>
                </a:solidFill>
              </a:rPr>
              <a:t>innsyn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ED1637B-0167-4466-BB51-390C02D31090}"/>
              </a:ext>
            </a:extLst>
          </p:cNvPr>
          <p:cNvSpPr txBox="1"/>
          <p:nvPr/>
        </p:nvSpPr>
        <p:spPr>
          <a:xfrm>
            <a:off x="260057" y="2919368"/>
            <a:ext cx="2208425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Gule felt tilsvarer det </a:t>
            </a:r>
          </a:p>
          <a:p>
            <a:r>
              <a:rPr lang="nb-NO" dirty="0"/>
              <a:t>som er med i figuren</a:t>
            </a:r>
          </a:p>
          <a:p>
            <a:r>
              <a:rPr lang="nb-NO" dirty="0"/>
              <a:t>på forrige bilde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6EB8529-7921-407B-AB5B-E484D14DB8C4}"/>
              </a:ext>
            </a:extLst>
          </p:cNvPr>
          <p:cNvSpPr txBox="1"/>
          <p:nvPr/>
        </p:nvSpPr>
        <p:spPr>
          <a:xfrm>
            <a:off x="260056" y="4095225"/>
            <a:ext cx="2208425" cy="1477328"/>
          </a:xfrm>
          <a:prstGeom prst="rect">
            <a:avLst/>
          </a:prstGeom>
          <a:noFill/>
          <a:ln w="15875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Lyse felt i tabellen </a:t>
            </a:r>
          </a:p>
          <a:p>
            <a:r>
              <a:rPr lang="nb-NO" dirty="0"/>
              <a:t>viser ytterligere</a:t>
            </a:r>
          </a:p>
          <a:p>
            <a:r>
              <a:rPr lang="nb-NO" dirty="0"/>
              <a:t>muligheter for inn-</a:t>
            </a:r>
            <a:br>
              <a:rPr lang="nb-NO" dirty="0"/>
            </a:br>
            <a:r>
              <a:rPr lang="nb-NO" dirty="0"/>
              <a:t>bygging av innsynsregler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10CF108-2190-4BB1-8372-37A9D891A19B}"/>
              </a:ext>
            </a:extLst>
          </p:cNvPr>
          <p:cNvSpPr txBox="1"/>
          <p:nvPr/>
        </p:nvSpPr>
        <p:spPr>
          <a:xfrm>
            <a:off x="3303787" y="495391"/>
            <a:ext cx="11547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500" b="1" dirty="0">
                <a:solidFill>
                  <a:srgbClr val="7030A0"/>
                </a:solidFill>
              </a:rPr>
              <a:t>ved hjelp av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1007711-957F-4B9C-95D7-1B61C782EFE1}"/>
              </a:ext>
            </a:extLst>
          </p:cNvPr>
          <p:cNvSpPr txBox="1"/>
          <p:nvPr/>
        </p:nvSpPr>
        <p:spPr>
          <a:xfrm>
            <a:off x="3019664" y="790235"/>
            <a:ext cx="11320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500" b="1" dirty="0">
                <a:solidFill>
                  <a:srgbClr val="7030A0"/>
                </a:solidFill>
              </a:rPr>
              <a:t>som gjelder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FC67EFC-677A-489D-9C5F-9D05C4B0A151}"/>
              </a:ext>
            </a:extLst>
          </p:cNvPr>
          <p:cNvCxnSpPr>
            <a:cxnSpLocks/>
          </p:cNvCxnSpPr>
          <p:nvPr/>
        </p:nvCxnSpPr>
        <p:spPr>
          <a:xfrm>
            <a:off x="3067324" y="624917"/>
            <a:ext cx="1421966" cy="413547"/>
          </a:xfrm>
          <a:prstGeom prst="lin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D2C7A83-73DD-450B-9674-5B7F6DEA6105}"/>
              </a:ext>
            </a:extLst>
          </p:cNvPr>
          <p:cNvSpPr txBox="1"/>
          <p:nvPr/>
        </p:nvSpPr>
        <p:spPr>
          <a:xfrm>
            <a:off x="2992094" y="228867"/>
            <a:ext cx="16645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500" b="1" dirty="0">
                <a:solidFill>
                  <a:srgbClr val="7030A0"/>
                </a:solidFill>
              </a:rPr>
              <a:t>Teknologiske tiltak</a:t>
            </a:r>
          </a:p>
        </p:txBody>
      </p:sp>
    </p:spTree>
    <p:extLst>
      <p:ext uri="{BB962C8B-B14F-4D97-AF65-F5344CB8AC3E}">
        <p14:creationId xmlns:p14="http://schemas.microsoft.com/office/powerpoint/2010/main" val="11414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3B25CA-70EE-4343-A858-F9EA5147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959" y="0"/>
            <a:ext cx="10515600" cy="100170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Automatisering ved hjelp av hjemmesnekrede regler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BDE213-D7D1-4AE5-94F5-B2289E7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41" y="961770"/>
            <a:ext cx="10515600" cy="3499951"/>
          </a:xfrm>
        </p:spPr>
        <p:txBody>
          <a:bodyPr>
            <a:normAutofit fontScale="850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Dersom vi erstatter rettsreglene med egne, interne regler, kan det være mulig med høyere grad av automatisering enn det som følger direkte av rettskildene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Forutsetter at det er akseptabelt med «generøse» regler som overoppfyller lovens bestemmelser: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PVF art. 13(2) og 14(2) fastsettes det f.eks. at visse typer informasjon skal gis hvis det er «nødvendig for å sikre den registrerte en rettferdig og åpen behandling»</a:t>
            </a:r>
          </a:p>
          <a:p>
            <a:pPr lvl="2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 1: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Alltid gi informasjonen</a:t>
            </a:r>
          </a:p>
          <a:p>
            <a:pPr lvl="2"/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 2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Angi regler som automatisk gir informasjon i noen grovt angitte typetilfeller som sikkert dekker kravet i art. 14(2) 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nb-NO" i="1" u="sng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f.eks.: 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i)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minst en opplysningstype er av særlig kategori og ii)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rettslig grunnlag er annet enn samtykke eller avtale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SÅ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alltid gi informasjon, </a:t>
            </a:r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HVIS IKKE 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manuell vurdering</a:t>
            </a:r>
          </a:p>
          <a:p>
            <a:pPr lvl="1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 begge tilfeller har vi overoppfylt bestemmelsene i art. 13(2) og 14(2)</a:t>
            </a:r>
          </a:p>
          <a:p>
            <a:pPr lvl="2"/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Den generelle forutsetningen for å overoppfylle rettigheter, er – selvsagt - at dette er lovlig</a:t>
            </a:r>
            <a:endParaRPr lang="nb-NO" dirty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50E14E47-7E3E-4984-A484-C989AFD4E2D5}"/>
              </a:ext>
            </a:extLst>
          </p:cNvPr>
          <p:cNvGrpSpPr/>
          <p:nvPr/>
        </p:nvGrpSpPr>
        <p:grpSpPr>
          <a:xfrm>
            <a:off x="1313162" y="4691405"/>
            <a:ext cx="4112408" cy="1885986"/>
            <a:chOff x="3517902" y="4407783"/>
            <a:chExt cx="4112408" cy="1885986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5F60E3EF-9DA1-4B58-A175-BBD32FADAF00}"/>
                </a:ext>
              </a:extLst>
            </p:cNvPr>
            <p:cNvGrpSpPr/>
            <p:nvPr/>
          </p:nvGrpSpPr>
          <p:grpSpPr>
            <a:xfrm>
              <a:off x="4389131" y="4492363"/>
              <a:ext cx="2153118" cy="1432074"/>
              <a:chOff x="787198" y="4946825"/>
              <a:chExt cx="2153118" cy="1432074"/>
            </a:xfrm>
          </p:grpSpPr>
          <p:pic>
            <p:nvPicPr>
              <p:cNvPr id="13" name="Bilde 12" descr="Et bilde som inneholder objekt, lampe, henger&#10;&#10;Automatisk generert beskrivelse">
                <a:extLst>
                  <a:ext uri="{FF2B5EF4-FFF2-40B4-BE49-F238E27FC236}">
                    <a16:creationId xmlns:a16="http://schemas.microsoft.com/office/drawing/2014/main" id="{24A99B3E-2FB1-431E-817D-E5EBE4EF7D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198" y="4946825"/>
                <a:ext cx="2153118" cy="1432074"/>
              </a:xfrm>
              <a:prstGeom prst="rect">
                <a:avLst/>
              </a:prstGeom>
            </p:spPr>
          </p:pic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25229BE3-43BF-4648-80D3-3E3AC4E8DC03}"/>
                  </a:ext>
                </a:extLst>
              </p:cNvPr>
              <p:cNvSpPr txBox="1"/>
              <p:nvPr/>
            </p:nvSpPr>
            <p:spPr>
              <a:xfrm>
                <a:off x="1390764" y="5478196"/>
                <a:ext cx="539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PVF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3199E8E-ECAF-44C9-B258-AD123FA70516}"/>
                </a:ext>
              </a:extLst>
            </p:cNvPr>
            <p:cNvSpPr/>
            <p:nvPr/>
          </p:nvSpPr>
          <p:spPr>
            <a:xfrm>
              <a:off x="4243473" y="4407783"/>
              <a:ext cx="2803430" cy="151665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029CC19C-8717-4D14-94DD-65C76C1F75E4}"/>
                </a:ext>
              </a:extLst>
            </p:cNvPr>
            <p:cNvSpPr txBox="1"/>
            <p:nvPr/>
          </p:nvSpPr>
          <p:spPr>
            <a:xfrm>
              <a:off x="3517902" y="5924437"/>
              <a:ext cx="4112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Fullstendig</a:t>
              </a:r>
              <a:r>
                <a:rPr lang="en-GB" dirty="0"/>
                <a:t> </a:t>
              </a:r>
              <a:r>
                <a:rPr lang="en-GB" dirty="0" err="1"/>
                <a:t>automatisering</a:t>
              </a:r>
              <a:r>
                <a:rPr lang="en-GB" dirty="0"/>
                <a:t> (</a:t>
              </a:r>
              <a:r>
                <a:rPr lang="en-GB" dirty="0" err="1"/>
                <a:t>jf</a:t>
              </a:r>
              <a:r>
                <a:rPr lang="en-GB" dirty="0"/>
                <a:t>. </a:t>
              </a:r>
              <a:r>
                <a:rPr lang="en-GB" dirty="0" err="1">
                  <a:solidFill>
                    <a:srgbClr val="C00000"/>
                  </a:solidFill>
                </a:rPr>
                <a:t>Mulighet</a:t>
              </a:r>
              <a:r>
                <a:rPr lang="en-GB" dirty="0">
                  <a:solidFill>
                    <a:srgbClr val="C00000"/>
                  </a:solidFill>
                </a:rPr>
                <a:t> 1</a:t>
              </a:r>
              <a:r>
                <a:rPr lang="en-GB" dirty="0"/>
                <a:t>)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CBAB45A0-3147-46CD-BECE-2DADFEF52B3E}"/>
              </a:ext>
            </a:extLst>
          </p:cNvPr>
          <p:cNvGrpSpPr/>
          <p:nvPr/>
        </p:nvGrpSpPr>
        <p:grpSpPr>
          <a:xfrm>
            <a:off x="5505032" y="4691405"/>
            <a:ext cx="4488250" cy="1882237"/>
            <a:chOff x="6711870" y="4466498"/>
            <a:chExt cx="4488250" cy="1882237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FAD3E7DE-BFAA-4036-B9A5-7535B69684AF}"/>
                </a:ext>
              </a:extLst>
            </p:cNvPr>
            <p:cNvGrpSpPr/>
            <p:nvPr/>
          </p:nvGrpSpPr>
          <p:grpSpPr>
            <a:xfrm>
              <a:off x="7462414" y="4508788"/>
              <a:ext cx="2153118" cy="1432074"/>
              <a:chOff x="787198" y="4946825"/>
              <a:chExt cx="2153118" cy="1432074"/>
            </a:xfrm>
          </p:grpSpPr>
          <p:pic>
            <p:nvPicPr>
              <p:cNvPr id="21" name="Bilde 20" descr="Et bilde som inneholder objekt, lampe, henger&#10;&#10;Automatisk generert beskrivelse">
                <a:extLst>
                  <a:ext uri="{FF2B5EF4-FFF2-40B4-BE49-F238E27FC236}">
                    <a16:creationId xmlns:a16="http://schemas.microsoft.com/office/drawing/2014/main" id="{87971979-EE97-4D09-BBA0-B42E3F4803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198" y="4946825"/>
                <a:ext cx="2153118" cy="1432074"/>
              </a:xfrm>
              <a:prstGeom prst="rect">
                <a:avLst/>
              </a:prstGeom>
            </p:spPr>
          </p:pic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9DA6891D-EBDD-42A8-B7C0-32BD520398EA}"/>
                  </a:ext>
                </a:extLst>
              </p:cNvPr>
              <p:cNvSpPr txBox="1"/>
              <p:nvPr/>
            </p:nvSpPr>
            <p:spPr>
              <a:xfrm>
                <a:off x="1390764" y="5478196"/>
                <a:ext cx="539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PVF</a:t>
                </a:r>
              </a:p>
            </p:txBody>
          </p:sp>
        </p:grp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84B3F601-368D-4889-8579-6E26868D8BFA}"/>
                </a:ext>
              </a:extLst>
            </p:cNvPr>
            <p:cNvSpPr/>
            <p:nvPr/>
          </p:nvSpPr>
          <p:spPr>
            <a:xfrm>
              <a:off x="7420788" y="4466498"/>
              <a:ext cx="1686793" cy="1516654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04300339-013B-43F8-A2F3-360B98FD281B}"/>
                </a:ext>
              </a:extLst>
            </p:cNvPr>
            <p:cNvSpPr txBox="1"/>
            <p:nvPr/>
          </p:nvSpPr>
          <p:spPr>
            <a:xfrm>
              <a:off x="6711870" y="5979403"/>
              <a:ext cx="36542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Delvis</a:t>
              </a:r>
              <a:r>
                <a:rPr lang="en-GB" dirty="0"/>
                <a:t> </a:t>
              </a:r>
              <a:r>
                <a:rPr lang="en-GB" dirty="0" err="1"/>
                <a:t>automatisering</a:t>
              </a:r>
              <a:r>
                <a:rPr lang="en-GB" dirty="0"/>
                <a:t> (</a:t>
              </a:r>
              <a:r>
                <a:rPr lang="en-GB" dirty="0" err="1"/>
                <a:t>jf</a:t>
              </a:r>
              <a:r>
                <a:rPr lang="en-GB" dirty="0"/>
                <a:t>. </a:t>
              </a:r>
              <a:r>
                <a:rPr lang="en-GB" dirty="0" err="1">
                  <a:solidFill>
                    <a:srgbClr val="7030A0"/>
                  </a:solidFill>
                </a:rPr>
                <a:t>Mulighet</a:t>
              </a:r>
              <a:r>
                <a:rPr lang="en-GB" dirty="0">
                  <a:solidFill>
                    <a:srgbClr val="7030A0"/>
                  </a:solidFill>
                </a:rPr>
                <a:t> 2</a:t>
              </a:r>
              <a:r>
                <a:rPr lang="en-GB" dirty="0"/>
                <a:t>)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424FC32D-4C77-41A1-AF0B-2135651ACB10}"/>
                </a:ext>
              </a:extLst>
            </p:cNvPr>
            <p:cNvSpPr txBox="1"/>
            <p:nvPr/>
          </p:nvSpPr>
          <p:spPr>
            <a:xfrm>
              <a:off x="10111296" y="4801701"/>
              <a:ext cx="10888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Manuell</a:t>
              </a:r>
              <a:endParaRPr lang="en-GB" dirty="0"/>
            </a:p>
            <a:p>
              <a:r>
                <a:rPr lang="en-GB" dirty="0" err="1"/>
                <a:t>vurdering</a:t>
              </a:r>
              <a:endParaRPr lang="en-GB" dirty="0"/>
            </a:p>
          </p:txBody>
        </p:sp>
        <p:cxnSp>
          <p:nvCxnSpPr>
            <p:cNvPr id="20" name="Rett linje 19">
              <a:extLst>
                <a:ext uri="{FF2B5EF4-FFF2-40B4-BE49-F238E27FC236}">
                  <a16:creationId xmlns:a16="http://schemas.microsoft.com/office/drawing/2014/main" id="{81B0559D-52C0-4874-8527-33C9F18FB526}"/>
                </a:ext>
              </a:extLst>
            </p:cNvPr>
            <p:cNvCxnSpPr>
              <a:stCxn id="19" idx="1"/>
            </p:cNvCxnSpPr>
            <p:nvPr/>
          </p:nvCxnSpPr>
          <p:spPr>
            <a:xfrm flipH="1">
              <a:off x="9407044" y="5124867"/>
              <a:ext cx="704252" cy="20274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089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Widescreen</PresentationFormat>
  <Paragraphs>113</Paragraphs>
  <Slides>8</Slides>
  <Notes>0</Notes>
  <HiddenSlides>0</HiddenSlides>
  <MMClips>1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Innbygging av rettsregler: personvern og rettssikkerhet</vt:lpstr>
      <vt:lpstr>Generelle perspektiver (1)</vt:lpstr>
      <vt:lpstr>Bakgrunn: Fra personvernøkende teknologi til innebygget personvern</vt:lpstr>
      <vt:lpstr>Innbygging som rettslig krav </vt:lpstr>
      <vt:lpstr>Innebygget personvern, art. 25</vt:lpstr>
      <vt:lpstr>Generell modell; anvendt på forvaltningslovens krav til begrunnelse for enkeltvedtak</vt:lpstr>
      <vt:lpstr>PowerPoint-presentasjon</vt:lpstr>
      <vt:lpstr>Automatisering ved hjelp av hjemmesnekrede regler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Innebygget personvern og  rettssikkerhet</dc:title>
  <dc:creator>dag wiese schartum</dc:creator>
  <cp:lastModifiedBy>dag wiese schartum</cp:lastModifiedBy>
  <cp:revision>61</cp:revision>
  <cp:lastPrinted>2021-03-17T21:16:43Z</cp:lastPrinted>
  <dcterms:created xsi:type="dcterms:W3CDTF">2018-03-13T19:36:43Z</dcterms:created>
  <dcterms:modified xsi:type="dcterms:W3CDTF">2021-03-17T22:08:21Z</dcterms:modified>
</cp:coreProperties>
</file>