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1" r:id="rId2"/>
    <p:sldId id="264" r:id="rId3"/>
    <p:sldId id="278" r:id="rId4"/>
    <p:sldId id="281" r:id="rId5"/>
    <p:sldId id="282" r:id="rId6"/>
    <p:sldId id="280" r:id="rId7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800080"/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4" autoAdjust="0"/>
    <p:restoredTop sz="93735" autoAdjust="0"/>
  </p:normalViewPr>
  <p:slideViewPr>
    <p:cSldViewPr>
      <p:cViewPr>
        <p:scale>
          <a:sx n="125" d="100"/>
          <a:sy n="125" d="100"/>
        </p:scale>
        <p:origin x="1455" y="-1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449CCB-9A3F-4857-B937-87CC1FA7CE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97F96-816E-4863-8934-425437A38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744D1-7BD1-47FD-8AF0-879B49D03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AB0FA-5233-4FCE-930B-0CC1E721104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8110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1C643-5ACA-40C9-938D-28C6F96E5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52C3B1-2744-4178-87B7-F9CCE4ABF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5549B1-8335-40D4-BEB2-BC7B0E997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81D5-F813-4706-84C9-A406D2CA284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3991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FA3199-ADEA-4A82-8155-B1318128D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B81297-0BCB-4CCB-8267-C41D315CF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A057DE-B884-4AB7-A0BC-91E4E843A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D43-D5D5-4BF3-85C2-B003D382F52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2101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31C793-CD0B-439F-9048-020A5AFE3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A43234-DECF-42A0-88A9-2D449CD17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203E87-8D8C-450C-9DE5-3FD0DDC4F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4FCEA-2C6A-49A3-8133-E9A27998B16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6138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AA045A-4701-4BE7-9360-8F641B9790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3E654-1AB0-4067-8981-291E7E659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162A5F-EECE-4C77-95FC-C8CF81414A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0DDAB-2857-4BB3-94EB-64169A24C48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613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3A0DBE-8DB5-4F6D-B5F3-8900A5032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1932E-5F4A-45D9-A78C-AAAAD38EC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97C7E9-5EB1-4CC1-BF4B-D171D7D67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70C22-0EEA-4661-AA8F-1458C91872C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3865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D19B27-14D7-4927-894C-4442D1752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9FE48-6AB8-4415-9801-E9EBE7A4D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F83E6E-0E51-4DE2-9FF4-39498E392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902DA-63A0-4957-909F-03F2EEFDD66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4625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7E6102-9EFA-4406-9A8D-900E99308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261DDC-41E5-4F0B-91E9-8C9DC7A1F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5D630F-A340-4899-9F73-82C246741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41A-66AD-44F8-A07E-3AA7C19BDD2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8672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9701F2-6F0C-46CF-A530-051FF127D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B4A325-7F6D-4A23-BA0D-BD3BAB551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9092D0-4A6D-4215-9562-5958F51A47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C59D0-4C97-482D-BFB5-5507B3A6BCC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4895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A93F3-F60D-48C2-B353-2DE2A821C9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AED43B-1EB3-4DF7-B18B-C53A36F3E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D65628-63D8-4510-9FD9-BE231FEB7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EE0F-BA32-4253-9E13-A80781DF8F8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962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AFF4F5-966C-45A7-9030-25B5B9A568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815378-09F4-407F-89B1-BE6D999BC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D85D41-A96E-47A6-8678-F0C20EEC7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14E-0830-4468-A37B-7C62724E243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6596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7CD854-E3FC-4924-9BB5-425E18A78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BA88FB-33BE-41D0-B1B2-139C531D2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19E662-0825-44B3-8B72-BB679617FF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99455A-F03A-410E-A028-40CD1830E4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F7F91B-1BB7-4575-8401-85D00A3DB2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8599DF-0ED7-4308-A262-61006B6DECC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EA7E392-D10C-4C6B-BA4D-EA32CAB97E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04864"/>
            <a:ext cx="7772400" cy="1584176"/>
          </a:xfrm>
        </p:spPr>
        <p:txBody>
          <a:bodyPr/>
          <a:lstStyle/>
          <a:p>
            <a:pPr>
              <a:defRPr/>
            </a:pPr>
            <a:r>
              <a:rPr lang="nb-NO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Automatiseringsvennlig </a:t>
            </a:r>
            <a:br>
              <a:rPr lang="nb-NO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lovgivning</a:t>
            </a:r>
            <a:br>
              <a:rPr lang="nb-NO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nb-NO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A21BB8B-2479-409F-B679-A745647B94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alt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Dag Wiese Schartum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74E276C-2332-473A-B17D-799E592AC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1833" y="-171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nb-NO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Oversikt over denne og neste forelesning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484484-D3BD-408E-B873-4796B9581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77" y="798179"/>
            <a:ext cx="8208912" cy="55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Kan skjelne mellom tre situasjoner knyttet til systemutvikling der regelverksutvikling er aktuelt:</a:t>
            </a:r>
          </a:p>
          <a:p>
            <a:pPr marL="625475" lvl="1" indent="-265113">
              <a:spcBef>
                <a:spcPct val="20000"/>
              </a:spcBef>
              <a:buFont typeface="+mj-lt"/>
              <a:buAutoNum type="arabicParenR"/>
              <a:defRPr/>
            </a:pPr>
            <a:r>
              <a:rPr lang="nb-NO" b="1" i="1" u="sng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Generell</a:t>
            </a:r>
            <a:r>
              <a:rPr lang="nb-NO" b="1" u="sng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tilnærming</a:t>
            </a:r>
            <a:r>
              <a:rPr lang="nb-NO" b="1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Automatiseringsvennlig lovgivning</a:t>
            </a:r>
            <a:br>
              <a:rPr lang="nb-NO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Skrive lover og forskrifter slik at de blir lette å transformere til programkode – eller, i alle fall slik at dette ikke blir unødvendig vanskelig</a:t>
            </a:r>
          </a:p>
          <a:p>
            <a:pPr marL="360362" lvl="1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/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defRPr/>
            </a:pPr>
            <a:endParaRPr lang="nb-NO" dirty="0">
              <a:solidFill>
                <a:srgbClr val="8000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5475" lvl="1" indent="-265113">
              <a:spcBef>
                <a:spcPct val="20000"/>
              </a:spcBef>
              <a:buFont typeface="+mj-lt"/>
              <a:buAutoNum type="arabicParenR" startAt="2"/>
              <a:defRPr/>
            </a:pPr>
            <a:r>
              <a:rPr lang="nb-NO" b="1" i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Før </a:t>
            </a:r>
            <a:r>
              <a:rPr lang="nb-NO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nb-NO" b="1" i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under veis </a:t>
            </a:r>
            <a:r>
              <a:rPr lang="nb-NO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systemutvikling</a:t>
            </a:r>
            <a:r>
              <a:rPr lang="nb-NO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b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Endre eksisterende lover og forskrifter for å tilfredsstille behov knyttet til den systemløsningen en ønsker å utvikle («systemdrevet lovendring»)</a:t>
            </a:r>
          </a:p>
          <a:p>
            <a:pPr marL="625475" lvl="1" indent="-265113">
              <a:spcBef>
                <a:spcPct val="20000"/>
              </a:spcBef>
              <a:buFont typeface="+mj-lt"/>
              <a:buAutoNum type="arabicParenR" startAt="2"/>
              <a:defRPr/>
            </a:pPr>
            <a:r>
              <a:rPr lang="nb-NO" b="1" i="1" u="sng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Etter</a:t>
            </a:r>
            <a:r>
              <a:rPr lang="nb-NO" b="1" u="sng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systemutvikling</a:t>
            </a:r>
            <a:r>
              <a:rPr lang="nb-NO" b="1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br>
              <a:rPr lang="nb-NO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dirty="0">
                <a:solidFill>
                  <a:srgbClr val="0000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Reformulere lover og forskrifter som har vært gjenstand for transformering slik at rettsreglene blir uttrykt på en klarere/bedre måte, ved å anvende innsikter fra transformeringen («systemutvikling som regelverksutvikling» eller «regelvask») </a:t>
            </a:r>
          </a:p>
          <a:p>
            <a:pPr marL="533400" lvl="1">
              <a:spcBef>
                <a:spcPct val="20000"/>
              </a:spcBef>
              <a:defRPr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0F3732AE-7435-4FB0-A585-5F1A0EB7D0E5}"/>
              </a:ext>
            </a:extLst>
          </p:cNvPr>
          <p:cNvSpPr txBox="1"/>
          <p:nvPr/>
        </p:nvSpPr>
        <p:spPr>
          <a:xfrm>
            <a:off x="1075125" y="2286535"/>
            <a:ext cx="7313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Jf. «automatiseringsvennlig lovgivning» eller «automatiseringsbevisst lovgivning»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«Digitaliseringsvennlig lovgivning» er ofte også bruk. Innbefatter trolig både det jeg kaller «systemdrevet lovendring» og «automatiseringsvennlig lovgivning»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Ingen av disse betegnelsene har et helt fast innhold, og det er derfor viktig å presisere hva en mener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5AD10FF2-E928-4119-B976-9498203B955A}"/>
              </a:ext>
            </a:extLst>
          </p:cNvPr>
          <p:cNvSpPr txBox="1"/>
          <p:nvPr/>
        </p:nvSpPr>
        <p:spPr>
          <a:xfrm rot="10800000">
            <a:off x="354307" y="1268760"/>
            <a:ext cx="523220" cy="24343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nb-NO" sz="2200" dirty="0">
                <a:highlight>
                  <a:srgbClr val="FFFFCC"/>
                </a:highlight>
              </a:rPr>
              <a:t>Denne forelesningen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9DC8A05-4D7C-440F-9710-7DAAFE41BB2D}"/>
              </a:ext>
            </a:extLst>
          </p:cNvPr>
          <p:cNvSpPr txBox="1"/>
          <p:nvPr/>
        </p:nvSpPr>
        <p:spPr>
          <a:xfrm rot="10800000">
            <a:off x="349592" y="3969378"/>
            <a:ext cx="523220" cy="20736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nb-NO" sz="2200" dirty="0">
                <a:highlight>
                  <a:srgbClr val="FFFFCC"/>
                </a:highlight>
              </a:rPr>
              <a:t>Neste forelesning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02818D-720F-460C-92EA-1AD8A35B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80" y="476672"/>
            <a:ext cx="7772400" cy="1143000"/>
          </a:xfrm>
        </p:spPr>
        <p:txBody>
          <a:bodyPr/>
          <a:lstStyle/>
          <a:p>
            <a:r>
              <a:rPr lang="nb-NO" sz="3200" dirty="0">
                <a:solidFill>
                  <a:srgbClr val="8000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Kjennetegn ved lovgivning som er «automatiseringsvennlig»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C76A0E-27CD-4229-88DB-8299759EE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80" y="1988840"/>
            <a:ext cx="7955768" cy="4114800"/>
          </a:xfrm>
          <a:noFill/>
        </p:spPr>
        <p:txBody>
          <a:bodyPr>
            <a:normAutofit fontScale="92500" lnSpcReduction="10000"/>
          </a:bodyPr>
          <a:lstStyle/>
          <a:p>
            <a:pPr lvl="0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Kort sagt handler dette om å skrive lover slik at transformeringen blir så lett som mulig, dvs.: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Så lite tvil som mulig om fortolkningen av opplysningstyper og behandlingsregler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Så dekkende angivelse av rettsregler som nødvendig for å angi sammenhengende prosedyrer (algoritmer)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går an å hevde at dette bør være alminnelige krav til lover med god kvalitet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Maskiner «må ha det inn med teskje» – og det kan være godt for folk også!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Hovedsaken er at lovgiver er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bevisst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på digitaliserings-/automatiseringsbehov, og tar stilling til hvor stor betydning disse behovene skal ha for utforming av lovteksten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nb-NO" sz="19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kan være politiske hensyn som gjør at det ikke er ønskelig med (fullt ut) automatiseringsvennlig lovgivning</a:t>
            </a:r>
          </a:p>
          <a:p>
            <a:pPr marL="457200" lvl="1" indent="0">
              <a:buNone/>
            </a:pPr>
            <a:endParaRPr lang="nb-NO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b-NO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2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36950" cy="696521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GB" sz="3200" dirty="0">
                <a:solidFill>
                  <a:srgbClr val="3333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Opplysningstyper </a:t>
            </a:r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(«hvem» og «hva»)</a:t>
            </a:r>
            <a:br>
              <a:rPr lang="en-GB" sz="32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GB" sz="32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7129" y="1124744"/>
            <a:ext cx="794974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må klart angi alle opplysningstyper som angir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Partskategorier («hvem»), og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beslutningsgrunnlag for enkeltvedtak («hva»)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oppnå høy grad av automatisering bør lovgiver vurdere om hver opplysningstype kan angis i samsvar med opplysningstyper som finnes i maskinlesbare kilder, f.eks. som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beslutningsgrunnlag i avgjorte enkeltsaker, og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resultat av enkeltvedtak i samme og andre forvaltningsorganer, og</a:t>
            </a:r>
          </a:p>
          <a:p>
            <a:pPr lvl="1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opplysninger i fellesregistre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Bør ikke nødvendigvis bruke legaldefinisjoner; for å sikre fleksibilitet kan presiseringer i særlige merknader (i lovforarbeidene) ofte være å foretrekke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bør om mulig arbeide ut i fra data-/begrepsmodeller innen det aktuelle forvaltningsområdet, se eksempel på neste bilde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Begrepsmodeller kan med fordel omfatte flere lover (som i eksempelet)</a:t>
            </a:r>
          </a:p>
          <a:p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Begrepsmodeller bør om mulig legges til grunn i alle fremtidige lovarbeider innen vedkommende lovområde</a:t>
            </a:r>
          </a:p>
        </p:txBody>
      </p:sp>
    </p:spTree>
    <p:extLst>
      <p:ext uri="{BB962C8B-B14F-4D97-AF65-F5344CB8AC3E}">
        <p14:creationId xmlns:p14="http://schemas.microsoft.com/office/powerpoint/2010/main" val="12789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FEB2E82-0DB9-4A58-843C-5561903220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40" r="16551" b="-1"/>
          <a:stretch/>
        </p:blipFill>
        <p:spPr>
          <a:xfrm>
            <a:off x="90488" y="68263"/>
            <a:ext cx="8963025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044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47664" y="513225"/>
            <a:ext cx="6272454" cy="85725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nb-NO" sz="3200" noProof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Behandlingsregler </a:t>
            </a:r>
            <a:r>
              <a:rPr lang="nb-NO" sz="2400" noProof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(«hvordan»)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8052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Lovgiver bør klart angi alle </a:t>
            </a: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vilkår</a:t>
            </a:r>
            <a:r>
              <a:rPr lang="en-GB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u="sng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rettsfølger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jf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. HVIS – SÅ)</a:t>
            </a: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herunder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om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vilkårene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alternative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eller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kumulative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osv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å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bruke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språklige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uttrykk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som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tilsvarer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logiske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operatorer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strukturen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hovedregler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unntaksregler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partskategorier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behandlingstrinn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Lovgiver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bør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klart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u="sng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beregningsmåter</a:t>
            </a:r>
            <a:endParaRPr lang="en-GB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vedrørende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beløp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, mv.</a:t>
            </a: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hvordan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skal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utføres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ved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å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bruke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språklige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uttrykk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som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tilsvarer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aritmetiske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operatorer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Generelt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Tydelig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angi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hvordan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ulike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vilkår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beregninger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skal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lenkes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sammen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sammenhengende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prosedyrer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algoritmer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jf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. “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toget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”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forelesning</a:t>
            </a:r>
            <a:r>
              <a:rPr lang="en-GB" sz="2900" dirty="0">
                <a:latin typeface="Calibri Light" panose="020F0302020204030204" pitchFamily="34" charset="0"/>
                <a:cs typeface="Calibri Light" panose="020F0302020204030204" pitchFamily="34" charset="0"/>
              </a:rPr>
              <a:t> 14)</a:t>
            </a:r>
          </a:p>
          <a:p>
            <a:pPr lvl="1"/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68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Skjermfremvisning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 Light</vt:lpstr>
      <vt:lpstr>Times New Roman</vt:lpstr>
      <vt:lpstr>Office-tema</vt:lpstr>
      <vt:lpstr>Automatiseringsvennlig  lovgivning </vt:lpstr>
      <vt:lpstr>Oversikt over denne og neste forelesning</vt:lpstr>
      <vt:lpstr>Kjennetegn ved lovgivning som er «automatiseringsvennlig»</vt:lpstr>
      <vt:lpstr> Opplysningstyper («hvem» og «hva») </vt:lpstr>
      <vt:lpstr>PowerPoint-presentasjon</vt:lpstr>
      <vt:lpstr>Behandlingsregler («hvordan»)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Regelverksutvikling og  automatiseringsvennlig  lovgivning</dc:title>
  <dc:creator>dag wiese schartum</dc:creator>
  <cp:lastModifiedBy>dag wiese schartum</cp:lastModifiedBy>
  <cp:revision>15</cp:revision>
  <dcterms:created xsi:type="dcterms:W3CDTF">2020-03-31T09:15:33Z</dcterms:created>
  <dcterms:modified xsi:type="dcterms:W3CDTF">2021-04-06T09:01:23Z</dcterms:modified>
</cp:coreProperties>
</file>