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8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A41DDE-476C-4718-B9A5-FFCDA6983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E0F0F00-4C13-44B3-931A-113CE385D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090CA3-4B43-40BA-AABA-C7BB45A2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5D3189-ACBF-4FD8-A0C8-B37274206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965C61-E3DF-4EED-9ABE-1355020C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743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89B3DA-A2AE-4CAB-BE8D-0C16BBF5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405FF5D-D8BC-4D2C-A12F-2783DCCEE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D966CC-9BCE-47A1-8B62-45FA9D594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E97179-AA9A-47A6-9E41-B8F6F96D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79B79D-0F67-4732-919D-476C61E6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660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9532CCE-34C8-42AF-B40D-08671DDD8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5BD1963-BCCC-4692-B48E-89D5B117D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09F929-B62B-4A73-8073-23561B58B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F4291A-3ACE-44CC-822F-70D875AD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610308-2717-4A13-BB87-DC237BC8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46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4CD794-562E-42E5-9C78-78155E1D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781B61-B8B8-4B71-8D93-7A076F00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E5D76A-1370-4D59-909F-B5640DAB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2349D1-9612-4764-B78E-5B9E60AA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CC1411-BD4A-47D8-8E51-686CA08C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64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6BCD01-9EE3-4D44-BCF5-61CB3B26D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201B7B-B9A0-4EAF-95C9-41D5A8E4E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3D1FF4-7F27-4370-8E36-68E41354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02AB49-45B3-44B2-8B29-179B6BF1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3C2A4C-82DC-4381-9E5C-313BBDF5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012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F17D45-4B72-4952-806F-F2338A48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A3D9A5-7249-459B-AABA-EA3FB451A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E33504E-34F7-44EC-9B4A-67A95E738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F16C40-A510-4049-8182-28ABDA8BD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3A1F6FB-E779-4C9A-B2F5-871941F0C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22CFFF-0B41-4C04-92DC-EF5FE3A6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81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B4B006-FF22-4210-ACA2-C839A87A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F254B-DD51-4F04-A334-76370EDC6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DF8739D-EFCA-4E1F-ADA1-64D33DBBE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273A983-8CB0-4A55-95D5-AE3C48BA3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7F65AB0-6635-4833-B656-F50544139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51BC4E8-7045-4A03-921F-93F6109C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9D46AA4-AF84-49DD-8F73-3364CA0C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9C0A892-94E1-42BC-9C2A-B51CA6E9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208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375F6B-B5D6-4174-9D7C-1AC548BB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9B565C-5660-407D-9EE7-24BC6DA5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405CA8A-DE0C-47E9-B215-C3CD5C5E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EBA41BD-DF5C-49D1-8BD3-75AD052D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510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DB6A652-9EAA-4005-BA2A-7E3492F7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2F86A26-2144-4D28-BF0C-780614934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B0C09B4-513A-4350-AA6D-272A388C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94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652D93-9DC0-4B66-97BC-299E8832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A3C5AF-2EB2-488D-B4FD-76ED9AD9D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C4F65BB-E54E-4BCD-A0F7-70A39DCEB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20679C8-77FB-4E9D-8B8A-593E57485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3AEFF2C-DF52-40C5-95DE-4AD0D48B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C681EAA-29EA-4389-91FF-92D05B05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84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27A3C4-EE1E-4E20-8DCE-339C9E38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762ECD9-279B-4957-9A6F-85D4A58C9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7FEDDD6-004C-449C-8794-C3CA24167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936BDBA-7349-4FF8-9F6A-74703974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2DE6467-7571-4309-BFDC-902C48DD1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0E1B78-6AB1-4206-A942-A9ECF148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68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AC9199D-7E34-4FBD-B208-7592FEC0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3670AC-E5D0-43E2-8749-F88F475C9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3C2957-6013-4EC2-A453-2CA3090C5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627F-341A-4737-90A9-47B749CEDA12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489CE0-6FD8-4751-BCC3-D778CF37B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0DEF18-E476-4BC1-BFCE-D378A4530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7F065-1463-46A4-A75B-BA93973629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792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D2648D-F274-4361-9999-B10467C0E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5423"/>
            <a:ext cx="9144000" cy="1385310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Rettsteknologi og aktuelle systembetegnelser</a:t>
            </a:r>
            <a:br>
              <a:rPr lang="nb-NO" sz="3600" dirty="0">
                <a:solidFill>
                  <a:srgbClr val="C00000"/>
                </a:solidFill>
              </a:rPr>
            </a:br>
            <a:r>
              <a:rPr lang="nb-NO" sz="2200" dirty="0">
                <a:solidFill>
                  <a:srgbClr val="C00000"/>
                </a:solidFill>
              </a:rPr>
              <a:t>(FINF4021)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FE6DFC-1EE8-4BF9-8F3F-21AA4002C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Schartum,</a:t>
            </a:r>
          </a:p>
          <a:p>
            <a:r>
              <a:rPr lang="nb-NO" dirty="0"/>
              <a:t>AFIN</a:t>
            </a:r>
          </a:p>
        </p:txBody>
      </p:sp>
    </p:spTree>
    <p:extLst>
      <p:ext uri="{BB962C8B-B14F-4D97-AF65-F5344CB8AC3E}">
        <p14:creationId xmlns:p14="http://schemas.microsoft.com/office/powerpoint/2010/main" val="26802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C98D88-147A-4D86-B97B-497717FC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Rettsteknologi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1513A4-D0EA-4195-A89D-FFA2D3097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Jf. «Legal </a:t>
            </a:r>
            <a:r>
              <a:rPr lang="nb-NO" dirty="0" err="1"/>
              <a:t>tech</a:t>
            </a:r>
            <a:r>
              <a:rPr lang="nb-NO" dirty="0"/>
              <a:t>»: Finnes ingen autorativ definisjon av begrepet</a:t>
            </a:r>
          </a:p>
          <a:p>
            <a:r>
              <a:rPr lang="nb-NO" u="sng" dirty="0"/>
              <a:t>Kort sagt</a:t>
            </a:r>
            <a:r>
              <a:rPr lang="nb-NO" dirty="0"/>
              <a:t>: teknologi som er utviklet for å understøtte juridisk arbeid</a:t>
            </a:r>
          </a:p>
          <a:p>
            <a:pPr lvl="1"/>
            <a:r>
              <a:rPr lang="nb-NO" sz="2000" dirty="0"/>
              <a:t>Teknologisk støtte til lovgivning og frembringelse av andre rettskilder </a:t>
            </a:r>
            <a:r>
              <a:rPr lang="nb-NO" sz="2000" i="1" dirty="0"/>
              <a:t>(utarbeide rettskilder)</a:t>
            </a:r>
          </a:p>
          <a:p>
            <a:pPr marL="914400" lvl="2" indent="0">
              <a:buNone/>
            </a:pPr>
            <a:r>
              <a:rPr lang="nb-NO" sz="1800" dirty="0"/>
              <a:t>Lite utviklet og anvendt</a:t>
            </a:r>
          </a:p>
          <a:p>
            <a:pPr lvl="1"/>
            <a:r>
              <a:rPr lang="nb-NO" sz="2000" dirty="0"/>
              <a:t>Rettskildesystemer og søking i fritekst (Lovdata, Rettsdata) </a:t>
            </a:r>
            <a:r>
              <a:rPr lang="nb-NO" sz="2000" i="1" dirty="0"/>
              <a:t>(finne rettskilder)</a:t>
            </a:r>
          </a:p>
          <a:p>
            <a:pPr marL="914400" lvl="2" indent="0">
              <a:buNone/>
            </a:pPr>
            <a:r>
              <a:rPr lang="nb-NO" sz="1800" dirty="0"/>
              <a:t>Mye og tidlig utviklet og anvendt, første gang fra begynnelsen av 1960-tallet</a:t>
            </a:r>
          </a:p>
          <a:p>
            <a:pPr lvl="1"/>
            <a:r>
              <a:rPr lang="nb-NO" sz="2000" dirty="0"/>
              <a:t>Rettslige beslutningssystemer og beslutningsstøttesystemer (</a:t>
            </a:r>
            <a:r>
              <a:rPr lang="nb-NO" sz="2000" i="1" dirty="0"/>
              <a:t>anvende rettskilder)</a:t>
            </a:r>
          </a:p>
          <a:p>
            <a:pPr marL="914400" lvl="2" indent="0">
              <a:buNone/>
            </a:pPr>
            <a:r>
              <a:rPr lang="nb-NO" sz="1800" dirty="0"/>
              <a:t>Mye og tidlig utviklet og anvendt, første gang fra begynnelsen av 1960-tallet</a:t>
            </a:r>
          </a:p>
          <a:p>
            <a:r>
              <a:rPr lang="nb-NO" sz="2400" dirty="0"/>
              <a:t>Rettsteknologi kan være</a:t>
            </a:r>
          </a:p>
          <a:p>
            <a:pPr lvl="1"/>
            <a:r>
              <a:rPr lang="nb-NO" sz="2000" dirty="0"/>
              <a:t>Basert på faste eller lærende algoritmer, eller en kombinasjon av slike</a:t>
            </a:r>
          </a:p>
          <a:p>
            <a:pPr lvl="1"/>
            <a:r>
              <a:rPr lang="nb-NO" sz="2000" dirty="0"/>
              <a:t>Laget for bruk av</a:t>
            </a:r>
          </a:p>
          <a:p>
            <a:pPr lvl="2"/>
            <a:r>
              <a:rPr lang="nb-NO" sz="1800" dirty="0"/>
              <a:t>jurister med eller uten juridisk utdanning</a:t>
            </a:r>
          </a:p>
          <a:p>
            <a:pPr lvl="2"/>
            <a:r>
              <a:rPr lang="nb-NO" sz="1800" dirty="0"/>
              <a:t>enhver (jf. «selvbetjening»)</a:t>
            </a:r>
          </a:p>
          <a:p>
            <a:pPr lvl="1"/>
            <a:endParaRPr lang="nb-NO" sz="2000" i="1" dirty="0"/>
          </a:p>
          <a:p>
            <a:pPr marL="457200" lvl="1" indent="0">
              <a:buNone/>
            </a:pPr>
            <a:endParaRPr lang="nb-NO" sz="2000" i="1" dirty="0"/>
          </a:p>
        </p:txBody>
      </p:sp>
    </p:spTree>
    <p:extLst>
      <p:ext uri="{BB962C8B-B14F-4D97-AF65-F5344CB8AC3E}">
        <p14:creationId xmlns:p14="http://schemas.microsoft.com/office/powerpoint/2010/main" val="303048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>
            <a:extLst>
              <a:ext uri="{FF2B5EF4-FFF2-40B4-BE49-F238E27FC236}">
                <a16:creationId xmlns:a16="http://schemas.microsoft.com/office/drawing/2014/main" id="{29024BAE-6075-4F22-AE40-7B138C311AF7}"/>
              </a:ext>
            </a:extLst>
          </p:cNvPr>
          <p:cNvGrpSpPr/>
          <p:nvPr/>
        </p:nvGrpSpPr>
        <p:grpSpPr>
          <a:xfrm>
            <a:off x="757767" y="1253119"/>
            <a:ext cx="10206566" cy="3874480"/>
            <a:chOff x="757767" y="1253119"/>
            <a:chExt cx="10206566" cy="3874480"/>
          </a:xfrm>
        </p:grpSpPr>
        <p:sp>
          <p:nvSpPr>
            <p:cNvPr id="2" name="TekstSylinder 1">
              <a:extLst>
                <a:ext uri="{FF2B5EF4-FFF2-40B4-BE49-F238E27FC236}">
                  <a16:creationId xmlns:a16="http://schemas.microsoft.com/office/drawing/2014/main" id="{85918BFD-563C-4E1A-B2DD-05280EE8D961}"/>
                </a:ext>
              </a:extLst>
            </p:cNvPr>
            <p:cNvSpPr txBox="1"/>
            <p:nvPr/>
          </p:nvSpPr>
          <p:spPr>
            <a:xfrm>
              <a:off x="3992498" y="1253119"/>
              <a:ext cx="31667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>
                  <a:solidFill>
                    <a:schemeClr val="accent5">
                      <a:lumMod val="75000"/>
                    </a:schemeClr>
                  </a:solidFill>
                </a:rPr>
                <a:t>Rettslige informasjonssystemer</a:t>
              </a:r>
            </a:p>
            <a:p>
              <a:r>
                <a:rPr lang="nb-NO" dirty="0"/>
                <a:t>             (jf. «datasystem»)</a:t>
              </a:r>
            </a:p>
          </p:txBody>
        </p:sp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17734E8F-E380-4619-A468-8793DE46C442}"/>
                </a:ext>
              </a:extLst>
            </p:cNvPr>
            <p:cNvSpPr txBox="1"/>
            <p:nvPr/>
          </p:nvSpPr>
          <p:spPr>
            <a:xfrm>
              <a:off x="757767" y="2624667"/>
              <a:ext cx="249510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Rettskildesystemer (RKS)</a:t>
              </a:r>
            </a:p>
            <a:p>
              <a:r>
                <a:rPr lang="nb-NO" sz="1500" dirty="0"/>
                <a:t>(autentiske rettskilder)</a:t>
              </a:r>
            </a:p>
          </p:txBody>
        </p: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4F64076F-F80A-468F-9639-98900C9CBA2C}"/>
                </a:ext>
              </a:extLst>
            </p:cNvPr>
            <p:cNvSpPr txBox="1"/>
            <p:nvPr/>
          </p:nvSpPr>
          <p:spPr>
            <a:xfrm>
              <a:off x="3624830" y="2624667"/>
              <a:ext cx="3541162" cy="1523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Rettslige beslutningsstøttesystemer</a:t>
              </a:r>
            </a:p>
            <a:p>
              <a:r>
                <a:rPr lang="nb-NO" sz="1500" dirty="0"/>
                <a:t>(strukturert tilrettelegging for manuell</a:t>
              </a:r>
            </a:p>
            <a:p>
              <a:r>
                <a:rPr lang="nb-NO" sz="1500" dirty="0"/>
                <a:t>saksbehandling; integrert bruk av RKS;</a:t>
              </a:r>
            </a:p>
            <a:p>
              <a:r>
                <a:rPr lang="nb-NO" sz="1500" dirty="0"/>
                <a:t>liten grad av automatisert rettsanvendelse)</a:t>
              </a:r>
            </a:p>
            <a:p>
              <a:r>
                <a:rPr lang="nb-NO" sz="1500" i="1" dirty="0">
                  <a:solidFill>
                    <a:srgbClr val="7030A0"/>
                  </a:solidFill>
                </a:rPr>
                <a:t>Innbygging av personvern </a:t>
              </a:r>
              <a:r>
                <a:rPr lang="nb-NO" sz="1500" dirty="0">
                  <a:solidFill>
                    <a:srgbClr val="7030A0"/>
                  </a:solidFill>
                </a:rPr>
                <a:t>vil ofte fore-</a:t>
              </a:r>
            </a:p>
            <a:p>
              <a:r>
                <a:rPr lang="nb-NO" sz="1500" dirty="0">
                  <a:solidFill>
                    <a:srgbClr val="7030A0"/>
                  </a:solidFill>
                </a:rPr>
                <a:t>komme som beslutningsstøtte</a:t>
              </a: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287C6C29-F739-440A-BDD4-3AEBA4E6498E}"/>
                </a:ext>
              </a:extLst>
            </p:cNvPr>
            <p:cNvSpPr txBox="1"/>
            <p:nvPr/>
          </p:nvSpPr>
          <p:spPr>
            <a:xfrm>
              <a:off x="7687733" y="2624667"/>
              <a:ext cx="3213187" cy="1338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Rettslige beslutningssystemer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(omfattende formell representasjon av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sz="1500" dirty="0">
                  <a:solidFill>
                    <a:prstClr val="black"/>
                  </a:solidFill>
                  <a:latin typeface="Calibri" panose="020F0502020204030204"/>
                </a:rPr>
                <a:t>rettskildene; stor grad av automatisert</a:t>
              </a:r>
              <a:endPara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rettsanvendelse)</a:t>
              </a:r>
            </a:p>
            <a:p>
              <a:endParaRPr lang="nb-NO" dirty="0"/>
            </a:p>
          </p:txBody>
        </p:sp>
        <p:sp>
          <p:nvSpPr>
            <p:cNvPr id="6" name="Pil: høyre 5">
              <a:extLst>
                <a:ext uri="{FF2B5EF4-FFF2-40B4-BE49-F238E27FC236}">
                  <a16:creationId xmlns:a16="http://schemas.microsoft.com/office/drawing/2014/main" id="{E7800E8D-9EBE-4611-A7A9-5099A5B2BE58}"/>
                </a:ext>
              </a:extLst>
            </p:cNvPr>
            <p:cNvSpPr/>
            <p:nvPr/>
          </p:nvSpPr>
          <p:spPr>
            <a:xfrm>
              <a:off x="918633" y="4538133"/>
              <a:ext cx="10045700" cy="22013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9FDFD337-4D89-437A-B78E-C6BB1AD36740}"/>
                </a:ext>
              </a:extLst>
            </p:cNvPr>
            <p:cNvSpPr txBox="1"/>
            <p:nvPr/>
          </p:nvSpPr>
          <p:spPr>
            <a:xfrm>
              <a:off x="3750733" y="4758267"/>
              <a:ext cx="3732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5">
                      <a:lumMod val="75000"/>
                    </a:schemeClr>
                  </a:solidFill>
                </a:rPr>
                <a:t>Transformering: Grad av formalisering</a:t>
              </a:r>
            </a:p>
          </p:txBody>
        </p: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6FD44D46-902B-42FB-B379-86D062CB80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42378" y="1945617"/>
              <a:ext cx="2181" cy="36933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A8C8AFDB-1D8C-43B2-A612-746C586FA6DB}"/>
                </a:ext>
              </a:extLst>
            </p:cNvPr>
            <p:cNvCxnSpPr/>
            <p:nvPr/>
          </p:nvCxnSpPr>
          <p:spPr>
            <a:xfrm flipH="1">
              <a:off x="1811464" y="2314948"/>
              <a:ext cx="1" cy="3993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tt linje 11">
              <a:extLst>
                <a:ext uri="{FF2B5EF4-FFF2-40B4-BE49-F238E27FC236}">
                  <a16:creationId xmlns:a16="http://schemas.microsoft.com/office/drawing/2014/main" id="{E4C91CCE-BCD1-44CF-9F72-0B701A3C00BA}"/>
                </a:ext>
              </a:extLst>
            </p:cNvPr>
            <p:cNvCxnSpPr/>
            <p:nvPr/>
          </p:nvCxnSpPr>
          <p:spPr>
            <a:xfrm flipH="1">
              <a:off x="5544560" y="2314949"/>
              <a:ext cx="1" cy="3993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tt linje 12">
              <a:extLst>
                <a:ext uri="{FF2B5EF4-FFF2-40B4-BE49-F238E27FC236}">
                  <a16:creationId xmlns:a16="http://schemas.microsoft.com/office/drawing/2014/main" id="{370EC4AE-9C1C-4EB1-823D-A40B3C8880F7}"/>
                </a:ext>
              </a:extLst>
            </p:cNvPr>
            <p:cNvCxnSpPr/>
            <p:nvPr/>
          </p:nvCxnSpPr>
          <p:spPr>
            <a:xfrm flipH="1">
              <a:off x="9042330" y="2314948"/>
              <a:ext cx="1" cy="3993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tt linje 13">
              <a:extLst>
                <a:ext uri="{FF2B5EF4-FFF2-40B4-BE49-F238E27FC236}">
                  <a16:creationId xmlns:a16="http://schemas.microsoft.com/office/drawing/2014/main" id="{8B93898B-93DC-40C0-94DD-917549903A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1464" y="2314949"/>
              <a:ext cx="7230866" cy="121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235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8083D0-021C-4519-A8EC-12FBE267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426"/>
            <a:ext cx="10515600" cy="1078442"/>
          </a:xfrm>
        </p:spPr>
        <p:txBody>
          <a:bodyPr>
            <a:normAutofit fontScale="90000"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Nærmere om forholdet mellom</a:t>
            </a:r>
            <a:br>
              <a:rPr lang="nb-NO" sz="3600" dirty="0">
                <a:solidFill>
                  <a:srgbClr val="C00000"/>
                </a:solidFill>
              </a:rPr>
            </a:br>
            <a:r>
              <a:rPr lang="nb-NO" sz="3600" dirty="0">
                <a:solidFill>
                  <a:srgbClr val="C00000"/>
                </a:solidFill>
              </a:rPr>
              <a:t>rettskildesystemer og rettslige beslutningssystemer</a:t>
            </a:r>
          </a:p>
        </p:txBody>
      </p:sp>
      <p:pic>
        <p:nvPicPr>
          <p:cNvPr id="23" name="Bilde 22">
            <a:extLst>
              <a:ext uri="{FF2B5EF4-FFF2-40B4-BE49-F238E27FC236}">
                <a16:creationId xmlns:a16="http://schemas.microsoft.com/office/drawing/2014/main" id="{EC5F96ED-467A-4FEE-9910-43F78D8CC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86" y="1492711"/>
            <a:ext cx="5345514" cy="2359732"/>
          </a:xfrm>
          <a:prstGeom prst="rect">
            <a:avLst/>
          </a:prstGeom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AA3D8057-51BB-4494-BB5B-633A0D8D7125}"/>
              </a:ext>
            </a:extLst>
          </p:cNvPr>
          <p:cNvSpPr txBox="1"/>
          <p:nvPr/>
        </p:nvSpPr>
        <p:spPr>
          <a:xfrm>
            <a:off x="391325" y="4276917"/>
            <a:ext cx="11409349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«Rettskildesystem» brukes om den samlingen autentiske rettskilder som er aktuelle for transformering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Dette rettskildematerialet er særegent for hvert system, og vil i meget stor grad bestå av aktuell </a:t>
            </a:r>
            <a:r>
              <a:rPr lang="nb-NO" i="1" dirty="0"/>
              <a:t>særlovgivning</a:t>
            </a:r>
            <a:r>
              <a:rPr lang="nb-NO" dirty="0"/>
              <a:t> og andre rettskilder på vedkommende forvaltningsområde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er altså primært særlovgivning som blir gjenstand for transformering fra naturlig språk til kjørbar programkode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Etablering av slik egen samling rettskilder, er fundamentet for transformeringsarbeidet, se Schartum 2018, kap. 7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46105CE2-B8E4-445F-A391-9BB4448D52F9}"/>
              </a:ext>
            </a:extLst>
          </p:cNvPr>
          <p:cNvGrpSpPr/>
          <p:nvPr/>
        </p:nvGrpSpPr>
        <p:grpSpPr>
          <a:xfrm>
            <a:off x="1292915" y="2413731"/>
            <a:ext cx="8500255" cy="402597"/>
            <a:chOff x="838200" y="2036900"/>
            <a:chExt cx="8500255" cy="402597"/>
          </a:xfrm>
        </p:grpSpPr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622452D0-CF71-4425-A707-683733E84687}"/>
                </a:ext>
              </a:extLst>
            </p:cNvPr>
            <p:cNvSpPr txBox="1"/>
            <p:nvPr/>
          </p:nvSpPr>
          <p:spPr>
            <a:xfrm>
              <a:off x="838200" y="2070165"/>
              <a:ext cx="1490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Naturlig språk</a:t>
              </a: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208771A8-B224-4AEE-BBB7-A65ADAEB184F}"/>
                </a:ext>
              </a:extLst>
            </p:cNvPr>
            <p:cNvSpPr txBox="1"/>
            <p:nvPr/>
          </p:nvSpPr>
          <p:spPr>
            <a:xfrm>
              <a:off x="7864846" y="2036900"/>
              <a:ext cx="1473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Formelt språk</a:t>
              </a:r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F93AE5E4-9C14-454F-9362-EDEF2CCA6D0C}"/>
              </a:ext>
            </a:extLst>
          </p:cNvPr>
          <p:cNvGrpSpPr/>
          <p:nvPr/>
        </p:nvGrpSpPr>
        <p:grpSpPr>
          <a:xfrm>
            <a:off x="573627" y="2786912"/>
            <a:ext cx="8624865" cy="473877"/>
            <a:chOff x="118748" y="2406232"/>
            <a:chExt cx="8624865" cy="473877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47FF6EEA-2D23-46B7-B22D-1346166992F6}"/>
                </a:ext>
              </a:extLst>
            </p:cNvPr>
            <p:cNvSpPr txBox="1"/>
            <p:nvPr/>
          </p:nvSpPr>
          <p:spPr>
            <a:xfrm>
              <a:off x="118748" y="2510777"/>
              <a:ext cx="2277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Vagt og skjønnsmessig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A5EDBA3D-935F-4129-B60F-09C4563A067E}"/>
                </a:ext>
              </a:extLst>
            </p:cNvPr>
            <p:cNvSpPr txBox="1"/>
            <p:nvPr/>
          </p:nvSpPr>
          <p:spPr>
            <a:xfrm>
              <a:off x="7864846" y="2406232"/>
              <a:ext cx="878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Entydig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84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8900F2-5A00-49D7-86C9-A5EEA4D2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Mer om rettslige beslutnings(støtte)systemer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6E26BE-E044-47CD-B3B3-CE0102E4D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000" dirty="0"/>
              <a:t>Rettslige beslutningssystemer</a:t>
            </a:r>
          </a:p>
          <a:p>
            <a:pPr lvl="1"/>
            <a:r>
              <a:rPr lang="nb-NO" sz="2000" dirty="0"/>
              <a:t>Høy automatiseringsgrad, resultatet overprøves ikke av menneske</a:t>
            </a:r>
          </a:p>
          <a:p>
            <a:pPr lvl="1"/>
            <a:r>
              <a:rPr lang="nb-NO" sz="2000" dirty="0"/>
              <a:t>Typisk egnet til massesaksbehandling (ikke individorientert saksbehandling)</a:t>
            </a:r>
          </a:p>
          <a:p>
            <a:pPr lvl="1"/>
            <a:r>
              <a:rPr lang="nb-NO" sz="2000" dirty="0"/>
              <a:t>Kan bare teoretisk tenkes å være basert på «kunstig intelligens» (maskinlæring e.l.)</a:t>
            </a:r>
          </a:p>
          <a:p>
            <a:pPr marL="914400" lvl="2" indent="0">
              <a:buNone/>
            </a:pPr>
            <a:r>
              <a:rPr lang="nb-NO" sz="1800" dirty="0"/>
              <a:t>Maskinlæringsalgoritmer er ikke egnet til å uttrykke rettsregler, men kan ut ifra tidligere rettsanvendelse brukes til å gjenkjenne saker som er like og derfor trolig relevante for en foreliggende sak</a:t>
            </a:r>
          </a:p>
          <a:p>
            <a:r>
              <a:rPr lang="nb-NO" sz="2000" dirty="0"/>
              <a:t>Rettslige beslutnings</a:t>
            </a:r>
            <a:r>
              <a:rPr lang="nb-NO" sz="2000" i="1" dirty="0"/>
              <a:t>støtte</a:t>
            </a:r>
            <a:r>
              <a:rPr lang="nb-NO" sz="2000" dirty="0"/>
              <a:t>systemer</a:t>
            </a:r>
          </a:p>
          <a:p>
            <a:pPr lvl="1"/>
            <a:r>
              <a:rPr lang="nb-NO" sz="2000" dirty="0"/>
              <a:t>Hovedpoenget med slike systemer er å gi støtte til manuelle vedtak</a:t>
            </a:r>
          </a:p>
          <a:p>
            <a:pPr lvl="1"/>
            <a:r>
              <a:rPr lang="nb-NO" sz="2000" dirty="0"/>
              <a:t>Kan inneholde noe automatisert rettsanvendelse, men resultatet fra maskinen blir vurdert av et menneske</a:t>
            </a:r>
          </a:p>
          <a:p>
            <a:pPr lvl="1"/>
            <a:r>
              <a:rPr lang="nb-NO" sz="2000" dirty="0"/>
              <a:t>Typisk egnet til individorientert saksbehandling (ikke massesaksbehandling)</a:t>
            </a:r>
          </a:p>
          <a:p>
            <a:pPr lvl="1"/>
            <a:r>
              <a:rPr lang="nb-NO" sz="2000" dirty="0"/>
              <a:t>Støttefunksjoner kan tenkes å være basert på «kunstig intelligens», særlig maskinlæring</a:t>
            </a:r>
          </a:p>
          <a:p>
            <a:pPr marL="0" indent="0">
              <a:buNone/>
            </a:pPr>
            <a:r>
              <a:rPr lang="nb-NO" sz="2000" i="1" dirty="0"/>
              <a:t>I dette emnet vil hovedvekten være på rettslige beslutningssystemer </a:t>
            </a:r>
          </a:p>
        </p:txBody>
      </p:sp>
    </p:spTree>
    <p:extLst>
      <p:ext uri="{BB962C8B-B14F-4D97-AF65-F5344CB8AC3E}">
        <p14:creationId xmlns:p14="http://schemas.microsoft.com/office/powerpoint/2010/main" val="39858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Rettsteknologi og aktuelle systembetegnelser (FINF4021)</vt:lpstr>
      <vt:lpstr>Rettsteknologi</vt:lpstr>
      <vt:lpstr>PowerPoint-presentasjon</vt:lpstr>
      <vt:lpstr>Nærmere om forholdet mellom rettskildesystemer og rettslige beslutningssystemer</vt:lpstr>
      <vt:lpstr>Mer om rettslige beslutnings(støtte)systemer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Rettsteknologi og aktuelle systembetegnelser</dc:title>
  <dc:creator>dag wiese schartum</dc:creator>
  <cp:lastModifiedBy>dag wiese schartum</cp:lastModifiedBy>
  <cp:revision>13</cp:revision>
  <dcterms:created xsi:type="dcterms:W3CDTF">2021-01-17T13:05:43Z</dcterms:created>
  <dcterms:modified xsi:type="dcterms:W3CDTF">2021-01-18T11:32:05Z</dcterms:modified>
</cp:coreProperties>
</file>