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61" r:id="rId2"/>
    <p:sldId id="285" r:id="rId3"/>
    <p:sldId id="286" r:id="rId4"/>
    <p:sldId id="270" r:id="rId5"/>
    <p:sldId id="274" r:id="rId6"/>
    <p:sldId id="276" r:id="rId7"/>
    <p:sldId id="275" r:id="rId8"/>
    <p:sldId id="277" r:id="rId9"/>
    <p:sldId id="287" r:id="rId10"/>
    <p:sldId id="279" r:id="rId11"/>
    <p:sldId id="266" r:id="rId12"/>
    <p:sldId id="272" r:id="rId13"/>
    <p:sldId id="267" r:id="rId14"/>
    <p:sldId id="273" r:id="rId15"/>
    <p:sldId id="268" r:id="rId16"/>
    <p:sldId id="269" r:id="rId17"/>
    <p:sldId id="256" r:id="rId18"/>
    <p:sldId id="257" r:id="rId19"/>
    <p:sldId id="258" r:id="rId20"/>
    <p:sldId id="259" r:id="rId21"/>
    <p:sldId id="265" r:id="rId22"/>
  </p:sldIdLst>
  <p:sldSz cx="9144000" cy="6858000" type="screen4x3"/>
  <p:notesSz cx="6797675" cy="9926638"/>
  <p:defaultTextStyle>
    <a:defPPr>
      <a:defRPr lang="nb-NO"/>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CCFF"/>
    <a:srgbClr val="FFFFCC"/>
    <a:srgbClr val="0000FF"/>
    <a:srgbClr val="FF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94" autoAdjust="0"/>
    <p:restoredTop sz="93735" autoAdjust="0"/>
  </p:normalViewPr>
  <p:slideViewPr>
    <p:cSldViewPr>
      <p:cViewPr varScale="1">
        <p:scale>
          <a:sx n="106" d="100"/>
          <a:sy n="106" d="100"/>
        </p:scale>
        <p:origin x="124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Rectangle 4">
            <a:extLst>
              <a:ext uri="{FF2B5EF4-FFF2-40B4-BE49-F238E27FC236}">
                <a16:creationId xmlns:a16="http://schemas.microsoft.com/office/drawing/2014/main" id="{97449CCB-9A3F-4857-B937-87CC1FA7CEA4}"/>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2B297F96-816E-4863-8934-425437A384E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EFE744D1-7BD1-47FD-8AF0-879B49D03402}"/>
              </a:ext>
            </a:extLst>
          </p:cNvPr>
          <p:cNvSpPr>
            <a:spLocks noGrp="1" noChangeArrowheads="1"/>
          </p:cNvSpPr>
          <p:nvPr>
            <p:ph type="sldNum" sz="quarter" idx="12"/>
          </p:nvPr>
        </p:nvSpPr>
        <p:spPr>
          <a:ln/>
        </p:spPr>
        <p:txBody>
          <a:bodyPr/>
          <a:lstStyle>
            <a:lvl1pPr>
              <a:defRPr/>
            </a:lvl1pPr>
          </a:lstStyle>
          <a:p>
            <a:pPr>
              <a:defRPr/>
            </a:pPr>
            <a:fld id="{C06AB0FA-5233-4FCE-930B-0CC1E721104E}" type="slidenum">
              <a:rPr lang="nb-NO" altLang="nb-NO"/>
              <a:pPr>
                <a:defRPr/>
              </a:pPr>
              <a:t>‹#›</a:t>
            </a:fld>
            <a:endParaRPr lang="nb-NO" altLang="nb-NO"/>
          </a:p>
        </p:txBody>
      </p:sp>
    </p:spTree>
    <p:extLst>
      <p:ext uri="{BB962C8B-B14F-4D97-AF65-F5344CB8AC3E}">
        <p14:creationId xmlns:p14="http://schemas.microsoft.com/office/powerpoint/2010/main" val="228110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21C1C643-5ACA-40C9-938D-28C6F96E580D}"/>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3552C3B1-2744-4178-87B7-F9CCE4ABFAA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A35549B1-8335-40D4-BEB2-BC7B0E9977A0}"/>
              </a:ext>
            </a:extLst>
          </p:cNvPr>
          <p:cNvSpPr>
            <a:spLocks noGrp="1" noChangeArrowheads="1"/>
          </p:cNvSpPr>
          <p:nvPr>
            <p:ph type="sldNum" sz="quarter" idx="12"/>
          </p:nvPr>
        </p:nvSpPr>
        <p:spPr>
          <a:ln/>
        </p:spPr>
        <p:txBody>
          <a:bodyPr/>
          <a:lstStyle>
            <a:lvl1pPr>
              <a:defRPr/>
            </a:lvl1pPr>
          </a:lstStyle>
          <a:p>
            <a:pPr>
              <a:defRPr/>
            </a:pPr>
            <a:fld id="{EDB781D5-F813-4706-84C9-A406D2CA2840}" type="slidenum">
              <a:rPr lang="nb-NO" altLang="nb-NO"/>
              <a:pPr>
                <a:defRPr/>
              </a:pPr>
              <a:t>‹#›</a:t>
            </a:fld>
            <a:endParaRPr lang="nb-NO" altLang="nb-NO"/>
          </a:p>
        </p:txBody>
      </p:sp>
    </p:spTree>
    <p:extLst>
      <p:ext uri="{BB962C8B-B14F-4D97-AF65-F5344CB8AC3E}">
        <p14:creationId xmlns:p14="http://schemas.microsoft.com/office/powerpoint/2010/main" val="253991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9CFA3199-ADEA-4A82-8155-B1318128D454}"/>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1AB81297-0BCB-4CCB-8267-C41D315CF488}"/>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26A057DE-B884-4AB7-A0BC-91E4E843A1AF}"/>
              </a:ext>
            </a:extLst>
          </p:cNvPr>
          <p:cNvSpPr>
            <a:spLocks noGrp="1" noChangeArrowheads="1"/>
          </p:cNvSpPr>
          <p:nvPr>
            <p:ph type="sldNum" sz="quarter" idx="12"/>
          </p:nvPr>
        </p:nvSpPr>
        <p:spPr>
          <a:ln/>
        </p:spPr>
        <p:txBody>
          <a:bodyPr/>
          <a:lstStyle>
            <a:lvl1pPr>
              <a:defRPr/>
            </a:lvl1pPr>
          </a:lstStyle>
          <a:p>
            <a:pPr>
              <a:defRPr/>
            </a:pPr>
            <a:fld id="{2A41ED43-D5D5-4BF3-85C2-B003D382F52F}" type="slidenum">
              <a:rPr lang="nb-NO" altLang="nb-NO"/>
              <a:pPr>
                <a:defRPr/>
              </a:pPr>
              <a:t>‹#›</a:t>
            </a:fld>
            <a:endParaRPr lang="nb-NO" altLang="nb-NO"/>
          </a:p>
        </p:txBody>
      </p:sp>
    </p:spTree>
    <p:extLst>
      <p:ext uri="{BB962C8B-B14F-4D97-AF65-F5344CB8AC3E}">
        <p14:creationId xmlns:p14="http://schemas.microsoft.com/office/powerpoint/2010/main" val="352101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2631C793-CD0B-439F-9048-020A5AFE3F7B}"/>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33A43234-DECF-42A0-88A9-2D449CD171D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E8203E87-8D8C-450C-9DE5-3FD0DDC4FF5A}"/>
              </a:ext>
            </a:extLst>
          </p:cNvPr>
          <p:cNvSpPr>
            <a:spLocks noGrp="1" noChangeArrowheads="1"/>
          </p:cNvSpPr>
          <p:nvPr>
            <p:ph type="sldNum" sz="quarter" idx="12"/>
          </p:nvPr>
        </p:nvSpPr>
        <p:spPr>
          <a:ln/>
        </p:spPr>
        <p:txBody>
          <a:bodyPr/>
          <a:lstStyle>
            <a:lvl1pPr>
              <a:defRPr/>
            </a:lvl1pPr>
          </a:lstStyle>
          <a:p>
            <a:pPr>
              <a:defRPr/>
            </a:pPr>
            <a:fld id="{FA54FCEA-2C6A-49A3-8133-E9A27998B16B}" type="slidenum">
              <a:rPr lang="nb-NO" altLang="nb-NO"/>
              <a:pPr>
                <a:defRPr/>
              </a:pPr>
              <a:t>‹#›</a:t>
            </a:fld>
            <a:endParaRPr lang="nb-NO" altLang="nb-NO"/>
          </a:p>
        </p:txBody>
      </p:sp>
    </p:spTree>
    <p:extLst>
      <p:ext uri="{BB962C8B-B14F-4D97-AF65-F5344CB8AC3E}">
        <p14:creationId xmlns:p14="http://schemas.microsoft.com/office/powerpoint/2010/main" val="66138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4">
            <a:extLst>
              <a:ext uri="{FF2B5EF4-FFF2-40B4-BE49-F238E27FC236}">
                <a16:creationId xmlns:a16="http://schemas.microsoft.com/office/drawing/2014/main" id="{EBAA045A-4701-4BE7-9360-8F641B979097}"/>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AA03E654-1AB0-4067-8981-291E7E659C20}"/>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FD162A5F-EECE-4C77-95FC-C8CF81414AC7}"/>
              </a:ext>
            </a:extLst>
          </p:cNvPr>
          <p:cNvSpPr>
            <a:spLocks noGrp="1" noChangeArrowheads="1"/>
          </p:cNvSpPr>
          <p:nvPr>
            <p:ph type="sldNum" sz="quarter" idx="12"/>
          </p:nvPr>
        </p:nvSpPr>
        <p:spPr>
          <a:ln/>
        </p:spPr>
        <p:txBody>
          <a:bodyPr/>
          <a:lstStyle>
            <a:lvl1pPr>
              <a:defRPr/>
            </a:lvl1pPr>
          </a:lstStyle>
          <a:p>
            <a:pPr>
              <a:defRPr/>
            </a:pPr>
            <a:fld id="{24E0DDAB-2857-4BB3-94EB-64169A24C487}" type="slidenum">
              <a:rPr lang="nb-NO" altLang="nb-NO"/>
              <a:pPr>
                <a:defRPr/>
              </a:pPr>
              <a:t>‹#›</a:t>
            </a:fld>
            <a:endParaRPr lang="nb-NO" altLang="nb-NO"/>
          </a:p>
        </p:txBody>
      </p:sp>
    </p:spTree>
    <p:extLst>
      <p:ext uri="{BB962C8B-B14F-4D97-AF65-F5344CB8AC3E}">
        <p14:creationId xmlns:p14="http://schemas.microsoft.com/office/powerpoint/2010/main" val="76136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a:extLst>
              <a:ext uri="{FF2B5EF4-FFF2-40B4-BE49-F238E27FC236}">
                <a16:creationId xmlns:a16="http://schemas.microsoft.com/office/drawing/2014/main" id="{953A0DBE-8DB5-4F6D-B5F3-8900A50327C7}"/>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B3E1932E-5F4A-45D9-A78C-AAAAD38EC498}"/>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6497C7E9-5EB1-4CC1-BF4B-D171D7D676E5}"/>
              </a:ext>
            </a:extLst>
          </p:cNvPr>
          <p:cNvSpPr>
            <a:spLocks noGrp="1" noChangeArrowheads="1"/>
          </p:cNvSpPr>
          <p:nvPr>
            <p:ph type="sldNum" sz="quarter" idx="12"/>
          </p:nvPr>
        </p:nvSpPr>
        <p:spPr>
          <a:ln/>
        </p:spPr>
        <p:txBody>
          <a:bodyPr/>
          <a:lstStyle>
            <a:lvl1pPr>
              <a:defRPr/>
            </a:lvl1pPr>
          </a:lstStyle>
          <a:p>
            <a:pPr>
              <a:defRPr/>
            </a:pPr>
            <a:fld id="{51370C22-0EEA-4661-AA8F-1458C91872CA}" type="slidenum">
              <a:rPr lang="nb-NO" altLang="nb-NO"/>
              <a:pPr>
                <a:defRPr/>
              </a:pPr>
              <a:t>‹#›</a:t>
            </a:fld>
            <a:endParaRPr lang="nb-NO" altLang="nb-NO"/>
          </a:p>
        </p:txBody>
      </p:sp>
    </p:spTree>
    <p:extLst>
      <p:ext uri="{BB962C8B-B14F-4D97-AF65-F5344CB8AC3E}">
        <p14:creationId xmlns:p14="http://schemas.microsoft.com/office/powerpoint/2010/main" val="3438657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4">
            <a:extLst>
              <a:ext uri="{FF2B5EF4-FFF2-40B4-BE49-F238E27FC236}">
                <a16:creationId xmlns:a16="http://schemas.microsoft.com/office/drawing/2014/main" id="{FFD19B27-14D7-4927-894C-4442D1752506}"/>
              </a:ext>
            </a:extLst>
          </p:cNvPr>
          <p:cNvSpPr>
            <a:spLocks noGrp="1" noChangeArrowheads="1"/>
          </p:cNvSpPr>
          <p:nvPr>
            <p:ph type="dt" sz="half" idx="10"/>
          </p:nvPr>
        </p:nvSpPr>
        <p:spPr>
          <a:ln/>
        </p:spPr>
        <p:txBody>
          <a:bodyPr/>
          <a:lstStyle>
            <a:lvl1pPr>
              <a:defRPr/>
            </a:lvl1pPr>
          </a:lstStyle>
          <a:p>
            <a:pPr>
              <a:defRPr/>
            </a:pPr>
            <a:endParaRPr lang="nb-NO"/>
          </a:p>
        </p:txBody>
      </p:sp>
      <p:sp>
        <p:nvSpPr>
          <p:cNvPr id="8" name="Rectangle 5">
            <a:extLst>
              <a:ext uri="{FF2B5EF4-FFF2-40B4-BE49-F238E27FC236}">
                <a16:creationId xmlns:a16="http://schemas.microsoft.com/office/drawing/2014/main" id="{CB79FE48-6AB8-4415-9801-E9EBE7A4D3B1}"/>
              </a:ext>
            </a:extLst>
          </p:cNvPr>
          <p:cNvSpPr>
            <a:spLocks noGrp="1" noChangeArrowheads="1"/>
          </p:cNvSpPr>
          <p:nvPr>
            <p:ph type="ftr" sz="quarter" idx="11"/>
          </p:nvPr>
        </p:nvSpPr>
        <p:spPr>
          <a:ln/>
        </p:spPr>
        <p:txBody>
          <a:bodyPr/>
          <a:lstStyle>
            <a:lvl1pPr>
              <a:defRPr/>
            </a:lvl1pPr>
          </a:lstStyle>
          <a:p>
            <a:pPr>
              <a:defRPr/>
            </a:pPr>
            <a:endParaRPr lang="nb-NO"/>
          </a:p>
        </p:txBody>
      </p:sp>
      <p:sp>
        <p:nvSpPr>
          <p:cNvPr id="9" name="Rectangle 6">
            <a:extLst>
              <a:ext uri="{FF2B5EF4-FFF2-40B4-BE49-F238E27FC236}">
                <a16:creationId xmlns:a16="http://schemas.microsoft.com/office/drawing/2014/main" id="{00F83E6E-0E51-4DE2-9FF4-39498E3924D7}"/>
              </a:ext>
            </a:extLst>
          </p:cNvPr>
          <p:cNvSpPr>
            <a:spLocks noGrp="1" noChangeArrowheads="1"/>
          </p:cNvSpPr>
          <p:nvPr>
            <p:ph type="sldNum" sz="quarter" idx="12"/>
          </p:nvPr>
        </p:nvSpPr>
        <p:spPr>
          <a:ln/>
        </p:spPr>
        <p:txBody>
          <a:bodyPr/>
          <a:lstStyle>
            <a:lvl1pPr>
              <a:defRPr/>
            </a:lvl1pPr>
          </a:lstStyle>
          <a:p>
            <a:pPr>
              <a:defRPr/>
            </a:pPr>
            <a:fld id="{EE5902DA-63A0-4957-909F-03F2EEFDD667}" type="slidenum">
              <a:rPr lang="nb-NO" altLang="nb-NO"/>
              <a:pPr>
                <a:defRPr/>
              </a:pPr>
              <a:t>‹#›</a:t>
            </a:fld>
            <a:endParaRPr lang="nb-NO" altLang="nb-NO"/>
          </a:p>
        </p:txBody>
      </p:sp>
    </p:spTree>
    <p:extLst>
      <p:ext uri="{BB962C8B-B14F-4D97-AF65-F5344CB8AC3E}">
        <p14:creationId xmlns:p14="http://schemas.microsoft.com/office/powerpoint/2010/main" val="234625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a:extLst>
              <a:ext uri="{FF2B5EF4-FFF2-40B4-BE49-F238E27FC236}">
                <a16:creationId xmlns:a16="http://schemas.microsoft.com/office/drawing/2014/main" id="{497E6102-9EFA-4406-9A8D-900E99308351}"/>
              </a:ext>
            </a:extLst>
          </p:cNvPr>
          <p:cNvSpPr>
            <a:spLocks noGrp="1" noChangeArrowheads="1"/>
          </p:cNvSpPr>
          <p:nvPr>
            <p:ph type="dt" sz="half" idx="10"/>
          </p:nvPr>
        </p:nvSpPr>
        <p:spPr>
          <a:ln/>
        </p:spPr>
        <p:txBody>
          <a:bodyPr/>
          <a:lstStyle>
            <a:lvl1pPr>
              <a:defRPr/>
            </a:lvl1pPr>
          </a:lstStyle>
          <a:p>
            <a:pPr>
              <a:defRPr/>
            </a:pPr>
            <a:endParaRPr lang="nb-NO"/>
          </a:p>
        </p:txBody>
      </p:sp>
      <p:sp>
        <p:nvSpPr>
          <p:cNvPr id="4" name="Rectangle 5">
            <a:extLst>
              <a:ext uri="{FF2B5EF4-FFF2-40B4-BE49-F238E27FC236}">
                <a16:creationId xmlns:a16="http://schemas.microsoft.com/office/drawing/2014/main" id="{C3261DDC-41E5-4F0B-91E9-8C9DC7A1F42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5" name="Rectangle 6">
            <a:extLst>
              <a:ext uri="{FF2B5EF4-FFF2-40B4-BE49-F238E27FC236}">
                <a16:creationId xmlns:a16="http://schemas.microsoft.com/office/drawing/2014/main" id="{E55D630F-A340-4899-9F73-82C2467416BC}"/>
              </a:ext>
            </a:extLst>
          </p:cNvPr>
          <p:cNvSpPr>
            <a:spLocks noGrp="1" noChangeArrowheads="1"/>
          </p:cNvSpPr>
          <p:nvPr>
            <p:ph type="sldNum" sz="quarter" idx="12"/>
          </p:nvPr>
        </p:nvSpPr>
        <p:spPr>
          <a:ln/>
        </p:spPr>
        <p:txBody>
          <a:bodyPr/>
          <a:lstStyle>
            <a:lvl1pPr>
              <a:defRPr/>
            </a:lvl1pPr>
          </a:lstStyle>
          <a:p>
            <a:pPr>
              <a:defRPr/>
            </a:pPr>
            <a:fld id="{0F75641A-66AD-44F8-A07E-3AA7C19BDD2C}" type="slidenum">
              <a:rPr lang="nb-NO" altLang="nb-NO"/>
              <a:pPr>
                <a:defRPr/>
              </a:pPr>
              <a:t>‹#›</a:t>
            </a:fld>
            <a:endParaRPr lang="nb-NO" altLang="nb-NO"/>
          </a:p>
        </p:txBody>
      </p:sp>
    </p:spTree>
    <p:extLst>
      <p:ext uri="{BB962C8B-B14F-4D97-AF65-F5344CB8AC3E}">
        <p14:creationId xmlns:p14="http://schemas.microsoft.com/office/powerpoint/2010/main" val="188672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9701F2-6F0C-46CF-A530-051FF127D16E}"/>
              </a:ext>
            </a:extLst>
          </p:cNvPr>
          <p:cNvSpPr>
            <a:spLocks noGrp="1" noChangeArrowheads="1"/>
          </p:cNvSpPr>
          <p:nvPr>
            <p:ph type="dt" sz="half" idx="10"/>
          </p:nvPr>
        </p:nvSpPr>
        <p:spPr>
          <a:ln/>
        </p:spPr>
        <p:txBody>
          <a:bodyPr/>
          <a:lstStyle>
            <a:lvl1pPr>
              <a:defRPr/>
            </a:lvl1pPr>
          </a:lstStyle>
          <a:p>
            <a:pPr>
              <a:defRPr/>
            </a:pPr>
            <a:endParaRPr lang="nb-NO"/>
          </a:p>
        </p:txBody>
      </p:sp>
      <p:sp>
        <p:nvSpPr>
          <p:cNvPr id="3" name="Rectangle 5">
            <a:extLst>
              <a:ext uri="{FF2B5EF4-FFF2-40B4-BE49-F238E27FC236}">
                <a16:creationId xmlns:a16="http://schemas.microsoft.com/office/drawing/2014/main" id="{43B4A325-7F6D-4A23-BA0D-BD3BAB55181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4" name="Rectangle 6">
            <a:extLst>
              <a:ext uri="{FF2B5EF4-FFF2-40B4-BE49-F238E27FC236}">
                <a16:creationId xmlns:a16="http://schemas.microsoft.com/office/drawing/2014/main" id="{029092D0-4A6D-4215-9562-5958F51A4700}"/>
              </a:ext>
            </a:extLst>
          </p:cNvPr>
          <p:cNvSpPr>
            <a:spLocks noGrp="1" noChangeArrowheads="1"/>
          </p:cNvSpPr>
          <p:nvPr>
            <p:ph type="sldNum" sz="quarter" idx="12"/>
          </p:nvPr>
        </p:nvSpPr>
        <p:spPr>
          <a:ln/>
        </p:spPr>
        <p:txBody>
          <a:bodyPr/>
          <a:lstStyle>
            <a:lvl1pPr>
              <a:defRPr/>
            </a:lvl1pPr>
          </a:lstStyle>
          <a:p>
            <a:pPr>
              <a:defRPr/>
            </a:pPr>
            <a:fld id="{C60C59D0-4C97-482D-BFB5-5507B3A6BCCE}" type="slidenum">
              <a:rPr lang="nb-NO" altLang="nb-NO"/>
              <a:pPr>
                <a:defRPr/>
              </a:pPr>
              <a:t>‹#›</a:t>
            </a:fld>
            <a:endParaRPr lang="nb-NO" altLang="nb-NO"/>
          </a:p>
        </p:txBody>
      </p:sp>
    </p:spTree>
    <p:extLst>
      <p:ext uri="{BB962C8B-B14F-4D97-AF65-F5344CB8AC3E}">
        <p14:creationId xmlns:p14="http://schemas.microsoft.com/office/powerpoint/2010/main" val="164895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AFFA93F3-F60D-48C2-B353-2DE2A821C979}"/>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62AED43B-1EB3-4DF7-B18B-C53A36F3EE56}"/>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F8D65628-63D8-4510-9FD9-BE231FEB713C}"/>
              </a:ext>
            </a:extLst>
          </p:cNvPr>
          <p:cNvSpPr>
            <a:spLocks noGrp="1" noChangeArrowheads="1"/>
          </p:cNvSpPr>
          <p:nvPr>
            <p:ph type="sldNum" sz="quarter" idx="12"/>
          </p:nvPr>
        </p:nvSpPr>
        <p:spPr>
          <a:ln/>
        </p:spPr>
        <p:txBody>
          <a:bodyPr/>
          <a:lstStyle>
            <a:lvl1pPr>
              <a:defRPr/>
            </a:lvl1pPr>
          </a:lstStyle>
          <a:p>
            <a:pPr>
              <a:defRPr/>
            </a:pPr>
            <a:fld id="{6D61EE0F-BA32-4253-9E13-A80781DF8F82}" type="slidenum">
              <a:rPr lang="nb-NO" altLang="nb-NO"/>
              <a:pPr>
                <a:defRPr/>
              </a:pPr>
              <a:t>‹#›</a:t>
            </a:fld>
            <a:endParaRPr lang="nb-NO" altLang="nb-NO"/>
          </a:p>
        </p:txBody>
      </p:sp>
    </p:spTree>
    <p:extLst>
      <p:ext uri="{BB962C8B-B14F-4D97-AF65-F5344CB8AC3E}">
        <p14:creationId xmlns:p14="http://schemas.microsoft.com/office/powerpoint/2010/main" val="301962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27AFF4F5-966C-45A7-9030-25B5B9A568E8}"/>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20815378-09F4-407F-89B1-BE6D999BCFA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74D85D41-A96E-47A6-8678-F0C20EEC7C8C}"/>
              </a:ext>
            </a:extLst>
          </p:cNvPr>
          <p:cNvSpPr>
            <a:spLocks noGrp="1" noChangeArrowheads="1"/>
          </p:cNvSpPr>
          <p:nvPr>
            <p:ph type="sldNum" sz="quarter" idx="12"/>
          </p:nvPr>
        </p:nvSpPr>
        <p:spPr>
          <a:ln/>
        </p:spPr>
        <p:txBody>
          <a:bodyPr/>
          <a:lstStyle>
            <a:lvl1pPr>
              <a:defRPr/>
            </a:lvl1pPr>
          </a:lstStyle>
          <a:p>
            <a:pPr>
              <a:defRPr/>
            </a:pPr>
            <a:fld id="{8018914E-0830-4468-A37B-7C62724E2437}" type="slidenum">
              <a:rPr lang="nb-NO" altLang="nb-NO"/>
              <a:pPr>
                <a:defRPr/>
              </a:pPr>
              <a:t>‹#›</a:t>
            </a:fld>
            <a:endParaRPr lang="nb-NO" altLang="nb-NO"/>
          </a:p>
        </p:txBody>
      </p:sp>
    </p:spTree>
    <p:extLst>
      <p:ext uri="{BB962C8B-B14F-4D97-AF65-F5344CB8AC3E}">
        <p14:creationId xmlns:p14="http://schemas.microsoft.com/office/powerpoint/2010/main" val="106596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7CD854-E3FC-4924-9BB5-425E18A7800E}"/>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 i malen</a:t>
            </a:r>
          </a:p>
        </p:txBody>
      </p:sp>
      <p:sp>
        <p:nvSpPr>
          <p:cNvPr id="1027" name="Rectangle 3">
            <a:extLst>
              <a:ext uri="{FF2B5EF4-FFF2-40B4-BE49-F238E27FC236}">
                <a16:creationId xmlns:a16="http://schemas.microsoft.com/office/drawing/2014/main" id="{0BBA88FB-33BE-41D0-B1B2-139C531D29D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1028" name="Rectangle 4">
            <a:extLst>
              <a:ext uri="{FF2B5EF4-FFF2-40B4-BE49-F238E27FC236}">
                <a16:creationId xmlns:a16="http://schemas.microsoft.com/office/drawing/2014/main" id="{E019E662-0825-44B3-8B72-BB679617FFB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b-NO"/>
          </a:p>
        </p:txBody>
      </p:sp>
      <p:sp>
        <p:nvSpPr>
          <p:cNvPr id="1029" name="Rectangle 5">
            <a:extLst>
              <a:ext uri="{FF2B5EF4-FFF2-40B4-BE49-F238E27FC236}">
                <a16:creationId xmlns:a16="http://schemas.microsoft.com/office/drawing/2014/main" id="{1499455A-F03A-410E-A028-40CD1830E40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b-NO"/>
          </a:p>
        </p:txBody>
      </p:sp>
      <p:sp>
        <p:nvSpPr>
          <p:cNvPr id="1030" name="Rectangle 6">
            <a:extLst>
              <a:ext uri="{FF2B5EF4-FFF2-40B4-BE49-F238E27FC236}">
                <a16:creationId xmlns:a16="http://schemas.microsoft.com/office/drawing/2014/main" id="{DBF7F91B-1BB7-4575-8401-85D00A3DB290}"/>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A8599DF-0ED7-4308-A262-61006B6DECC7}"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EA7E392-D10C-4C6B-BA4D-EA32CAB97E17}"/>
              </a:ext>
            </a:extLst>
          </p:cNvPr>
          <p:cNvSpPr>
            <a:spLocks noGrp="1" noChangeArrowheads="1"/>
          </p:cNvSpPr>
          <p:nvPr>
            <p:ph type="ctrTitle"/>
          </p:nvPr>
        </p:nvSpPr>
        <p:spPr>
          <a:xfrm>
            <a:off x="685800" y="2204864"/>
            <a:ext cx="7772400" cy="1584176"/>
          </a:xfrm>
        </p:spPr>
        <p:txBody>
          <a:bodyPr/>
          <a:lstStyle/>
          <a:p>
            <a:pPr>
              <a:defRPr/>
            </a:pPr>
            <a:r>
              <a:rPr lang="nb-NO" sz="3200" dirty="0">
                <a:solidFill>
                  <a:srgbClr val="0000FF"/>
                </a:solidFill>
                <a:effectLst>
                  <a:outerShdw blurRad="38100" dist="38100" dir="2700000" algn="tl">
                    <a:srgbClr val="C0C0C0"/>
                  </a:outerShdw>
                </a:effectLst>
                <a:latin typeface="Calibri Light" panose="020F0302020204030204" pitchFamily="34" charset="0"/>
                <a:cs typeface="Calibri Light" panose="020F0302020204030204" pitchFamily="34" charset="0"/>
              </a:rPr>
              <a:t>Systemutvikling som regelverksutvikling</a:t>
            </a:r>
            <a:br>
              <a:rPr lang="nb-NO" sz="3200" dirty="0">
                <a:solidFill>
                  <a:srgbClr val="0000FF"/>
                </a:solidFill>
                <a:effectLst>
                  <a:outerShdw blurRad="38100" dist="38100" dir="2700000" algn="tl">
                    <a:srgbClr val="C0C0C0"/>
                  </a:outerShdw>
                </a:effectLst>
                <a:latin typeface="Calibri Light" panose="020F0302020204030204" pitchFamily="34" charset="0"/>
                <a:cs typeface="Calibri Light" panose="020F0302020204030204" pitchFamily="34" charset="0"/>
              </a:rPr>
            </a:br>
            <a:endParaRPr lang="nb-NO" sz="3200" dirty="0">
              <a:solidFill>
                <a:srgbClr val="0000FF"/>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p:txBody>
      </p:sp>
      <p:sp>
        <p:nvSpPr>
          <p:cNvPr id="2051" name="Rectangle 3">
            <a:extLst>
              <a:ext uri="{FF2B5EF4-FFF2-40B4-BE49-F238E27FC236}">
                <a16:creationId xmlns:a16="http://schemas.microsoft.com/office/drawing/2014/main" id="{8A21BB8B-2479-409F-B679-A745647B94EB}"/>
              </a:ext>
            </a:extLst>
          </p:cNvPr>
          <p:cNvSpPr>
            <a:spLocks noGrp="1" noChangeArrowheads="1"/>
          </p:cNvSpPr>
          <p:nvPr>
            <p:ph type="subTitle" idx="1"/>
          </p:nvPr>
        </p:nvSpPr>
        <p:spPr/>
        <p:txBody>
          <a:bodyPr/>
          <a:lstStyle/>
          <a:p>
            <a:r>
              <a:rPr lang="nb-NO" altLang="nb-NO" sz="1600" dirty="0">
                <a:latin typeface="Calibri Light" panose="020F0302020204030204" pitchFamily="34" charset="0"/>
                <a:cs typeface="Calibri Light" panose="020F0302020204030204" pitchFamily="34" charset="0"/>
              </a:rPr>
              <a:t>Dag Wiese Schartum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0621F4-D81C-4715-B44C-BE53230A24F3}"/>
              </a:ext>
            </a:extLst>
          </p:cNvPr>
          <p:cNvSpPr>
            <a:spLocks noGrp="1"/>
          </p:cNvSpPr>
          <p:nvPr>
            <p:ph type="title"/>
          </p:nvPr>
        </p:nvSpPr>
        <p:spPr/>
        <p:txBody>
          <a:bodyPr/>
          <a:lstStyle/>
          <a:p>
            <a:r>
              <a:rPr lang="nb-NO" sz="3200" dirty="0">
                <a:solidFill>
                  <a:srgbClr val="0000FF"/>
                </a:solidFill>
                <a:latin typeface="Calibri Light" panose="020F0302020204030204" pitchFamily="34" charset="0"/>
                <a:cs typeface="Calibri Light" panose="020F0302020204030204" pitchFamily="34" charset="0"/>
              </a:rPr>
              <a:t>«Regelvask»</a:t>
            </a:r>
          </a:p>
        </p:txBody>
      </p:sp>
      <p:sp>
        <p:nvSpPr>
          <p:cNvPr id="3" name="Plassholder for innhold 2">
            <a:extLst>
              <a:ext uri="{FF2B5EF4-FFF2-40B4-BE49-F238E27FC236}">
                <a16:creationId xmlns:a16="http://schemas.microsoft.com/office/drawing/2014/main" id="{43959A1B-E4FD-4B2A-89D8-E1DF331C0704}"/>
              </a:ext>
            </a:extLst>
          </p:cNvPr>
          <p:cNvSpPr>
            <a:spLocks noGrp="1"/>
          </p:cNvSpPr>
          <p:nvPr>
            <p:ph idx="1"/>
          </p:nvPr>
        </p:nvSpPr>
        <p:spPr>
          <a:xfrm>
            <a:off x="575556" y="1764659"/>
            <a:ext cx="7992888" cy="4400128"/>
          </a:xfrm>
        </p:spPr>
        <p:txBody>
          <a:bodyPr>
            <a:normAutofit fontScale="77500" lnSpcReduction="20000"/>
          </a:bodyPr>
          <a:lstStyle/>
          <a:p>
            <a:r>
              <a:rPr lang="nb-NO" sz="2900" dirty="0">
                <a:latin typeface="Calibri Light" panose="020F0302020204030204" pitchFamily="34" charset="0"/>
                <a:cs typeface="Calibri Light" panose="020F0302020204030204" pitchFamily="34" charset="0"/>
              </a:rPr>
              <a:t>Denne tilnærmingen innebærer bruk av analyseresultatene fra transformeringen til å uttrykke eksisterende rettsregler på en klarere og bedre måte (jf. også «systemutvikling som regelverksutvikling»)</a:t>
            </a:r>
          </a:p>
          <a:p>
            <a:r>
              <a:rPr lang="nb-NO" sz="2900" dirty="0">
                <a:latin typeface="Calibri Light" panose="020F0302020204030204" pitchFamily="34" charset="0"/>
                <a:cs typeface="Calibri Light" panose="020F0302020204030204" pitchFamily="34" charset="0"/>
              </a:rPr>
              <a:t>Dere vil derfor gjenkjenne flere av elementene fra transformeringsarbeidet</a:t>
            </a:r>
          </a:p>
          <a:p>
            <a:r>
              <a:rPr lang="nb-NO" sz="2900" dirty="0">
                <a:latin typeface="Calibri Light" panose="020F0302020204030204" pitchFamily="34" charset="0"/>
                <a:cs typeface="Calibri Light" panose="020F0302020204030204" pitchFamily="34" charset="0"/>
              </a:rPr>
              <a:t>Forutsetter arbeid i to </a:t>
            </a:r>
            <a:r>
              <a:rPr lang="nb-NO" sz="2900" dirty="0" err="1">
                <a:latin typeface="Calibri Light" panose="020F0302020204030204" pitchFamily="34" charset="0"/>
                <a:cs typeface="Calibri Light" panose="020F0302020204030204" pitchFamily="34" charset="0"/>
              </a:rPr>
              <a:t>hovedtrinn</a:t>
            </a:r>
            <a:r>
              <a:rPr lang="nb-NO" sz="2900" dirty="0">
                <a:latin typeface="Calibri Light" panose="020F0302020204030204" pitchFamily="34" charset="0"/>
                <a:cs typeface="Calibri Light" panose="020F0302020204030204" pitchFamily="34" charset="0"/>
              </a:rPr>
              <a:t>:</a:t>
            </a:r>
          </a:p>
          <a:p>
            <a:pPr marL="971550" lvl="1" indent="-514350">
              <a:buFont typeface="+mj-lt"/>
              <a:buAutoNum type="arabicParenR"/>
            </a:pPr>
            <a:r>
              <a:rPr lang="nb-NO" sz="2600" dirty="0">
                <a:latin typeface="Calibri Light" panose="020F0302020204030204" pitchFamily="34" charset="0"/>
                <a:cs typeface="Calibri Light" panose="020F0302020204030204" pitchFamily="34" charset="0"/>
              </a:rPr>
              <a:t>Transformering fra lov mv. til pseudokode, datamodeller, prosessmodeller mv (halvformelle representasjoner)</a:t>
            </a:r>
          </a:p>
          <a:p>
            <a:pPr marL="971550" lvl="1" indent="-514350">
              <a:buFont typeface="+mj-lt"/>
              <a:buAutoNum type="arabicParenR"/>
            </a:pPr>
            <a:r>
              <a:rPr lang="nb-NO" sz="2600" dirty="0">
                <a:latin typeface="Calibri Light" panose="020F0302020204030204" pitchFamily="34" charset="0"/>
                <a:cs typeface="Calibri Light" panose="020F0302020204030204" pitchFamily="34" charset="0"/>
              </a:rPr>
              <a:t>Transformere </a:t>
            </a:r>
            <a:r>
              <a:rPr lang="nb-NO" sz="2600" i="1" dirty="0">
                <a:latin typeface="Calibri Light" panose="020F0302020204030204" pitchFamily="34" charset="0"/>
                <a:cs typeface="Calibri Light" panose="020F0302020204030204" pitchFamily="34" charset="0"/>
              </a:rPr>
              <a:t>tilbake</a:t>
            </a:r>
            <a:r>
              <a:rPr lang="nb-NO" sz="2600" dirty="0">
                <a:latin typeface="Calibri Light" panose="020F0302020204030204" pitchFamily="34" charset="0"/>
                <a:cs typeface="Calibri Light" panose="020F0302020204030204" pitchFamily="34" charset="0"/>
              </a:rPr>
              <a:t> fra halvformelle representasjoner til naturlig språk</a:t>
            </a:r>
          </a:p>
          <a:p>
            <a:pPr marL="457200" lvl="1" indent="0">
              <a:buNone/>
            </a:pPr>
            <a:r>
              <a:rPr lang="nb-NO" sz="2600" dirty="0">
                <a:latin typeface="Calibri Light" panose="020F0302020204030204" pitchFamily="34" charset="0"/>
                <a:cs typeface="Calibri Light" panose="020F0302020204030204" pitchFamily="34" charset="0"/>
              </a:rPr>
              <a:t>Altså: I 1) analyserer vi og finner frem til en presis forståelse av loven, og denne forståelsen bruker vi i 2) til å omformulere loven</a:t>
            </a:r>
          </a:p>
          <a:p>
            <a:r>
              <a:rPr lang="nb-NO" sz="2900" dirty="0">
                <a:latin typeface="Calibri Light" panose="020F0302020204030204" pitchFamily="34" charset="0"/>
                <a:cs typeface="Calibri Light" panose="020F0302020204030204" pitchFamily="34" charset="0"/>
              </a:rPr>
              <a:t>Bruker i tillegg enkelte enkle teknikker basert på </a:t>
            </a:r>
            <a:r>
              <a:rPr lang="nb-NO" sz="2900" dirty="0" err="1">
                <a:latin typeface="Calibri Light" panose="020F0302020204030204" pitchFamily="34" charset="0"/>
                <a:cs typeface="Calibri Light" panose="020F0302020204030204" pitchFamily="34" charset="0"/>
              </a:rPr>
              <a:t>Lovteknikkheftet</a:t>
            </a:r>
            <a:endParaRPr lang="nb-NO" sz="2900" dirty="0">
              <a:latin typeface="Calibri Light" panose="020F0302020204030204" pitchFamily="34" charset="0"/>
              <a:cs typeface="Calibri Light" panose="020F0302020204030204" pitchFamily="34" charset="0"/>
            </a:endParaRPr>
          </a:p>
          <a:p>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0119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kstSylinder 2">
            <a:extLst>
              <a:ext uri="{FF2B5EF4-FFF2-40B4-BE49-F238E27FC236}">
                <a16:creationId xmlns:a16="http://schemas.microsoft.com/office/drawing/2014/main" id="{F4EBB956-57CE-486E-AC99-E0C86971C550}"/>
              </a:ext>
            </a:extLst>
          </p:cNvPr>
          <p:cNvSpPr txBox="1">
            <a:spLocks noChangeArrowheads="1"/>
          </p:cNvSpPr>
          <p:nvPr/>
        </p:nvSpPr>
        <p:spPr bwMode="auto">
          <a:xfrm>
            <a:off x="374650" y="1196975"/>
            <a:ext cx="8451850" cy="541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1800" b="1">
              <a:latin typeface="Calibri Light" panose="020F0302020204030204" pitchFamily="34" charset="0"/>
              <a:cs typeface="Calibri Light" panose="020F0302020204030204" pitchFamily="34" charset="0"/>
            </a:endParaRPr>
          </a:p>
          <a:p>
            <a:pPr>
              <a:spcBef>
                <a:spcPct val="0"/>
              </a:spcBef>
              <a:buFontTx/>
              <a:buNone/>
            </a:pPr>
            <a:r>
              <a:rPr lang="nb-NO" altLang="nb-NO" sz="2000">
                <a:latin typeface="Calibri Light" panose="020F0302020204030204" pitchFamily="34" charset="0"/>
                <a:cs typeface="Calibri Light" panose="020F0302020204030204" pitchFamily="34" charset="0"/>
              </a:rPr>
              <a:t>I	Sette enkeltbestemmelser inn i standarddisposisjon</a:t>
            </a:r>
          </a:p>
          <a:p>
            <a:pPr lvl="1">
              <a:spcBef>
                <a:spcPct val="0"/>
              </a:spcBef>
              <a:buFontTx/>
              <a:buNone/>
            </a:pPr>
            <a:r>
              <a:rPr lang="nb-NO" altLang="nb-NO" sz="2000">
                <a:latin typeface="Calibri Light" panose="020F0302020204030204" pitchFamily="34" charset="0"/>
                <a:cs typeface="Calibri Light" panose="020F0302020204030204" pitchFamily="34" charset="0"/>
              </a:rPr>
              <a:t>   Vurdere eventuelle mangler og behov for endret rekkefølge</a:t>
            </a:r>
          </a:p>
          <a:p>
            <a:pPr>
              <a:spcBef>
                <a:spcPct val="0"/>
              </a:spcBef>
              <a:buFontTx/>
              <a:buNone/>
            </a:pPr>
            <a:endParaRPr lang="nb-NO" altLang="nb-NO" sz="1800" b="1">
              <a:latin typeface="Calibri Light" panose="020F0302020204030204" pitchFamily="34" charset="0"/>
              <a:cs typeface="Calibri Light" panose="020F0302020204030204" pitchFamily="34" charset="0"/>
            </a:endParaRPr>
          </a:p>
          <a:p>
            <a:pPr>
              <a:spcBef>
                <a:spcPct val="0"/>
              </a:spcBef>
              <a:buFontTx/>
              <a:buNone/>
            </a:pPr>
            <a:r>
              <a:rPr lang="nb-NO" altLang="nb-NO" sz="1800" b="1">
                <a:latin typeface="Calibri Light" panose="020F0302020204030204" pitchFamily="34" charset="0"/>
                <a:cs typeface="Calibri Light" panose="020F0302020204030204" pitchFamily="34" charset="0"/>
              </a:rPr>
              <a:t>A	Annet</a:t>
            </a:r>
            <a:endParaRPr lang="nb-NO" altLang="nb-NO" sz="1800">
              <a:latin typeface="Calibri Light" panose="020F0302020204030204" pitchFamily="34" charset="0"/>
              <a:cs typeface="Calibri Light" panose="020F0302020204030204" pitchFamily="34" charset="0"/>
            </a:endParaRPr>
          </a:p>
          <a:p>
            <a:pPr>
              <a:spcBef>
                <a:spcPct val="0"/>
              </a:spcBef>
              <a:buFontTx/>
              <a:buNone/>
            </a:pPr>
            <a:r>
              <a:rPr lang="nb-NO" altLang="nb-NO" sz="1800" b="1">
                <a:latin typeface="Calibri Light" panose="020F0302020204030204" pitchFamily="34" charset="0"/>
                <a:cs typeface="Calibri Light" panose="020F0302020204030204" pitchFamily="34" charset="0"/>
              </a:rPr>
              <a:t>	</a:t>
            </a:r>
            <a:r>
              <a:rPr lang="nb-NO" altLang="nb-NO" sz="1800">
                <a:latin typeface="Calibri Light" panose="020F0302020204030204" pitchFamily="34" charset="0"/>
                <a:cs typeface="Calibri Light" panose="020F0302020204030204" pitchFamily="34" charset="0"/>
              </a:rPr>
              <a:t>Formålet med loven</a:t>
            </a:r>
          </a:p>
          <a:p>
            <a:pPr>
              <a:spcBef>
                <a:spcPct val="0"/>
              </a:spcBef>
              <a:buFontTx/>
              <a:buNone/>
            </a:pPr>
            <a:r>
              <a:rPr lang="nb-NO" altLang="nb-NO" sz="1800">
                <a:latin typeface="Calibri Light" panose="020F0302020204030204" pitchFamily="34" charset="0"/>
                <a:cs typeface="Calibri Light" panose="020F0302020204030204" pitchFamily="34" charset="0"/>
              </a:rPr>
              <a:t>		</a:t>
            </a:r>
            <a:r>
              <a:rPr lang="nb-NO" altLang="nb-NO" sz="1800" i="1">
                <a:latin typeface="Calibri Light" panose="020F0302020204030204" pitchFamily="34" charset="0"/>
                <a:cs typeface="Calibri Light" panose="020F0302020204030204" pitchFamily="34" charset="0"/>
              </a:rPr>
              <a:t>§ 1. Formålet med loven</a:t>
            </a:r>
            <a:endParaRPr lang="nb-NO" altLang="nb-NO" sz="1800">
              <a:latin typeface="Calibri Light" panose="020F0302020204030204" pitchFamily="34" charset="0"/>
              <a:cs typeface="Calibri Light" panose="020F0302020204030204" pitchFamily="34" charset="0"/>
            </a:endParaRPr>
          </a:p>
          <a:p>
            <a:pPr>
              <a:spcBef>
                <a:spcPct val="0"/>
              </a:spcBef>
              <a:buFontTx/>
              <a:buNone/>
            </a:pPr>
            <a:r>
              <a:rPr lang="nb-NO" altLang="nb-NO" sz="1800">
                <a:latin typeface="Calibri Light" panose="020F0302020204030204" pitchFamily="34" charset="0"/>
                <a:cs typeface="Calibri Light" panose="020F0302020204030204" pitchFamily="34" charset="0"/>
              </a:rPr>
              <a:t>	Legaldefinisjoner</a:t>
            </a:r>
          </a:p>
          <a:p>
            <a:pPr>
              <a:spcBef>
                <a:spcPct val="0"/>
              </a:spcBef>
              <a:buFontTx/>
              <a:buNone/>
            </a:pPr>
            <a:r>
              <a:rPr lang="nb-NO" altLang="nb-NO" sz="1800">
                <a:latin typeface="Calibri Light" panose="020F0302020204030204" pitchFamily="34" charset="0"/>
                <a:cs typeface="Calibri Light" panose="020F0302020204030204" pitchFamily="34" charset="0"/>
              </a:rPr>
              <a:t>		</a:t>
            </a:r>
            <a:r>
              <a:rPr lang="nb-NO" altLang="nb-NO" sz="1800" i="1">
                <a:latin typeface="Calibri Light" panose="020F0302020204030204" pitchFamily="34" charset="0"/>
                <a:cs typeface="Calibri Light" panose="020F0302020204030204" pitchFamily="34" charset="0"/>
              </a:rPr>
              <a:t>§ 2 annet ledd («bosatt i riket»)</a:t>
            </a:r>
          </a:p>
          <a:p>
            <a:pPr>
              <a:spcBef>
                <a:spcPct val="0"/>
              </a:spcBef>
              <a:buFontTx/>
              <a:buNone/>
            </a:pPr>
            <a:r>
              <a:rPr lang="nb-NO" altLang="nb-NO" sz="1800">
                <a:latin typeface="Calibri Light" panose="020F0302020204030204" pitchFamily="34" charset="0"/>
                <a:cs typeface="Calibri Light" panose="020F0302020204030204" pitchFamily="34" charset="0"/>
              </a:rPr>
              <a:t>	Saklig virkeområde</a:t>
            </a:r>
          </a:p>
          <a:p>
            <a:pPr>
              <a:spcBef>
                <a:spcPct val="0"/>
              </a:spcBef>
              <a:buFontTx/>
              <a:buNone/>
            </a:pPr>
            <a:r>
              <a:rPr lang="nb-NO" altLang="nb-NO" sz="1800">
                <a:latin typeface="Calibri Light" panose="020F0302020204030204" pitchFamily="34" charset="0"/>
                <a:cs typeface="Calibri Light" panose="020F0302020204030204" pitchFamily="34" charset="0"/>
              </a:rPr>
              <a:t>		</a:t>
            </a:r>
            <a:r>
              <a:rPr lang="nb-NO" altLang="nb-NO" sz="1800" i="1">
                <a:latin typeface="Calibri Light" panose="020F0302020204030204" pitchFamily="34" charset="0"/>
                <a:cs typeface="Calibri Light" panose="020F0302020204030204" pitchFamily="34" charset="0"/>
              </a:rPr>
              <a:t>§ 6.Barn i fosterhjem eller institusjon</a:t>
            </a:r>
          </a:p>
          <a:p>
            <a:pPr>
              <a:spcBef>
                <a:spcPct val="0"/>
              </a:spcBef>
              <a:buFontTx/>
              <a:buNone/>
            </a:pPr>
            <a:r>
              <a:rPr lang="nb-NO" altLang="nb-NO" sz="1800">
                <a:latin typeface="Calibri Light" panose="020F0302020204030204" pitchFamily="34" charset="0"/>
                <a:cs typeface="Calibri Light" panose="020F0302020204030204" pitchFamily="34" charset="0"/>
              </a:rPr>
              <a:t>	Geografisk virkeområde</a:t>
            </a:r>
          </a:p>
          <a:p>
            <a:pPr>
              <a:spcBef>
                <a:spcPct val="0"/>
              </a:spcBef>
              <a:buFontTx/>
              <a:buNone/>
            </a:pPr>
            <a:r>
              <a:rPr lang="nb-NO" altLang="nb-NO" sz="1800">
                <a:latin typeface="Calibri Light" panose="020F0302020204030204" pitchFamily="34" charset="0"/>
                <a:cs typeface="Calibri Light" panose="020F0302020204030204" pitchFamily="34" charset="0"/>
              </a:rPr>
              <a:t>		</a:t>
            </a:r>
            <a:r>
              <a:rPr lang="nb-NO" altLang="nb-NO" sz="1800" i="1">
                <a:latin typeface="Calibri Light" panose="020F0302020204030204" pitchFamily="34" charset="0"/>
                <a:cs typeface="Calibri Light" panose="020F0302020204030204" pitchFamily="34" charset="0"/>
              </a:rPr>
              <a:t>§ 2 tredje ledd (Svalbard)</a:t>
            </a:r>
            <a:endParaRPr lang="nb-NO" altLang="nb-NO" sz="1800">
              <a:latin typeface="Calibri Light" panose="020F0302020204030204" pitchFamily="34" charset="0"/>
              <a:cs typeface="Calibri Light" panose="020F0302020204030204" pitchFamily="34" charset="0"/>
            </a:endParaRPr>
          </a:p>
          <a:p>
            <a:pPr>
              <a:spcBef>
                <a:spcPct val="0"/>
              </a:spcBef>
              <a:buFontTx/>
              <a:buNone/>
            </a:pPr>
            <a:r>
              <a:rPr lang="nb-NO" altLang="nb-NO" sz="1800" i="1">
                <a:latin typeface="Calibri Light" panose="020F0302020204030204" pitchFamily="34" charset="0"/>
                <a:cs typeface="Calibri Light" panose="020F0302020204030204" pitchFamily="34" charset="0"/>
              </a:rPr>
              <a:t>		§ 3a. Arbeidstakere på kontinentalsokkelen</a:t>
            </a:r>
            <a:endParaRPr lang="nb-NO" altLang="nb-NO" sz="1800">
              <a:latin typeface="Calibri Light" panose="020F0302020204030204" pitchFamily="34" charset="0"/>
              <a:cs typeface="Calibri Light" panose="020F0302020204030204" pitchFamily="34" charset="0"/>
            </a:endParaRPr>
          </a:p>
          <a:p>
            <a:pPr>
              <a:spcBef>
                <a:spcPct val="0"/>
              </a:spcBef>
              <a:buFontTx/>
              <a:buNone/>
            </a:pPr>
            <a:r>
              <a:rPr lang="nb-NO" altLang="nb-NO" sz="1800">
                <a:latin typeface="Calibri Light" panose="020F0302020204030204" pitchFamily="34" charset="0"/>
                <a:cs typeface="Calibri Light" panose="020F0302020204030204" pitchFamily="34" charset="0"/>
              </a:rPr>
              <a:t>	…</a:t>
            </a:r>
          </a:p>
          <a:p>
            <a:pPr>
              <a:spcBef>
                <a:spcPct val="0"/>
              </a:spcBef>
              <a:buFontTx/>
              <a:buNone/>
            </a:pPr>
            <a:r>
              <a:rPr lang="nb-NO" altLang="nb-NO" sz="1800">
                <a:latin typeface="Calibri Light" panose="020F0302020204030204" pitchFamily="34" charset="0"/>
                <a:cs typeface="Calibri Light" panose="020F0302020204030204" pitchFamily="34" charset="0"/>
              </a:rPr>
              <a:t>	Administrasjon, organisering, myndighet </a:t>
            </a:r>
          </a:p>
          <a:p>
            <a:pPr>
              <a:spcBef>
                <a:spcPct val="0"/>
              </a:spcBef>
              <a:buFontTx/>
              <a:buNone/>
            </a:pPr>
            <a:r>
              <a:rPr lang="nb-NO" altLang="nb-NO" sz="1800">
                <a:latin typeface="Calibri Light" panose="020F0302020204030204" pitchFamily="34" charset="0"/>
                <a:cs typeface="Calibri Light" panose="020F0302020204030204" pitchFamily="34" charset="0"/>
              </a:rPr>
              <a:t>	Sanksjoner (straff, tvangsmulkt, erstatning mv)</a:t>
            </a:r>
          </a:p>
          <a:p>
            <a:pPr>
              <a:spcBef>
                <a:spcPct val="0"/>
              </a:spcBef>
              <a:buFontTx/>
              <a:buNone/>
            </a:pPr>
            <a:r>
              <a:rPr lang="nb-NO" altLang="nb-NO" sz="1800">
                <a:latin typeface="Calibri Light" panose="020F0302020204030204" pitchFamily="34" charset="0"/>
                <a:cs typeface="Calibri Light" panose="020F0302020204030204" pitchFamily="34" charset="0"/>
              </a:rPr>
              <a:t> </a:t>
            </a:r>
          </a:p>
          <a:p>
            <a:pPr>
              <a:spcBef>
                <a:spcPct val="0"/>
              </a:spcBef>
              <a:buFontTx/>
              <a:buNone/>
            </a:pPr>
            <a:endParaRPr lang="nb-NO" altLang="nb-NO" sz="1800">
              <a:latin typeface="Calibri Light" panose="020F0302020204030204" pitchFamily="34" charset="0"/>
              <a:cs typeface="Calibri Light" panose="020F0302020204030204" pitchFamily="34" charset="0"/>
            </a:endParaRPr>
          </a:p>
        </p:txBody>
      </p:sp>
      <p:sp>
        <p:nvSpPr>
          <p:cNvPr id="2" name="Tittel 1">
            <a:extLst>
              <a:ext uri="{FF2B5EF4-FFF2-40B4-BE49-F238E27FC236}">
                <a16:creationId xmlns:a16="http://schemas.microsoft.com/office/drawing/2014/main" id="{3E75F96B-4004-4FD5-B957-97832B7B8435}"/>
              </a:ext>
            </a:extLst>
          </p:cNvPr>
          <p:cNvSpPr>
            <a:spLocks noGrp="1"/>
          </p:cNvSpPr>
          <p:nvPr>
            <p:ph type="title"/>
          </p:nvPr>
        </p:nvSpPr>
        <p:spPr>
          <a:xfrm>
            <a:off x="714375" y="0"/>
            <a:ext cx="7772400" cy="765175"/>
          </a:xfrm>
        </p:spPr>
        <p:txBody>
          <a:bodyPr/>
          <a:lstStyle/>
          <a:p>
            <a:pPr>
              <a:defRPr/>
            </a:pPr>
            <a:r>
              <a:rPr lang="nb-NO" sz="320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Regelvask</a:t>
            </a:r>
            <a:r>
              <a:rPr lang="nb-NO" sz="180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t>
            </a:r>
            <a:r>
              <a:rPr lang="nb-NO" sz="320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(1)</a:t>
            </a:r>
            <a:endParaRPr lang="nb-NO" sz="1800" dirty="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B8AA4C-995A-4498-9569-E6A62EAB8FBD}"/>
              </a:ext>
            </a:extLst>
          </p:cNvPr>
          <p:cNvSpPr>
            <a:spLocks noGrp="1"/>
          </p:cNvSpPr>
          <p:nvPr>
            <p:ph type="title"/>
          </p:nvPr>
        </p:nvSpPr>
        <p:spPr>
          <a:xfrm>
            <a:off x="685800" y="-17463"/>
            <a:ext cx="7772400" cy="782638"/>
          </a:xfrm>
        </p:spPr>
        <p:txBody>
          <a:bodyPr/>
          <a:lstStyle/>
          <a:p>
            <a:pPr>
              <a:defRPr/>
            </a:pPr>
            <a:r>
              <a:rPr lang="nb-NO" sz="320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Regelvask  (2)</a:t>
            </a:r>
            <a:endParaRPr lang="nb-NO" sz="3200">
              <a:latin typeface="Calibri Light" panose="020F0302020204030204" pitchFamily="34" charset="0"/>
              <a:cs typeface="Calibri Light" panose="020F0302020204030204" pitchFamily="34" charset="0"/>
            </a:endParaRPr>
          </a:p>
        </p:txBody>
      </p:sp>
      <p:sp>
        <p:nvSpPr>
          <p:cNvPr id="7171" name="Plassholder for innhold 2">
            <a:extLst>
              <a:ext uri="{FF2B5EF4-FFF2-40B4-BE49-F238E27FC236}">
                <a16:creationId xmlns:a16="http://schemas.microsoft.com/office/drawing/2014/main" id="{04F867D6-352D-4567-AA07-D8D1F4FD1633}"/>
              </a:ext>
            </a:extLst>
          </p:cNvPr>
          <p:cNvSpPr>
            <a:spLocks noGrp="1"/>
          </p:cNvSpPr>
          <p:nvPr>
            <p:ph idx="1"/>
          </p:nvPr>
        </p:nvSpPr>
        <p:spPr>
          <a:xfrm>
            <a:off x="685800" y="765175"/>
            <a:ext cx="7772400" cy="5903913"/>
          </a:xfrm>
        </p:spPr>
        <p:txBody>
          <a:bodyPr/>
          <a:lstStyle/>
          <a:p>
            <a:pPr marL="0" indent="0" defTabSz="447675">
              <a:buFontTx/>
              <a:buNone/>
            </a:pPr>
            <a:endParaRPr lang="nb-NO" altLang="nb-NO" sz="1800" b="1" dirty="0">
              <a:latin typeface="Calibri Light" panose="020F0302020204030204" pitchFamily="34" charset="0"/>
              <a:cs typeface="Calibri Light" panose="020F0302020204030204" pitchFamily="34" charset="0"/>
            </a:endParaRPr>
          </a:p>
          <a:p>
            <a:pPr marL="0" indent="0" defTabSz="447675">
              <a:buFontTx/>
              <a:buNone/>
            </a:pPr>
            <a:r>
              <a:rPr lang="nb-NO" altLang="nb-NO" sz="1800" b="1" dirty="0">
                <a:latin typeface="Calibri Light" panose="020F0302020204030204" pitchFamily="34" charset="0"/>
                <a:cs typeface="Calibri Light" panose="020F0302020204030204" pitchFamily="34" charset="0"/>
              </a:rPr>
              <a:t>F	Formelle inngangskriterier</a:t>
            </a:r>
          </a:p>
          <a:p>
            <a:pPr marL="0" indent="0" defTabSz="447675">
              <a:buFontTx/>
              <a:buNone/>
            </a:pPr>
            <a:r>
              <a:rPr lang="nb-NO" altLang="nb-NO" sz="1800" i="1" dirty="0">
                <a:latin typeface="Calibri Light" panose="020F0302020204030204" pitchFamily="34" charset="0"/>
                <a:cs typeface="Calibri Light" panose="020F0302020204030204" pitchFamily="34" charset="0"/>
              </a:rPr>
              <a:t>	        § 16. Opplysningsplikt</a:t>
            </a:r>
          </a:p>
          <a:p>
            <a:pPr marL="0" indent="0" defTabSz="447675">
              <a:buFontTx/>
              <a:buNone/>
            </a:pPr>
            <a:r>
              <a:rPr lang="nb-NO" altLang="nb-NO" sz="1800" i="1" dirty="0">
                <a:latin typeface="Calibri Light" panose="020F0302020204030204" pitchFamily="34" charset="0"/>
                <a:cs typeface="Calibri Light" panose="020F0302020204030204" pitchFamily="34" charset="0"/>
              </a:rPr>
              <a:t>		§ 13. Avslag på søknad. Stans i utbetalingen</a:t>
            </a:r>
          </a:p>
          <a:p>
            <a:pPr marL="0" indent="0" defTabSz="447675">
              <a:buFontTx/>
              <a:buNone/>
            </a:pPr>
            <a:r>
              <a:rPr lang="nb-NO" altLang="nb-NO" sz="1800" i="1" dirty="0">
                <a:latin typeface="Calibri Light" panose="020F0302020204030204" pitchFamily="34" charset="0"/>
                <a:cs typeface="Calibri Light" panose="020F0302020204030204" pitchFamily="34" charset="0"/>
              </a:rPr>
              <a:t>		§ 14. Søknad om kontantstøtte</a:t>
            </a:r>
          </a:p>
          <a:p>
            <a:pPr marL="0" indent="0" defTabSz="447675">
              <a:buFontTx/>
              <a:buNone/>
            </a:pPr>
            <a:endParaRPr lang="nb-NO" altLang="nb-NO" sz="1800" b="1" dirty="0">
              <a:latin typeface="Calibri Light" panose="020F0302020204030204" pitchFamily="34" charset="0"/>
              <a:cs typeface="Calibri Light" panose="020F0302020204030204" pitchFamily="34" charset="0"/>
            </a:endParaRPr>
          </a:p>
          <a:p>
            <a:pPr marL="0" indent="0" defTabSz="447675">
              <a:buFontTx/>
              <a:buNone/>
            </a:pPr>
            <a:r>
              <a:rPr lang="nb-NO" altLang="nb-NO" sz="1800" b="1" dirty="0">
                <a:latin typeface="Calibri Light" panose="020F0302020204030204" pitchFamily="34" charset="0"/>
                <a:cs typeface="Calibri Light" panose="020F0302020204030204" pitchFamily="34" charset="0"/>
              </a:rPr>
              <a:t>M	Materielle inngangskriterier</a:t>
            </a:r>
          </a:p>
          <a:p>
            <a:pPr marL="0" indent="0" defTabSz="447675">
              <a:buFontTx/>
              <a:buNone/>
            </a:pPr>
            <a:r>
              <a:rPr lang="nb-NO" altLang="nb-NO" sz="1800" dirty="0">
                <a:latin typeface="Calibri Light" panose="020F0302020204030204" pitchFamily="34" charset="0"/>
                <a:cs typeface="Calibri Light" panose="020F0302020204030204" pitchFamily="34" charset="0"/>
              </a:rPr>
              <a:t>		Alle</a:t>
            </a:r>
          </a:p>
          <a:p>
            <a:pPr marL="0" indent="0" defTabSz="447675">
              <a:buFontTx/>
              <a:buNone/>
            </a:pPr>
            <a:r>
              <a:rPr lang="nb-NO" altLang="nb-NO" sz="1800" i="1" dirty="0">
                <a:latin typeface="Calibri Light" panose="020F0302020204030204" pitchFamily="34" charset="0"/>
                <a:cs typeface="Calibri Light" panose="020F0302020204030204" pitchFamily="34" charset="0"/>
              </a:rPr>
              <a:t>		§ 2. Vilkår knyttet til barnet</a:t>
            </a:r>
          </a:p>
          <a:p>
            <a:pPr marL="0" indent="0" defTabSz="447675">
              <a:buFontTx/>
              <a:buNone/>
            </a:pPr>
            <a:r>
              <a:rPr lang="nb-NO" altLang="nb-NO" sz="1800" i="1" dirty="0">
                <a:latin typeface="Calibri Light" panose="020F0302020204030204" pitchFamily="34" charset="0"/>
                <a:cs typeface="Calibri Light" panose="020F0302020204030204" pitchFamily="34" charset="0"/>
              </a:rPr>
              <a:t>		§ 3. Vilkår knyttet til støttemottaker </a:t>
            </a:r>
          </a:p>
          <a:p>
            <a:pPr marL="0" indent="0" defTabSz="447675">
              <a:buFontTx/>
              <a:buNone/>
            </a:pPr>
            <a:r>
              <a:rPr lang="nb-NO" altLang="nb-NO" sz="1800" i="1" dirty="0">
                <a:latin typeface="Calibri Light" panose="020F0302020204030204" pitchFamily="34" charset="0"/>
                <a:cs typeface="Calibri Light" panose="020F0302020204030204" pitchFamily="34" charset="0"/>
              </a:rPr>
              <a:t>		</a:t>
            </a:r>
            <a:r>
              <a:rPr lang="nb-NO" altLang="nb-NO" sz="1800" dirty="0">
                <a:latin typeface="Calibri Light" panose="020F0302020204030204" pitchFamily="34" charset="0"/>
                <a:cs typeface="Calibri Light" panose="020F0302020204030204" pitchFamily="34" charset="0"/>
              </a:rPr>
              <a:t>Særlige aktører</a:t>
            </a:r>
          </a:p>
          <a:p>
            <a:pPr marL="0" indent="0" defTabSz="447675">
              <a:buFontTx/>
              <a:buNone/>
            </a:pPr>
            <a:r>
              <a:rPr lang="nb-NO" altLang="nb-NO" sz="1800" i="1" dirty="0">
                <a:latin typeface="Calibri Light" panose="020F0302020204030204" pitchFamily="34" charset="0"/>
                <a:cs typeface="Calibri Light" panose="020F0302020204030204" pitchFamily="34" charset="0"/>
              </a:rPr>
              <a:t>		§ 4. Barn av tilsatt ved utenlandsk representasjon eller annen 	</a:t>
            </a:r>
            <a:r>
              <a:rPr lang="nb-NO" altLang="nb-NO" sz="1800" dirty="0">
                <a:latin typeface="Calibri Light" panose="020F0302020204030204" pitchFamily="34" charset="0"/>
                <a:cs typeface="Calibri Light" panose="020F0302020204030204" pitchFamily="34" charset="0"/>
              </a:rPr>
              <a:t>	        		       </a:t>
            </a:r>
            <a:r>
              <a:rPr lang="nb-NO" altLang="nb-NO" sz="1800" i="1" dirty="0">
                <a:latin typeface="Calibri Light" panose="020F0302020204030204" pitchFamily="34" charset="0"/>
                <a:cs typeface="Calibri Light" panose="020F0302020204030204" pitchFamily="34" charset="0"/>
              </a:rPr>
              <a:t>administrativ tjenestegren </a:t>
            </a:r>
          </a:p>
          <a:p>
            <a:pPr marL="0" indent="0" defTabSz="447675">
              <a:buFontTx/>
              <a:buNone/>
            </a:pPr>
            <a:endParaRPr lang="nb-NO" altLang="nb-NO" sz="1800" dirty="0">
              <a:latin typeface="Calibri Light" panose="020F0302020204030204" pitchFamily="34" charset="0"/>
              <a:cs typeface="Calibri Light" panose="020F0302020204030204" pitchFamily="34" charset="0"/>
            </a:endParaRPr>
          </a:p>
          <a:p>
            <a:pPr marL="0" indent="0" defTabSz="447675">
              <a:buFontTx/>
              <a:buNone/>
            </a:pPr>
            <a:r>
              <a:rPr lang="nb-NO" altLang="nb-NO" sz="1800" b="1" dirty="0">
                <a:latin typeface="Calibri Light" panose="020F0302020204030204" pitchFamily="34" charset="0"/>
                <a:cs typeface="Calibri Light" panose="020F0302020204030204" pitchFamily="34" charset="0"/>
              </a:rPr>
              <a:t>V	(vedtaksbeskrivelser)</a:t>
            </a:r>
          </a:p>
          <a:p>
            <a:pPr marL="0" indent="0" defTabSz="447675">
              <a:buFontTx/>
              <a:buNone/>
            </a:pPr>
            <a:r>
              <a:rPr lang="nb-NO" altLang="nb-NO" sz="1800" dirty="0">
                <a:latin typeface="Calibri Light" panose="020F0302020204030204" pitchFamily="34" charset="0"/>
                <a:cs typeface="Calibri Light" panose="020F0302020204030204" pitchFamily="34" charset="0"/>
              </a:rPr>
              <a:t>	§ 7. Kontantstøttens størrelse </a:t>
            </a:r>
          </a:p>
          <a:p>
            <a:pPr marL="0" indent="0" defTabSz="447675">
              <a:buFontTx/>
              <a:buNone/>
            </a:pPr>
            <a:r>
              <a:rPr lang="nb-NO" altLang="nb-NO" sz="1800" dirty="0">
                <a:latin typeface="Calibri Light" panose="020F0302020204030204" pitchFamily="34" charset="0"/>
                <a:cs typeface="Calibri Light" panose="020F0302020204030204" pitchFamily="34" charset="0"/>
              </a:rPr>
              <a:t>	§ 8. Støtteperiode </a:t>
            </a:r>
          </a:p>
          <a:p>
            <a:pPr marL="0" indent="0" defTabSz="447675">
              <a:buFontTx/>
              <a:buNone/>
            </a:pPr>
            <a:endParaRPr lang="nb-NO" altLang="nb-NO" sz="1200" dirty="0">
              <a:latin typeface="Calibri Light" panose="020F0302020204030204" pitchFamily="34" charset="0"/>
              <a:cs typeface="Calibri Light" panose="020F03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4CE6FA-CC6B-4C41-A341-527D81CF6F8D}"/>
              </a:ext>
            </a:extLst>
          </p:cNvPr>
          <p:cNvSpPr>
            <a:spLocks noGrp="1"/>
          </p:cNvSpPr>
          <p:nvPr>
            <p:ph type="title"/>
          </p:nvPr>
        </p:nvSpPr>
        <p:spPr>
          <a:xfrm>
            <a:off x="539750" y="188913"/>
            <a:ext cx="7772400" cy="747712"/>
          </a:xfrm>
        </p:spPr>
        <p:txBody>
          <a:bodyPr/>
          <a:lstStyle/>
          <a:p>
            <a:pPr>
              <a:defRPr/>
            </a:pPr>
            <a:r>
              <a:rPr lang="nb-NO" sz="320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Regelvask (3)</a:t>
            </a:r>
            <a:endParaRPr lang="nb-NO" sz="1800" dirty="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TekstSylinder 2">
            <a:extLst>
              <a:ext uri="{FF2B5EF4-FFF2-40B4-BE49-F238E27FC236}">
                <a16:creationId xmlns:a16="http://schemas.microsoft.com/office/drawing/2014/main" id="{D5CB6942-CB30-40DC-A907-7907BAEF226B}"/>
              </a:ext>
            </a:extLst>
          </p:cNvPr>
          <p:cNvSpPr txBox="1">
            <a:spLocks noChangeArrowheads="1"/>
          </p:cNvSpPr>
          <p:nvPr/>
        </p:nvSpPr>
        <p:spPr bwMode="auto">
          <a:xfrm>
            <a:off x="467643" y="1124744"/>
            <a:ext cx="8208714"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47675">
              <a:spcBef>
                <a:spcPct val="20000"/>
              </a:spcBef>
              <a:buChar char="•"/>
              <a:defRPr sz="3200">
                <a:solidFill>
                  <a:schemeClr val="tx1"/>
                </a:solidFill>
                <a:latin typeface="Times New Roman" panose="02020603050405020304" pitchFamily="18" charset="0"/>
              </a:defRPr>
            </a:lvl1pPr>
            <a:lvl2pPr marL="742950" indent="-285750" defTabSz="447675">
              <a:spcBef>
                <a:spcPct val="20000"/>
              </a:spcBef>
              <a:buChar char="–"/>
              <a:defRPr sz="2800">
                <a:solidFill>
                  <a:schemeClr val="tx1"/>
                </a:solidFill>
                <a:latin typeface="Times New Roman" panose="02020603050405020304" pitchFamily="18" charset="0"/>
              </a:defRPr>
            </a:lvl2pPr>
            <a:lvl3pPr marL="1143000" indent="-228600" defTabSz="447675">
              <a:spcBef>
                <a:spcPct val="20000"/>
              </a:spcBef>
              <a:buChar char="•"/>
              <a:defRPr sz="2400">
                <a:solidFill>
                  <a:schemeClr val="tx1"/>
                </a:solidFill>
                <a:latin typeface="Times New Roman" panose="02020603050405020304" pitchFamily="18" charset="0"/>
              </a:defRPr>
            </a:lvl3pPr>
            <a:lvl4pPr marL="1600200" indent="-228600" defTabSz="447675">
              <a:spcBef>
                <a:spcPct val="20000"/>
              </a:spcBef>
              <a:buChar char="–"/>
              <a:defRPr sz="2000">
                <a:solidFill>
                  <a:schemeClr val="tx1"/>
                </a:solidFill>
                <a:latin typeface="Times New Roman" panose="02020603050405020304" pitchFamily="18" charset="0"/>
              </a:defRPr>
            </a:lvl4pPr>
            <a:lvl5pPr marL="2057400" indent="-228600" defTabSz="447675">
              <a:spcBef>
                <a:spcPct val="20000"/>
              </a:spcBef>
              <a:buChar char="»"/>
              <a:defRPr sz="2000">
                <a:solidFill>
                  <a:schemeClr val="tx1"/>
                </a:solidFill>
                <a:latin typeface="Times New Roman" panose="02020603050405020304" pitchFamily="18" charset="0"/>
              </a:defRPr>
            </a:lvl5pPr>
            <a:lvl6pPr marL="25146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b="1" dirty="0">
                <a:latin typeface="Calibri Light" panose="020F0302020204030204" pitchFamily="34" charset="0"/>
                <a:cs typeface="Calibri Light" panose="020F0302020204030204" pitchFamily="34" charset="0"/>
              </a:rPr>
              <a:t>II	Skille mellom hovedregler og unntaksregler</a:t>
            </a:r>
          </a:p>
          <a:p>
            <a:pPr>
              <a:spcBef>
                <a:spcPct val="0"/>
              </a:spcBef>
              <a:buFontTx/>
              <a:buNone/>
            </a:pPr>
            <a:r>
              <a:rPr lang="nb-NO" altLang="nb-NO" sz="1800" b="1" dirty="0">
                <a:latin typeface="Calibri Light" panose="020F0302020204030204" pitchFamily="34" charset="0"/>
                <a:cs typeface="Calibri Light" panose="020F0302020204030204" pitchFamily="34" charset="0"/>
              </a:rPr>
              <a:t> </a:t>
            </a:r>
          </a:p>
          <a:p>
            <a:pPr>
              <a:spcBef>
                <a:spcPct val="0"/>
              </a:spcBef>
              <a:buNone/>
            </a:pPr>
            <a:r>
              <a:rPr lang="nb-NO" altLang="nb-NO" sz="1800" b="1" dirty="0">
                <a:latin typeface="Calibri Light" panose="020F0302020204030204" pitchFamily="34" charset="0"/>
                <a:cs typeface="Calibri Light" panose="020F0302020204030204" pitchFamily="34" charset="0"/>
              </a:rPr>
              <a:t>III	Sjekke om det er enhetlig betegnelse på alle aktører og opplysningstyper</a:t>
            </a:r>
          </a:p>
          <a:p>
            <a:pPr>
              <a:spcBef>
                <a:spcPct val="0"/>
              </a:spcBef>
              <a:buNone/>
            </a:pPr>
            <a:endParaRPr lang="nb-NO" altLang="nb-NO" sz="1800" b="1" dirty="0">
              <a:latin typeface="Calibri Light" panose="020F0302020204030204" pitchFamily="34" charset="0"/>
              <a:cs typeface="Calibri Light" panose="020F0302020204030204" pitchFamily="34" charset="0"/>
            </a:endParaRPr>
          </a:p>
          <a:p>
            <a:pPr>
              <a:spcBef>
                <a:spcPct val="0"/>
              </a:spcBef>
              <a:buFontTx/>
              <a:buNone/>
            </a:pPr>
            <a:r>
              <a:rPr lang="nb-NO" altLang="nb-NO" sz="1800" b="1" dirty="0">
                <a:latin typeface="Calibri Light" panose="020F0302020204030204" pitchFamily="34" charset="0"/>
                <a:cs typeface="Calibri Light" panose="020F0302020204030204" pitchFamily="34" charset="0"/>
              </a:rPr>
              <a:t>IV	Ordne etter hvilke aktører bestemmelsene spesielt gjelder for</a:t>
            </a:r>
          </a:p>
          <a:p>
            <a:pPr>
              <a:spcBef>
                <a:spcPct val="0"/>
              </a:spcBef>
              <a:buFontTx/>
              <a:buNone/>
            </a:pPr>
            <a:r>
              <a:rPr lang="nb-NO" altLang="nb-NO" sz="1800" dirty="0">
                <a:latin typeface="Calibri Light" panose="020F0302020204030204" pitchFamily="34" charset="0"/>
                <a:cs typeface="Calibri Light" panose="020F0302020204030204" pitchFamily="34" charset="0"/>
              </a:rPr>
              <a:t> </a:t>
            </a:r>
            <a:endParaRPr lang="nb-NO" altLang="nb-NO" sz="1800" b="1" dirty="0">
              <a:latin typeface="Calibri Light" panose="020F0302020204030204" pitchFamily="34" charset="0"/>
              <a:cs typeface="Calibri Light" panose="020F0302020204030204" pitchFamily="34" charset="0"/>
            </a:endParaRPr>
          </a:p>
          <a:p>
            <a:pPr>
              <a:spcBef>
                <a:spcPct val="0"/>
              </a:spcBef>
              <a:buFontTx/>
              <a:buNone/>
            </a:pPr>
            <a:r>
              <a:rPr lang="nb-NO" altLang="nb-NO" sz="1800" b="1" dirty="0">
                <a:latin typeface="Calibri Light" panose="020F0302020204030204" pitchFamily="34" charset="0"/>
                <a:cs typeface="Calibri Light" panose="020F0302020204030204" pitchFamily="34" charset="0"/>
              </a:rPr>
              <a:t>V	Klargjøre kilder, vilkår og rettslig grunnlag for informasjonsutveksling</a:t>
            </a:r>
          </a:p>
          <a:p>
            <a:pPr>
              <a:spcBef>
                <a:spcPct val="0"/>
              </a:spcBef>
              <a:buFontTx/>
              <a:buNone/>
            </a:pPr>
            <a:r>
              <a:rPr lang="nb-NO" altLang="nb-NO" sz="2000" i="1" dirty="0">
                <a:latin typeface="Calibri Light" panose="020F0302020204030204" pitchFamily="34" charset="0"/>
                <a:cs typeface="Calibri Light" panose="020F0302020204030204" pitchFamily="34" charset="0"/>
              </a:rPr>
              <a:t>”Kommuner har plikt til å gi opplysninger til NAV om avtalt oppholdstid i barnehager. Opplysninger skal gis når NAV krever det. Overføring av opplysninger til NAV skal være elektronisk og omfatte opplysninger som nevnt i forskrift av 16. desember 2005 </a:t>
            </a:r>
            <a:r>
              <a:rPr lang="nb-NO" altLang="nb-NO" sz="2000" i="1" dirty="0" err="1">
                <a:latin typeface="Calibri Light" panose="020F0302020204030204" pitchFamily="34" charset="0"/>
                <a:cs typeface="Calibri Light" panose="020F0302020204030204" pitchFamily="34" charset="0"/>
              </a:rPr>
              <a:t>nr</a:t>
            </a:r>
            <a:r>
              <a:rPr lang="nb-NO" altLang="nb-NO" sz="2000" i="1" dirty="0">
                <a:latin typeface="Calibri Light" panose="020F0302020204030204" pitchFamily="34" charset="0"/>
                <a:cs typeface="Calibri Light" panose="020F0302020204030204" pitchFamily="34" charset="0"/>
              </a:rPr>
              <a:t> 1510 om føring av register til bruk i forbindelse med kontroll av beregning og utbetaling av kontantstøtte § 2.”</a:t>
            </a:r>
          </a:p>
          <a:p>
            <a:pPr>
              <a:spcBef>
                <a:spcPct val="0"/>
              </a:spcBef>
              <a:buFontTx/>
              <a:buNone/>
            </a:pPr>
            <a:endParaRPr lang="nb-NO" altLang="nb-NO" sz="2000" i="1" dirty="0">
              <a:latin typeface="Calibri Light" panose="020F0302020204030204" pitchFamily="34" charset="0"/>
              <a:cs typeface="Calibri Light" panose="020F0302020204030204" pitchFamily="34" charset="0"/>
            </a:endParaRPr>
          </a:p>
          <a:p>
            <a:pPr>
              <a:spcBef>
                <a:spcPct val="0"/>
              </a:spcBef>
              <a:buFontTx/>
              <a:buNone/>
            </a:pPr>
            <a:endParaRPr lang="nb-NO" altLang="nb-NO" sz="2000" b="1" i="1" dirty="0">
              <a:latin typeface="Calibri Light" panose="020F0302020204030204" pitchFamily="34" charset="0"/>
              <a:cs typeface="Calibri Light" panose="020F0302020204030204" pitchFamily="34" charset="0"/>
            </a:endParaRPr>
          </a:p>
          <a:p>
            <a:pPr>
              <a:spcBef>
                <a:spcPct val="0"/>
              </a:spcBef>
              <a:buFontTx/>
              <a:buNone/>
            </a:pPr>
            <a:endParaRPr lang="nb-NO" altLang="nb-NO" sz="2000" dirty="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9E5B6E-E0C8-430A-B92D-21140D65DDD7}"/>
              </a:ext>
            </a:extLst>
          </p:cNvPr>
          <p:cNvSpPr>
            <a:spLocks noGrp="1"/>
          </p:cNvSpPr>
          <p:nvPr>
            <p:ph type="title"/>
          </p:nvPr>
        </p:nvSpPr>
        <p:spPr>
          <a:xfrm>
            <a:off x="685800" y="0"/>
            <a:ext cx="7772400" cy="874713"/>
          </a:xfrm>
        </p:spPr>
        <p:txBody>
          <a:bodyPr/>
          <a:lstStyle/>
          <a:p>
            <a:pPr>
              <a:defRPr/>
            </a:pPr>
            <a:r>
              <a:rPr lang="nb-NO" sz="320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Regelvask (4)</a:t>
            </a:r>
            <a:endParaRPr lang="nb-NO" sz="3200">
              <a:latin typeface="Calibri Light" panose="020F0302020204030204" pitchFamily="34" charset="0"/>
              <a:cs typeface="Calibri Light" panose="020F0302020204030204" pitchFamily="34" charset="0"/>
            </a:endParaRPr>
          </a:p>
        </p:txBody>
      </p:sp>
      <p:sp>
        <p:nvSpPr>
          <p:cNvPr id="3" name="Plassholder for innhold 2">
            <a:extLst>
              <a:ext uri="{FF2B5EF4-FFF2-40B4-BE49-F238E27FC236}">
                <a16:creationId xmlns:a16="http://schemas.microsoft.com/office/drawing/2014/main" id="{2060ED83-D5A9-47AB-8351-00A412F15723}"/>
              </a:ext>
            </a:extLst>
          </p:cNvPr>
          <p:cNvSpPr>
            <a:spLocks noGrp="1"/>
          </p:cNvSpPr>
          <p:nvPr>
            <p:ph idx="1"/>
          </p:nvPr>
        </p:nvSpPr>
        <p:spPr>
          <a:xfrm>
            <a:off x="685800" y="874713"/>
            <a:ext cx="7772400" cy="5578475"/>
          </a:xfrm>
        </p:spPr>
        <p:txBody>
          <a:bodyPr/>
          <a:lstStyle/>
          <a:p>
            <a:pPr marL="0" indent="0" defTabSz="447675">
              <a:buFontTx/>
              <a:buNone/>
              <a:defRPr/>
            </a:pPr>
            <a:r>
              <a:rPr lang="nb-NO" sz="1800" b="1" dirty="0">
                <a:latin typeface="Calibri Light" panose="020F0302020204030204" pitchFamily="34" charset="0"/>
                <a:cs typeface="Calibri Light" panose="020F0302020204030204" pitchFamily="34" charset="0"/>
              </a:rPr>
              <a:t>VI	Sjekke behovet for og innholdet av eventuelle legaldefinisjoner</a:t>
            </a:r>
          </a:p>
          <a:p>
            <a:pPr marL="0" indent="0" defTabSz="447675">
              <a:buFontTx/>
              <a:buNone/>
              <a:defRPr/>
            </a:pPr>
            <a:r>
              <a:rPr lang="nb-NO" sz="2000" i="1" dirty="0">
                <a:latin typeface="Calibri Light" panose="020F0302020204030204" pitchFamily="34" charset="0"/>
                <a:cs typeface="Calibri Light" panose="020F0302020204030204" pitchFamily="34" charset="0"/>
              </a:rPr>
              <a:t>	Med ”barnehageplass med offentlig driftstilskudd” menes kommunale 	barnehager og barnehager som mottar driftstilskudd i samsvar med  	barnehageloven § 14.” </a:t>
            </a:r>
          </a:p>
          <a:p>
            <a:pPr marL="0" indent="0" defTabSz="447675">
              <a:buFontTx/>
              <a:buNone/>
              <a:defRPr/>
            </a:pPr>
            <a:endParaRPr lang="nb-NO" sz="2000" dirty="0">
              <a:latin typeface="Calibri Light" panose="020F0302020204030204" pitchFamily="34" charset="0"/>
              <a:cs typeface="Calibri Light" panose="020F0302020204030204" pitchFamily="34" charset="0"/>
            </a:endParaRPr>
          </a:p>
          <a:p>
            <a:pPr marL="0" indent="0" defTabSz="447675">
              <a:buFontTx/>
              <a:buNone/>
              <a:defRPr/>
            </a:pPr>
            <a:r>
              <a:rPr lang="nb-NO" sz="1800" b="1" dirty="0">
                <a:latin typeface="Calibri Light" panose="020F0302020204030204" pitchFamily="34" charset="0"/>
                <a:cs typeface="Calibri Light" panose="020F0302020204030204" pitchFamily="34" charset="0"/>
              </a:rPr>
              <a:t>VII	Sjekke at aritmetiske og logiske operasjoner er angitt på en tydelig 	måte, og vurdere behovet for å bruke standardiserte formuleringer</a:t>
            </a:r>
          </a:p>
          <a:p>
            <a:pPr marL="0" indent="0" defTabSz="447675">
              <a:buFontTx/>
              <a:buNone/>
              <a:defRPr/>
            </a:pPr>
            <a:r>
              <a:rPr lang="nb-NO" sz="2000" i="1" dirty="0">
                <a:latin typeface="Calibri Light" panose="020F0302020204030204" pitchFamily="34" charset="0"/>
                <a:cs typeface="Calibri Light" panose="020F0302020204030204" pitchFamily="34" charset="0"/>
              </a:rPr>
              <a:t>	</a:t>
            </a:r>
            <a:r>
              <a:rPr lang="nb-NO" sz="1800" i="1" dirty="0">
                <a:latin typeface="Calibri Light" panose="020F0302020204030204" pitchFamily="34" charset="0"/>
                <a:cs typeface="Calibri Light" panose="020F0302020204030204" pitchFamily="34" charset="0"/>
              </a:rPr>
              <a:t>Kontantstøtte ytes med de beløp som fastsettes av Stortinget.</a:t>
            </a:r>
          </a:p>
          <a:p>
            <a:pPr marL="447675" indent="0" defTabSz="447675">
              <a:buFontTx/>
              <a:buNone/>
              <a:defRPr/>
            </a:pPr>
            <a:r>
              <a:rPr lang="nb-NO" sz="1800" i="1" dirty="0">
                <a:latin typeface="Calibri Light" panose="020F0302020204030204" pitchFamily="34" charset="0"/>
                <a:cs typeface="Calibri Light" panose="020F0302020204030204" pitchFamily="34" charset="0"/>
              </a:rPr>
              <a:t>	Det ytes full kontantstøtte dersom barnet ikke gjør bruk av barnehageplass som det ytes offentlig driftstilskudd for.</a:t>
            </a:r>
          </a:p>
          <a:p>
            <a:pPr marL="447675" indent="0" defTabSz="447675">
              <a:buFontTx/>
              <a:buNone/>
              <a:defRPr/>
            </a:pPr>
            <a:r>
              <a:rPr lang="nb-NO" sz="1800" i="1" dirty="0">
                <a:latin typeface="Calibri Light" panose="020F0302020204030204" pitchFamily="34" charset="0"/>
                <a:cs typeface="Calibri Light" panose="020F0302020204030204" pitchFamily="34" charset="0"/>
              </a:rPr>
              <a:t>	Dersom barnet gjør bruk av barnehageplass som det ytes offentlig driftstilskudd for, og det er skriftlig avtalt redusert oppholdstid til og med 19 timer per uke, ytes kontantstøtte med 50 prosent av full kontantstøtte. Det ytes ikke kontantstøtte hvis det er avtalt oppholdstid på 20 timer eller mer per uke.</a:t>
            </a:r>
          </a:p>
          <a:p>
            <a:pPr marL="447675" indent="0" defTabSz="447675">
              <a:buFontTx/>
              <a:buNone/>
              <a:defRPr/>
            </a:pPr>
            <a:r>
              <a:rPr lang="nb-NO" sz="1800" i="1" dirty="0">
                <a:latin typeface="Calibri Light" panose="020F0302020204030204" pitchFamily="34" charset="0"/>
                <a:cs typeface="Calibri Light" panose="020F0302020204030204" pitchFamily="34" charset="0"/>
              </a:rPr>
              <a:t>	Bestemmelsen i tredje ledd gjelder ikke i tilfeller hvor foreldrene har inngått avtale om deling av kontantstøtte etter § 9 andre ledd.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567D64-BBFE-44C3-BFB1-ED8E50CB0357}"/>
              </a:ext>
            </a:extLst>
          </p:cNvPr>
          <p:cNvSpPr>
            <a:spLocks noGrp="1"/>
          </p:cNvSpPr>
          <p:nvPr>
            <p:ph type="title"/>
          </p:nvPr>
        </p:nvSpPr>
        <p:spPr>
          <a:xfrm>
            <a:off x="684213" y="17463"/>
            <a:ext cx="7772400" cy="1143000"/>
          </a:xfrm>
        </p:spPr>
        <p:txBody>
          <a:bodyPr/>
          <a:lstStyle/>
          <a:p>
            <a:pPr>
              <a:defRPr/>
            </a:pPr>
            <a:r>
              <a:rPr lang="nb-NO" sz="3200" dirty="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Regelvask (5)</a:t>
            </a:r>
            <a:endParaRPr lang="nb-NO" sz="3200" dirty="0">
              <a:solidFill>
                <a:srgbClr val="0000FF"/>
              </a:solidFill>
              <a:latin typeface="Calibri Light" panose="020F0302020204030204" pitchFamily="34" charset="0"/>
              <a:cs typeface="Calibri Light" panose="020F0302020204030204" pitchFamily="34" charset="0"/>
            </a:endParaRPr>
          </a:p>
        </p:txBody>
      </p:sp>
      <p:sp>
        <p:nvSpPr>
          <p:cNvPr id="3" name="TekstSylinder 2">
            <a:extLst>
              <a:ext uri="{FF2B5EF4-FFF2-40B4-BE49-F238E27FC236}">
                <a16:creationId xmlns:a16="http://schemas.microsoft.com/office/drawing/2014/main" id="{4443BA20-C7C7-4BEF-8E2E-5D80E9A8D9A2}"/>
              </a:ext>
            </a:extLst>
          </p:cNvPr>
          <p:cNvSpPr txBox="1">
            <a:spLocks noChangeArrowheads="1"/>
          </p:cNvSpPr>
          <p:nvPr/>
        </p:nvSpPr>
        <p:spPr bwMode="auto">
          <a:xfrm>
            <a:off x="395288" y="1160463"/>
            <a:ext cx="8610600" cy="4216400"/>
          </a:xfrm>
          <a:prstGeom prst="rect">
            <a:avLst/>
          </a:prstGeom>
          <a:noFill/>
          <a:ln w="9525">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b="1">
                <a:latin typeface="Calibri Light" panose="020F0302020204030204" pitchFamily="34" charset="0"/>
                <a:cs typeface="Calibri Light" panose="020F0302020204030204" pitchFamily="34" charset="0"/>
              </a:rPr>
              <a:t>VIII    Sikre relativt klar og enkel setningsstruktur og syntaks</a:t>
            </a:r>
          </a:p>
          <a:p>
            <a:pPr>
              <a:spcBef>
                <a:spcPct val="0"/>
              </a:spcBef>
              <a:buFontTx/>
              <a:buNone/>
            </a:pPr>
            <a:r>
              <a:rPr lang="nb-NO" altLang="nb-NO" sz="1800" i="1">
                <a:latin typeface="Calibri Light" panose="020F0302020204030204" pitchFamily="34" charset="0"/>
                <a:cs typeface="Calibri Light" panose="020F0302020204030204" pitchFamily="34" charset="0"/>
              </a:rPr>
              <a:t>Det gis likevel kontantstøtte for barn av ektefelle eller samboer til utsendt tilsatt ved</a:t>
            </a:r>
          </a:p>
          <a:p>
            <a:pPr>
              <a:spcBef>
                <a:spcPct val="0"/>
              </a:spcBef>
              <a:buFontTx/>
              <a:buNone/>
            </a:pPr>
            <a:r>
              <a:rPr lang="nb-NO" altLang="nb-NO" sz="1800" i="1">
                <a:latin typeface="Calibri Light" panose="020F0302020204030204" pitchFamily="34" charset="0"/>
                <a:cs typeface="Calibri Light" panose="020F0302020204030204" pitchFamily="34" charset="0"/>
              </a:rPr>
              <a:t>utenlandsk representasjon eller annen administrativ tjenestegren her i riket når ektefellen</a:t>
            </a:r>
          </a:p>
          <a:p>
            <a:pPr>
              <a:spcBef>
                <a:spcPct val="0"/>
              </a:spcBef>
              <a:buFontTx/>
              <a:buNone/>
            </a:pPr>
            <a:r>
              <a:rPr lang="nb-NO" altLang="nb-NO" sz="1800" i="1">
                <a:latin typeface="Calibri Light" panose="020F0302020204030204" pitchFamily="34" charset="0"/>
                <a:cs typeface="Calibri Light" panose="020F0302020204030204" pitchFamily="34" charset="0"/>
              </a:rPr>
              <a:t>eller samboeren helt eller delvis forsørger barnet og betaler skatt i Norge av sin årlige</a:t>
            </a:r>
          </a:p>
          <a:p>
            <a:pPr>
              <a:spcBef>
                <a:spcPct val="0"/>
              </a:spcBef>
              <a:buFontTx/>
              <a:buNone/>
            </a:pPr>
            <a:r>
              <a:rPr lang="nb-NO" altLang="nb-NO" sz="1800" i="1">
                <a:latin typeface="Calibri Light" panose="020F0302020204030204" pitchFamily="34" charset="0"/>
                <a:cs typeface="Calibri Light" panose="020F0302020204030204" pitchFamily="34" charset="0"/>
              </a:rPr>
              <a:t>arbeidsinntekt som overstiger to ganger folketrygdens grunnbeløp. (kontantstøtteloven § 4)</a:t>
            </a:r>
          </a:p>
          <a:p>
            <a:pPr>
              <a:spcBef>
                <a:spcPct val="0"/>
              </a:spcBef>
              <a:buFontTx/>
              <a:buNone/>
            </a:pPr>
            <a:r>
              <a:rPr lang="nb-NO" altLang="nb-NO" sz="1800" i="1">
                <a:solidFill>
                  <a:srgbClr val="800080"/>
                </a:solidFill>
                <a:latin typeface="Calibri Light" panose="020F0302020204030204" pitchFamily="34" charset="0"/>
                <a:cs typeface="Calibri Light" panose="020F0302020204030204" pitchFamily="34" charset="0"/>
              </a:rPr>
              <a:t>(Lix = 85, dvs meget vanskelig byråkratspråk)</a:t>
            </a:r>
          </a:p>
          <a:p>
            <a:pPr>
              <a:spcBef>
                <a:spcPct val="0"/>
              </a:spcBef>
              <a:buFontTx/>
              <a:buNone/>
            </a:pPr>
            <a:endParaRPr lang="nb-NO" altLang="nb-NO" sz="1800" i="1">
              <a:latin typeface="Calibri Light" panose="020F0302020204030204" pitchFamily="34" charset="0"/>
              <a:cs typeface="Calibri Light" panose="020F0302020204030204" pitchFamily="34" charset="0"/>
            </a:endParaRPr>
          </a:p>
          <a:p>
            <a:pPr>
              <a:spcBef>
                <a:spcPct val="0"/>
              </a:spcBef>
              <a:buFontTx/>
              <a:buNone/>
            </a:pPr>
            <a:r>
              <a:rPr lang="nb-NO" altLang="nb-NO" sz="1800" u="sng">
                <a:latin typeface="Calibri Light" panose="020F0302020204030204" pitchFamily="34" charset="0"/>
                <a:cs typeface="Calibri Light" panose="020F0302020204030204" pitchFamily="34" charset="0"/>
              </a:rPr>
              <a:t>Delt inn i flere setninger:</a:t>
            </a:r>
          </a:p>
          <a:p>
            <a:pPr>
              <a:spcBef>
                <a:spcPct val="0"/>
              </a:spcBef>
              <a:buFontTx/>
              <a:buNone/>
            </a:pPr>
            <a:r>
              <a:rPr lang="nb-NO" altLang="nb-NO" sz="1800" i="1">
                <a:latin typeface="Calibri Light" panose="020F0302020204030204" pitchFamily="34" charset="0"/>
                <a:cs typeface="Calibri Light" panose="020F0302020204030204" pitchFamily="34" charset="0"/>
              </a:rPr>
              <a:t>Kontantstøtte gis likevel for barn av ektefelle eller samboer til en person som er tilsatt</a:t>
            </a:r>
            <a:br>
              <a:rPr lang="nb-NO" altLang="nb-NO" sz="1800" i="1">
                <a:latin typeface="Calibri Light" panose="020F0302020204030204" pitchFamily="34" charset="0"/>
                <a:cs typeface="Calibri Light" panose="020F0302020204030204" pitchFamily="34" charset="0"/>
              </a:rPr>
            </a:br>
            <a:r>
              <a:rPr lang="nb-NO" altLang="nb-NO" sz="1800" i="1">
                <a:latin typeface="Calibri Light" panose="020F0302020204030204" pitchFamily="34" charset="0"/>
                <a:cs typeface="Calibri Light" panose="020F0302020204030204" pitchFamily="34" charset="0"/>
              </a:rPr>
              <a:t>ved og utsendt til utenlandsk representasjon eller ved annen administrativ tjenestegren</a:t>
            </a:r>
            <a:br>
              <a:rPr lang="nb-NO" altLang="nb-NO" sz="1800" i="1">
                <a:latin typeface="Calibri Light" panose="020F0302020204030204" pitchFamily="34" charset="0"/>
                <a:cs typeface="Calibri Light" panose="020F0302020204030204" pitchFamily="34" charset="0"/>
              </a:rPr>
            </a:br>
            <a:r>
              <a:rPr lang="nb-NO" altLang="nb-NO" sz="1800" i="1">
                <a:latin typeface="Calibri Light" panose="020F0302020204030204" pitchFamily="34" charset="0"/>
                <a:cs typeface="Calibri Light" panose="020F0302020204030204" pitchFamily="34" charset="0"/>
              </a:rPr>
              <a:t>her i riket. Den tilsattes ektefelle eller samboer må helt eller delvis forsørge barnet og</a:t>
            </a:r>
            <a:br>
              <a:rPr lang="nb-NO" altLang="nb-NO" sz="1800" i="1">
                <a:latin typeface="Calibri Light" panose="020F0302020204030204" pitchFamily="34" charset="0"/>
                <a:cs typeface="Calibri Light" panose="020F0302020204030204" pitchFamily="34" charset="0"/>
              </a:rPr>
            </a:br>
            <a:r>
              <a:rPr lang="nb-NO" altLang="nb-NO" sz="1800" i="1">
                <a:latin typeface="Calibri Light" panose="020F0302020204030204" pitchFamily="34" charset="0"/>
                <a:cs typeface="Calibri Light" panose="020F0302020204030204" pitchFamily="34" charset="0"/>
              </a:rPr>
              <a:t>betale skatt i Norge av arbeidsinntekten sin. Ektefellens eller samboerens årlige arbeids-</a:t>
            </a:r>
          </a:p>
          <a:p>
            <a:pPr>
              <a:spcBef>
                <a:spcPct val="0"/>
              </a:spcBef>
              <a:buFontTx/>
              <a:buNone/>
            </a:pPr>
            <a:r>
              <a:rPr lang="nb-NO" altLang="nb-NO" sz="1800" i="1">
                <a:latin typeface="Calibri Light" panose="020F0302020204030204" pitchFamily="34" charset="0"/>
                <a:cs typeface="Calibri Light" panose="020F0302020204030204" pitchFamily="34" charset="0"/>
              </a:rPr>
              <a:t>inntekt må overstige to ganger folketrygdens grunnbeløp.</a:t>
            </a:r>
          </a:p>
          <a:p>
            <a:pPr>
              <a:spcBef>
                <a:spcPct val="0"/>
              </a:spcBef>
              <a:buFontTx/>
              <a:buNone/>
            </a:pPr>
            <a:r>
              <a:rPr lang="nb-NO" altLang="nb-NO" sz="1800" i="1">
                <a:latin typeface="Calibri Light" panose="020F0302020204030204" pitchFamily="34" charset="0"/>
                <a:cs typeface="Calibri Light" panose="020F0302020204030204" pitchFamily="34" charset="0"/>
              </a:rPr>
              <a:t>(</a:t>
            </a:r>
            <a:r>
              <a:rPr lang="nb-NO" altLang="nb-NO" sz="1800" i="1">
                <a:solidFill>
                  <a:srgbClr val="800080"/>
                </a:solidFill>
                <a:latin typeface="Calibri Light" panose="020F0302020204030204" pitchFamily="34" charset="0"/>
                <a:cs typeface="Calibri Light" panose="020F0302020204030204" pitchFamily="34" charset="0"/>
              </a:rPr>
              <a:t>Lix = 57, dvs vanskelig, normalverdi for offisielle tekster)</a:t>
            </a:r>
          </a:p>
          <a:p>
            <a:pPr>
              <a:spcBef>
                <a:spcPct val="0"/>
              </a:spcBef>
              <a:buFontTx/>
              <a:buNone/>
            </a:pPr>
            <a:endParaRPr lang="nb-NO" altLang="nb-NO" sz="140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20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20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E79974-7C5C-4C86-8D30-AC6A217346C9}"/>
              </a:ext>
            </a:extLst>
          </p:cNvPr>
          <p:cNvSpPr>
            <a:spLocks noGrp="1"/>
          </p:cNvSpPr>
          <p:nvPr>
            <p:ph type="title"/>
          </p:nvPr>
        </p:nvSpPr>
        <p:spPr>
          <a:xfrm>
            <a:off x="683568" y="322734"/>
            <a:ext cx="7772400" cy="1143000"/>
          </a:xfrm>
        </p:spPr>
        <p:txBody>
          <a:bodyPr/>
          <a:lstStyle/>
          <a:p>
            <a:pPr>
              <a:defRPr/>
            </a:pPr>
            <a:r>
              <a:rPr lang="nb-NO" sz="3200" dirty="0">
                <a:solidFill>
                  <a:srgbClr val="0000FF"/>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Regelvask (6)</a:t>
            </a:r>
            <a:endParaRPr lang="nb-NO" sz="3200" dirty="0">
              <a:solidFill>
                <a:srgbClr val="0000FF"/>
              </a:solidFill>
              <a:latin typeface="Calibri Light" panose="020F0302020204030204" pitchFamily="34" charset="0"/>
              <a:cs typeface="Calibri Light" panose="020F0302020204030204" pitchFamily="34" charset="0"/>
            </a:endParaRPr>
          </a:p>
        </p:txBody>
      </p:sp>
      <p:sp>
        <p:nvSpPr>
          <p:cNvPr id="3" name="TekstSylinder 2">
            <a:extLst>
              <a:ext uri="{FF2B5EF4-FFF2-40B4-BE49-F238E27FC236}">
                <a16:creationId xmlns:a16="http://schemas.microsoft.com/office/drawing/2014/main" id="{132EC183-EF97-409E-BCD2-8E077969B905}"/>
              </a:ext>
            </a:extLst>
          </p:cNvPr>
          <p:cNvSpPr txBox="1">
            <a:spLocks noChangeArrowheads="1"/>
          </p:cNvSpPr>
          <p:nvPr/>
        </p:nvSpPr>
        <p:spPr bwMode="auto">
          <a:xfrm>
            <a:off x="683568" y="1484784"/>
            <a:ext cx="7423827"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41338">
              <a:spcBef>
                <a:spcPct val="20000"/>
              </a:spcBef>
              <a:buChar char="•"/>
              <a:defRPr sz="3200">
                <a:solidFill>
                  <a:schemeClr val="tx1"/>
                </a:solidFill>
                <a:latin typeface="Times New Roman" panose="02020603050405020304" pitchFamily="18" charset="0"/>
              </a:defRPr>
            </a:lvl1pPr>
            <a:lvl2pPr marL="742950" indent="-285750" defTabSz="541338">
              <a:spcBef>
                <a:spcPct val="20000"/>
              </a:spcBef>
              <a:buChar char="–"/>
              <a:defRPr sz="2800">
                <a:solidFill>
                  <a:schemeClr val="tx1"/>
                </a:solidFill>
                <a:latin typeface="Times New Roman" panose="02020603050405020304" pitchFamily="18" charset="0"/>
              </a:defRPr>
            </a:lvl2pPr>
            <a:lvl3pPr marL="1143000" indent="-228600" defTabSz="541338">
              <a:spcBef>
                <a:spcPct val="20000"/>
              </a:spcBef>
              <a:buChar char="•"/>
              <a:defRPr sz="2400">
                <a:solidFill>
                  <a:schemeClr val="tx1"/>
                </a:solidFill>
                <a:latin typeface="Times New Roman" panose="02020603050405020304" pitchFamily="18" charset="0"/>
              </a:defRPr>
            </a:lvl3pPr>
            <a:lvl4pPr marL="1600200" indent="-228600" defTabSz="541338">
              <a:spcBef>
                <a:spcPct val="20000"/>
              </a:spcBef>
              <a:buChar char="–"/>
              <a:defRPr sz="2000">
                <a:solidFill>
                  <a:schemeClr val="tx1"/>
                </a:solidFill>
                <a:latin typeface="Times New Roman" panose="02020603050405020304" pitchFamily="18" charset="0"/>
              </a:defRPr>
            </a:lvl4pPr>
            <a:lvl5pPr marL="2057400" indent="-228600" defTabSz="541338">
              <a:spcBef>
                <a:spcPct val="20000"/>
              </a:spcBef>
              <a:buChar char="»"/>
              <a:defRPr sz="2000">
                <a:solidFill>
                  <a:schemeClr val="tx1"/>
                </a:solidFill>
                <a:latin typeface="Times New Roman" panose="02020603050405020304" pitchFamily="18" charset="0"/>
              </a:defRPr>
            </a:lvl5pPr>
            <a:lvl6pPr marL="25146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b="1" dirty="0">
                <a:latin typeface="Calibri Light" panose="020F0302020204030204" pitchFamily="34" charset="0"/>
                <a:cs typeface="Calibri Light" panose="020F0302020204030204" pitchFamily="34" charset="0"/>
              </a:rPr>
              <a:t>IX	Vurdere endring ved å integrere bestemmelser i forskrift (vurdere</a:t>
            </a:r>
            <a:br>
              <a:rPr lang="nb-NO" altLang="nb-NO" sz="1800" b="1" dirty="0">
                <a:latin typeface="Calibri Light" panose="020F0302020204030204" pitchFamily="34" charset="0"/>
                <a:cs typeface="Calibri Light" panose="020F0302020204030204" pitchFamily="34" charset="0"/>
              </a:rPr>
            </a:br>
            <a:r>
              <a:rPr lang="nb-NO" altLang="nb-NO" sz="1800" b="1" dirty="0">
                <a:latin typeface="Calibri Light" panose="020F0302020204030204" pitchFamily="34" charset="0"/>
                <a:cs typeface="Calibri Light" panose="020F0302020204030204" pitchFamily="34" charset="0"/>
              </a:rPr>
              <a:t>	forholdet til lovbestemmelser)</a:t>
            </a:r>
          </a:p>
          <a:p>
            <a:pPr>
              <a:spcBef>
                <a:spcPct val="0"/>
              </a:spcBef>
              <a:buFontTx/>
              <a:buNone/>
            </a:pPr>
            <a:endParaRPr lang="nb-NO" altLang="nb-NO" sz="1800" b="1" dirty="0">
              <a:latin typeface="Calibri Light" panose="020F0302020204030204" pitchFamily="34" charset="0"/>
              <a:cs typeface="Calibri Light" panose="020F0302020204030204" pitchFamily="34" charset="0"/>
            </a:endParaRPr>
          </a:p>
          <a:p>
            <a:pPr>
              <a:spcBef>
                <a:spcPct val="0"/>
              </a:spcBef>
              <a:buFontTx/>
              <a:buNone/>
            </a:pPr>
            <a:r>
              <a:rPr lang="nb-NO" altLang="nb-NO" sz="1800" b="1" dirty="0" err="1">
                <a:latin typeface="Calibri Light" panose="020F0302020204030204" pitchFamily="34" charset="0"/>
                <a:cs typeface="Calibri Light" panose="020F0302020204030204" pitchFamily="34" charset="0"/>
              </a:rPr>
              <a:t>X</a:t>
            </a:r>
            <a:r>
              <a:rPr lang="nb-NO" altLang="nb-NO" sz="1800" b="1" dirty="0">
                <a:latin typeface="Calibri Light" panose="020F0302020204030204" pitchFamily="34" charset="0"/>
                <a:cs typeface="Calibri Light" panose="020F0302020204030204" pitchFamily="34" charset="0"/>
              </a:rPr>
              <a:t>	Vurdere endring på bakgrunn av andre rettskilder (særlig dommer)</a:t>
            </a:r>
          </a:p>
          <a:p>
            <a:pPr>
              <a:spcBef>
                <a:spcPct val="0"/>
              </a:spcBef>
              <a:buFontTx/>
              <a:buNone/>
            </a:pPr>
            <a:endParaRPr lang="nb-NO" altLang="nb-NO" sz="1800" b="1" dirty="0">
              <a:latin typeface="Calibri Light" panose="020F0302020204030204" pitchFamily="34" charset="0"/>
              <a:cs typeface="Calibri Light" panose="020F0302020204030204" pitchFamily="34" charset="0"/>
            </a:endParaRPr>
          </a:p>
          <a:p>
            <a:pPr>
              <a:spcBef>
                <a:spcPct val="0"/>
              </a:spcBef>
              <a:buFontTx/>
              <a:buNone/>
            </a:pPr>
            <a:r>
              <a:rPr lang="nb-NO" altLang="nb-NO" sz="1800" b="1" dirty="0">
                <a:latin typeface="Calibri Light" panose="020F0302020204030204" pitchFamily="34" charset="0"/>
                <a:cs typeface="Calibri Light" panose="020F0302020204030204" pitchFamily="34" charset="0"/>
              </a:rPr>
              <a:t>XI	Vurdere om interne og eksterne henvisningsstrukturer er til-</a:t>
            </a:r>
            <a:br>
              <a:rPr lang="nb-NO" altLang="nb-NO" sz="1800" b="1" dirty="0">
                <a:latin typeface="Calibri Light" panose="020F0302020204030204" pitchFamily="34" charset="0"/>
                <a:cs typeface="Calibri Light" panose="020F0302020204030204" pitchFamily="34" charset="0"/>
              </a:rPr>
            </a:br>
            <a:r>
              <a:rPr lang="nb-NO" altLang="nb-NO" sz="1800" b="1" dirty="0">
                <a:latin typeface="Calibri Light" panose="020F0302020204030204" pitchFamily="34" charset="0"/>
                <a:cs typeface="Calibri Light" panose="020F0302020204030204" pitchFamily="34" charset="0"/>
              </a:rPr>
              <a:t>	strekkelige og hensiktsmessige</a:t>
            </a:r>
          </a:p>
          <a:p>
            <a:pPr>
              <a:spcBef>
                <a:spcPct val="0"/>
              </a:spcBef>
              <a:buFontTx/>
              <a:buNone/>
            </a:pPr>
            <a:endParaRPr lang="nb-NO" altLang="nb-NO" sz="1800" b="1" dirty="0">
              <a:latin typeface="Calibri Light" panose="020F0302020204030204" pitchFamily="34" charset="0"/>
              <a:cs typeface="Calibri Light" panose="020F0302020204030204" pitchFamily="34" charset="0"/>
            </a:endParaRPr>
          </a:p>
          <a:p>
            <a:pPr>
              <a:spcBef>
                <a:spcPct val="0"/>
              </a:spcBef>
              <a:buFontTx/>
              <a:buNone/>
            </a:pPr>
            <a:r>
              <a:rPr lang="nb-NO" altLang="nb-NO" sz="1800" b="1" dirty="0">
                <a:latin typeface="Calibri Light" panose="020F0302020204030204" pitchFamily="34" charset="0"/>
                <a:cs typeface="Calibri Light" panose="020F0302020204030204" pitchFamily="34" charset="0"/>
              </a:rPr>
              <a:t>XII	Angi mulige resultater av enkeltsaksbehandlingen</a:t>
            </a:r>
          </a:p>
          <a:p>
            <a:pPr lvl="1">
              <a:spcBef>
                <a:spcPct val="0"/>
              </a:spcBef>
              <a:buFontTx/>
              <a:buNone/>
            </a:pPr>
            <a:r>
              <a:rPr lang="nb-NO" altLang="nb-NO" sz="1800" dirty="0">
                <a:latin typeface="Calibri Light" panose="020F0302020204030204" pitchFamily="34" charset="0"/>
                <a:cs typeface="Calibri Light" panose="020F0302020204030204" pitchFamily="34" charset="0"/>
              </a:rPr>
              <a:t>Vedtak helt i samsvar med påstanden</a:t>
            </a:r>
          </a:p>
          <a:p>
            <a:pPr lvl="1">
              <a:spcBef>
                <a:spcPct val="0"/>
              </a:spcBef>
              <a:buFontTx/>
              <a:buNone/>
            </a:pPr>
            <a:r>
              <a:rPr lang="nb-NO" altLang="nb-NO" sz="1800" dirty="0">
                <a:latin typeface="Calibri Light" panose="020F0302020204030204" pitchFamily="34" charset="0"/>
                <a:cs typeface="Calibri Light" panose="020F0302020204030204" pitchFamily="34" charset="0"/>
              </a:rPr>
              <a:t>Vedtak delvis i samsvar med påstanden</a:t>
            </a:r>
          </a:p>
          <a:p>
            <a:pPr lvl="1">
              <a:spcBef>
                <a:spcPct val="0"/>
              </a:spcBef>
              <a:buFontTx/>
              <a:buNone/>
            </a:pPr>
            <a:r>
              <a:rPr lang="nb-NO" altLang="nb-NO" sz="1800" dirty="0">
                <a:latin typeface="Calibri Light" panose="020F0302020204030204" pitchFamily="34" charset="0"/>
                <a:cs typeface="Calibri Light" panose="020F0302020204030204" pitchFamily="34" charset="0"/>
              </a:rPr>
              <a:t>Vedtak helt eller delvis i samsvar med påstanden på angitte vilkår.</a:t>
            </a:r>
          </a:p>
          <a:p>
            <a:pPr lvl="1">
              <a:spcBef>
                <a:spcPct val="0"/>
              </a:spcBef>
              <a:buFontTx/>
              <a:buNone/>
            </a:pPr>
            <a:r>
              <a:rPr lang="nb-NO" altLang="nb-NO" sz="1800" dirty="0">
                <a:latin typeface="Calibri Light" panose="020F0302020204030204" pitchFamily="34" charset="0"/>
                <a:cs typeface="Calibri Light" panose="020F0302020204030204" pitchFamily="34" charset="0"/>
              </a:rPr>
              <a:t>Vedtak helt eller delvis i strid med påstanden mv</a:t>
            </a:r>
          </a:p>
          <a:p>
            <a:pPr lvl="1">
              <a:spcBef>
                <a:spcPct val="0"/>
              </a:spcBef>
              <a:buFontTx/>
              <a:buNone/>
            </a:pPr>
            <a:r>
              <a:rPr lang="nb-NO" altLang="nb-NO" sz="1800" dirty="0">
                <a:latin typeface="Calibri Light" panose="020F0302020204030204" pitchFamily="34" charset="0"/>
                <a:cs typeface="Calibri Light" panose="020F0302020204030204" pitchFamily="34" charset="0"/>
              </a:rPr>
              <a:t>Prosessledende avgjørelser (f.eks. vedrørende formelle inngangskriterier)</a:t>
            </a:r>
          </a:p>
          <a:p>
            <a:pPr>
              <a:spcBef>
                <a:spcPct val="0"/>
              </a:spcBef>
              <a:buFontTx/>
              <a:buNone/>
            </a:pPr>
            <a:endParaRPr lang="nb-NO" altLang="nb-NO" sz="2000" dirty="0">
              <a:latin typeface="Calibri Light" panose="020F0302020204030204" pitchFamily="34" charset="0"/>
              <a:cs typeface="Calibri Light" panose="020F03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3F501435-F51D-465E-99AF-5BD2EED7C71B}"/>
              </a:ext>
            </a:extLst>
          </p:cNvPr>
          <p:cNvSpPr txBox="1">
            <a:spLocks noChangeArrowheads="1"/>
          </p:cNvSpPr>
          <p:nvPr/>
        </p:nvSpPr>
        <p:spPr bwMode="auto">
          <a:xfrm>
            <a:off x="611560" y="1916832"/>
            <a:ext cx="741703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u="sng" dirty="0">
                <a:latin typeface="Calibri Light" panose="020F0302020204030204" pitchFamily="34" charset="0"/>
                <a:cs typeface="Calibri Light" panose="020F0302020204030204" pitchFamily="34" charset="0"/>
              </a:rPr>
              <a:t>Lov om norsk </a:t>
            </a:r>
            <a:r>
              <a:rPr lang="nb-NO" altLang="nb-NO" sz="1800" u="sng" dirty="0" err="1">
                <a:latin typeface="Calibri Light" panose="020F0302020204030204" pitchFamily="34" charset="0"/>
                <a:cs typeface="Calibri Light" panose="020F0302020204030204" pitchFamily="34" charset="0"/>
              </a:rPr>
              <a:t>riksborgarrett</a:t>
            </a:r>
            <a:r>
              <a:rPr lang="nb-NO" altLang="nb-NO" sz="1800" u="sng" dirty="0">
                <a:latin typeface="Calibri Light" panose="020F0302020204030204" pitchFamily="34" charset="0"/>
                <a:cs typeface="Calibri Light" panose="020F0302020204030204" pitchFamily="34" charset="0"/>
              </a:rPr>
              <a:t> § 3 første ledd </a:t>
            </a:r>
            <a:r>
              <a:rPr lang="nb-NO" altLang="nb-NO" sz="1800" i="1" u="sng" dirty="0">
                <a:latin typeface="Calibri Light" panose="020F0302020204030204" pitchFamily="34" charset="0"/>
                <a:cs typeface="Calibri Light" panose="020F0302020204030204" pitchFamily="34" charset="0"/>
              </a:rPr>
              <a:t>(opphevet)</a:t>
            </a:r>
            <a:r>
              <a:rPr lang="nb-NO" altLang="nb-NO" sz="1800" u="sng" dirty="0">
                <a:latin typeface="Calibri Light" panose="020F0302020204030204" pitchFamily="34" charset="0"/>
                <a:cs typeface="Calibri Light" panose="020F0302020204030204" pitchFamily="34" charset="0"/>
              </a:rPr>
              <a:t>:</a:t>
            </a:r>
          </a:p>
          <a:p>
            <a:pPr>
              <a:spcBef>
                <a:spcPct val="0"/>
              </a:spcBef>
              <a:buFontTx/>
              <a:buNone/>
            </a:pPr>
            <a:endParaRPr lang="nb-NO" altLang="nb-NO" sz="1800" u="sng" dirty="0">
              <a:latin typeface="Calibri Light" panose="020F0302020204030204" pitchFamily="34" charset="0"/>
              <a:cs typeface="Calibri Light" panose="020F0302020204030204" pitchFamily="34" charset="0"/>
            </a:endParaRPr>
          </a:p>
          <a:p>
            <a:pPr>
              <a:spcBef>
                <a:spcPct val="0"/>
              </a:spcBef>
              <a:buFontTx/>
              <a:buNone/>
            </a:pPr>
            <a:r>
              <a:rPr lang="nb-NO" altLang="nb-NO" sz="1800" dirty="0">
                <a:latin typeface="Calibri Light" panose="020F0302020204030204" pitchFamily="34" charset="0"/>
                <a:cs typeface="Calibri Light" panose="020F0302020204030204" pitchFamily="34" charset="0"/>
              </a:rPr>
              <a:t>Utlending som har budd i riket </a:t>
            </a:r>
            <a:r>
              <a:rPr lang="nb-NO" altLang="nb-NO" sz="1800" dirty="0" err="1">
                <a:latin typeface="Calibri Light" panose="020F0302020204030204" pitchFamily="34" charset="0"/>
                <a:cs typeface="Calibri Light" panose="020F0302020204030204" pitchFamily="34" charset="0"/>
              </a:rPr>
              <a:t>frå</a:t>
            </a:r>
            <a:r>
              <a:rPr lang="nb-NO" altLang="nb-NO" sz="1800" dirty="0">
                <a:latin typeface="Calibri Light" panose="020F0302020204030204" pitchFamily="34" charset="0"/>
                <a:cs typeface="Calibri Light" panose="020F0302020204030204" pitchFamily="34" charset="0"/>
              </a:rPr>
              <a:t> han fylte 16 år og </a:t>
            </a:r>
            <a:r>
              <a:rPr lang="nb-NO" altLang="nb-NO" sz="1800" dirty="0" err="1">
                <a:latin typeface="Calibri Light" panose="020F0302020204030204" pitchFamily="34" charset="0"/>
                <a:cs typeface="Calibri Light" panose="020F0302020204030204" pitchFamily="34" charset="0"/>
              </a:rPr>
              <a:t>tidlegare</a:t>
            </a:r>
            <a:r>
              <a:rPr lang="nb-NO" altLang="nb-NO" sz="1800" dirty="0">
                <a:latin typeface="Calibri Light" panose="020F0302020204030204" pitchFamily="34" charset="0"/>
                <a:cs typeface="Calibri Light" panose="020F0302020204030204" pitchFamily="34" charset="0"/>
              </a:rPr>
              <a:t> samanlagt i</a:t>
            </a:r>
          </a:p>
          <a:p>
            <a:pPr>
              <a:spcBef>
                <a:spcPct val="0"/>
              </a:spcBef>
              <a:buFontTx/>
              <a:buNone/>
            </a:pPr>
            <a:r>
              <a:rPr lang="nb-NO" altLang="nb-NO" sz="1800" dirty="0">
                <a:latin typeface="Calibri Light" panose="020F0302020204030204" pitchFamily="34" charset="0"/>
                <a:cs typeface="Calibri Light" panose="020F0302020204030204" pitchFamily="34" charset="0"/>
              </a:rPr>
              <a:t> minst 5 år, får norsk </a:t>
            </a:r>
            <a:r>
              <a:rPr lang="nb-NO" altLang="nb-NO" sz="1800" dirty="0" err="1">
                <a:latin typeface="Calibri Light" panose="020F0302020204030204" pitchFamily="34" charset="0"/>
                <a:cs typeface="Calibri Light" panose="020F0302020204030204" pitchFamily="34" charset="0"/>
              </a:rPr>
              <a:t>borgarrett</a:t>
            </a:r>
            <a:r>
              <a:rPr lang="nb-NO" altLang="nb-NO" sz="1800" dirty="0">
                <a:latin typeface="Calibri Light" panose="020F0302020204030204" pitchFamily="34" charset="0"/>
                <a:cs typeface="Calibri Light" panose="020F0302020204030204" pitchFamily="34" charset="0"/>
              </a:rPr>
              <a:t> når han etterat han fylte 21 år, men før han</a:t>
            </a:r>
          </a:p>
          <a:p>
            <a:pPr>
              <a:spcBef>
                <a:spcPct val="0"/>
              </a:spcBef>
              <a:buFontTx/>
              <a:buNone/>
            </a:pPr>
            <a:r>
              <a:rPr lang="nb-NO" altLang="nb-NO" sz="1800" dirty="0">
                <a:latin typeface="Calibri Light" panose="020F0302020204030204" pitchFamily="34" charset="0"/>
                <a:cs typeface="Calibri Light" panose="020F0302020204030204" pitchFamily="34" charset="0"/>
              </a:rPr>
              <a:t>fyller 23 år, gjev inn </a:t>
            </a:r>
            <a:r>
              <a:rPr lang="nb-NO" altLang="nb-NO" sz="1800" dirty="0" err="1">
                <a:latin typeface="Calibri Light" panose="020F0302020204030204" pitchFamily="34" charset="0"/>
                <a:cs typeface="Calibri Light" panose="020F0302020204030204" pitchFamily="34" charset="0"/>
              </a:rPr>
              <a:t>skriftleg</a:t>
            </a:r>
            <a:r>
              <a:rPr lang="nb-NO" altLang="nb-NO" sz="1800" dirty="0">
                <a:latin typeface="Calibri Light" panose="020F0302020204030204" pitchFamily="34" charset="0"/>
                <a:cs typeface="Calibri Light" panose="020F0302020204030204" pitchFamily="34" charset="0"/>
              </a:rPr>
              <a:t> melding til fylkesmannen om at han vil </a:t>
            </a:r>
            <a:r>
              <a:rPr lang="nb-NO" altLang="nb-NO" sz="1800" dirty="0" err="1">
                <a:latin typeface="Calibri Light" panose="020F0302020204030204" pitchFamily="34" charset="0"/>
                <a:cs typeface="Calibri Light" panose="020F0302020204030204" pitchFamily="34" charset="0"/>
              </a:rPr>
              <a:t>vera</a:t>
            </a:r>
            <a:endParaRPr lang="nb-NO" altLang="nb-NO" sz="1800" dirty="0">
              <a:latin typeface="Calibri Light" panose="020F0302020204030204" pitchFamily="34" charset="0"/>
              <a:cs typeface="Calibri Light" panose="020F0302020204030204" pitchFamily="34" charset="0"/>
            </a:endParaRPr>
          </a:p>
          <a:p>
            <a:pPr>
              <a:spcBef>
                <a:spcPct val="0"/>
              </a:spcBef>
              <a:buFontTx/>
              <a:buNone/>
            </a:pPr>
            <a:r>
              <a:rPr lang="nb-NO" altLang="nb-NO" sz="1800" dirty="0">
                <a:latin typeface="Calibri Light" panose="020F0302020204030204" pitchFamily="34" charset="0"/>
                <a:cs typeface="Calibri Light" panose="020F0302020204030204" pitchFamily="34" charset="0"/>
              </a:rPr>
              <a:t>norsk </a:t>
            </a:r>
            <a:r>
              <a:rPr lang="nb-NO" altLang="nb-NO" sz="1800" dirty="0" err="1">
                <a:latin typeface="Calibri Light" panose="020F0302020204030204" pitchFamily="34" charset="0"/>
                <a:cs typeface="Calibri Light" panose="020F0302020204030204" pitchFamily="34" charset="0"/>
              </a:rPr>
              <a:t>borgar</a:t>
            </a:r>
            <a:r>
              <a:rPr lang="nb-NO" altLang="nb-NO" sz="1800" dirty="0">
                <a:latin typeface="Calibri Light" panose="020F0302020204030204" pitchFamily="34" charset="0"/>
                <a:cs typeface="Calibri Light" panose="020F0302020204030204" pitchFamily="34" charset="0"/>
              </a:rPr>
              <a:t>. Har han </a:t>
            </a:r>
            <a:r>
              <a:rPr lang="nb-NO" altLang="nb-NO" sz="1800" dirty="0" err="1">
                <a:latin typeface="Calibri Light" panose="020F0302020204030204" pitchFamily="34" charset="0"/>
                <a:cs typeface="Calibri Light" panose="020F0302020204030204" pitchFamily="34" charset="0"/>
              </a:rPr>
              <a:t>ikkje</a:t>
            </a:r>
            <a:r>
              <a:rPr lang="nb-NO" altLang="nb-NO" sz="1800" dirty="0">
                <a:latin typeface="Calibri Light" panose="020F0302020204030204" pitchFamily="34" charset="0"/>
                <a:cs typeface="Calibri Light" panose="020F0302020204030204" pitchFamily="34" charset="0"/>
              </a:rPr>
              <a:t> </a:t>
            </a:r>
            <a:r>
              <a:rPr lang="nb-NO" altLang="nb-NO" sz="1800" dirty="0" err="1">
                <a:latin typeface="Calibri Light" panose="020F0302020204030204" pitchFamily="34" charset="0"/>
                <a:cs typeface="Calibri Light" panose="020F0302020204030204" pitchFamily="34" charset="0"/>
              </a:rPr>
              <a:t>borgarrett</a:t>
            </a:r>
            <a:r>
              <a:rPr lang="nb-NO" altLang="nb-NO" sz="1800" dirty="0">
                <a:latin typeface="Calibri Light" panose="020F0302020204030204" pitchFamily="34" charset="0"/>
                <a:cs typeface="Calibri Light" panose="020F0302020204030204" pitchFamily="34" charset="0"/>
              </a:rPr>
              <a:t> i </a:t>
            </a:r>
            <a:r>
              <a:rPr lang="nb-NO" altLang="nb-NO" sz="1800" dirty="0" err="1">
                <a:latin typeface="Calibri Light" panose="020F0302020204030204" pitchFamily="34" charset="0"/>
                <a:cs typeface="Calibri Light" panose="020F0302020204030204" pitchFamily="34" charset="0"/>
              </a:rPr>
              <a:t>noko</a:t>
            </a:r>
            <a:r>
              <a:rPr lang="nb-NO" altLang="nb-NO" sz="1800" dirty="0">
                <a:latin typeface="Calibri Light" panose="020F0302020204030204" pitchFamily="34" charset="0"/>
                <a:cs typeface="Calibri Light" panose="020F0302020204030204" pitchFamily="34" charset="0"/>
              </a:rPr>
              <a:t> land, kan han </a:t>
            </a:r>
            <a:r>
              <a:rPr lang="nb-NO" altLang="nb-NO" sz="1800" dirty="0" err="1">
                <a:latin typeface="Calibri Light" panose="020F0302020204030204" pitchFamily="34" charset="0"/>
                <a:cs typeface="Calibri Light" panose="020F0302020204030204" pitchFamily="34" charset="0"/>
              </a:rPr>
              <a:t>gjeva</a:t>
            </a:r>
            <a:r>
              <a:rPr lang="nb-NO" altLang="nb-NO" sz="1800" dirty="0">
                <a:latin typeface="Calibri Light" panose="020F0302020204030204" pitchFamily="34" charset="0"/>
                <a:cs typeface="Calibri Light" panose="020F0302020204030204" pitchFamily="34" charset="0"/>
              </a:rPr>
              <a:t> inn slik</a:t>
            </a:r>
          </a:p>
          <a:p>
            <a:pPr>
              <a:spcBef>
                <a:spcPct val="0"/>
              </a:spcBef>
              <a:buFontTx/>
              <a:buNone/>
            </a:pPr>
            <a:r>
              <a:rPr lang="nb-NO" altLang="nb-NO" sz="1800" dirty="0">
                <a:latin typeface="Calibri Light" panose="020F0302020204030204" pitchFamily="34" charset="0"/>
                <a:cs typeface="Calibri Light" panose="020F0302020204030204" pitchFamily="34" charset="0"/>
              </a:rPr>
              <a:t>melding så snart han har fylt 18 år, dersom han når han gjev inn meldinga</a:t>
            </a:r>
          </a:p>
          <a:p>
            <a:pPr>
              <a:spcBef>
                <a:spcPct val="0"/>
              </a:spcBef>
              <a:buFontTx/>
              <a:buNone/>
            </a:pPr>
            <a:r>
              <a:rPr lang="nb-NO" altLang="nb-NO" sz="1800" dirty="0">
                <a:latin typeface="Calibri Light" panose="020F0302020204030204" pitchFamily="34" charset="0"/>
                <a:cs typeface="Calibri Light" panose="020F0302020204030204" pitchFamily="34" charset="0"/>
              </a:rPr>
              <a:t>har hatt bustad i riket </a:t>
            </a:r>
            <a:r>
              <a:rPr lang="nb-NO" altLang="nb-NO" sz="1800" dirty="0" err="1">
                <a:latin typeface="Calibri Light" panose="020F0302020204030204" pitchFamily="34" charset="0"/>
                <a:cs typeface="Calibri Light" panose="020F0302020204030204" pitchFamily="34" charset="0"/>
              </a:rPr>
              <a:t>dei</a:t>
            </a:r>
            <a:r>
              <a:rPr lang="nb-NO" altLang="nb-NO" sz="1800" dirty="0">
                <a:latin typeface="Calibri Light" panose="020F0302020204030204" pitchFamily="34" charset="0"/>
                <a:cs typeface="Calibri Light" panose="020F0302020204030204" pitchFamily="34" charset="0"/>
              </a:rPr>
              <a:t> siste 5 åra og </a:t>
            </a:r>
            <a:r>
              <a:rPr lang="nb-NO" altLang="nb-NO" sz="1800" dirty="0" err="1">
                <a:latin typeface="Calibri Light" panose="020F0302020204030204" pitchFamily="34" charset="0"/>
                <a:cs typeface="Calibri Light" panose="020F0302020204030204" pitchFamily="34" charset="0"/>
              </a:rPr>
              <a:t>tidlegare</a:t>
            </a:r>
            <a:r>
              <a:rPr lang="nb-NO" altLang="nb-NO" sz="1800" dirty="0">
                <a:latin typeface="Calibri Light" panose="020F0302020204030204" pitchFamily="34" charset="0"/>
                <a:cs typeface="Calibri Light" panose="020F0302020204030204" pitchFamily="34" charset="0"/>
              </a:rPr>
              <a:t> har budd her i minst 5 år til;</a:t>
            </a:r>
          </a:p>
          <a:p>
            <a:pPr>
              <a:spcBef>
                <a:spcPct val="0"/>
              </a:spcBef>
              <a:buFontTx/>
              <a:buNone/>
            </a:pPr>
            <a:r>
              <a:rPr lang="nb-NO" altLang="nb-NO" sz="1800" dirty="0">
                <a:latin typeface="Calibri Light" panose="020F0302020204030204" pitchFamily="34" charset="0"/>
                <a:cs typeface="Calibri Light" panose="020F0302020204030204" pitchFamily="34" charset="0"/>
              </a:rPr>
              <a:t>det same gjeld såframt han </a:t>
            </a:r>
            <a:r>
              <a:rPr lang="nb-NO" altLang="nb-NO" sz="1800" dirty="0" err="1">
                <a:latin typeface="Calibri Light" panose="020F0302020204030204" pitchFamily="34" charset="0"/>
                <a:cs typeface="Calibri Light" panose="020F0302020204030204" pitchFamily="34" charset="0"/>
              </a:rPr>
              <a:t>etterviser</a:t>
            </a:r>
            <a:r>
              <a:rPr lang="nb-NO" altLang="nb-NO" sz="1800" dirty="0">
                <a:latin typeface="Calibri Light" panose="020F0302020204030204" pitchFamily="34" charset="0"/>
                <a:cs typeface="Calibri Light" panose="020F0302020204030204" pitchFamily="34" charset="0"/>
              </a:rPr>
              <a:t> at han misser den </a:t>
            </a:r>
            <a:r>
              <a:rPr lang="nb-NO" altLang="nb-NO" sz="1800" dirty="0" err="1">
                <a:latin typeface="Calibri Light" panose="020F0302020204030204" pitchFamily="34" charset="0"/>
                <a:cs typeface="Calibri Light" panose="020F0302020204030204" pitchFamily="34" charset="0"/>
              </a:rPr>
              <a:t>framande</a:t>
            </a:r>
            <a:r>
              <a:rPr lang="nb-NO" altLang="nb-NO" sz="1800" dirty="0">
                <a:latin typeface="Calibri Light" panose="020F0302020204030204" pitchFamily="34" charset="0"/>
                <a:cs typeface="Calibri Light" panose="020F0302020204030204" pitchFamily="34" charset="0"/>
              </a:rPr>
              <a:t> </a:t>
            </a:r>
            <a:r>
              <a:rPr lang="nb-NO" altLang="nb-NO" sz="1800" dirty="0" err="1">
                <a:latin typeface="Calibri Light" panose="020F0302020204030204" pitchFamily="34" charset="0"/>
                <a:cs typeface="Calibri Light" panose="020F0302020204030204" pitchFamily="34" charset="0"/>
              </a:rPr>
              <a:t>borgarrette</a:t>
            </a:r>
            <a:endParaRPr lang="nb-NO" altLang="nb-NO" sz="1800" dirty="0">
              <a:latin typeface="Calibri Light" panose="020F0302020204030204" pitchFamily="34" charset="0"/>
              <a:cs typeface="Calibri Light" panose="020F0302020204030204" pitchFamily="34" charset="0"/>
            </a:endParaRPr>
          </a:p>
          <a:p>
            <a:pPr>
              <a:spcBef>
                <a:spcPct val="0"/>
              </a:spcBef>
              <a:buFontTx/>
              <a:buNone/>
            </a:pPr>
            <a:r>
              <a:rPr lang="nb-NO" altLang="nb-NO" sz="1800" dirty="0">
                <a:latin typeface="Calibri Light" panose="020F0302020204030204" pitchFamily="34" charset="0"/>
                <a:cs typeface="Calibri Light" panose="020F0302020204030204" pitchFamily="34" charset="0"/>
              </a:rPr>
              <a:t> når han får norsk </a:t>
            </a:r>
            <a:r>
              <a:rPr lang="nb-NO" altLang="nb-NO" sz="1800" dirty="0" err="1">
                <a:latin typeface="Calibri Light" panose="020F0302020204030204" pitchFamily="34" charset="0"/>
                <a:cs typeface="Calibri Light" panose="020F0302020204030204" pitchFamily="34" charset="0"/>
              </a:rPr>
              <a:t>borgarrett</a:t>
            </a:r>
            <a:r>
              <a:rPr lang="nb-NO" altLang="nb-NO" sz="1800" dirty="0">
                <a:latin typeface="Calibri Light" panose="020F0302020204030204" pitchFamily="34" charset="0"/>
                <a:cs typeface="Calibri Light" panose="020F0302020204030204" pitchFamily="34" charset="0"/>
              </a:rPr>
              <a:t>.  (Lix = 70) </a:t>
            </a:r>
          </a:p>
          <a:p>
            <a:pPr>
              <a:spcBef>
                <a:spcPct val="0"/>
              </a:spcBef>
              <a:buFontTx/>
              <a:buNone/>
            </a:pPr>
            <a:endParaRPr lang="nb-NO" altLang="nb-NO" sz="1800" dirty="0">
              <a:latin typeface="Calibri Light" panose="020F0302020204030204" pitchFamily="34" charset="0"/>
              <a:cs typeface="Calibri Light" panose="020F0302020204030204" pitchFamily="34" charset="0"/>
            </a:endParaRPr>
          </a:p>
        </p:txBody>
      </p:sp>
      <p:sp>
        <p:nvSpPr>
          <p:cNvPr id="12291" name="Text Box 3">
            <a:extLst>
              <a:ext uri="{FF2B5EF4-FFF2-40B4-BE49-F238E27FC236}">
                <a16:creationId xmlns:a16="http://schemas.microsoft.com/office/drawing/2014/main" id="{B4F9336C-25E7-4FF5-9C83-23685CAA81FA}"/>
              </a:ext>
            </a:extLst>
          </p:cNvPr>
          <p:cNvSpPr txBox="1">
            <a:spLocks noChangeArrowheads="1"/>
          </p:cNvSpPr>
          <p:nvPr/>
        </p:nvSpPr>
        <p:spPr bwMode="auto">
          <a:xfrm>
            <a:off x="755576" y="332656"/>
            <a:ext cx="75608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b="1" dirty="0">
                <a:solidFill>
                  <a:srgbClr val="800080"/>
                </a:solidFill>
                <a:latin typeface="Calibri Light" panose="020F0302020204030204" pitchFamily="34" charset="0"/>
                <a:cs typeface="Calibri Light" panose="020F0302020204030204" pitchFamily="34" charset="0"/>
              </a:rPr>
              <a:t>Enkelt eksempel på utvikling fra originaltekst til vasket tekst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1A1D5F95-A1CE-4392-918B-9D6E905E4A36}"/>
              </a:ext>
            </a:extLst>
          </p:cNvPr>
          <p:cNvSpPr txBox="1">
            <a:spLocks noChangeArrowheads="1"/>
          </p:cNvSpPr>
          <p:nvPr/>
        </p:nvSpPr>
        <p:spPr bwMode="auto">
          <a:xfrm>
            <a:off x="1143000" y="1219200"/>
            <a:ext cx="674370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dirty="0">
                <a:latin typeface="Calibri Light" panose="020F0302020204030204" pitchFamily="34" charset="0"/>
                <a:cs typeface="Calibri Light" panose="020F0302020204030204" pitchFamily="34" charset="0"/>
              </a:rPr>
              <a:t>Hvis utlending har bodd i riket fra han fylte 16 år</a:t>
            </a:r>
          </a:p>
          <a:p>
            <a:pPr>
              <a:spcBef>
                <a:spcPct val="0"/>
              </a:spcBef>
              <a:buFontTx/>
              <a:buNone/>
            </a:pPr>
            <a:r>
              <a:rPr lang="nb-NO" altLang="nb-NO" sz="1800" dirty="0">
                <a:latin typeface="Calibri Light" panose="020F0302020204030204" pitchFamily="34" charset="0"/>
                <a:cs typeface="Calibri Light" panose="020F0302020204030204" pitchFamily="34" charset="0"/>
              </a:rPr>
              <a:t>og samlet botid i riket før fylte 16 år er mer enn 5år</a:t>
            </a:r>
          </a:p>
          <a:p>
            <a:pPr>
              <a:spcBef>
                <a:spcPct val="0"/>
              </a:spcBef>
              <a:buFontTx/>
              <a:buNone/>
            </a:pPr>
            <a:r>
              <a:rPr lang="nb-NO" altLang="nb-NO" sz="1800" dirty="0">
                <a:latin typeface="Calibri Light" panose="020F0302020204030204" pitchFamily="34" charset="0"/>
                <a:cs typeface="Calibri Light" panose="020F0302020204030204" pitchFamily="34" charset="0"/>
              </a:rPr>
              <a:t>og hans alder er minst 21 år og mindre enn 23 år</a:t>
            </a:r>
          </a:p>
          <a:p>
            <a:pPr>
              <a:spcBef>
                <a:spcPct val="0"/>
              </a:spcBef>
              <a:buFontTx/>
              <a:buNone/>
            </a:pPr>
            <a:r>
              <a:rPr lang="nb-NO" altLang="nb-NO" sz="1800" dirty="0">
                <a:latin typeface="Calibri Light" panose="020F0302020204030204" pitchFamily="34" charset="0"/>
                <a:cs typeface="Calibri Light" panose="020F0302020204030204" pitchFamily="34" charset="0"/>
              </a:rPr>
              <a:t>og han har sendt skriftlig melding til Fylkesmannen om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så får han norsk borgerrett</a:t>
            </a:r>
          </a:p>
          <a:p>
            <a:pPr>
              <a:spcBef>
                <a:spcPct val="0"/>
              </a:spcBef>
              <a:buFontTx/>
              <a:buNone/>
            </a:pPr>
            <a:endParaRPr lang="nb-NO" altLang="nb-NO" sz="1800" dirty="0">
              <a:latin typeface="Calibri Light" panose="020F0302020204030204" pitchFamily="34" charset="0"/>
              <a:cs typeface="Calibri Light" panose="020F0302020204030204" pitchFamily="34" charset="0"/>
            </a:endParaRPr>
          </a:p>
          <a:p>
            <a:pPr>
              <a:spcBef>
                <a:spcPct val="0"/>
              </a:spcBef>
              <a:buFontTx/>
              <a:buNone/>
            </a:pPr>
            <a:r>
              <a:rPr lang="nb-NO" altLang="nb-NO" sz="1800" dirty="0">
                <a:latin typeface="Calibri Light" panose="020F0302020204030204" pitchFamily="34" charset="0"/>
                <a:cs typeface="Calibri Light" panose="020F0302020204030204" pitchFamily="34" charset="0"/>
              </a:rPr>
              <a:t>Hvis utlending ikke er utenlandsk statsborger</a:t>
            </a:r>
          </a:p>
          <a:p>
            <a:pPr>
              <a:spcBef>
                <a:spcPct val="0"/>
              </a:spcBef>
              <a:buFontTx/>
              <a:buNone/>
            </a:pPr>
            <a:r>
              <a:rPr lang="nb-NO" altLang="nb-NO" sz="1800" dirty="0">
                <a:latin typeface="Calibri Light" panose="020F0302020204030204" pitchFamily="34" charset="0"/>
                <a:cs typeface="Calibri Light" panose="020F0302020204030204" pitchFamily="34" charset="0"/>
              </a:rPr>
              <a:t>eller en utlending kan vise at han mister utenlandsk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     når han får norsk borgerrett</a:t>
            </a:r>
          </a:p>
          <a:p>
            <a:pPr>
              <a:spcBef>
                <a:spcPct val="0"/>
              </a:spcBef>
              <a:buFontTx/>
              <a:buNone/>
            </a:pPr>
            <a:r>
              <a:rPr lang="nb-NO" altLang="nb-NO" sz="1800" dirty="0">
                <a:latin typeface="Calibri Light" panose="020F0302020204030204" pitchFamily="34" charset="0"/>
                <a:cs typeface="Calibri Light" panose="020F0302020204030204" pitchFamily="34" charset="0"/>
              </a:rPr>
              <a:t>og han har fylt 18 år</a:t>
            </a:r>
          </a:p>
          <a:p>
            <a:pPr>
              <a:spcBef>
                <a:spcPct val="0"/>
              </a:spcBef>
              <a:buFontTx/>
              <a:buNone/>
            </a:pPr>
            <a:r>
              <a:rPr lang="nb-NO" altLang="nb-NO" sz="1800" dirty="0">
                <a:latin typeface="Calibri Light" panose="020F0302020204030204" pitchFamily="34" charset="0"/>
                <a:cs typeface="Calibri Light" panose="020F0302020204030204" pitchFamily="34" charset="0"/>
              </a:rPr>
              <a:t>og han har hatt bosted i riket de siste 5 årene</a:t>
            </a:r>
          </a:p>
          <a:p>
            <a:pPr>
              <a:spcBef>
                <a:spcPct val="0"/>
              </a:spcBef>
              <a:buFontTx/>
              <a:buNone/>
            </a:pPr>
            <a:r>
              <a:rPr lang="nb-NO" altLang="nb-NO" sz="1800" dirty="0">
                <a:latin typeface="Calibri Light" panose="020F0302020204030204" pitchFamily="34" charset="0"/>
                <a:cs typeface="Calibri Light" panose="020F0302020204030204" pitchFamily="34" charset="0"/>
              </a:rPr>
              <a:t>og summen av botid før d.d. – 5 år er minst 5 år</a:t>
            </a:r>
          </a:p>
          <a:p>
            <a:pPr>
              <a:spcBef>
                <a:spcPct val="0"/>
              </a:spcBef>
              <a:buFontTx/>
              <a:buNone/>
            </a:pPr>
            <a:r>
              <a:rPr lang="nb-NO" altLang="nb-NO" sz="1800" dirty="0">
                <a:latin typeface="Calibri Light" panose="020F0302020204030204" pitchFamily="34" charset="0"/>
                <a:cs typeface="Calibri Light" panose="020F0302020204030204" pitchFamily="34" charset="0"/>
              </a:rPr>
              <a:t>og han har sendt skriftlig melding til Fylkesmannen om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så får han norsk borgerrett</a:t>
            </a:r>
          </a:p>
          <a:p>
            <a:pPr>
              <a:spcBef>
                <a:spcPct val="0"/>
              </a:spcBef>
              <a:buFontTx/>
              <a:buNone/>
            </a:pPr>
            <a:endParaRPr lang="nb-NO" altLang="nb-NO" sz="1800" dirty="0">
              <a:latin typeface="Calibri Light" panose="020F0302020204030204" pitchFamily="34" charset="0"/>
              <a:cs typeface="Calibri Light" panose="020F0302020204030204" pitchFamily="34" charset="0"/>
            </a:endParaRPr>
          </a:p>
        </p:txBody>
      </p:sp>
      <p:sp>
        <p:nvSpPr>
          <p:cNvPr id="13315" name="Text Box 3">
            <a:extLst>
              <a:ext uri="{FF2B5EF4-FFF2-40B4-BE49-F238E27FC236}">
                <a16:creationId xmlns:a16="http://schemas.microsoft.com/office/drawing/2014/main" id="{CF96E90A-27F1-4E9C-9CFF-5681EDA7EE17}"/>
              </a:ext>
            </a:extLst>
          </p:cNvPr>
          <p:cNvSpPr txBox="1">
            <a:spLocks noChangeArrowheads="1"/>
          </p:cNvSpPr>
          <p:nvPr/>
        </p:nvSpPr>
        <p:spPr bwMode="auto">
          <a:xfrm>
            <a:off x="914400" y="533400"/>
            <a:ext cx="64965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dirty="0">
                <a:solidFill>
                  <a:srgbClr val="800080"/>
                </a:solidFill>
                <a:latin typeface="Calibri Light" panose="020F0302020204030204" pitchFamily="34" charset="0"/>
                <a:cs typeface="Calibri Light" panose="020F0302020204030204" pitchFamily="34" charset="0"/>
              </a:rPr>
              <a:t>Deler opp etter aktører og tydeliggjør vilkårsstruktur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id="{CCBC37A9-E540-4004-946A-E888D4F3C566}"/>
              </a:ext>
            </a:extLst>
          </p:cNvPr>
          <p:cNvSpPr txBox="1">
            <a:spLocks noChangeArrowheads="1"/>
          </p:cNvSpPr>
          <p:nvPr/>
        </p:nvSpPr>
        <p:spPr bwMode="auto">
          <a:xfrm>
            <a:off x="381000" y="1219200"/>
            <a:ext cx="7390165"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dirty="0">
                <a:latin typeface="Calibri Light" panose="020F0302020204030204" pitchFamily="34" charset="0"/>
                <a:cs typeface="Calibri Light" panose="020F0302020204030204" pitchFamily="34" charset="0"/>
              </a:rPr>
              <a:t>Norsk statsborgerskap til borgere i land som tillater dobbelt statsborgerskap</a:t>
            </a:r>
            <a:endParaRPr lang="nb-NO" altLang="nb-NO" sz="1800" i="1" dirty="0">
              <a:solidFill>
                <a:schemeClr val="accent2"/>
              </a:solidFill>
              <a:latin typeface="Calibri Light" panose="020F0302020204030204" pitchFamily="34" charset="0"/>
              <a:cs typeface="Calibri Light" panose="020F0302020204030204" pitchFamily="34" charset="0"/>
            </a:endParaRPr>
          </a:p>
          <a:p>
            <a:pPr>
              <a:spcBef>
                <a:spcPct val="0"/>
              </a:spcBef>
              <a:buFontTx/>
              <a:buNone/>
            </a:pPr>
            <a:r>
              <a:rPr lang="nb-NO" altLang="nb-NO" sz="1800" dirty="0">
                <a:latin typeface="Calibri Light" panose="020F0302020204030204" pitchFamily="34" charset="0"/>
                <a:cs typeface="Calibri Light" panose="020F0302020204030204" pitchFamily="34" charset="0"/>
              </a:rPr>
              <a:t>En utlending som er statsborger i et land som tillater dobbelt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får norsk statsborgerskap dersom han</a:t>
            </a:r>
          </a:p>
          <a:p>
            <a:pPr lvl="1">
              <a:spcBef>
                <a:spcPct val="0"/>
              </a:spcBef>
              <a:buFontTx/>
              <a:buNone/>
            </a:pPr>
            <a:r>
              <a:rPr lang="nb-NO" altLang="nb-NO" sz="1800" dirty="0">
                <a:latin typeface="Calibri Light" panose="020F0302020204030204" pitchFamily="34" charset="0"/>
                <a:cs typeface="Calibri Light" panose="020F0302020204030204" pitchFamily="34" charset="0"/>
              </a:rPr>
              <a:t>a) har bodd i riket fra han fylte 16 år og</a:t>
            </a:r>
          </a:p>
          <a:p>
            <a:pPr lvl="1">
              <a:spcBef>
                <a:spcPct val="0"/>
              </a:spcBef>
              <a:buFontTx/>
              <a:buNone/>
            </a:pPr>
            <a:r>
              <a:rPr lang="nb-NO" altLang="nb-NO" sz="1800" dirty="0">
                <a:latin typeface="Calibri Light" panose="020F0302020204030204" pitchFamily="34" charset="0"/>
                <a:cs typeface="Calibri Light" panose="020F0302020204030204" pitchFamily="34" charset="0"/>
              </a:rPr>
              <a:t>b) samlet har bodd i riket i minst 5 år før fylte 16 år og </a:t>
            </a:r>
          </a:p>
          <a:p>
            <a:pPr lvl="1">
              <a:spcBef>
                <a:spcPct val="0"/>
              </a:spcBef>
              <a:buFontTx/>
              <a:buNone/>
            </a:pPr>
            <a:r>
              <a:rPr lang="nb-NO" altLang="nb-NO" sz="1800" dirty="0">
                <a:latin typeface="Calibri Light" panose="020F0302020204030204" pitchFamily="34" charset="0"/>
                <a:cs typeface="Calibri Light" panose="020F0302020204030204" pitchFamily="34" charset="0"/>
              </a:rPr>
              <a:t>c) har sendt skriftlig melding til Fylkesmannen om statsborgerskap</a:t>
            </a:r>
          </a:p>
          <a:p>
            <a:pPr lvl="1">
              <a:spcBef>
                <a:spcPct val="0"/>
              </a:spcBef>
              <a:buFontTx/>
              <a:buNone/>
            </a:pPr>
            <a:r>
              <a:rPr lang="nb-NO" altLang="nb-NO" sz="1800" dirty="0">
                <a:latin typeface="Calibri Light" panose="020F0302020204030204" pitchFamily="34" charset="0"/>
                <a:cs typeface="Calibri Light" panose="020F0302020204030204" pitchFamily="34" charset="0"/>
              </a:rPr>
              <a:t>    etter fylte 21 år og før fylte 23 år.</a:t>
            </a:r>
          </a:p>
          <a:p>
            <a:pPr>
              <a:spcBef>
                <a:spcPct val="0"/>
              </a:spcBef>
              <a:buFontTx/>
              <a:buNone/>
            </a:pPr>
            <a:endParaRPr lang="nb-NO" altLang="nb-NO" sz="1800" dirty="0">
              <a:latin typeface="Calibri Light" panose="020F0302020204030204" pitchFamily="34" charset="0"/>
              <a:cs typeface="Calibri Light" panose="020F0302020204030204" pitchFamily="34" charset="0"/>
            </a:endParaRPr>
          </a:p>
          <a:p>
            <a:pPr>
              <a:spcBef>
                <a:spcPct val="0"/>
              </a:spcBef>
              <a:buFontTx/>
              <a:buNone/>
            </a:pPr>
            <a:r>
              <a:rPr lang="nb-NO" altLang="nb-NO" sz="1800" i="1" dirty="0">
                <a:latin typeface="Calibri Light" panose="020F0302020204030204" pitchFamily="34" charset="0"/>
                <a:cs typeface="Calibri Light" panose="020F0302020204030204" pitchFamily="34" charset="0"/>
              </a:rPr>
              <a:t>Norsk statsborgerskap til statsløse og borgere i land som ikke tillater</a:t>
            </a:r>
          </a:p>
          <a:p>
            <a:pPr>
              <a:spcBef>
                <a:spcPct val="0"/>
              </a:spcBef>
              <a:buFontTx/>
              <a:buNone/>
            </a:pPr>
            <a:r>
              <a:rPr lang="nb-NO" altLang="nb-NO" sz="1800" i="1" dirty="0">
                <a:latin typeface="Calibri Light" panose="020F0302020204030204" pitchFamily="34" charset="0"/>
                <a:cs typeface="Calibri Light" panose="020F0302020204030204" pitchFamily="34" charset="0"/>
              </a:rPr>
              <a:t>dobbelt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En utlending som er statsløs eller som kan vise at han mister sitt utenlandske</a:t>
            </a:r>
          </a:p>
          <a:p>
            <a:pPr>
              <a:spcBef>
                <a:spcPct val="0"/>
              </a:spcBef>
              <a:buFontTx/>
              <a:buNone/>
            </a:pPr>
            <a:r>
              <a:rPr lang="nb-NO" altLang="nb-NO" sz="1800" dirty="0">
                <a:latin typeface="Calibri Light" panose="020F0302020204030204" pitchFamily="34" charset="0"/>
                <a:cs typeface="Calibri Light" panose="020F0302020204030204" pitchFamily="34" charset="0"/>
              </a:rPr>
              <a:t>statsborgerskap dersom han får norsk statsborgerskap, får norsk statsborger-</a:t>
            </a:r>
          </a:p>
          <a:p>
            <a:pPr>
              <a:spcBef>
                <a:spcPct val="0"/>
              </a:spcBef>
              <a:buFontTx/>
              <a:buNone/>
            </a:pPr>
            <a:r>
              <a:rPr lang="nb-NO" altLang="nb-NO" sz="1800" dirty="0">
                <a:latin typeface="Calibri Light" panose="020F0302020204030204" pitchFamily="34" charset="0"/>
                <a:cs typeface="Calibri Light" panose="020F0302020204030204" pitchFamily="34" charset="0"/>
              </a:rPr>
              <a:t>skap dersom han</a:t>
            </a:r>
          </a:p>
          <a:p>
            <a:pPr lvl="1">
              <a:spcBef>
                <a:spcPct val="0"/>
              </a:spcBef>
              <a:buFontTx/>
              <a:buNone/>
            </a:pPr>
            <a:r>
              <a:rPr lang="nb-NO" altLang="nb-NO" sz="1800" dirty="0">
                <a:latin typeface="Calibri Light" panose="020F0302020204030204" pitchFamily="34" charset="0"/>
                <a:cs typeface="Calibri Light" panose="020F0302020204030204" pitchFamily="34" charset="0"/>
              </a:rPr>
              <a:t>a) har fylt 18 år og</a:t>
            </a:r>
          </a:p>
          <a:p>
            <a:pPr lvl="1">
              <a:spcBef>
                <a:spcPct val="0"/>
              </a:spcBef>
              <a:buFontTx/>
              <a:buNone/>
            </a:pPr>
            <a:r>
              <a:rPr lang="nb-NO" altLang="nb-NO" sz="1800" dirty="0">
                <a:latin typeface="Calibri Light" panose="020F0302020204030204" pitchFamily="34" charset="0"/>
                <a:cs typeface="Calibri Light" panose="020F0302020204030204" pitchFamily="34" charset="0"/>
              </a:rPr>
              <a:t>b) minst har bodd i riket de siste 5 årene og</a:t>
            </a:r>
          </a:p>
          <a:p>
            <a:pPr lvl="1">
              <a:spcBef>
                <a:spcPct val="0"/>
              </a:spcBef>
              <a:buFontTx/>
              <a:buNone/>
            </a:pPr>
            <a:r>
              <a:rPr lang="nb-NO" altLang="nb-NO" sz="1800" dirty="0">
                <a:latin typeface="Calibri Light" panose="020F0302020204030204" pitchFamily="34" charset="0"/>
                <a:cs typeface="Calibri Light" panose="020F0302020204030204" pitchFamily="34" charset="0"/>
              </a:rPr>
              <a:t>c) det samlede antall år han har bodd i riket i perioden 5 år forut for</a:t>
            </a:r>
          </a:p>
          <a:p>
            <a:pPr lvl="1">
              <a:spcBef>
                <a:spcPct val="0"/>
              </a:spcBef>
              <a:buFontTx/>
              <a:buNone/>
            </a:pPr>
            <a:r>
              <a:rPr lang="nb-NO" altLang="nb-NO" sz="1800" dirty="0">
                <a:latin typeface="Calibri Light" panose="020F0302020204030204" pitchFamily="34" charset="0"/>
                <a:cs typeface="Calibri Light" panose="020F0302020204030204" pitchFamily="34" charset="0"/>
              </a:rPr>
              <a:t>    søknadstidspunktet er minst 5 år, og</a:t>
            </a:r>
          </a:p>
          <a:p>
            <a:pPr lvl="1">
              <a:spcBef>
                <a:spcPct val="0"/>
              </a:spcBef>
              <a:buFontTx/>
              <a:buNone/>
            </a:pPr>
            <a:r>
              <a:rPr lang="nb-NO" altLang="nb-NO" sz="1800" dirty="0">
                <a:latin typeface="Calibri Light" panose="020F0302020204030204" pitchFamily="34" charset="0"/>
                <a:cs typeface="Calibri Light" panose="020F0302020204030204" pitchFamily="34" charset="0"/>
              </a:rPr>
              <a:t>d) har sendt skriftlig melding til Fylkesmannen om statsborgerskap.</a:t>
            </a:r>
          </a:p>
          <a:p>
            <a:pPr>
              <a:spcBef>
                <a:spcPct val="0"/>
              </a:spcBef>
              <a:buFontTx/>
              <a:buNone/>
            </a:pPr>
            <a:endParaRPr lang="nb-NO" altLang="nb-NO" sz="1800" dirty="0">
              <a:latin typeface="Calibri Light" panose="020F0302020204030204" pitchFamily="34" charset="0"/>
              <a:cs typeface="Calibri Light" panose="020F0302020204030204" pitchFamily="34" charset="0"/>
            </a:endParaRPr>
          </a:p>
        </p:txBody>
      </p:sp>
      <p:sp>
        <p:nvSpPr>
          <p:cNvPr id="14339" name="Text Box 4">
            <a:extLst>
              <a:ext uri="{FF2B5EF4-FFF2-40B4-BE49-F238E27FC236}">
                <a16:creationId xmlns:a16="http://schemas.microsoft.com/office/drawing/2014/main" id="{F8E0072D-B86D-4EDE-BB26-6CA88AFB007E}"/>
              </a:ext>
            </a:extLst>
          </p:cNvPr>
          <p:cNvSpPr txBox="1">
            <a:spLocks noChangeArrowheads="1"/>
          </p:cNvSpPr>
          <p:nvPr/>
        </p:nvSpPr>
        <p:spPr bwMode="auto">
          <a:xfrm>
            <a:off x="381000" y="283488"/>
            <a:ext cx="802290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dirty="0">
                <a:solidFill>
                  <a:srgbClr val="800080"/>
                </a:solidFill>
                <a:latin typeface="Calibri Light" panose="020F0302020204030204" pitchFamily="34" charset="0"/>
                <a:cs typeface="Calibri Light" panose="020F0302020204030204" pitchFamily="34" charset="0"/>
              </a:rPr>
              <a:t>Setter inn partskategorier, overskrifter, skriver i fulle setninger og</a:t>
            </a:r>
            <a:br>
              <a:rPr lang="nb-NO" altLang="nb-NO" sz="2400" b="1" dirty="0">
                <a:solidFill>
                  <a:srgbClr val="800080"/>
                </a:solidFill>
                <a:latin typeface="Calibri Light" panose="020F0302020204030204" pitchFamily="34" charset="0"/>
                <a:cs typeface="Calibri Light" panose="020F0302020204030204" pitchFamily="34" charset="0"/>
              </a:rPr>
            </a:br>
            <a:r>
              <a:rPr lang="nb-NO" altLang="nb-NO" sz="2400" b="1" dirty="0">
                <a:solidFill>
                  <a:srgbClr val="800080"/>
                </a:solidFill>
                <a:latin typeface="Calibri Light" panose="020F0302020204030204" pitchFamily="34" charset="0"/>
                <a:cs typeface="Calibri Light" panose="020F0302020204030204" pitchFamily="34" charset="0"/>
              </a:rPr>
              <a:t>ordner tekstoppsettet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9F23D983-431D-46AF-B09E-354C52A3F90A}"/>
              </a:ext>
            </a:extLst>
          </p:cNvPr>
          <p:cNvPicPr>
            <a:picLocks noChangeAspect="1"/>
          </p:cNvPicPr>
          <p:nvPr/>
        </p:nvPicPr>
        <p:blipFill rotWithShape="1">
          <a:blip r:embed="rId2"/>
          <a:srcRect l="31100" t="26200" r="21651" b="45800"/>
          <a:stretch/>
        </p:blipFill>
        <p:spPr>
          <a:xfrm>
            <a:off x="324885" y="1196752"/>
            <a:ext cx="8208911" cy="2736304"/>
          </a:xfrm>
          <a:prstGeom prst="rect">
            <a:avLst/>
          </a:prstGeom>
        </p:spPr>
      </p:pic>
      <p:pic>
        <p:nvPicPr>
          <p:cNvPr id="4" name="Bilde 3">
            <a:extLst>
              <a:ext uri="{FF2B5EF4-FFF2-40B4-BE49-F238E27FC236}">
                <a16:creationId xmlns:a16="http://schemas.microsoft.com/office/drawing/2014/main" id="{CA9F6A55-76B3-4A22-8E8B-5ED918245909}"/>
              </a:ext>
            </a:extLst>
          </p:cNvPr>
          <p:cNvPicPr>
            <a:picLocks noChangeAspect="1"/>
          </p:cNvPicPr>
          <p:nvPr/>
        </p:nvPicPr>
        <p:blipFill>
          <a:blip r:embed="rId3"/>
          <a:stretch>
            <a:fillRect/>
          </a:stretch>
        </p:blipFill>
        <p:spPr>
          <a:xfrm>
            <a:off x="323528" y="4077072"/>
            <a:ext cx="8208911" cy="2319110"/>
          </a:xfrm>
          <a:prstGeom prst="rect">
            <a:avLst/>
          </a:prstGeom>
        </p:spPr>
      </p:pic>
      <p:sp>
        <p:nvSpPr>
          <p:cNvPr id="5" name="Tittel 4">
            <a:extLst>
              <a:ext uri="{FF2B5EF4-FFF2-40B4-BE49-F238E27FC236}">
                <a16:creationId xmlns:a16="http://schemas.microsoft.com/office/drawing/2014/main" id="{077B4964-2ACA-4470-BE02-88CDF5C42C04}"/>
              </a:ext>
            </a:extLst>
          </p:cNvPr>
          <p:cNvSpPr>
            <a:spLocks noGrp="1"/>
          </p:cNvSpPr>
          <p:nvPr>
            <p:ph type="title"/>
          </p:nvPr>
        </p:nvSpPr>
        <p:spPr>
          <a:xfrm>
            <a:off x="611560" y="332656"/>
            <a:ext cx="7772400" cy="700662"/>
          </a:xfrm>
        </p:spPr>
        <p:txBody>
          <a:bodyPr/>
          <a:lstStyle/>
          <a:p>
            <a:r>
              <a:rPr lang="nb-NO" sz="3200" dirty="0">
                <a:solidFill>
                  <a:srgbClr val="0000FF"/>
                </a:solidFill>
              </a:rPr>
              <a:t>Oversikt</a:t>
            </a:r>
          </a:p>
        </p:txBody>
      </p:sp>
      <p:sp>
        <p:nvSpPr>
          <p:cNvPr id="6" name="Rektangel 5">
            <a:extLst>
              <a:ext uri="{FF2B5EF4-FFF2-40B4-BE49-F238E27FC236}">
                <a16:creationId xmlns:a16="http://schemas.microsoft.com/office/drawing/2014/main" id="{BD84F551-1627-497D-878F-BE511B026A7C}"/>
              </a:ext>
            </a:extLst>
          </p:cNvPr>
          <p:cNvSpPr/>
          <p:nvPr/>
        </p:nvSpPr>
        <p:spPr bwMode="auto">
          <a:xfrm>
            <a:off x="5292080" y="4581128"/>
            <a:ext cx="2952328" cy="288032"/>
          </a:xfrm>
          <a:prstGeom prst="rect">
            <a:avLst/>
          </a:prstGeom>
          <a:solidFill>
            <a:srgbClr val="FFCCFF">
              <a:alpha val="36000"/>
            </a:srgb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New Roman" pitchFamily="18" charset="0"/>
            </a:endParaRPr>
          </a:p>
        </p:txBody>
      </p:sp>
      <p:grpSp>
        <p:nvGrpSpPr>
          <p:cNvPr id="9" name="Gruppe 8">
            <a:extLst>
              <a:ext uri="{FF2B5EF4-FFF2-40B4-BE49-F238E27FC236}">
                <a16:creationId xmlns:a16="http://schemas.microsoft.com/office/drawing/2014/main" id="{6835526D-A148-4519-B58D-F457EF0BBAAC}"/>
              </a:ext>
            </a:extLst>
          </p:cNvPr>
          <p:cNvGrpSpPr/>
          <p:nvPr/>
        </p:nvGrpSpPr>
        <p:grpSpPr>
          <a:xfrm>
            <a:off x="1043608" y="5733256"/>
            <a:ext cx="7056784" cy="576064"/>
            <a:chOff x="1043608" y="5733256"/>
            <a:chExt cx="7056784" cy="576064"/>
          </a:xfrm>
        </p:grpSpPr>
        <p:sp>
          <p:nvSpPr>
            <p:cNvPr id="7" name="Rektangel 6">
              <a:extLst>
                <a:ext uri="{FF2B5EF4-FFF2-40B4-BE49-F238E27FC236}">
                  <a16:creationId xmlns:a16="http://schemas.microsoft.com/office/drawing/2014/main" id="{44FBCE05-DADE-436E-8FEE-1E3E55FBD975}"/>
                </a:ext>
              </a:extLst>
            </p:cNvPr>
            <p:cNvSpPr/>
            <p:nvPr/>
          </p:nvSpPr>
          <p:spPr bwMode="auto">
            <a:xfrm>
              <a:off x="5724128" y="5733256"/>
              <a:ext cx="2376264" cy="288032"/>
            </a:xfrm>
            <a:prstGeom prst="rect">
              <a:avLst/>
            </a:prstGeom>
            <a:solidFill>
              <a:srgbClr val="FFCCFF">
                <a:alpha val="36000"/>
              </a:srgb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New Roman" pitchFamily="18" charset="0"/>
              </a:endParaRPr>
            </a:p>
          </p:txBody>
        </p:sp>
        <p:sp>
          <p:nvSpPr>
            <p:cNvPr id="8" name="Rektangel 7">
              <a:extLst>
                <a:ext uri="{FF2B5EF4-FFF2-40B4-BE49-F238E27FC236}">
                  <a16:creationId xmlns:a16="http://schemas.microsoft.com/office/drawing/2014/main" id="{8D318E4A-7734-48F2-8EA7-B6244C72FD61}"/>
                </a:ext>
              </a:extLst>
            </p:cNvPr>
            <p:cNvSpPr/>
            <p:nvPr/>
          </p:nvSpPr>
          <p:spPr bwMode="auto">
            <a:xfrm>
              <a:off x="1043608" y="6021288"/>
              <a:ext cx="3960440" cy="288032"/>
            </a:xfrm>
            <a:prstGeom prst="rect">
              <a:avLst/>
            </a:prstGeom>
            <a:solidFill>
              <a:srgbClr val="FFCCFF">
                <a:alpha val="36000"/>
              </a:srgb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56877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nodeType="click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0DAE13E5-BB2B-4680-8E3F-7D862BEBB00D}"/>
              </a:ext>
            </a:extLst>
          </p:cNvPr>
          <p:cNvSpPr txBox="1">
            <a:spLocks noChangeArrowheads="1"/>
          </p:cNvSpPr>
          <p:nvPr/>
        </p:nvSpPr>
        <p:spPr bwMode="auto">
          <a:xfrm>
            <a:off x="152400" y="762000"/>
            <a:ext cx="8132996"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b="1" dirty="0">
                <a:latin typeface="Calibri Light" panose="020F0302020204030204" pitchFamily="34" charset="0"/>
                <a:cs typeface="Calibri Light" panose="020F0302020204030204" pitchFamily="34" charset="0"/>
              </a:rPr>
              <a:t>§ 3a  Krav til søknad om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Norsk statsborgerskap gis på grunnlag av skriftlig melding som sendes til</a:t>
            </a:r>
          </a:p>
          <a:p>
            <a:pPr>
              <a:spcBef>
                <a:spcPct val="0"/>
              </a:spcBef>
              <a:buFontTx/>
              <a:buNone/>
            </a:pPr>
            <a:r>
              <a:rPr lang="nb-NO" altLang="nb-NO" sz="1800" dirty="0">
                <a:latin typeface="Calibri Light" panose="020F0302020204030204" pitchFamily="34" charset="0"/>
                <a:cs typeface="Calibri Light" panose="020F0302020204030204" pitchFamily="34" charset="0"/>
              </a:rPr>
              <a:t>Fylkesmannen i det fylket der vedkommende utlending bor.</a:t>
            </a:r>
          </a:p>
          <a:p>
            <a:pPr>
              <a:spcBef>
                <a:spcPct val="0"/>
              </a:spcBef>
              <a:buFontTx/>
              <a:buNone/>
            </a:pPr>
            <a:r>
              <a:rPr lang="nb-NO" altLang="nb-NO" sz="1800" dirty="0">
                <a:latin typeface="Calibri Light" panose="020F0302020204030204" pitchFamily="34" charset="0"/>
                <a:cs typeface="Calibri Light" panose="020F0302020204030204" pitchFamily="34" charset="0"/>
              </a:rPr>
              <a:t>[Mer?]</a:t>
            </a:r>
          </a:p>
          <a:p>
            <a:pPr>
              <a:spcBef>
                <a:spcPct val="0"/>
              </a:spcBef>
              <a:buFontTx/>
              <a:buNone/>
            </a:pPr>
            <a:endParaRPr lang="nb-NO" altLang="nb-NO" sz="1800" i="1" dirty="0">
              <a:latin typeface="Calibri Light" panose="020F0302020204030204" pitchFamily="34" charset="0"/>
              <a:cs typeface="Calibri Light" panose="020F0302020204030204" pitchFamily="34" charset="0"/>
            </a:endParaRPr>
          </a:p>
          <a:p>
            <a:pPr>
              <a:spcBef>
                <a:spcPct val="0"/>
              </a:spcBef>
              <a:buFontTx/>
              <a:buNone/>
            </a:pPr>
            <a:r>
              <a:rPr lang="nb-NO" altLang="nb-NO" sz="1800" b="1" dirty="0">
                <a:latin typeface="Calibri Light" panose="020F0302020204030204" pitchFamily="34" charset="0"/>
                <a:cs typeface="Calibri Light" panose="020F0302020204030204" pitchFamily="34" charset="0"/>
              </a:rPr>
              <a:t>§ 3b  Norsk statsborgerskap til borgere i land som tillater dobbelt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En utlending som er statsborger i et land som tillater dobbelt statsborgerskap, får</a:t>
            </a:r>
          </a:p>
          <a:p>
            <a:pPr>
              <a:spcBef>
                <a:spcPct val="0"/>
              </a:spcBef>
              <a:buFontTx/>
              <a:buNone/>
            </a:pPr>
            <a:r>
              <a:rPr lang="nb-NO" altLang="nb-NO" sz="1800" dirty="0">
                <a:latin typeface="Calibri Light" panose="020F0302020204030204" pitchFamily="34" charset="0"/>
                <a:cs typeface="Calibri Light" panose="020F0302020204030204" pitchFamily="34" charset="0"/>
              </a:rPr>
              <a:t>norsk statsborgerskap dersom han</a:t>
            </a:r>
          </a:p>
          <a:p>
            <a:pPr lvl="1">
              <a:spcBef>
                <a:spcPct val="0"/>
              </a:spcBef>
              <a:buFontTx/>
              <a:buNone/>
            </a:pPr>
            <a:r>
              <a:rPr lang="nb-NO" altLang="nb-NO" sz="1800" dirty="0">
                <a:latin typeface="Calibri Light" panose="020F0302020204030204" pitchFamily="34" charset="0"/>
                <a:cs typeface="Calibri Light" panose="020F0302020204030204" pitchFamily="34" charset="0"/>
              </a:rPr>
              <a:t>a) har bodd i riket fra han fylte 16 år og</a:t>
            </a:r>
          </a:p>
          <a:p>
            <a:pPr lvl="1">
              <a:spcBef>
                <a:spcPct val="0"/>
              </a:spcBef>
              <a:buFontTx/>
              <a:buNone/>
            </a:pPr>
            <a:r>
              <a:rPr lang="nb-NO" altLang="nb-NO" sz="1800" dirty="0">
                <a:latin typeface="Calibri Light" panose="020F0302020204030204" pitchFamily="34" charset="0"/>
                <a:cs typeface="Calibri Light" panose="020F0302020204030204" pitchFamily="34" charset="0"/>
              </a:rPr>
              <a:t>b) samlet har bodd i riket i minst 5 år før fylte 16 år og </a:t>
            </a:r>
          </a:p>
          <a:p>
            <a:pPr lvl="1">
              <a:spcBef>
                <a:spcPct val="0"/>
              </a:spcBef>
              <a:buFontTx/>
              <a:buNone/>
            </a:pPr>
            <a:r>
              <a:rPr lang="nb-NO" altLang="nb-NO" sz="1800" dirty="0">
                <a:latin typeface="Calibri Light" panose="020F0302020204030204" pitchFamily="34" charset="0"/>
                <a:cs typeface="Calibri Light" panose="020F0302020204030204" pitchFamily="34" charset="0"/>
              </a:rPr>
              <a:t>c) har fylt 21 år og ikke fylt 23 år da han sendte melding til Fylkesmannen, </a:t>
            </a:r>
            <a:r>
              <a:rPr lang="nb-NO" altLang="nb-NO" sz="1800" dirty="0" err="1">
                <a:latin typeface="Calibri Light" panose="020F0302020204030204" pitchFamily="34" charset="0"/>
                <a:cs typeface="Calibri Light" panose="020F0302020204030204" pitchFamily="34" charset="0"/>
              </a:rPr>
              <a:t>jf</a:t>
            </a:r>
            <a:r>
              <a:rPr lang="nb-NO" altLang="nb-NO" sz="1800" dirty="0">
                <a:latin typeface="Calibri Light" panose="020F0302020204030204" pitchFamily="34" charset="0"/>
                <a:cs typeface="Calibri Light" panose="020F0302020204030204" pitchFamily="34" charset="0"/>
              </a:rPr>
              <a:t> § 3a.</a:t>
            </a:r>
          </a:p>
          <a:p>
            <a:pPr>
              <a:spcBef>
                <a:spcPct val="0"/>
              </a:spcBef>
              <a:buFontTx/>
              <a:buNone/>
            </a:pPr>
            <a:endParaRPr lang="nb-NO" altLang="nb-NO" sz="1800" i="1" dirty="0">
              <a:latin typeface="Calibri Light" panose="020F0302020204030204" pitchFamily="34" charset="0"/>
              <a:cs typeface="Calibri Light" panose="020F0302020204030204" pitchFamily="34" charset="0"/>
            </a:endParaRPr>
          </a:p>
          <a:p>
            <a:pPr>
              <a:spcBef>
                <a:spcPct val="0"/>
              </a:spcBef>
              <a:buFontTx/>
              <a:buNone/>
            </a:pPr>
            <a:r>
              <a:rPr lang="nb-NO" altLang="nb-NO" sz="1800" b="1" dirty="0">
                <a:latin typeface="Calibri Light" panose="020F0302020204030204" pitchFamily="34" charset="0"/>
                <a:cs typeface="Calibri Light" panose="020F0302020204030204" pitchFamily="34" charset="0"/>
              </a:rPr>
              <a:t>§ 3c  Norsk statsborgerskap til statsløse og borgere i land som ikke tillater</a:t>
            </a:r>
          </a:p>
          <a:p>
            <a:pPr>
              <a:spcBef>
                <a:spcPct val="0"/>
              </a:spcBef>
              <a:buFontTx/>
              <a:buNone/>
            </a:pPr>
            <a:r>
              <a:rPr lang="nb-NO" altLang="nb-NO" sz="1800" b="1" dirty="0">
                <a:latin typeface="Calibri Light" panose="020F0302020204030204" pitchFamily="34" charset="0"/>
                <a:cs typeface="Calibri Light" panose="020F0302020204030204" pitchFamily="34" charset="0"/>
              </a:rPr>
              <a:t>        dobbelt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En utlending som er statsløs eller som kan vise at han mister sitt utenlandske</a:t>
            </a:r>
          </a:p>
          <a:p>
            <a:pPr>
              <a:spcBef>
                <a:spcPct val="0"/>
              </a:spcBef>
              <a:buFontTx/>
              <a:buNone/>
            </a:pPr>
            <a:r>
              <a:rPr lang="nb-NO" altLang="nb-NO" sz="1800" dirty="0">
                <a:latin typeface="Calibri Light" panose="020F0302020204030204" pitchFamily="34" charset="0"/>
                <a:cs typeface="Calibri Light" panose="020F0302020204030204" pitchFamily="34" charset="0"/>
              </a:rPr>
              <a:t>statsborgerskap dersom han får norsk statsborgerskap, får norsk statsborgerskap</a:t>
            </a:r>
          </a:p>
          <a:p>
            <a:pPr>
              <a:spcBef>
                <a:spcPct val="0"/>
              </a:spcBef>
              <a:buFontTx/>
              <a:buNone/>
            </a:pPr>
            <a:r>
              <a:rPr lang="nb-NO" altLang="nb-NO" sz="1800" dirty="0">
                <a:latin typeface="Calibri Light" panose="020F0302020204030204" pitchFamily="34" charset="0"/>
                <a:cs typeface="Calibri Light" panose="020F0302020204030204" pitchFamily="34" charset="0"/>
              </a:rPr>
              <a:t>dersom han</a:t>
            </a:r>
          </a:p>
          <a:p>
            <a:pPr lvl="1">
              <a:spcBef>
                <a:spcPct val="0"/>
              </a:spcBef>
              <a:buFontTx/>
              <a:buNone/>
            </a:pPr>
            <a:r>
              <a:rPr lang="nb-NO" altLang="nb-NO" sz="1800" dirty="0">
                <a:latin typeface="Calibri Light" panose="020F0302020204030204" pitchFamily="34" charset="0"/>
                <a:cs typeface="Calibri Light" panose="020F0302020204030204" pitchFamily="34" charset="0"/>
              </a:rPr>
              <a:t>a) har fylt 18 år og</a:t>
            </a:r>
          </a:p>
          <a:p>
            <a:pPr lvl="1">
              <a:spcBef>
                <a:spcPct val="0"/>
              </a:spcBef>
              <a:buFontTx/>
              <a:buNone/>
            </a:pPr>
            <a:r>
              <a:rPr lang="nb-NO" altLang="nb-NO" sz="1800" dirty="0">
                <a:latin typeface="Calibri Light" panose="020F0302020204030204" pitchFamily="34" charset="0"/>
                <a:cs typeface="Calibri Light" panose="020F0302020204030204" pitchFamily="34" charset="0"/>
              </a:rPr>
              <a:t>b) minst har bodd i riket de siste 5 årene og</a:t>
            </a:r>
          </a:p>
          <a:p>
            <a:pPr lvl="1">
              <a:spcBef>
                <a:spcPct val="0"/>
              </a:spcBef>
              <a:buFontTx/>
              <a:buNone/>
            </a:pPr>
            <a:r>
              <a:rPr lang="nb-NO" altLang="nb-NO" sz="1800" dirty="0">
                <a:latin typeface="Calibri Light" panose="020F0302020204030204" pitchFamily="34" charset="0"/>
                <a:cs typeface="Calibri Light" panose="020F0302020204030204" pitchFamily="34" charset="0"/>
              </a:rPr>
              <a:t>c) det samlede antall år han har bodd i riket i perioden 5 år forut for søknads-</a:t>
            </a:r>
          </a:p>
          <a:p>
            <a:pPr lvl="1">
              <a:spcBef>
                <a:spcPct val="0"/>
              </a:spcBef>
              <a:buFontTx/>
              <a:buNone/>
            </a:pPr>
            <a:r>
              <a:rPr lang="nb-NO" altLang="nb-NO" sz="1800" dirty="0">
                <a:latin typeface="Calibri Light" panose="020F0302020204030204" pitchFamily="34" charset="0"/>
                <a:cs typeface="Calibri Light" panose="020F0302020204030204" pitchFamily="34" charset="0"/>
              </a:rPr>
              <a:t>    tidspunktet er minst 5 år.</a:t>
            </a:r>
          </a:p>
        </p:txBody>
      </p:sp>
      <p:sp>
        <p:nvSpPr>
          <p:cNvPr id="15363" name="Text Box 3">
            <a:extLst>
              <a:ext uri="{FF2B5EF4-FFF2-40B4-BE49-F238E27FC236}">
                <a16:creationId xmlns:a16="http://schemas.microsoft.com/office/drawing/2014/main" id="{D6EF3ABA-6584-4FE3-9DAF-8F167FCC87B9}"/>
              </a:ext>
            </a:extLst>
          </p:cNvPr>
          <p:cNvSpPr txBox="1">
            <a:spLocks noChangeArrowheads="1"/>
          </p:cNvSpPr>
          <p:nvPr/>
        </p:nvSpPr>
        <p:spPr bwMode="auto">
          <a:xfrm>
            <a:off x="250825" y="188913"/>
            <a:ext cx="78132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dirty="0">
                <a:solidFill>
                  <a:srgbClr val="800080"/>
                </a:solidFill>
                <a:latin typeface="Calibri Light" panose="020F0302020204030204" pitchFamily="34" charset="0"/>
                <a:cs typeface="Calibri Light" panose="020F0302020204030204" pitchFamily="34" charset="0"/>
              </a:rPr>
              <a:t>Satt felles formelt inngangskrav først og satt på §-nummerering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5A6DE0A-021F-4933-A6C9-F44DFE684313}"/>
              </a:ext>
            </a:extLst>
          </p:cNvPr>
          <p:cNvSpPr>
            <a:spLocks noChangeArrowheads="1"/>
          </p:cNvSpPr>
          <p:nvPr/>
        </p:nvSpPr>
        <p:spPr bwMode="auto">
          <a:xfrm>
            <a:off x="533400" y="152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nb-NO" altLang="nb-NO" sz="2800" b="1" dirty="0">
                <a:solidFill>
                  <a:srgbClr val="800080"/>
                </a:solidFill>
              </a:rPr>
              <a:t>Vurdering av resultatet</a:t>
            </a:r>
            <a:endParaRPr lang="nb-NO" altLang="nb-NO" sz="4400" dirty="0">
              <a:solidFill>
                <a:srgbClr val="800080"/>
              </a:solidFill>
            </a:endParaRPr>
          </a:p>
        </p:txBody>
      </p:sp>
      <p:graphicFrame>
        <p:nvGraphicFramePr>
          <p:cNvPr id="11267" name="Object 3">
            <a:extLst>
              <a:ext uri="{FF2B5EF4-FFF2-40B4-BE49-F238E27FC236}">
                <a16:creationId xmlns:a16="http://schemas.microsoft.com/office/drawing/2014/main" id="{D7737912-F068-44C3-8AFD-D3D9F8E9F659}"/>
              </a:ext>
            </a:extLst>
          </p:cNvPr>
          <p:cNvGraphicFramePr>
            <a:graphicFrameLocks noChangeAspect="1"/>
          </p:cNvGraphicFramePr>
          <p:nvPr/>
        </p:nvGraphicFramePr>
        <p:xfrm>
          <a:off x="152400" y="1447800"/>
          <a:ext cx="4191000" cy="2459038"/>
        </p:xfrm>
        <a:graphic>
          <a:graphicData uri="http://schemas.openxmlformats.org/presentationml/2006/ole">
            <mc:AlternateContent xmlns:mc="http://schemas.openxmlformats.org/markup-compatibility/2006">
              <mc:Choice xmlns:v="urn:schemas-microsoft-com:vml" Requires="v">
                <p:oleObj name="Dokument" r:id="rId2" imgW="5972556" imgH="3505200" progId="Word.Document.8">
                  <p:embed/>
                </p:oleObj>
              </mc:Choice>
              <mc:Fallback>
                <p:oleObj name="Dokument" r:id="rId2" imgW="5972556" imgH="3505200" progId="Word.Document.8">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47800"/>
                        <a:ext cx="4191000" cy="245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Text Box 4">
            <a:extLst>
              <a:ext uri="{FF2B5EF4-FFF2-40B4-BE49-F238E27FC236}">
                <a16:creationId xmlns:a16="http://schemas.microsoft.com/office/drawing/2014/main" id="{E51B4E02-7B2B-4551-8F69-88E34ED02EFB}"/>
              </a:ext>
            </a:extLst>
          </p:cNvPr>
          <p:cNvSpPr txBox="1">
            <a:spLocks noChangeArrowheads="1"/>
          </p:cNvSpPr>
          <p:nvPr/>
        </p:nvSpPr>
        <p:spPr bwMode="auto">
          <a:xfrm>
            <a:off x="838200" y="4114800"/>
            <a:ext cx="187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u="sng" dirty="0"/>
              <a:t>Ble det “enklere”?</a:t>
            </a:r>
            <a:endParaRPr lang="nb-NO" altLang="nb-NO" sz="1800" dirty="0"/>
          </a:p>
        </p:txBody>
      </p:sp>
      <p:sp>
        <p:nvSpPr>
          <p:cNvPr id="11269" name="Text Box 5">
            <a:extLst>
              <a:ext uri="{FF2B5EF4-FFF2-40B4-BE49-F238E27FC236}">
                <a16:creationId xmlns:a16="http://schemas.microsoft.com/office/drawing/2014/main" id="{6323ECBE-83E3-4367-80EF-06D7953538CF}"/>
              </a:ext>
            </a:extLst>
          </p:cNvPr>
          <p:cNvSpPr txBox="1">
            <a:spLocks noChangeArrowheads="1"/>
          </p:cNvSpPr>
          <p:nvPr/>
        </p:nvSpPr>
        <p:spPr bwMode="auto">
          <a:xfrm>
            <a:off x="669925" y="4533900"/>
            <a:ext cx="1562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dirty="0">
                <a:solidFill>
                  <a:schemeClr val="accent2"/>
                </a:solidFill>
              </a:rPr>
              <a:t>Mer kortfattet?</a:t>
            </a:r>
          </a:p>
        </p:txBody>
      </p:sp>
      <p:sp>
        <p:nvSpPr>
          <p:cNvPr id="11270" name="Text Box 6">
            <a:extLst>
              <a:ext uri="{FF2B5EF4-FFF2-40B4-BE49-F238E27FC236}">
                <a16:creationId xmlns:a16="http://schemas.microsoft.com/office/drawing/2014/main" id="{241296C1-376A-4CC4-8599-9564F9ECE49A}"/>
              </a:ext>
            </a:extLst>
          </p:cNvPr>
          <p:cNvSpPr txBox="1">
            <a:spLocks noChangeArrowheads="1"/>
          </p:cNvSpPr>
          <p:nvPr/>
        </p:nvSpPr>
        <p:spPr bwMode="auto">
          <a:xfrm>
            <a:off x="2209800" y="44958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Nei!</a:t>
            </a:r>
          </a:p>
        </p:txBody>
      </p:sp>
      <p:sp>
        <p:nvSpPr>
          <p:cNvPr id="11271" name="Text Box 7">
            <a:extLst>
              <a:ext uri="{FF2B5EF4-FFF2-40B4-BE49-F238E27FC236}">
                <a16:creationId xmlns:a16="http://schemas.microsoft.com/office/drawing/2014/main" id="{A8C7B095-5C0A-450F-9C53-EBECD3EC8B70}"/>
              </a:ext>
            </a:extLst>
          </p:cNvPr>
          <p:cNvSpPr txBox="1">
            <a:spLocks noChangeArrowheads="1"/>
          </p:cNvSpPr>
          <p:nvPr/>
        </p:nvSpPr>
        <p:spPr bwMode="auto">
          <a:xfrm>
            <a:off x="685800" y="4876800"/>
            <a:ext cx="202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chemeClr val="accent2"/>
                </a:solidFill>
              </a:rPr>
              <a:t>Mindre komplekst? </a:t>
            </a:r>
          </a:p>
        </p:txBody>
      </p:sp>
      <p:sp>
        <p:nvSpPr>
          <p:cNvPr id="11272" name="Text Box 8">
            <a:extLst>
              <a:ext uri="{FF2B5EF4-FFF2-40B4-BE49-F238E27FC236}">
                <a16:creationId xmlns:a16="http://schemas.microsoft.com/office/drawing/2014/main" id="{CEF9D521-C678-4778-8D79-C8833166F0EF}"/>
              </a:ext>
            </a:extLst>
          </p:cNvPr>
          <p:cNvSpPr txBox="1">
            <a:spLocks noChangeArrowheads="1"/>
          </p:cNvSpPr>
          <p:nvPr/>
        </p:nvSpPr>
        <p:spPr bwMode="auto">
          <a:xfrm>
            <a:off x="2590800" y="48768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dirty="0">
                <a:solidFill>
                  <a:srgbClr val="D60093"/>
                </a:solidFill>
              </a:rPr>
              <a:t>Nei!</a:t>
            </a:r>
          </a:p>
        </p:txBody>
      </p:sp>
      <p:sp>
        <p:nvSpPr>
          <p:cNvPr id="11273" name="Text Box 9">
            <a:extLst>
              <a:ext uri="{FF2B5EF4-FFF2-40B4-BE49-F238E27FC236}">
                <a16:creationId xmlns:a16="http://schemas.microsoft.com/office/drawing/2014/main" id="{39DE0DDC-BD0E-4511-A6A4-2B6646FCCC88}"/>
              </a:ext>
            </a:extLst>
          </p:cNvPr>
          <p:cNvSpPr txBox="1">
            <a:spLocks noChangeArrowheads="1"/>
          </p:cNvSpPr>
          <p:nvPr/>
        </p:nvSpPr>
        <p:spPr bwMode="auto">
          <a:xfrm>
            <a:off x="685800" y="5257800"/>
            <a:ext cx="166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chemeClr val="accent2"/>
                </a:solidFill>
              </a:rPr>
              <a:t>Mer lettfattelig?</a:t>
            </a:r>
          </a:p>
        </p:txBody>
      </p:sp>
      <p:sp>
        <p:nvSpPr>
          <p:cNvPr id="11274" name="Text Box 10">
            <a:extLst>
              <a:ext uri="{FF2B5EF4-FFF2-40B4-BE49-F238E27FC236}">
                <a16:creationId xmlns:a16="http://schemas.microsoft.com/office/drawing/2014/main" id="{0491DA81-EC49-4B96-B23A-5EBA713A7325}"/>
              </a:ext>
            </a:extLst>
          </p:cNvPr>
          <p:cNvSpPr txBox="1">
            <a:spLocks noChangeArrowheads="1"/>
          </p:cNvSpPr>
          <p:nvPr/>
        </p:nvSpPr>
        <p:spPr bwMode="auto">
          <a:xfrm>
            <a:off x="2362200" y="5334000"/>
            <a:ext cx="55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Ja!?</a:t>
            </a:r>
          </a:p>
        </p:txBody>
      </p:sp>
      <p:grpSp>
        <p:nvGrpSpPr>
          <p:cNvPr id="2" name="Group 44">
            <a:extLst>
              <a:ext uri="{FF2B5EF4-FFF2-40B4-BE49-F238E27FC236}">
                <a16:creationId xmlns:a16="http://schemas.microsoft.com/office/drawing/2014/main" id="{DDE3A3B9-F9B5-43CA-9304-8B5F15A4723A}"/>
              </a:ext>
            </a:extLst>
          </p:cNvPr>
          <p:cNvGrpSpPr>
            <a:grpSpLocks/>
          </p:cNvGrpSpPr>
          <p:nvPr/>
        </p:nvGrpSpPr>
        <p:grpSpPr bwMode="auto">
          <a:xfrm>
            <a:off x="4343400" y="1143000"/>
            <a:ext cx="4648200" cy="5507038"/>
            <a:chOff x="2688" y="720"/>
            <a:chExt cx="2928" cy="3469"/>
          </a:xfrm>
        </p:grpSpPr>
        <p:sp>
          <p:nvSpPr>
            <p:cNvPr id="16396" name="Rectangle 43">
              <a:extLst>
                <a:ext uri="{FF2B5EF4-FFF2-40B4-BE49-F238E27FC236}">
                  <a16:creationId xmlns:a16="http://schemas.microsoft.com/office/drawing/2014/main" id="{8AA82652-8497-4946-9684-535F4659D438}"/>
                </a:ext>
              </a:extLst>
            </p:cNvPr>
            <p:cNvSpPr>
              <a:spLocks noChangeArrowheads="1"/>
            </p:cNvSpPr>
            <p:nvPr/>
          </p:nvSpPr>
          <p:spPr bwMode="auto">
            <a:xfrm>
              <a:off x="2688" y="720"/>
              <a:ext cx="2928" cy="3360"/>
            </a:xfrm>
            <a:prstGeom prst="rect">
              <a:avLst/>
            </a:prstGeom>
            <a:solidFill>
              <a:srgbClr val="FFFFCC"/>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400"/>
            </a:p>
          </p:txBody>
        </p:sp>
        <p:grpSp>
          <p:nvGrpSpPr>
            <p:cNvPr id="16397" name="Group 11">
              <a:extLst>
                <a:ext uri="{FF2B5EF4-FFF2-40B4-BE49-F238E27FC236}">
                  <a16:creationId xmlns:a16="http://schemas.microsoft.com/office/drawing/2014/main" id="{6AA40CC5-4504-47E6-9A08-3D3829641145}"/>
                </a:ext>
              </a:extLst>
            </p:cNvPr>
            <p:cNvGrpSpPr>
              <a:grpSpLocks/>
            </p:cNvGrpSpPr>
            <p:nvPr/>
          </p:nvGrpSpPr>
          <p:grpSpPr bwMode="auto">
            <a:xfrm>
              <a:off x="2736" y="720"/>
              <a:ext cx="2858" cy="3469"/>
              <a:chOff x="2304" y="2200"/>
              <a:chExt cx="7146" cy="8673"/>
            </a:xfrm>
          </p:grpSpPr>
          <p:sp>
            <p:nvSpPr>
              <p:cNvPr id="16398" name="Rectangle 12">
                <a:extLst>
                  <a:ext uri="{FF2B5EF4-FFF2-40B4-BE49-F238E27FC236}">
                    <a16:creationId xmlns:a16="http://schemas.microsoft.com/office/drawing/2014/main" id="{FAD700B2-5559-427C-90F4-F270C9BEF967}"/>
                  </a:ext>
                </a:extLst>
              </p:cNvPr>
              <p:cNvSpPr>
                <a:spLocks noChangeArrowheads="1"/>
              </p:cNvSpPr>
              <p:nvPr/>
            </p:nvSpPr>
            <p:spPr bwMode="auto">
              <a:xfrm>
                <a:off x="2304" y="2200"/>
                <a:ext cx="3057"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dirty="0">
                    <a:solidFill>
                      <a:srgbClr val="000000"/>
                    </a:solidFill>
                  </a:rPr>
                  <a:t>Melding om </a:t>
                </a:r>
                <a:r>
                  <a:rPr lang="en-US" altLang="nb-NO" sz="1300" b="1" i="1" dirty="0" err="1">
                    <a:solidFill>
                      <a:srgbClr val="000000"/>
                    </a:solidFill>
                  </a:rPr>
                  <a:t>statsborgerskap</a:t>
                </a:r>
                <a:endParaRPr lang="nb-NO" altLang="nb-NO" sz="1300" b="1" dirty="0"/>
              </a:p>
            </p:txBody>
          </p:sp>
          <p:sp>
            <p:nvSpPr>
              <p:cNvPr id="16399" name="Rectangle 13">
                <a:extLst>
                  <a:ext uri="{FF2B5EF4-FFF2-40B4-BE49-F238E27FC236}">
                    <a16:creationId xmlns:a16="http://schemas.microsoft.com/office/drawing/2014/main" id="{A73C84C2-B173-4EEC-822B-059A9ED50A2D}"/>
                  </a:ext>
                </a:extLst>
              </p:cNvPr>
              <p:cNvSpPr>
                <a:spLocks noChangeArrowheads="1"/>
              </p:cNvSpPr>
              <p:nvPr/>
            </p:nvSpPr>
            <p:spPr bwMode="auto">
              <a:xfrm>
                <a:off x="2304" y="2540"/>
                <a:ext cx="659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Norsk statsborgerskap gis på grunnlag av skriftlig melding som</a:t>
                </a:r>
                <a:endParaRPr lang="nb-NO" altLang="nb-NO" sz="1300"/>
              </a:p>
            </p:txBody>
          </p:sp>
          <p:sp>
            <p:nvSpPr>
              <p:cNvPr id="16400" name="Rectangle 14">
                <a:extLst>
                  <a:ext uri="{FF2B5EF4-FFF2-40B4-BE49-F238E27FC236}">
                    <a16:creationId xmlns:a16="http://schemas.microsoft.com/office/drawing/2014/main" id="{FEE91C31-D749-49C5-98C3-7F2DCF01093D}"/>
                  </a:ext>
                </a:extLst>
              </p:cNvPr>
              <p:cNvSpPr>
                <a:spLocks noChangeArrowheads="1"/>
              </p:cNvSpPr>
              <p:nvPr/>
            </p:nvSpPr>
            <p:spPr bwMode="auto">
              <a:xfrm>
                <a:off x="2304" y="2885"/>
                <a:ext cx="593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sendes Fylkesmannen i det fylket der vedkommende bor.</a:t>
                </a:r>
                <a:endParaRPr lang="nb-NO" altLang="nb-NO" sz="1300"/>
              </a:p>
            </p:txBody>
          </p:sp>
          <p:sp>
            <p:nvSpPr>
              <p:cNvPr id="16401" name="Rectangle 15">
                <a:extLst>
                  <a:ext uri="{FF2B5EF4-FFF2-40B4-BE49-F238E27FC236}">
                    <a16:creationId xmlns:a16="http://schemas.microsoft.com/office/drawing/2014/main" id="{666371F9-C647-4895-8558-5EC40D870DD9}"/>
                  </a:ext>
                </a:extLst>
              </p:cNvPr>
              <p:cNvSpPr>
                <a:spLocks noChangeArrowheads="1"/>
              </p:cNvSpPr>
              <p:nvPr/>
            </p:nvSpPr>
            <p:spPr bwMode="auto">
              <a:xfrm>
                <a:off x="2304" y="3363"/>
                <a:ext cx="3300"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i="1">
                    <a:solidFill>
                      <a:srgbClr val="000000"/>
                    </a:solidFill>
                  </a:rPr>
                  <a:t>[Flere formelle inngangskrav?]</a:t>
                </a:r>
                <a:endParaRPr lang="nb-NO" altLang="nb-NO" sz="1300" i="1"/>
              </a:p>
            </p:txBody>
          </p:sp>
          <p:sp>
            <p:nvSpPr>
              <p:cNvPr id="16402" name="Rectangle 16">
                <a:extLst>
                  <a:ext uri="{FF2B5EF4-FFF2-40B4-BE49-F238E27FC236}">
                    <a16:creationId xmlns:a16="http://schemas.microsoft.com/office/drawing/2014/main" id="{282ADB78-3A4D-4D06-8796-BCE95CC84B8E}"/>
                  </a:ext>
                </a:extLst>
              </p:cNvPr>
              <p:cNvSpPr>
                <a:spLocks noChangeArrowheads="1"/>
              </p:cNvSpPr>
              <p:nvPr/>
            </p:nvSpPr>
            <p:spPr bwMode="auto">
              <a:xfrm>
                <a:off x="2304" y="4083"/>
                <a:ext cx="516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300" b="1" i="1">
                    <a:solidFill>
                      <a:srgbClr val="000000"/>
                    </a:solidFill>
                  </a:rPr>
                  <a:t>Norsk statsborgerskap til utenlandsk statsborger</a:t>
                </a:r>
              </a:p>
            </p:txBody>
          </p:sp>
          <p:sp>
            <p:nvSpPr>
              <p:cNvPr id="16403" name="Rectangle 17">
                <a:extLst>
                  <a:ext uri="{FF2B5EF4-FFF2-40B4-BE49-F238E27FC236}">
                    <a16:creationId xmlns:a16="http://schemas.microsoft.com/office/drawing/2014/main" id="{E1B0EA27-6CB0-419B-81CA-AD4240F5DF5B}"/>
                  </a:ext>
                </a:extLst>
              </p:cNvPr>
              <p:cNvSpPr>
                <a:spLocks noChangeArrowheads="1"/>
              </p:cNvSpPr>
              <p:nvPr/>
            </p:nvSpPr>
            <p:spPr bwMode="auto">
              <a:xfrm>
                <a:off x="2304" y="4505"/>
                <a:ext cx="541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Utenlandsk statsborger kan få norsk statsborgerskap</a:t>
                </a:r>
                <a:endParaRPr lang="nb-NO" altLang="nb-NO" sz="1300"/>
              </a:p>
            </p:txBody>
          </p:sp>
          <p:sp>
            <p:nvSpPr>
              <p:cNvPr id="16404" name="Rectangle 18">
                <a:extLst>
                  <a:ext uri="{FF2B5EF4-FFF2-40B4-BE49-F238E27FC236}">
                    <a16:creationId xmlns:a16="http://schemas.microsoft.com/office/drawing/2014/main" id="{E6A4C31C-1DB6-463D-9308-55CEC81107AA}"/>
                  </a:ext>
                </a:extLst>
              </p:cNvPr>
              <p:cNvSpPr>
                <a:spLocks noChangeArrowheads="1"/>
              </p:cNvSpPr>
              <p:nvPr/>
            </p:nvSpPr>
            <p:spPr bwMode="auto">
              <a:xfrm>
                <a:off x="2304" y="4845"/>
                <a:ext cx="127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dersom han:</a:t>
                </a:r>
                <a:endParaRPr lang="nb-NO" altLang="nb-NO" sz="1300"/>
              </a:p>
            </p:txBody>
          </p:sp>
          <p:sp>
            <p:nvSpPr>
              <p:cNvPr id="16405" name="Rectangle 19">
                <a:extLst>
                  <a:ext uri="{FF2B5EF4-FFF2-40B4-BE49-F238E27FC236}">
                    <a16:creationId xmlns:a16="http://schemas.microsoft.com/office/drawing/2014/main" id="{0934FD8E-C4B5-4749-8D80-C307EF4197AD}"/>
                  </a:ext>
                </a:extLst>
              </p:cNvPr>
              <p:cNvSpPr>
                <a:spLocks noChangeArrowheads="1"/>
              </p:cNvSpPr>
              <p:nvPr/>
            </p:nvSpPr>
            <p:spPr bwMode="auto">
              <a:xfrm>
                <a:off x="2304" y="5235"/>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a)</a:t>
                </a:r>
                <a:endParaRPr lang="nb-NO" altLang="nb-NO" sz="1300"/>
              </a:p>
            </p:txBody>
          </p:sp>
          <p:sp>
            <p:nvSpPr>
              <p:cNvPr id="16406" name="Rectangle 20">
                <a:extLst>
                  <a:ext uri="{FF2B5EF4-FFF2-40B4-BE49-F238E27FC236}">
                    <a16:creationId xmlns:a16="http://schemas.microsoft.com/office/drawing/2014/main" id="{8EA7CC79-1EA7-4530-96D1-F7BE781C2047}"/>
                  </a:ext>
                </a:extLst>
              </p:cNvPr>
              <p:cNvSpPr>
                <a:spLocks noChangeArrowheads="1"/>
              </p:cNvSpPr>
              <p:nvPr/>
            </p:nvSpPr>
            <p:spPr bwMode="auto">
              <a:xfrm>
                <a:off x="2514" y="5185"/>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07" name="Rectangle 21">
                <a:extLst>
                  <a:ext uri="{FF2B5EF4-FFF2-40B4-BE49-F238E27FC236}">
                    <a16:creationId xmlns:a16="http://schemas.microsoft.com/office/drawing/2014/main" id="{417C9BC7-4391-4C33-A5D5-7EBAF58516FC}"/>
                  </a:ext>
                </a:extLst>
              </p:cNvPr>
              <p:cNvSpPr>
                <a:spLocks noChangeArrowheads="1"/>
              </p:cNvSpPr>
              <p:nvPr/>
            </p:nvSpPr>
            <p:spPr bwMode="auto">
              <a:xfrm>
                <a:off x="2592" y="6098"/>
                <a:ext cx="391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dirty="0">
                    <a:solidFill>
                      <a:srgbClr val="000000"/>
                    </a:solidFill>
                  </a:rPr>
                  <a:t>har </a:t>
                </a:r>
                <a:r>
                  <a:rPr lang="en-US" altLang="nb-NO" sz="1300" dirty="0" err="1">
                    <a:solidFill>
                      <a:srgbClr val="000000"/>
                    </a:solidFill>
                  </a:rPr>
                  <a:t>bodd</a:t>
                </a:r>
                <a:r>
                  <a:rPr lang="en-US" altLang="nb-NO" sz="1300" dirty="0">
                    <a:solidFill>
                      <a:srgbClr val="000000"/>
                    </a:solidFill>
                  </a:rPr>
                  <a:t> </a:t>
                </a:r>
                <a:r>
                  <a:rPr lang="en-US" altLang="nb-NO" sz="1300" dirty="0" err="1">
                    <a:solidFill>
                      <a:srgbClr val="000000"/>
                    </a:solidFill>
                  </a:rPr>
                  <a:t>i</a:t>
                </a:r>
                <a:r>
                  <a:rPr lang="en-US" altLang="nb-NO" sz="1300" dirty="0">
                    <a:solidFill>
                      <a:srgbClr val="000000"/>
                    </a:solidFill>
                  </a:rPr>
                  <a:t> </a:t>
                </a:r>
                <a:r>
                  <a:rPr lang="en-US" altLang="nb-NO" sz="1300" dirty="0" err="1">
                    <a:solidFill>
                      <a:srgbClr val="000000"/>
                    </a:solidFill>
                  </a:rPr>
                  <a:t>riket</a:t>
                </a:r>
                <a:r>
                  <a:rPr lang="en-US" altLang="nb-NO" sz="1300" dirty="0">
                    <a:solidFill>
                      <a:srgbClr val="000000"/>
                    </a:solidFill>
                  </a:rPr>
                  <a:t> </a:t>
                </a:r>
                <a:r>
                  <a:rPr lang="en-US" altLang="nb-NO" sz="1300" dirty="0" err="1">
                    <a:solidFill>
                      <a:srgbClr val="000000"/>
                    </a:solidFill>
                  </a:rPr>
                  <a:t>fra</a:t>
                </a:r>
                <a:r>
                  <a:rPr lang="en-US" altLang="nb-NO" sz="1300" dirty="0">
                    <a:solidFill>
                      <a:srgbClr val="000000"/>
                    </a:solidFill>
                  </a:rPr>
                  <a:t> </a:t>
                </a:r>
                <a:r>
                  <a:rPr lang="en-US" altLang="nb-NO" sz="1300" dirty="0" err="1">
                    <a:solidFill>
                      <a:srgbClr val="000000"/>
                    </a:solidFill>
                  </a:rPr>
                  <a:t>han</a:t>
                </a:r>
                <a:r>
                  <a:rPr lang="en-US" altLang="nb-NO" sz="1300" dirty="0">
                    <a:solidFill>
                      <a:srgbClr val="000000"/>
                    </a:solidFill>
                  </a:rPr>
                  <a:t> </a:t>
                </a:r>
                <a:r>
                  <a:rPr lang="en-US" altLang="nb-NO" sz="1300" dirty="0" err="1">
                    <a:solidFill>
                      <a:srgbClr val="000000"/>
                    </a:solidFill>
                  </a:rPr>
                  <a:t>fylte</a:t>
                </a:r>
                <a:r>
                  <a:rPr lang="en-US" altLang="nb-NO" sz="1300" dirty="0">
                    <a:solidFill>
                      <a:srgbClr val="000000"/>
                    </a:solidFill>
                  </a:rPr>
                  <a:t> 16 </a:t>
                </a:r>
                <a:r>
                  <a:rPr lang="en-US" altLang="nb-NO" sz="1300" dirty="0" err="1">
                    <a:solidFill>
                      <a:srgbClr val="000000"/>
                    </a:solidFill>
                  </a:rPr>
                  <a:t>år</a:t>
                </a:r>
                <a:r>
                  <a:rPr lang="en-US" altLang="nb-NO" sz="1300" dirty="0">
                    <a:solidFill>
                      <a:srgbClr val="000000"/>
                    </a:solidFill>
                  </a:rPr>
                  <a:t>, </a:t>
                </a:r>
                <a:r>
                  <a:rPr lang="en-US" altLang="nb-NO" sz="1300" dirty="0" err="1">
                    <a:solidFill>
                      <a:srgbClr val="000000"/>
                    </a:solidFill>
                  </a:rPr>
                  <a:t>og</a:t>
                </a:r>
                <a:endParaRPr lang="nb-NO" altLang="nb-NO" sz="1300" dirty="0"/>
              </a:p>
            </p:txBody>
          </p:sp>
          <p:sp>
            <p:nvSpPr>
              <p:cNvPr id="16408" name="Rectangle 22">
                <a:extLst>
                  <a:ext uri="{FF2B5EF4-FFF2-40B4-BE49-F238E27FC236}">
                    <a16:creationId xmlns:a16="http://schemas.microsoft.com/office/drawing/2014/main" id="{FD6F76E1-84F4-47A5-94A9-14F1CD52C6CC}"/>
                  </a:ext>
                </a:extLst>
              </p:cNvPr>
              <p:cNvSpPr>
                <a:spLocks noChangeArrowheads="1"/>
              </p:cNvSpPr>
              <p:nvPr/>
            </p:nvSpPr>
            <p:spPr bwMode="auto">
              <a:xfrm>
                <a:off x="2304" y="6105"/>
                <a:ext cx="21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b)</a:t>
                </a:r>
                <a:endParaRPr lang="nb-NO" altLang="nb-NO" sz="1300"/>
              </a:p>
            </p:txBody>
          </p:sp>
          <p:sp>
            <p:nvSpPr>
              <p:cNvPr id="16409" name="Rectangle 23">
                <a:extLst>
                  <a:ext uri="{FF2B5EF4-FFF2-40B4-BE49-F238E27FC236}">
                    <a16:creationId xmlns:a16="http://schemas.microsoft.com/office/drawing/2014/main" id="{6EFF027D-429E-4BEC-9EEB-1158CDE0FC70}"/>
                  </a:ext>
                </a:extLst>
              </p:cNvPr>
              <p:cNvSpPr>
                <a:spLocks noChangeArrowheads="1"/>
              </p:cNvSpPr>
              <p:nvPr/>
            </p:nvSpPr>
            <p:spPr bwMode="auto">
              <a:xfrm>
                <a:off x="2529" y="6103"/>
                <a:ext cx="7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10" name="Rectangle 24">
                <a:extLst>
                  <a:ext uri="{FF2B5EF4-FFF2-40B4-BE49-F238E27FC236}">
                    <a16:creationId xmlns:a16="http://schemas.microsoft.com/office/drawing/2014/main" id="{2814F51F-5220-4E70-B454-58B487CAF2B0}"/>
                  </a:ext>
                </a:extLst>
              </p:cNvPr>
              <p:cNvSpPr>
                <a:spLocks noChangeArrowheads="1"/>
              </p:cNvSpPr>
              <p:nvPr/>
            </p:nvSpPr>
            <p:spPr bwMode="auto">
              <a:xfrm>
                <a:off x="2592" y="6530"/>
                <a:ext cx="559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samlet har bodd i riket i minst 5 år før han fylte 16 år.</a:t>
                </a:r>
                <a:endParaRPr lang="nb-NO" altLang="nb-NO" sz="1300"/>
              </a:p>
            </p:txBody>
          </p:sp>
          <p:sp>
            <p:nvSpPr>
              <p:cNvPr id="16411" name="Rectangle 25">
                <a:extLst>
                  <a:ext uri="{FF2B5EF4-FFF2-40B4-BE49-F238E27FC236}">
                    <a16:creationId xmlns:a16="http://schemas.microsoft.com/office/drawing/2014/main" id="{9F6F04B9-6187-4FD2-8DF7-7653C0C742FD}"/>
                  </a:ext>
                </a:extLst>
              </p:cNvPr>
              <p:cNvSpPr>
                <a:spLocks noChangeArrowheads="1"/>
              </p:cNvSpPr>
              <p:nvPr/>
            </p:nvSpPr>
            <p:spPr bwMode="auto">
              <a:xfrm>
                <a:off x="2304" y="6448"/>
                <a:ext cx="20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c)</a:t>
                </a:r>
                <a:endParaRPr lang="nb-NO" altLang="nb-NO" sz="1300"/>
              </a:p>
            </p:txBody>
          </p:sp>
          <p:sp>
            <p:nvSpPr>
              <p:cNvPr id="16412" name="Rectangle 26">
                <a:extLst>
                  <a:ext uri="{FF2B5EF4-FFF2-40B4-BE49-F238E27FC236}">
                    <a16:creationId xmlns:a16="http://schemas.microsoft.com/office/drawing/2014/main" id="{555B8CB5-4BA4-4E30-A059-EAFC6F563FB6}"/>
                  </a:ext>
                </a:extLst>
              </p:cNvPr>
              <p:cNvSpPr>
                <a:spLocks noChangeArrowheads="1"/>
              </p:cNvSpPr>
              <p:nvPr/>
            </p:nvSpPr>
            <p:spPr bwMode="auto">
              <a:xfrm>
                <a:off x="2514" y="6445"/>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13" name="Rectangle 27">
                <a:extLst>
                  <a:ext uri="{FF2B5EF4-FFF2-40B4-BE49-F238E27FC236}">
                    <a16:creationId xmlns:a16="http://schemas.microsoft.com/office/drawing/2014/main" id="{42E0C904-920C-4291-88A1-A3FD642D7FD4}"/>
                  </a:ext>
                </a:extLst>
              </p:cNvPr>
              <p:cNvSpPr>
                <a:spLocks noChangeArrowheads="1"/>
              </p:cNvSpPr>
              <p:nvPr/>
            </p:nvSpPr>
            <p:spPr bwMode="auto">
              <a:xfrm>
                <a:off x="2592" y="5235"/>
                <a:ext cx="626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sender skriftlig melding til Fylkesmannen etter at han fyller </a:t>
                </a:r>
                <a:endParaRPr lang="nb-NO" altLang="nb-NO" sz="1300"/>
              </a:p>
            </p:txBody>
          </p:sp>
          <p:sp>
            <p:nvSpPr>
              <p:cNvPr id="16414" name="Rectangle 28">
                <a:extLst>
                  <a:ext uri="{FF2B5EF4-FFF2-40B4-BE49-F238E27FC236}">
                    <a16:creationId xmlns:a16="http://schemas.microsoft.com/office/drawing/2014/main" id="{B91CE2C4-9992-4422-83FD-57F32064A7F3}"/>
                  </a:ext>
                </a:extLst>
              </p:cNvPr>
              <p:cNvSpPr>
                <a:spLocks noChangeArrowheads="1"/>
              </p:cNvSpPr>
              <p:nvPr/>
            </p:nvSpPr>
            <p:spPr bwMode="auto">
              <a:xfrm>
                <a:off x="2592" y="5665"/>
                <a:ext cx="3275"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21 år og før han fyller 23 år, og</a:t>
                </a:r>
                <a:endParaRPr lang="nb-NO" altLang="nb-NO" sz="1300"/>
              </a:p>
            </p:txBody>
          </p:sp>
          <p:sp>
            <p:nvSpPr>
              <p:cNvPr id="16415" name="Rectangle 29">
                <a:extLst>
                  <a:ext uri="{FF2B5EF4-FFF2-40B4-BE49-F238E27FC236}">
                    <a16:creationId xmlns:a16="http://schemas.microsoft.com/office/drawing/2014/main" id="{83C3C611-0E7F-432D-94CD-8F5BCD6CF811}"/>
                  </a:ext>
                </a:extLst>
              </p:cNvPr>
              <p:cNvSpPr>
                <a:spLocks noChangeArrowheads="1"/>
              </p:cNvSpPr>
              <p:nvPr/>
            </p:nvSpPr>
            <p:spPr bwMode="auto">
              <a:xfrm>
                <a:off x="2304" y="7330"/>
                <a:ext cx="649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a:solidFill>
                      <a:srgbClr val="000000"/>
                    </a:solidFill>
                  </a:rPr>
                  <a:t>Norsk statsborgerskap til statsløse og borgere i land som</a:t>
                </a:r>
                <a:r>
                  <a:rPr lang="en-US" altLang="nb-NO" sz="1300" i="1">
                    <a:solidFill>
                      <a:srgbClr val="000000"/>
                    </a:solidFill>
                  </a:rPr>
                  <a:t> ikke</a:t>
                </a:r>
                <a:endParaRPr lang="nb-NO" altLang="nb-NO" sz="1300"/>
              </a:p>
            </p:txBody>
          </p:sp>
          <p:sp>
            <p:nvSpPr>
              <p:cNvPr id="16416" name="Rectangle 30">
                <a:extLst>
                  <a:ext uri="{FF2B5EF4-FFF2-40B4-BE49-F238E27FC236}">
                    <a16:creationId xmlns:a16="http://schemas.microsoft.com/office/drawing/2014/main" id="{15127B85-C336-4480-A6F2-2CCFC4F5E35A}"/>
                  </a:ext>
                </a:extLst>
              </p:cNvPr>
              <p:cNvSpPr>
                <a:spLocks noChangeArrowheads="1"/>
              </p:cNvSpPr>
              <p:nvPr/>
            </p:nvSpPr>
            <p:spPr bwMode="auto">
              <a:xfrm>
                <a:off x="2304" y="7673"/>
                <a:ext cx="328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a:solidFill>
                      <a:srgbClr val="000000"/>
                    </a:solidFill>
                  </a:rPr>
                  <a:t>tillater dobbelt statsborgerskap</a:t>
                </a:r>
                <a:endParaRPr lang="nb-NO" altLang="nb-NO" sz="1300" b="1"/>
              </a:p>
            </p:txBody>
          </p:sp>
          <p:sp>
            <p:nvSpPr>
              <p:cNvPr id="16417" name="Rectangle 31">
                <a:extLst>
                  <a:ext uri="{FF2B5EF4-FFF2-40B4-BE49-F238E27FC236}">
                    <a16:creationId xmlns:a16="http://schemas.microsoft.com/office/drawing/2014/main" id="{06D40634-E4FF-4578-88AA-D113E44D362B}"/>
                  </a:ext>
                </a:extLst>
              </p:cNvPr>
              <p:cNvSpPr>
                <a:spLocks noChangeArrowheads="1"/>
              </p:cNvSpPr>
              <p:nvPr/>
            </p:nvSpPr>
            <p:spPr bwMode="auto">
              <a:xfrm>
                <a:off x="2304" y="8013"/>
                <a:ext cx="585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Statsløs person og person som kan vise at han mister sitt</a:t>
                </a:r>
                <a:endParaRPr lang="nb-NO" altLang="nb-NO" sz="1300"/>
              </a:p>
            </p:txBody>
          </p:sp>
          <p:sp>
            <p:nvSpPr>
              <p:cNvPr id="16418" name="Rectangle 32">
                <a:extLst>
                  <a:ext uri="{FF2B5EF4-FFF2-40B4-BE49-F238E27FC236}">
                    <a16:creationId xmlns:a16="http://schemas.microsoft.com/office/drawing/2014/main" id="{E90700EB-F299-4826-B6D1-5C882273C4A7}"/>
                  </a:ext>
                </a:extLst>
              </p:cNvPr>
              <p:cNvSpPr>
                <a:spLocks noChangeArrowheads="1"/>
              </p:cNvSpPr>
              <p:nvPr/>
            </p:nvSpPr>
            <p:spPr bwMode="auto">
              <a:xfrm>
                <a:off x="2304" y="8358"/>
                <a:ext cx="518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utenlandske statsborgerskap dersom han får norsk</a:t>
                </a:r>
                <a:endParaRPr lang="nb-NO" altLang="nb-NO" sz="1300"/>
              </a:p>
            </p:txBody>
          </p:sp>
          <p:sp>
            <p:nvSpPr>
              <p:cNvPr id="16419" name="Rectangle 33">
                <a:extLst>
                  <a:ext uri="{FF2B5EF4-FFF2-40B4-BE49-F238E27FC236}">
                    <a16:creationId xmlns:a16="http://schemas.microsoft.com/office/drawing/2014/main" id="{00A584DA-291F-4711-B9A6-9BBBC3EB07F7}"/>
                  </a:ext>
                </a:extLst>
              </p:cNvPr>
              <p:cNvSpPr>
                <a:spLocks noChangeArrowheads="1"/>
              </p:cNvSpPr>
              <p:nvPr/>
            </p:nvSpPr>
            <p:spPr bwMode="auto">
              <a:xfrm>
                <a:off x="2304" y="8698"/>
                <a:ext cx="570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statsborgerskap, får norsk statsborgerskap dersom han:</a:t>
                </a:r>
                <a:endParaRPr lang="nb-NO" altLang="nb-NO" sz="1300"/>
              </a:p>
            </p:txBody>
          </p:sp>
          <p:sp>
            <p:nvSpPr>
              <p:cNvPr id="16420" name="Rectangle 34">
                <a:extLst>
                  <a:ext uri="{FF2B5EF4-FFF2-40B4-BE49-F238E27FC236}">
                    <a16:creationId xmlns:a16="http://schemas.microsoft.com/office/drawing/2014/main" id="{942DF011-DBE2-49A2-AD57-0298C84DA63A}"/>
                  </a:ext>
                </a:extLst>
              </p:cNvPr>
              <p:cNvSpPr>
                <a:spLocks noChangeArrowheads="1"/>
              </p:cNvSpPr>
              <p:nvPr/>
            </p:nvSpPr>
            <p:spPr bwMode="auto">
              <a:xfrm>
                <a:off x="2304" y="9040"/>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a)</a:t>
                </a:r>
                <a:endParaRPr lang="nb-NO" altLang="nb-NO" sz="1300"/>
              </a:p>
            </p:txBody>
          </p:sp>
          <p:sp>
            <p:nvSpPr>
              <p:cNvPr id="16421" name="Rectangle 35">
                <a:extLst>
                  <a:ext uri="{FF2B5EF4-FFF2-40B4-BE49-F238E27FC236}">
                    <a16:creationId xmlns:a16="http://schemas.microsoft.com/office/drawing/2014/main" id="{8D25E2A7-80BA-44A5-B6F7-BF36817D3172}"/>
                  </a:ext>
                </a:extLst>
              </p:cNvPr>
              <p:cNvSpPr>
                <a:spLocks noChangeArrowheads="1"/>
              </p:cNvSpPr>
              <p:nvPr/>
            </p:nvSpPr>
            <p:spPr bwMode="auto">
              <a:xfrm>
                <a:off x="2529" y="9038"/>
                <a:ext cx="7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2" name="Rectangle 36">
                <a:extLst>
                  <a:ext uri="{FF2B5EF4-FFF2-40B4-BE49-F238E27FC236}">
                    <a16:creationId xmlns:a16="http://schemas.microsoft.com/office/drawing/2014/main" id="{5AF28629-A907-4C27-B657-3564151801BA}"/>
                  </a:ext>
                </a:extLst>
              </p:cNvPr>
              <p:cNvSpPr>
                <a:spLocks noChangeArrowheads="1"/>
              </p:cNvSpPr>
              <p:nvPr/>
            </p:nvSpPr>
            <p:spPr bwMode="auto">
              <a:xfrm>
                <a:off x="2322" y="9843"/>
                <a:ext cx="217"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b)</a:t>
                </a:r>
                <a:endParaRPr lang="nb-NO" altLang="nb-NO" sz="1300"/>
              </a:p>
            </p:txBody>
          </p:sp>
          <p:sp>
            <p:nvSpPr>
              <p:cNvPr id="16423" name="Rectangle 37">
                <a:extLst>
                  <a:ext uri="{FF2B5EF4-FFF2-40B4-BE49-F238E27FC236}">
                    <a16:creationId xmlns:a16="http://schemas.microsoft.com/office/drawing/2014/main" id="{D27D8890-BE05-4664-91FD-6DB991C71F97}"/>
                  </a:ext>
                </a:extLst>
              </p:cNvPr>
              <p:cNvSpPr>
                <a:spLocks noChangeArrowheads="1"/>
              </p:cNvSpPr>
              <p:nvPr/>
            </p:nvSpPr>
            <p:spPr bwMode="auto">
              <a:xfrm>
                <a:off x="2534" y="9840"/>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4" name="Rectangle 38">
                <a:extLst>
                  <a:ext uri="{FF2B5EF4-FFF2-40B4-BE49-F238E27FC236}">
                    <a16:creationId xmlns:a16="http://schemas.microsoft.com/office/drawing/2014/main" id="{8F66D933-CBD8-4546-8366-C6E0438AE0F9}"/>
                  </a:ext>
                </a:extLst>
              </p:cNvPr>
              <p:cNvSpPr>
                <a:spLocks noChangeArrowheads="1"/>
              </p:cNvSpPr>
              <p:nvPr/>
            </p:nvSpPr>
            <p:spPr bwMode="auto">
              <a:xfrm>
                <a:off x="2737" y="9843"/>
                <a:ext cx="671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har hatt bosted i riket de siste 5 årene før han sendte melding, og</a:t>
                </a:r>
                <a:endParaRPr lang="nb-NO" altLang="nb-NO" sz="1300"/>
              </a:p>
            </p:txBody>
          </p:sp>
          <p:sp>
            <p:nvSpPr>
              <p:cNvPr id="16425" name="Rectangle 39">
                <a:extLst>
                  <a:ext uri="{FF2B5EF4-FFF2-40B4-BE49-F238E27FC236}">
                    <a16:creationId xmlns:a16="http://schemas.microsoft.com/office/drawing/2014/main" id="{2B85C1F7-F3D2-4EDF-8DB0-DD04D76C7ECD}"/>
                  </a:ext>
                </a:extLst>
              </p:cNvPr>
              <p:cNvSpPr>
                <a:spLocks noChangeArrowheads="1"/>
              </p:cNvSpPr>
              <p:nvPr/>
            </p:nvSpPr>
            <p:spPr bwMode="auto">
              <a:xfrm>
                <a:off x="2304" y="10275"/>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c)</a:t>
                </a:r>
                <a:endParaRPr lang="nb-NO" altLang="nb-NO" sz="1300"/>
              </a:p>
            </p:txBody>
          </p:sp>
          <p:sp>
            <p:nvSpPr>
              <p:cNvPr id="16426" name="Rectangle 40">
                <a:extLst>
                  <a:ext uri="{FF2B5EF4-FFF2-40B4-BE49-F238E27FC236}">
                    <a16:creationId xmlns:a16="http://schemas.microsoft.com/office/drawing/2014/main" id="{38CAEEC7-124B-4789-AA61-0BE64B3F69AB}"/>
                  </a:ext>
                </a:extLst>
              </p:cNvPr>
              <p:cNvSpPr>
                <a:spLocks noChangeArrowheads="1"/>
              </p:cNvSpPr>
              <p:nvPr/>
            </p:nvSpPr>
            <p:spPr bwMode="auto">
              <a:xfrm>
                <a:off x="2359" y="10560"/>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7" name="Rectangle 41">
                <a:extLst>
                  <a:ext uri="{FF2B5EF4-FFF2-40B4-BE49-F238E27FC236}">
                    <a16:creationId xmlns:a16="http://schemas.microsoft.com/office/drawing/2014/main" id="{63B20A8F-9298-4A39-B3E6-03E7C3BED35A}"/>
                  </a:ext>
                </a:extLst>
              </p:cNvPr>
              <p:cNvSpPr>
                <a:spLocks noChangeArrowheads="1"/>
              </p:cNvSpPr>
              <p:nvPr/>
            </p:nvSpPr>
            <p:spPr bwMode="auto">
              <a:xfrm>
                <a:off x="2592" y="10275"/>
                <a:ext cx="4590"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 har bodd i riket i ytterligere minst 5 år, jf b.</a:t>
                </a:r>
                <a:endParaRPr lang="nb-NO" altLang="nb-NO" sz="1300"/>
              </a:p>
            </p:txBody>
          </p:sp>
          <p:sp>
            <p:nvSpPr>
              <p:cNvPr id="16428" name="Text Box 42">
                <a:extLst>
                  <a:ext uri="{FF2B5EF4-FFF2-40B4-BE49-F238E27FC236}">
                    <a16:creationId xmlns:a16="http://schemas.microsoft.com/office/drawing/2014/main" id="{940A8FDC-933E-4290-9EDA-C1760260C85B}"/>
                  </a:ext>
                </a:extLst>
              </p:cNvPr>
              <p:cNvSpPr txBox="1">
                <a:spLocks noChangeArrowheads="1"/>
              </p:cNvSpPr>
              <p:nvPr/>
            </p:nvSpPr>
            <p:spPr bwMode="auto">
              <a:xfrm>
                <a:off x="2592" y="8978"/>
                <a:ext cx="633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300"/>
                  <a:t>sender skriftlig melding til Fylkesmannen så snart han har fylt 18 år, og</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8">
                                            <p:txEl>
                                              <p:pRg st="0" end="0"/>
                                            </p:txEl>
                                          </p:spTgt>
                                        </p:tgtEl>
                                        <p:attrNameLst>
                                          <p:attrName>style.visibility</p:attrName>
                                        </p:attrNameLst>
                                      </p:cBhvr>
                                      <p:to>
                                        <p:strVal val="visible"/>
                                      </p:to>
                                    </p:set>
                                    <p:animEffect transition="in" filter="box(out)">
                                      <p:cBhvr>
                                        <p:cTn id="12" dur="500"/>
                                        <p:tgtEl>
                                          <p:spTgt spid="1126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69"/>
                                        </p:tgtEl>
                                        <p:attrNameLst>
                                          <p:attrName>style.visibility</p:attrName>
                                        </p:attrNameLst>
                                      </p:cBhvr>
                                      <p:to>
                                        <p:strVal val="visible"/>
                                      </p:to>
                                    </p:set>
                                    <p:anim calcmode="lin" valueType="num">
                                      <p:cBhvr additive="base">
                                        <p:cTn id="17" dur="500" fill="hold"/>
                                        <p:tgtEl>
                                          <p:spTgt spid="11269"/>
                                        </p:tgtEl>
                                        <p:attrNameLst>
                                          <p:attrName>ppt_x</p:attrName>
                                        </p:attrNameLst>
                                      </p:cBhvr>
                                      <p:tavLst>
                                        <p:tav tm="0">
                                          <p:val>
                                            <p:strVal val="#ppt_x"/>
                                          </p:val>
                                        </p:tav>
                                        <p:tav tm="100000">
                                          <p:val>
                                            <p:strVal val="#ppt_x"/>
                                          </p:val>
                                        </p:tav>
                                      </p:tavLst>
                                    </p:anim>
                                    <p:anim calcmode="lin" valueType="num">
                                      <p:cBhvr additive="base">
                                        <p:cTn id="18" dur="500" fill="hold"/>
                                        <p:tgtEl>
                                          <p:spTgt spid="1126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270"/>
                                        </p:tgtEl>
                                        <p:attrNameLst>
                                          <p:attrName>style.visibility</p:attrName>
                                        </p:attrNameLst>
                                      </p:cBhvr>
                                      <p:to>
                                        <p:strVal val="visible"/>
                                      </p:to>
                                    </p:set>
                                    <p:anim calcmode="lin" valueType="num">
                                      <p:cBhvr additive="base">
                                        <p:cTn id="21" dur="500" fill="hold"/>
                                        <p:tgtEl>
                                          <p:spTgt spid="11270"/>
                                        </p:tgtEl>
                                        <p:attrNameLst>
                                          <p:attrName>ppt_x</p:attrName>
                                        </p:attrNameLst>
                                      </p:cBhvr>
                                      <p:tavLst>
                                        <p:tav tm="0">
                                          <p:val>
                                            <p:strVal val="#ppt_x"/>
                                          </p:val>
                                        </p:tav>
                                        <p:tav tm="100000">
                                          <p:val>
                                            <p:strVal val="#ppt_x"/>
                                          </p:val>
                                        </p:tav>
                                      </p:tavLst>
                                    </p:anim>
                                    <p:anim calcmode="lin" valueType="num">
                                      <p:cBhvr additive="base">
                                        <p:cTn id="22" dur="500" fill="hold"/>
                                        <p:tgtEl>
                                          <p:spTgt spid="1127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271"/>
                                        </p:tgtEl>
                                        <p:attrNameLst>
                                          <p:attrName>style.visibility</p:attrName>
                                        </p:attrNameLst>
                                      </p:cBhvr>
                                      <p:to>
                                        <p:strVal val="visible"/>
                                      </p:to>
                                    </p:set>
                                    <p:anim calcmode="lin" valueType="num">
                                      <p:cBhvr additive="base">
                                        <p:cTn id="25" dur="500" fill="hold"/>
                                        <p:tgtEl>
                                          <p:spTgt spid="11271"/>
                                        </p:tgtEl>
                                        <p:attrNameLst>
                                          <p:attrName>ppt_x</p:attrName>
                                        </p:attrNameLst>
                                      </p:cBhvr>
                                      <p:tavLst>
                                        <p:tav tm="0">
                                          <p:val>
                                            <p:strVal val="#ppt_x"/>
                                          </p:val>
                                        </p:tav>
                                        <p:tav tm="100000">
                                          <p:val>
                                            <p:strVal val="#ppt_x"/>
                                          </p:val>
                                        </p:tav>
                                      </p:tavLst>
                                    </p:anim>
                                    <p:anim calcmode="lin" valueType="num">
                                      <p:cBhvr additive="base">
                                        <p:cTn id="26" dur="500" fill="hold"/>
                                        <p:tgtEl>
                                          <p:spTgt spid="1127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272"/>
                                        </p:tgtEl>
                                        <p:attrNameLst>
                                          <p:attrName>style.visibility</p:attrName>
                                        </p:attrNameLst>
                                      </p:cBhvr>
                                      <p:to>
                                        <p:strVal val="visible"/>
                                      </p:to>
                                    </p:set>
                                    <p:anim calcmode="lin" valueType="num">
                                      <p:cBhvr additive="base">
                                        <p:cTn id="29" dur="500" fill="hold"/>
                                        <p:tgtEl>
                                          <p:spTgt spid="11272"/>
                                        </p:tgtEl>
                                        <p:attrNameLst>
                                          <p:attrName>ppt_x</p:attrName>
                                        </p:attrNameLst>
                                      </p:cBhvr>
                                      <p:tavLst>
                                        <p:tav tm="0">
                                          <p:val>
                                            <p:strVal val="#ppt_x"/>
                                          </p:val>
                                        </p:tav>
                                        <p:tav tm="100000">
                                          <p:val>
                                            <p:strVal val="#ppt_x"/>
                                          </p:val>
                                        </p:tav>
                                      </p:tavLst>
                                    </p:anim>
                                    <p:anim calcmode="lin" valueType="num">
                                      <p:cBhvr additive="base">
                                        <p:cTn id="30" dur="500" fill="hold"/>
                                        <p:tgtEl>
                                          <p:spTgt spid="1127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273"/>
                                        </p:tgtEl>
                                        <p:attrNameLst>
                                          <p:attrName>style.visibility</p:attrName>
                                        </p:attrNameLst>
                                      </p:cBhvr>
                                      <p:to>
                                        <p:strVal val="visible"/>
                                      </p:to>
                                    </p:set>
                                    <p:anim calcmode="lin" valueType="num">
                                      <p:cBhvr additive="base">
                                        <p:cTn id="33" dur="500" fill="hold"/>
                                        <p:tgtEl>
                                          <p:spTgt spid="11273"/>
                                        </p:tgtEl>
                                        <p:attrNameLst>
                                          <p:attrName>ppt_x</p:attrName>
                                        </p:attrNameLst>
                                      </p:cBhvr>
                                      <p:tavLst>
                                        <p:tav tm="0">
                                          <p:val>
                                            <p:strVal val="#ppt_x"/>
                                          </p:val>
                                        </p:tav>
                                        <p:tav tm="100000">
                                          <p:val>
                                            <p:strVal val="#ppt_x"/>
                                          </p:val>
                                        </p:tav>
                                      </p:tavLst>
                                    </p:anim>
                                    <p:anim calcmode="lin" valueType="num">
                                      <p:cBhvr additive="base">
                                        <p:cTn id="34" dur="500" fill="hold"/>
                                        <p:tgtEl>
                                          <p:spTgt spid="1127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274"/>
                                        </p:tgtEl>
                                        <p:attrNameLst>
                                          <p:attrName>style.visibility</p:attrName>
                                        </p:attrNameLst>
                                      </p:cBhvr>
                                      <p:to>
                                        <p:strVal val="visible"/>
                                      </p:to>
                                    </p:set>
                                    <p:anim calcmode="lin" valueType="num">
                                      <p:cBhvr additive="base">
                                        <p:cTn id="37" dur="500" fill="hold"/>
                                        <p:tgtEl>
                                          <p:spTgt spid="11274"/>
                                        </p:tgtEl>
                                        <p:attrNameLst>
                                          <p:attrName>ppt_x</p:attrName>
                                        </p:attrNameLst>
                                      </p:cBhvr>
                                      <p:tavLst>
                                        <p:tav tm="0">
                                          <p:val>
                                            <p:strVal val="#ppt_x"/>
                                          </p:val>
                                        </p:tav>
                                        <p:tav tm="100000">
                                          <p:val>
                                            <p:strVal val="#ppt_x"/>
                                          </p:val>
                                        </p:tav>
                                      </p:tavLst>
                                    </p:anim>
                                    <p:anim calcmode="lin" valueType="num">
                                      <p:cBhvr additive="base">
                                        <p:cTn id="38"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P spid="11269" grpId="0"/>
      <p:bldP spid="11270" grpId="0"/>
      <p:bldP spid="11271" grpId="0"/>
      <p:bldP spid="11272" grpId="0"/>
      <p:bldP spid="11273" grpId="0"/>
      <p:bldP spid="112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12E4FF-6CB7-43B5-A20A-05D6EEB9A957}"/>
              </a:ext>
            </a:extLst>
          </p:cNvPr>
          <p:cNvSpPr>
            <a:spLocks noGrp="1"/>
          </p:cNvSpPr>
          <p:nvPr>
            <p:ph type="title"/>
          </p:nvPr>
        </p:nvSpPr>
        <p:spPr>
          <a:xfrm>
            <a:off x="685800" y="1052736"/>
            <a:ext cx="7772400" cy="1143000"/>
          </a:xfrm>
        </p:spPr>
        <p:txBody>
          <a:bodyPr/>
          <a:lstStyle/>
          <a:p>
            <a:r>
              <a:rPr lang="nb-NO" dirty="0">
                <a:solidFill>
                  <a:srgbClr val="C00000"/>
                </a:solidFill>
              </a:rPr>
              <a:t>Systemdrevet lovendring</a:t>
            </a:r>
          </a:p>
        </p:txBody>
      </p:sp>
    </p:spTree>
    <p:extLst>
      <p:ext uri="{BB962C8B-B14F-4D97-AF65-F5344CB8AC3E}">
        <p14:creationId xmlns:p14="http://schemas.microsoft.com/office/powerpoint/2010/main" val="418003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76BCB5-BEC4-456A-8BF9-A0B12EC1F6DC}"/>
              </a:ext>
            </a:extLst>
          </p:cNvPr>
          <p:cNvSpPr>
            <a:spLocks noGrp="1"/>
          </p:cNvSpPr>
          <p:nvPr>
            <p:ph type="title"/>
          </p:nvPr>
        </p:nvSpPr>
        <p:spPr>
          <a:xfrm>
            <a:off x="685800" y="260648"/>
            <a:ext cx="7772400" cy="865187"/>
          </a:xfrm>
        </p:spPr>
        <p:txBody>
          <a:bodyPr/>
          <a:lstStyle/>
          <a:p>
            <a:pPr>
              <a:defRPr/>
            </a:pPr>
            <a:r>
              <a:rPr lang="en-GB" sz="3200" dirty="0">
                <a:solidFill>
                  <a:srgbClr val="C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Systemdrevet </a:t>
            </a:r>
            <a:r>
              <a:rPr lang="en-GB" sz="3200" dirty="0" err="1">
                <a:solidFill>
                  <a:srgbClr val="C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lovendring</a:t>
            </a:r>
            <a:endParaRPr lang="en-GB" sz="3200" dirty="0">
              <a:solidFill>
                <a:srgbClr val="C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Plassholder for innhold 2">
            <a:extLst>
              <a:ext uri="{FF2B5EF4-FFF2-40B4-BE49-F238E27FC236}">
                <a16:creationId xmlns:a16="http://schemas.microsoft.com/office/drawing/2014/main" id="{74881B80-88F7-499F-9F3B-6CB1F229B571}"/>
              </a:ext>
            </a:extLst>
          </p:cNvPr>
          <p:cNvSpPr>
            <a:spLocks noGrp="1"/>
          </p:cNvSpPr>
          <p:nvPr>
            <p:ph idx="1"/>
          </p:nvPr>
        </p:nvSpPr>
        <p:spPr>
          <a:xfrm>
            <a:off x="468313" y="1268760"/>
            <a:ext cx="8412162" cy="5255865"/>
          </a:xfrm>
        </p:spPr>
        <p:txBody>
          <a:bodyPr>
            <a:normAutofit lnSpcReduction="10000"/>
          </a:bodyPr>
          <a:lstStyle/>
          <a:p>
            <a:r>
              <a:rPr lang="nb-NO" altLang="nb-NO" sz="2400" dirty="0">
                <a:latin typeface="Calibri Light" panose="020F0302020204030204" pitchFamily="34" charset="0"/>
                <a:cs typeface="Calibri Light" panose="020F0302020204030204" pitchFamily="34" charset="0"/>
              </a:rPr>
              <a:t>Gjelder regelendring for å kunne legge til rette for / realisere et hensiktsmessig informasjonssystem </a:t>
            </a:r>
          </a:p>
          <a:p>
            <a:r>
              <a:rPr lang="nb-NO" altLang="nb-NO" sz="2400" dirty="0">
                <a:latin typeface="Calibri Light" panose="020F0302020204030204" pitchFamily="34" charset="0"/>
                <a:cs typeface="Calibri Light" panose="020F0302020204030204" pitchFamily="34" charset="0"/>
              </a:rPr>
              <a:t>Dette bør skje så tidlig som mulig i systemutviklingsprosessen, parallelt med systemutviklingsarbeidet</a:t>
            </a:r>
          </a:p>
          <a:p>
            <a:pPr lvl="1"/>
            <a:r>
              <a:rPr lang="nb-NO" altLang="nb-NO" sz="2000" dirty="0">
                <a:latin typeface="Calibri Light" panose="020F0302020204030204" pitchFamily="34" charset="0"/>
                <a:cs typeface="Calibri Light" panose="020F0302020204030204" pitchFamily="34" charset="0"/>
              </a:rPr>
              <a:t>Om å gjøre å identifisere behov for regelendringer allerede ved igangsetting av arbeidet</a:t>
            </a:r>
          </a:p>
          <a:p>
            <a:pPr lvl="1"/>
            <a:r>
              <a:rPr lang="nb-NO" altLang="nb-NO" sz="2000" dirty="0">
                <a:latin typeface="Calibri Light" panose="020F0302020204030204" pitchFamily="34" charset="0"/>
                <a:cs typeface="Calibri Light" panose="020F0302020204030204" pitchFamily="34" charset="0"/>
              </a:rPr>
              <a:t>Enkelte behov for endringer blir en imidlertid neppe klar over før etter at rettskildematerialet er analysert som ledd i transformeringen</a:t>
            </a:r>
          </a:p>
          <a:p>
            <a:r>
              <a:rPr lang="nb-NO" altLang="nb-NO" sz="2400" dirty="0">
                <a:latin typeface="Calibri Light" panose="020F0302020204030204" pitchFamily="34" charset="0"/>
                <a:cs typeface="Calibri Light" panose="020F0302020204030204" pitchFamily="34" charset="0"/>
              </a:rPr>
              <a:t>Systemendret lovendring kan særlig gjelde bestemmelser som:</a:t>
            </a:r>
          </a:p>
          <a:p>
            <a:pPr lvl="1"/>
            <a:r>
              <a:rPr lang="nb-NO" altLang="nb-NO" sz="2000" dirty="0">
                <a:latin typeface="Calibri Light" panose="020F0302020204030204" pitchFamily="34" charset="0"/>
                <a:cs typeface="Calibri Light" panose="020F0302020204030204" pitchFamily="34" charset="0"/>
              </a:rPr>
              <a:t>utnytter personvernforordningens hjemler til å gi nasjonale bestemmelser</a:t>
            </a:r>
          </a:p>
          <a:p>
            <a:pPr lvl="1"/>
            <a:r>
              <a:rPr lang="nb-NO" altLang="nb-NO" sz="2000" dirty="0">
                <a:latin typeface="Calibri Light" panose="020F0302020204030204" pitchFamily="34" charset="0"/>
                <a:cs typeface="Calibri Light" panose="020F0302020204030204" pitchFamily="34" charset="0"/>
              </a:rPr>
              <a:t>hindrer eller begrenser automatisert rettsanvendelse</a:t>
            </a:r>
          </a:p>
          <a:p>
            <a:pPr lvl="1"/>
            <a:r>
              <a:rPr lang="nb-NO" altLang="nb-NO" sz="2000" dirty="0">
                <a:latin typeface="Calibri Light" panose="020F0302020204030204" pitchFamily="34" charset="0"/>
                <a:cs typeface="Calibri Light" panose="020F0302020204030204" pitchFamily="34" charset="0"/>
              </a:rPr>
              <a:t>hindrer eller begrenser tilgang til relevante opplysninger, særlig om enkeltpersoner</a:t>
            </a:r>
          </a:p>
          <a:p>
            <a:pPr lvl="1"/>
            <a:r>
              <a:rPr lang="nb-NO" altLang="nb-NO" sz="2000" dirty="0">
                <a:latin typeface="Calibri Light" panose="020F0302020204030204" pitchFamily="34" charset="0"/>
                <a:cs typeface="Calibri Light" panose="020F0302020204030204" pitchFamily="34" charset="0"/>
              </a:rPr>
              <a:t>pålegger og klargjør ulike aktørers aktive rolle i saksbehandlingen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F67663-270B-4F85-8C40-2B7E184FD601}"/>
              </a:ext>
            </a:extLst>
          </p:cNvPr>
          <p:cNvSpPr>
            <a:spLocks noGrp="1"/>
          </p:cNvSpPr>
          <p:nvPr>
            <p:ph type="title"/>
          </p:nvPr>
        </p:nvSpPr>
        <p:spPr>
          <a:xfrm>
            <a:off x="613792" y="476672"/>
            <a:ext cx="7846640" cy="936104"/>
          </a:xfrm>
        </p:spPr>
        <p:txBody>
          <a:bodyPr/>
          <a:lstStyle/>
          <a:p>
            <a:pPr algn="l"/>
            <a:r>
              <a:rPr lang="nb-NO" sz="3000" dirty="0">
                <a:solidFill>
                  <a:srgbClr val="C00000"/>
                </a:solidFill>
                <a:latin typeface="Calibri Light" panose="020F0302020204030204" pitchFamily="34" charset="0"/>
                <a:cs typeface="Calibri Light" panose="020F0302020204030204" pitchFamily="34" charset="0"/>
              </a:rPr>
              <a:t>Bestemmelser som utnytter personvernforord-</a:t>
            </a:r>
            <a:r>
              <a:rPr lang="nb-NO" sz="3000" dirty="0" err="1">
                <a:solidFill>
                  <a:srgbClr val="C00000"/>
                </a:solidFill>
                <a:latin typeface="Calibri Light" panose="020F0302020204030204" pitchFamily="34" charset="0"/>
                <a:cs typeface="Calibri Light" panose="020F0302020204030204" pitchFamily="34" charset="0"/>
              </a:rPr>
              <a:t>ningens</a:t>
            </a:r>
            <a:r>
              <a:rPr lang="nb-NO" sz="3000" dirty="0">
                <a:solidFill>
                  <a:srgbClr val="C00000"/>
                </a:solidFill>
                <a:latin typeface="Calibri Light" panose="020F0302020204030204" pitchFamily="34" charset="0"/>
                <a:cs typeface="Calibri Light" panose="020F0302020204030204" pitchFamily="34" charset="0"/>
              </a:rPr>
              <a:t> hjemler til å gi nasjonale bestemmelser</a:t>
            </a:r>
            <a:br>
              <a:rPr lang="nb-NO" sz="3000" dirty="0">
                <a:solidFill>
                  <a:srgbClr val="C00000"/>
                </a:solidFill>
                <a:latin typeface="Calibri Light" panose="020F0302020204030204" pitchFamily="34" charset="0"/>
                <a:cs typeface="Calibri Light" panose="020F0302020204030204" pitchFamily="34" charset="0"/>
              </a:rPr>
            </a:br>
            <a:endParaRPr lang="nb-NO" sz="3000" dirty="0">
              <a:solidFill>
                <a:srgbClr val="C00000"/>
              </a:solidFill>
              <a:latin typeface="Calibri Light" panose="020F0302020204030204" pitchFamily="34" charset="0"/>
              <a:cs typeface="Calibri Light" panose="020F0302020204030204" pitchFamily="34" charset="0"/>
            </a:endParaRPr>
          </a:p>
        </p:txBody>
      </p:sp>
      <p:sp>
        <p:nvSpPr>
          <p:cNvPr id="3" name="Plassholder for innhold 2">
            <a:extLst>
              <a:ext uri="{FF2B5EF4-FFF2-40B4-BE49-F238E27FC236}">
                <a16:creationId xmlns:a16="http://schemas.microsoft.com/office/drawing/2014/main" id="{D0AEE449-7DFF-4569-8F2F-F7FCF91FD384}"/>
              </a:ext>
            </a:extLst>
          </p:cNvPr>
          <p:cNvSpPr>
            <a:spLocks noGrp="1"/>
          </p:cNvSpPr>
          <p:nvPr>
            <p:ph idx="1"/>
          </p:nvPr>
        </p:nvSpPr>
        <p:spPr>
          <a:xfrm>
            <a:off x="180628" y="1700808"/>
            <a:ext cx="8712968" cy="4896544"/>
          </a:xfrm>
        </p:spPr>
        <p:txBody>
          <a:bodyPr>
            <a:noAutofit/>
          </a:bodyPr>
          <a:lstStyle/>
          <a:p>
            <a:r>
              <a:rPr lang="nb-NO" sz="2000" dirty="0">
                <a:latin typeface="Calibri Light" panose="020F0302020204030204" pitchFamily="34" charset="0"/>
                <a:cs typeface="Calibri Light" panose="020F0302020204030204" pitchFamily="34" charset="0"/>
              </a:rPr>
              <a:t>Her må en i første rekke sjekke om det er hjemler i personvernforordningen som kan gi grunnlag for nasjonale bestemmelser i personopplysningsloven eller i særlovgivning </a:t>
            </a:r>
          </a:p>
          <a:p>
            <a:r>
              <a:rPr lang="nb-NO" sz="2000" dirty="0">
                <a:latin typeface="Calibri Light" panose="020F0302020204030204" pitchFamily="34" charset="0"/>
                <a:cs typeface="Calibri Light" panose="020F0302020204030204" pitchFamily="34" charset="0"/>
              </a:rPr>
              <a:t>Personopplysningsloven inneholder noen generelle nasjonale bestemmelser, se f.eks. §§ 7 – 9</a:t>
            </a:r>
          </a:p>
          <a:p>
            <a:r>
              <a:rPr lang="nb-NO" sz="2000" dirty="0">
                <a:latin typeface="Calibri Light" panose="020F0302020204030204" pitchFamily="34" charset="0"/>
                <a:cs typeface="Calibri Light" panose="020F0302020204030204" pitchFamily="34" charset="0"/>
              </a:rPr>
              <a:t>Viktigst er imidlertid muligheten for å gi nasjonale bestemmelser i særlovgivning</a:t>
            </a:r>
          </a:p>
          <a:p>
            <a:pPr lvl="1"/>
            <a:r>
              <a:rPr lang="nb-NO" sz="1800" dirty="0">
                <a:latin typeface="Calibri Light" panose="020F0302020204030204" pitchFamily="34" charset="0"/>
                <a:cs typeface="Calibri Light" panose="020F0302020204030204" pitchFamily="34" charset="0"/>
              </a:rPr>
              <a:t>Forordningen inneholder ca. 70 enkelthjemler for nasjonale bestemmelser</a:t>
            </a:r>
          </a:p>
          <a:p>
            <a:pPr lvl="1"/>
            <a:r>
              <a:rPr lang="nb-NO" sz="1800" dirty="0">
                <a:latin typeface="Calibri Light" panose="020F0302020204030204" pitchFamily="34" charset="0"/>
                <a:cs typeface="Calibri Light" panose="020F0302020204030204" pitchFamily="34" charset="0"/>
              </a:rPr>
              <a:t>Særlig viktige er mulighetene for nasjonale bestemmelser om </a:t>
            </a:r>
          </a:p>
          <a:p>
            <a:pPr lvl="2"/>
            <a:r>
              <a:rPr lang="nb-NO" sz="1800" dirty="0">
                <a:latin typeface="Calibri Light" panose="020F0302020204030204" pitchFamily="34" charset="0"/>
                <a:cs typeface="Calibri Light" panose="020F0302020204030204" pitchFamily="34" charset="0"/>
              </a:rPr>
              <a:t>Plassering av behandlingsansvaret (jf. art. 4(7))</a:t>
            </a:r>
          </a:p>
          <a:p>
            <a:pPr lvl="2"/>
            <a:r>
              <a:rPr lang="nb-NO" sz="1800" dirty="0">
                <a:latin typeface="Calibri Light" panose="020F0302020204030204" pitchFamily="34" charset="0"/>
                <a:cs typeface="Calibri Light" panose="020F0302020204030204" pitchFamily="34" charset="0"/>
              </a:rPr>
              <a:t>Rettslig grunnlag for «rettslig forpliktelse» (art. 6(1)(c)), «oppgave i allmennhetens interesse» og «utøve offentlig myndighet» (art. 6(1)(e))</a:t>
            </a:r>
          </a:p>
          <a:p>
            <a:pPr lvl="2"/>
            <a:r>
              <a:rPr lang="nb-NO" sz="1800" dirty="0">
                <a:latin typeface="Calibri Light" panose="020F0302020204030204" pitchFamily="34" charset="0"/>
                <a:cs typeface="Calibri Light" panose="020F0302020204030204" pitchFamily="34" charset="0"/>
              </a:rPr>
              <a:t>Rettslig grunnlag for særlige kategorier opplysninger (jf. flere alternativer i art. 9(2))</a:t>
            </a:r>
          </a:p>
          <a:p>
            <a:pPr lvl="2"/>
            <a:endParaRPr lang="nb-NO" sz="2000" dirty="0">
              <a:latin typeface="Calibri Light" panose="020F0302020204030204" pitchFamily="34" charset="0"/>
              <a:cs typeface="Calibri Light" panose="020F0302020204030204" pitchFamily="34" charset="0"/>
            </a:endParaRPr>
          </a:p>
          <a:p>
            <a:pPr marL="914400" lvl="2" indent="0">
              <a:buNone/>
            </a:pPr>
            <a:endParaRPr lang="nb-NO"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6412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B25E23-0B4B-4917-9D5C-257D257DD2DD}"/>
              </a:ext>
            </a:extLst>
          </p:cNvPr>
          <p:cNvSpPr>
            <a:spLocks noGrp="1"/>
          </p:cNvSpPr>
          <p:nvPr>
            <p:ph type="title"/>
          </p:nvPr>
        </p:nvSpPr>
        <p:spPr/>
        <p:txBody>
          <a:bodyPr/>
          <a:lstStyle/>
          <a:p>
            <a:pPr marL="266700" lvl="1" indent="11113" algn="l">
              <a:spcBef>
                <a:spcPct val="20000"/>
              </a:spcBef>
            </a:pPr>
            <a:r>
              <a:rPr lang="nb-NO" altLang="nb-NO" sz="3200" dirty="0">
                <a:solidFill>
                  <a:srgbClr val="C00000"/>
                </a:solidFill>
                <a:latin typeface="Calibri Light" panose="020F0302020204030204" pitchFamily="34" charset="0"/>
                <a:cs typeface="Calibri Light" panose="020F0302020204030204" pitchFamily="34" charset="0"/>
              </a:rPr>
              <a:t>Bestemmelser som hindrer eller begrenser</a:t>
            </a:r>
            <a:br>
              <a:rPr lang="nb-NO" altLang="nb-NO" sz="3200" dirty="0">
                <a:solidFill>
                  <a:srgbClr val="C00000"/>
                </a:solidFill>
                <a:latin typeface="Calibri Light" panose="020F0302020204030204" pitchFamily="34" charset="0"/>
                <a:cs typeface="Calibri Light" panose="020F0302020204030204" pitchFamily="34" charset="0"/>
              </a:rPr>
            </a:br>
            <a:r>
              <a:rPr lang="nb-NO" altLang="nb-NO" sz="3200" dirty="0">
                <a:solidFill>
                  <a:srgbClr val="C00000"/>
                </a:solidFill>
                <a:latin typeface="Calibri Light" panose="020F0302020204030204" pitchFamily="34" charset="0"/>
                <a:cs typeface="Calibri Light" panose="020F0302020204030204" pitchFamily="34" charset="0"/>
              </a:rPr>
              <a:t>tilgang til relevante opplysninger</a:t>
            </a:r>
            <a:endParaRPr lang="nb-NO" sz="3200" dirty="0">
              <a:solidFill>
                <a:srgbClr val="C00000"/>
              </a:solidFill>
              <a:latin typeface="Calibri Light" panose="020F0302020204030204" pitchFamily="34" charset="0"/>
              <a:cs typeface="Calibri Light" panose="020F0302020204030204" pitchFamily="34" charset="0"/>
            </a:endParaRPr>
          </a:p>
        </p:txBody>
      </p:sp>
      <p:sp>
        <p:nvSpPr>
          <p:cNvPr id="3" name="Plassholder for innhold 2">
            <a:extLst>
              <a:ext uri="{FF2B5EF4-FFF2-40B4-BE49-F238E27FC236}">
                <a16:creationId xmlns:a16="http://schemas.microsoft.com/office/drawing/2014/main" id="{F23FF290-E324-471B-A976-F4D580B9891C}"/>
              </a:ext>
            </a:extLst>
          </p:cNvPr>
          <p:cNvSpPr>
            <a:spLocks noGrp="1"/>
          </p:cNvSpPr>
          <p:nvPr>
            <p:ph idx="1"/>
          </p:nvPr>
        </p:nvSpPr>
        <p:spPr>
          <a:xfrm>
            <a:off x="685800" y="2132856"/>
            <a:ext cx="7772400" cy="4032448"/>
          </a:xfrm>
        </p:spPr>
        <p:txBody>
          <a:bodyPr>
            <a:normAutofit fontScale="92500"/>
          </a:bodyPr>
          <a:lstStyle/>
          <a:p>
            <a:r>
              <a:rPr lang="nb-NO" sz="2400" dirty="0">
                <a:latin typeface="Calibri Light" panose="020F0302020204030204" pitchFamily="34" charset="0"/>
                <a:cs typeface="Calibri Light" panose="020F0302020204030204" pitchFamily="34" charset="0"/>
              </a:rPr>
              <a:t>Gjelder særlig forbud mot å gi opplysninger videre (taushetsplikt)</a:t>
            </a:r>
          </a:p>
          <a:p>
            <a:r>
              <a:rPr lang="nb-NO" sz="2400" dirty="0">
                <a:latin typeface="Calibri Light" panose="020F0302020204030204" pitchFamily="34" charset="0"/>
                <a:cs typeface="Calibri Light" panose="020F0302020204030204" pitchFamily="34" charset="0"/>
              </a:rPr>
              <a:t>Aktuelt å endre slik at det blir plikt eller tillatelse til å gi opplysninger uten hinder av taushetsplikt, jf. fvl § 13f annet ledd</a:t>
            </a:r>
          </a:p>
          <a:p>
            <a:r>
              <a:rPr lang="nb-NO" sz="2400" dirty="0">
                <a:latin typeface="Calibri Light" panose="020F0302020204030204" pitchFamily="34" charset="0"/>
                <a:cs typeface="Calibri Light" panose="020F0302020204030204" pitchFamily="34" charset="0"/>
              </a:rPr>
              <a:t>Må i så fall presisere hva som utløser plikten/tillatelsen, f.eks.:</a:t>
            </a:r>
          </a:p>
          <a:p>
            <a:pPr marL="857250" lvl="1" indent="-457200">
              <a:buFont typeface="+mj-lt"/>
              <a:buAutoNum type="arabicParenR"/>
            </a:pPr>
            <a:r>
              <a:rPr lang="nb-NO" sz="1900" dirty="0">
                <a:latin typeface="Calibri Light" panose="020F0302020204030204" pitchFamily="34" charset="0"/>
                <a:cs typeface="Calibri Light" panose="020F0302020204030204" pitchFamily="34" charset="0"/>
              </a:rPr>
              <a:t>Opplysninger gis til en bestemt tid eller et bestemt tidsrom</a:t>
            </a:r>
          </a:p>
          <a:p>
            <a:pPr marL="857250" lvl="1" indent="-457200">
              <a:buFont typeface="+mj-lt"/>
              <a:buAutoNum type="arabicParenR"/>
            </a:pPr>
            <a:r>
              <a:rPr lang="nb-NO" sz="1900" dirty="0">
                <a:latin typeface="Calibri Light" panose="020F0302020204030204" pitchFamily="34" charset="0"/>
                <a:cs typeface="Calibri Light" panose="020F0302020204030204" pitchFamily="34" charset="0"/>
              </a:rPr>
              <a:t>Opplysninger gis når mottakerorganet krever det</a:t>
            </a:r>
          </a:p>
          <a:p>
            <a:pPr marL="857250" lvl="1" indent="-457200">
              <a:buFont typeface="+mj-lt"/>
              <a:buAutoNum type="arabicParenR"/>
            </a:pPr>
            <a:r>
              <a:rPr lang="nb-NO" sz="1900" dirty="0">
                <a:latin typeface="Calibri Light" panose="020F0302020204030204" pitchFamily="34" charset="0"/>
                <a:cs typeface="Calibri Light" panose="020F0302020204030204" pitchFamily="34" charset="0"/>
              </a:rPr>
              <a:t>Opplysninger gis ved visse angitte hendelser i avgiverorganets system</a:t>
            </a:r>
          </a:p>
          <a:p>
            <a:pPr marL="857250" lvl="1" indent="-457200">
              <a:buFont typeface="+mj-lt"/>
              <a:buAutoNum type="arabicParenR"/>
            </a:pPr>
            <a:r>
              <a:rPr lang="nb-NO" sz="1900" dirty="0">
                <a:latin typeface="Calibri Light" panose="020F0302020204030204" pitchFamily="34" charset="0"/>
                <a:cs typeface="Calibri Light" panose="020F0302020204030204" pitchFamily="34" charset="0"/>
              </a:rPr>
              <a:t>Opplysninger gis ved visse angitte hendelser i mottakerorganets system</a:t>
            </a:r>
          </a:p>
          <a:p>
            <a:endParaRPr lang="nb-NO"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8828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C88ED5-8C5B-4828-9D8B-27B0A1B5515A}"/>
              </a:ext>
            </a:extLst>
          </p:cNvPr>
          <p:cNvSpPr>
            <a:spLocks noGrp="1"/>
          </p:cNvSpPr>
          <p:nvPr>
            <p:ph type="title"/>
          </p:nvPr>
        </p:nvSpPr>
        <p:spPr>
          <a:xfrm>
            <a:off x="685800" y="476672"/>
            <a:ext cx="7772400" cy="1019200"/>
          </a:xfrm>
        </p:spPr>
        <p:txBody>
          <a:bodyPr/>
          <a:lstStyle/>
          <a:p>
            <a:pPr algn="l"/>
            <a:r>
              <a:rPr lang="nb-NO" sz="3200" dirty="0">
                <a:solidFill>
                  <a:srgbClr val="C00000"/>
                </a:solidFill>
                <a:latin typeface="Calibri Light" panose="020F0302020204030204" pitchFamily="34" charset="0"/>
                <a:cs typeface="Calibri Light" panose="020F0302020204030204" pitchFamily="34" charset="0"/>
              </a:rPr>
              <a:t>Bestemmelser som for øvrig hindrer eller begrenser automatisert rettsanvendelse</a:t>
            </a:r>
            <a:br>
              <a:rPr lang="nb-NO" sz="3200" dirty="0">
                <a:solidFill>
                  <a:srgbClr val="C00000"/>
                </a:solidFill>
                <a:latin typeface="Calibri Light" panose="020F0302020204030204" pitchFamily="34" charset="0"/>
                <a:cs typeface="Calibri Light" panose="020F0302020204030204" pitchFamily="34" charset="0"/>
              </a:rPr>
            </a:br>
            <a:endParaRPr lang="nb-NO" sz="3200" dirty="0">
              <a:solidFill>
                <a:srgbClr val="C00000"/>
              </a:solidFill>
              <a:latin typeface="Calibri Light" panose="020F0302020204030204" pitchFamily="34" charset="0"/>
              <a:cs typeface="Calibri Light" panose="020F0302020204030204" pitchFamily="34" charset="0"/>
            </a:endParaRPr>
          </a:p>
        </p:txBody>
      </p:sp>
      <p:sp>
        <p:nvSpPr>
          <p:cNvPr id="3" name="Plassholder for innhold 2">
            <a:extLst>
              <a:ext uri="{FF2B5EF4-FFF2-40B4-BE49-F238E27FC236}">
                <a16:creationId xmlns:a16="http://schemas.microsoft.com/office/drawing/2014/main" id="{2319E251-7189-43C6-A79A-075A25F37A69}"/>
              </a:ext>
            </a:extLst>
          </p:cNvPr>
          <p:cNvSpPr>
            <a:spLocks noGrp="1"/>
          </p:cNvSpPr>
          <p:nvPr>
            <p:ph idx="1"/>
          </p:nvPr>
        </p:nvSpPr>
        <p:spPr/>
        <p:txBody>
          <a:bodyPr>
            <a:normAutofit/>
          </a:bodyPr>
          <a:lstStyle/>
          <a:p>
            <a:r>
              <a:rPr lang="nb-NO" sz="2200" dirty="0">
                <a:latin typeface="Calibri Light" panose="020F0302020204030204" pitchFamily="34" charset="0"/>
                <a:cs typeface="Calibri Light" panose="020F0302020204030204" pitchFamily="34" charset="0"/>
              </a:rPr>
              <a:t>Bestemmelser som forutsetter individuell behandling</a:t>
            </a:r>
          </a:p>
          <a:p>
            <a:r>
              <a:rPr lang="nb-NO" sz="2200" dirty="0">
                <a:latin typeface="Calibri Light" panose="020F0302020204030204" pitchFamily="34" charset="0"/>
                <a:cs typeface="Calibri Light" panose="020F0302020204030204" pitchFamily="34" charset="0"/>
              </a:rPr>
              <a:t>Bestemmelser som fastsetter begrepsinnhold som ikke passer med tilgjengelige data</a:t>
            </a:r>
          </a:p>
          <a:p>
            <a:r>
              <a:rPr lang="nb-NO" sz="2200" dirty="0">
                <a:latin typeface="Calibri Light" panose="020F0302020204030204" pitchFamily="34" charset="0"/>
                <a:cs typeface="Calibri Light" panose="020F0302020204030204" pitchFamily="34" charset="0"/>
              </a:rPr>
              <a:t>Skjønn</a:t>
            </a:r>
          </a:p>
          <a:p>
            <a:r>
              <a:rPr lang="nb-NO" sz="2200" dirty="0">
                <a:latin typeface="Calibri Light" panose="020F0302020204030204" pitchFamily="34" charset="0"/>
                <a:cs typeface="Calibri Light" panose="020F0302020204030204" pitchFamily="34" charset="0"/>
              </a:rPr>
              <a:t>Kan være aktuelt at loven klart forutsetter bruk av </a:t>
            </a:r>
            <a:r>
              <a:rPr lang="nb-NO" sz="2200" dirty="0" err="1">
                <a:latin typeface="Calibri Light" panose="020F0302020204030204" pitchFamily="34" charset="0"/>
                <a:cs typeface="Calibri Light" panose="020F0302020204030204" pitchFamily="34" charset="0"/>
              </a:rPr>
              <a:t>maskinles</a:t>
            </a:r>
            <a:r>
              <a:rPr lang="nb-NO" sz="2200" dirty="0">
                <a:latin typeface="Calibri Light" panose="020F0302020204030204" pitchFamily="34" charset="0"/>
                <a:cs typeface="Calibri Light" panose="020F0302020204030204" pitchFamily="34" charset="0"/>
              </a:rPr>
              <a:t>-bare kilder, dvs. gi et klart bilde av den faktiske </a:t>
            </a:r>
            <a:r>
              <a:rPr lang="nb-NO" sz="2200" dirty="0" err="1">
                <a:latin typeface="Calibri Light" panose="020F0302020204030204" pitchFamily="34" charset="0"/>
                <a:cs typeface="Calibri Light" panose="020F0302020204030204" pitchFamily="34" charset="0"/>
              </a:rPr>
              <a:t>saksbehand-lingen</a:t>
            </a:r>
            <a:r>
              <a:rPr lang="nb-NO" sz="2200" dirty="0">
                <a:latin typeface="Calibri Light" panose="020F0302020204030204" pitchFamily="34" charset="0"/>
                <a:cs typeface="Calibri Light" panose="020F0302020204030204" pitchFamily="34" charset="0"/>
              </a:rPr>
              <a:t> som vil bli utført</a:t>
            </a:r>
          </a:p>
          <a:p>
            <a:r>
              <a:rPr lang="nb-NO" sz="2200" dirty="0">
                <a:solidFill>
                  <a:schemeClr val="accent2">
                    <a:lumMod val="75000"/>
                  </a:schemeClr>
                </a:solidFill>
                <a:latin typeface="Calibri Light" panose="020F0302020204030204" pitchFamily="34" charset="0"/>
                <a:cs typeface="Calibri Light" panose="020F0302020204030204" pitchFamily="34" charset="0"/>
              </a:rPr>
              <a:t>NB! </a:t>
            </a:r>
            <a:r>
              <a:rPr lang="nb-NO" sz="2200" dirty="0">
                <a:latin typeface="Calibri Light" panose="020F0302020204030204" pitchFamily="34" charset="0"/>
                <a:cs typeface="Calibri Light" panose="020F0302020204030204" pitchFamily="34" charset="0"/>
              </a:rPr>
              <a:t>Kan være gode grunner til å beholde individuell behandling og skjønn mv</a:t>
            </a:r>
          </a:p>
          <a:p>
            <a:r>
              <a:rPr lang="nb-NO" sz="2200" dirty="0">
                <a:solidFill>
                  <a:srgbClr val="C00000"/>
                </a:solidFill>
                <a:latin typeface="Calibri Light" panose="020F0302020204030204" pitchFamily="34" charset="0"/>
                <a:cs typeface="Calibri Light" panose="020F0302020204030204" pitchFamily="34" charset="0"/>
              </a:rPr>
              <a:t>NB! </a:t>
            </a:r>
            <a:r>
              <a:rPr lang="nb-NO" sz="2200" dirty="0">
                <a:latin typeface="Calibri Light" panose="020F0302020204030204" pitchFamily="34" charset="0"/>
                <a:cs typeface="Calibri Light" panose="020F0302020204030204" pitchFamily="34" charset="0"/>
              </a:rPr>
              <a:t>Også fravær av bestemmelser kan gi grunn til lov-/forskriftsendring (jf. «hvite flekker», avsnitt 8.6 i pensum)</a:t>
            </a:r>
          </a:p>
        </p:txBody>
      </p:sp>
    </p:spTree>
    <p:extLst>
      <p:ext uri="{BB962C8B-B14F-4D97-AF65-F5344CB8AC3E}">
        <p14:creationId xmlns:p14="http://schemas.microsoft.com/office/powerpoint/2010/main" val="24881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9553C3-D93F-4AA9-A2CF-56C495A6837A}"/>
              </a:ext>
            </a:extLst>
          </p:cNvPr>
          <p:cNvSpPr>
            <a:spLocks noGrp="1"/>
          </p:cNvSpPr>
          <p:nvPr>
            <p:ph type="title"/>
          </p:nvPr>
        </p:nvSpPr>
        <p:spPr>
          <a:xfrm>
            <a:off x="467544" y="332656"/>
            <a:ext cx="8208912" cy="1143000"/>
          </a:xfrm>
        </p:spPr>
        <p:txBody>
          <a:bodyPr/>
          <a:lstStyle/>
          <a:p>
            <a:pPr marL="179388" lvl="1" indent="11113" algn="l">
              <a:spcBef>
                <a:spcPct val="20000"/>
              </a:spcBef>
            </a:pPr>
            <a:r>
              <a:rPr lang="nb-NO" altLang="nb-NO" sz="3200" dirty="0">
                <a:solidFill>
                  <a:srgbClr val="C00000"/>
                </a:solidFill>
                <a:latin typeface="Calibri Light" panose="020F0302020204030204" pitchFamily="34" charset="0"/>
                <a:cs typeface="Calibri Light" panose="020F0302020204030204" pitchFamily="34" charset="0"/>
              </a:rPr>
              <a:t>Bestemmelser som pålegger og klargjør ulike aktørers aktive rolle i saksbehandlingen</a:t>
            </a:r>
            <a:endParaRPr lang="nb-NO" sz="3200" dirty="0">
              <a:solidFill>
                <a:srgbClr val="C00000"/>
              </a:solidFill>
              <a:latin typeface="Calibri Light" panose="020F0302020204030204" pitchFamily="34" charset="0"/>
              <a:cs typeface="Calibri Light" panose="020F0302020204030204" pitchFamily="34" charset="0"/>
            </a:endParaRPr>
          </a:p>
        </p:txBody>
      </p:sp>
      <p:sp>
        <p:nvSpPr>
          <p:cNvPr id="3" name="Plassholder for innhold 2">
            <a:extLst>
              <a:ext uri="{FF2B5EF4-FFF2-40B4-BE49-F238E27FC236}">
                <a16:creationId xmlns:a16="http://schemas.microsoft.com/office/drawing/2014/main" id="{CC03F13E-9610-437D-AA35-894FEF2FC189}"/>
              </a:ext>
            </a:extLst>
          </p:cNvPr>
          <p:cNvSpPr>
            <a:spLocks noGrp="1"/>
          </p:cNvSpPr>
          <p:nvPr>
            <p:ph idx="1"/>
          </p:nvPr>
        </p:nvSpPr>
        <p:spPr/>
        <p:txBody>
          <a:bodyPr>
            <a:normAutofit lnSpcReduction="10000"/>
          </a:bodyPr>
          <a:lstStyle/>
          <a:p>
            <a:r>
              <a:rPr lang="nb-NO" sz="2200" dirty="0">
                <a:latin typeface="Calibri Light" panose="020F0302020204030204" pitchFamily="34" charset="0"/>
                <a:cs typeface="Calibri Light" panose="020F0302020204030204" pitchFamily="34" charset="0"/>
              </a:rPr>
              <a:t>Særlig tre roller aktuelle å klarlegge</a:t>
            </a:r>
          </a:p>
          <a:p>
            <a:pPr lvl="1"/>
            <a:r>
              <a:rPr lang="nb-NO" sz="2000" dirty="0">
                <a:latin typeface="Calibri Light" panose="020F0302020204030204" pitchFamily="34" charset="0"/>
                <a:cs typeface="Calibri Light" panose="020F0302020204030204" pitchFamily="34" charset="0"/>
              </a:rPr>
              <a:t>Direkte plassering av behandlingsansvar (jf. PVF art. 4(7) som nevnt ovenfor)</a:t>
            </a:r>
          </a:p>
          <a:p>
            <a:pPr lvl="1"/>
            <a:r>
              <a:rPr lang="nb-NO" sz="2000" dirty="0">
                <a:latin typeface="Calibri Light" panose="020F0302020204030204" pitchFamily="34" charset="0"/>
                <a:cs typeface="Calibri Light" panose="020F0302020204030204" pitchFamily="34" charset="0"/>
              </a:rPr>
              <a:t>Klargjøring av krav til selvbetjening</a:t>
            </a:r>
          </a:p>
          <a:p>
            <a:pPr lvl="1"/>
            <a:r>
              <a:rPr lang="nb-NO" sz="2000" dirty="0">
                <a:latin typeface="Calibri Light" panose="020F0302020204030204" pitchFamily="34" charset="0"/>
                <a:cs typeface="Calibri Light" panose="020F0302020204030204" pitchFamily="34" charset="0"/>
              </a:rPr>
              <a:t>Pålegg om opplysnings-/oppgaveplikt mv. (jf. fvl § 14) og nærmere krav til og forutsetninger for dette (jf. PVF art. 6(1)(c) om «rettslig forpliktelse» som nevnt ovenfor)</a:t>
            </a:r>
          </a:p>
          <a:p>
            <a:r>
              <a:rPr lang="nb-NO" sz="2200" dirty="0">
                <a:latin typeface="Calibri Light" panose="020F0302020204030204" pitchFamily="34" charset="0"/>
                <a:cs typeface="Calibri Light" panose="020F0302020204030204" pitchFamily="34" charset="0"/>
              </a:rPr>
              <a:t>Pålegg rettet mot eksterne aktører vil normalt kreve lovhjemmel</a:t>
            </a:r>
          </a:p>
          <a:p>
            <a:r>
              <a:rPr lang="nb-NO" sz="2200" dirty="0">
                <a:latin typeface="Calibri Light" panose="020F0302020204030204" pitchFamily="34" charset="0"/>
                <a:cs typeface="Calibri Light" panose="020F0302020204030204" pitchFamily="34" charset="0"/>
              </a:rPr>
              <a:t>Internt innen et forvaltningshierarki (dvs. når det er instruksjons- og organisasjonsmyndighet), kan instruks og avtale være tilstrekkelig (ikke nødvendig med lov/forskrift, men kan likevel være ønskelig med lov/forskrift)</a:t>
            </a:r>
          </a:p>
          <a:p>
            <a:endParaRPr lang="nb-NO" sz="2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88760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FD7ED8-A869-4B98-A23A-58154E369351}"/>
              </a:ext>
            </a:extLst>
          </p:cNvPr>
          <p:cNvSpPr txBox="1">
            <a:spLocks/>
          </p:cNvSpPr>
          <p:nvPr/>
        </p:nvSpPr>
        <p:spPr>
          <a:xfrm>
            <a:off x="685800" y="1052736"/>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nb-NO" sz="4400" dirty="0">
                <a:solidFill>
                  <a:srgbClr val="0000FF"/>
                </a:solidFill>
                <a:latin typeface="Calibri Light" panose="020F0302020204030204" pitchFamily="34" charset="0"/>
                <a:cs typeface="Calibri Light" panose="020F0302020204030204" pitchFamily="34" charset="0"/>
              </a:rPr>
              <a:t>«Regelvask»</a:t>
            </a:r>
            <a:endParaRPr lang="nb-NO" kern="0" dirty="0">
              <a:solidFill>
                <a:srgbClr val="C00000"/>
              </a:solidFill>
            </a:endParaRPr>
          </a:p>
        </p:txBody>
      </p:sp>
    </p:spTree>
    <p:extLst>
      <p:ext uri="{BB962C8B-B14F-4D97-AF65-F5344CB8AC3E}">
        <p14:creationId xmlns:p14="http://schemas.microsoft.com/office/powerpoint/2010/main" val="3969709629"/>
      </p:ext>
    </p:extLst>
  </p:cSld>
  <p:clrMapOvr>
    <a:masterClrMapping/>
  </p:clrMapOvr>
</p:sld>
</file>

<file path=ppt/theme/theme1.xml><?xml version="1.0" encoding="utf-8"?>
<a:theme xmlns:a="http://schemas.openxmlformats.org/drawingml/2006/main" name="Office-tema">
  <a:themeElements>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m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2295</Words>
  <Application>Microsoft Office PowerPoint</Application>
  <PresentationFormat>Skjermfremvisning (4:3)</PresentationFormat>
  <Paragraphs>240</Paragraphs>
  <Slides>21</Slides>
  <Notes>0</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21</vt:i4>
      </vt:variant>
    </vt:vector>
  </HeadingPairs>
  <TitlesOfParts>
    <vt:vector size="26" baseType="lpstr">
      <vt:lpstr>Arial</vt:lpstr>
      <vt:lpstr>Calibri Light</vt:lpstr>
      <vt:lpstr>Times New Roman</vt:lpstr>
      <vt:lpstr>Office-tema</vt:lpstr>
      <vt:lpstr>Dokument</vt:lpstr>
      <vt:lpstr>Systemutvikling som regelverksutvikling </vt:lpstr>
      <vt:lpstr>Oversikt</vt:lpstr>
      <vt:lpstr>Systemdrevet lovendring</vt:lpstr>
      <vt:lpstr>Systemdrevet lovendring</vt:lpstr>
      <vt:lpstr>Bestemmelser som utnytter personvernforord-ningens hjemler til å gi nasjonale bestemmelser </vt:lpstr>
      <vt:lpstr>Bestemmelser som hindrer eller begrenser tilgang til relevante opplysninger</vt:lpstr>
      <vt:lpstr>Bestemmelser som for øvrig hindrer eller begrenser automatisert rettsanvendelse </vt:lpstr>
      <vt:lpstr>Bestemmelser som pålegger og klargjør ulike aktørers aktive rolle i saksbehandlingen</vt:lpstr>
      <vt:lpstr>PowerPoint-presentasjon</vt:lpstr>
      <vt:lpstr>«Regelvask»</vt:lpstr>
      <vt:lpstr>Regelvask  (1)</vt:lpstr>
      <vt:lpstr>Regelvask  (2)</vt:lpstr>
      <vt:lpstr>Regelvask (3)</vt:lpstr>
      <vt:lpstr>Regelvask (4)</vt:lpstr>
      <vt:lpstr>Regelvask (5)</vt:lpstr>
      <vt:lpstr>Regelvask (6)</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Regelverksutvikling og  automatiseringsvennlig  lovgivning</dc:title>
  <dc:creator>dag wiese schartum</dc:creator>
  <cp:lastModifiedBy>dag wiese schartum</cp:lastModifiedBy>
  <cp:revision>17</cp:revision>
  <cp:lastPrinted>2021-04-06T21:46:49Z</cp:lastPrinted>
  <dcterms:created xsi:type="dcterms:W3CDTF">2020-03-31T09:15:33Z</dcterms:created>
  <dcterms:modified xsi:type="dcterms:W3CDTF">2021-04-06T21:54:12Z</dcterms:modified>
</cp:coreProperties>
</file>