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70" r:id="rId6"/>
    <p:sldId id="275" r:id="rId7"/>
    <p:sldId id="272" r:id="rId8"/>
    <p:sldId id="267" r:id="rId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0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B3FE29-E079-44ED-A9DE-465C43FDA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7163152-E4A7-4BFD-84CA-B25FAB40E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E06A2C-5D6B-49E8-A3F5-20899D9E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55FA44-A80D-4415-B2EE-85956514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1DC21F-4A31-4D63-A39E-9ECEC872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92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373F27-0F54-4699-9BFB-ABFAD892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F406888-019C-42B2-885E-6BC070524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CA007B-5F86-40B4-9C3D-3B1024AF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1DE8D2-EB74-42DF-B986-FD41FF11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AACB0A4-BFF3-4FEB-8E00-CB2F6C4E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50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DF9FF9F-A0ED-41A4-B2EC-15FB110EE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D968462-C3A2-43DE-9BB7-4FFC5A908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223027-2765-4546-9E38-38C9A36B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304333-55C3-4517-9FF3-00D0039A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4DF1CD-C938-4CC6-AC5D-4A5F3606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039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369D8-2B0F-4516-80DC-610DF2D3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3AEA6A-7D99-4049-8E8B-3D114907B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99B01A-DAD2-49BD-9AD2-8A8EF9D5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825225-6172-4BE5-AD1C-A6B84AAB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2E1A22-8172-4E78-BF3B-5F7CC331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45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DF2A28-36B3-4F9A-A0AE-816EE9251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A75F83-E506-403F-A843-51A5C347A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8C2F34-78A8-437D-969E-C8FF8305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AE50F2-ADD9-4FCA-89AA-19757E5C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211984-ADB4-468E-AE36-1208B744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183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EA95D6-3F00-49D3-B4F3-29617DFB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25BF92-A2B2-4DB4-891F-26E61162B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EBD2341-4803-4907-981B-5592530B6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2E27583-1351-4FF3-8172-6CF5C86B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92CAA2-CBD4-4AD4-8550-D1ECE7F9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229E7EE-55F5-485F-8587-39293BA20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2DD217-B6A5-40F5-B004-7B7DD70A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B16793-766C-4A7C-9566-1590F0BEF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C2B43EB-C2A2-4AD8-8FB5-F108B8505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9767868-6424-48F6-A387-17D419571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15FFD40-0BC2-47D5-8F31-0836EF2AE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C23D411-2842-49A2-A509-9507849A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6C9B79B-B976-4466-95B4-2812A2E4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C8F6172-A9C3-4C3A-9EFC-AE1503D91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168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57EA4F-E5E7-4665-9A94-55A35561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77B1941-B875-4452-AE5D-447955AA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27EF39A-682C-4773-A264-F408038C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8F10633-DBF1-4C08-ABB8-94EA7562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44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953D6E1-CE57-456B-AD81-45CD5E20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92BA666-84AC-44D8-85C8-C3F7FD485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25E9559-A6F4-44A7-8505-42FEA7AC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257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B0A1DC-6054-49E0-92C7-E87EC156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391AB2-74C5-4DDB-A53C-4380CAFD7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48E0B5-C640-498F-824D-D443E472F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D25DFC9-150D-4503-80C8-916B12A2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88DABBE-4137-4EAC-9328-887A2AB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2D03F57-1E1D-4D32-B7E4-574A3E90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91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0CC28E-B666-4B98-A830-4D951DED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7C1BCCE-6B66-43B5-9BE1-E3F38650F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1113617-54B9-476A-BF6E-F5CFD074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EA39385-BB8B-4D66-BF6E-C535C6FC6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96AB743-4868-462E-8530-C3CA7C45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946C02E-AA4D-4560-84E2-E124FCE2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00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165AA6E-D13E-4BC2-850E-975F7356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3A426C9-B831-4835-A6E4-9EF0A0FF0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BB9204-F18C-4C21-BCDE-55A87BFDA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DB6A-3B1D-4803-8063-2491780B7804}" type="datetimeFigureOut">
              <a:rPr lang="nb-NO" smtClean="0"/>
              <a:t>18.01.2021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553F3C-BBC4-4094-B326-D8DD86EB9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1267CF-6415-4C1C-85BB-49B2BA6EC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72DD-03AF-43A9-BA95-983B0616B2F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75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B520CD-363D-4C06-A992-A7F04090CB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Om algoritmer, transformering og formalisering, </a:t>
            </a:r>
            <a:r>
              <a:rPr lang="nb-NO" sz="3000" dirty="0"/>
              <a:t>herunder noe om forholdet mellom faste og lærende algoritmer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53C2AE3-7B2C-470C-94E2-F4605DC287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Schartum,</a:t>
            </a:r>
          </a:p>
          <a:p>
            <a:r>
              <a:rPr lang="nb-NO" dirty="0"/>
              <a:t>AFIN</a:t>
            </a:r>
          </a:p>
        </p:txBody>
      </p:sp>
    </p:spTree>
    <p:extLst>
      <p:ext uri="{BB962C8B-B14F-4D97-AF65-F5344CB8AC3E}">
        <p14:creationId xmlns:p14="http://schemas.microsoft.com/office/powerpoint/2010/main" val="271037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8083D0-021C-4519-A8EC-12FBE267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25" y="0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Fra rettskildesystem til beslutningssystem</a:t>
            </a:r>
          </a:p>
        </p:txBody>
      </p:sp>
      <p:pic>
        <p:nvPicPr>
          <p:cNvPr id="23" name="Bilde 22">
            <a:extLst>
              <a:ext uri="{FF2B5EF4-FFF2-40B4-BE49-F238E27FC236}">
                <a16:creationId xmlns:a16="http://schemas.microsoft.com/office/drawing/2014/main" id="{EC5F96ED-467A-4FEE-9910-43F78D8CC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988" y="1233753"/>
            <a:ext cx="5345514" cy="2359732"/>
          </a:xfrm>
          <a:prstGeom prst="rect">
            <a:avLst/>
          </a:prstGeom>
        </p:spPr>
      </p:pic>
      <p:sp>
        <p:nvSpPr>
          <p:cNvPr id="3" name="Pil: høyre 2">
            <a:extLst>
              <a:ext uri="{FF2B5EF4-FFF2-40B4-BE49-F238E27FC236}">
                <a16:creationId xmlns:a16="http://schemas.microsoft.com/office/drawing/2014/main" id="{F05D837D-9A5A-486F-9D85-3CC25F20D8E6}"/>
              </a:ext>
            </a:extLst>
          </p:cNvPr>
          <p:cNvSpPr/>
          <p:nvPr/>
        </p:nvSpPr>
        <p:spPr>
          <a:xfrm>
            <a:off x="4905319" y="3246744"/>
            <a:ext cx="755120" cy="197908"/>
          </a:xfrm>
          <a:prstGeom prst="rightArrow">
            <a:avLst>
              <a:gd name="adj1" fmla="val 50000"/>
              <a:gd name="adj2" fmla="val 83690"/>
            </a:avLst>
          </a:prstGeom>
          <a:solidFill>
            <a:srgbClr val="C00000"/>
          </a:solidFill>
          <a:ln cap="sq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DFE0C4B-0C5B-4401-9FA3-C2968251691A}"/>
              </a:ext>
            </a:extLst>
          </p:cNvPr>
          <p:cNvSpPr txBox="1"/>
          <p:nvPr/>
        </p:nvSpPr>
        <p:spPr>
          <a:xfrm>
            <a:off x="1003300" y="3880379"/>
            <a:ext cx="1010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solidFill>
                  <a:schemeClr val="accent5">
                    <a:lumMod val="50000"/>
                  </a:schemeClr>
                </a:solidFill>
              </a:rPr>
              <a:t>Transformering innebærer omforming fra rettskilder i naturlig tekst til rettskilder uttrykt som programmerte </a:t>
            </a:r>
            <a:r>
              <a:rPr lang="nb-NO" sz="2000" i="1" dirty="0">
                <a:solidFill>
                  <a:schemeClr val="accent5">
                    <a:lumMod val="50000"/>
                  </a:schemeClr>
                </a:solidFill>
              </a:rPr>
              <a:t>algoritmer</a:t>
            </a:r>
          </a:p>
          <a:p>
            <a:r>
              <a:rPr lang="nb-NO" sz="2000" dirty="0">
                <a:solidFill>
                  <a:schemeClr val="accent6">
                    <a:lumMod val="50000"/>
                  </a:schemeClr>
                </a:solidFill>
              </a:rPr>
              <a:t>Omformingen innebærer å </a:t>
            </a:r>
            <a:r>
              <a:rPr lang="nb-NO" sz="2000" i="1" dirty="0">
                <a:solidFill>
                  <a:schemeClr val="accent6">
                    <a:lumMod val="50000"/>
                  </a:schemeClr>
                </a:solidFill>
              </a:rPr>
              <a:t>fortolke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</a:rPr>
              <a:t> med tanke på å </a:t>
            </a:r>
            <a:r>
              <a:rPr lang="nb-NO" sz="2000" i="1" dirty="0">
                <a:solidFill>
                  <a:schemeClr val="accent6">
                    <a:lumMod val="50000"/>
                  </a:schemeClr>
                </a:solidFill>
              </a:rPr>
              <a:t>formalisere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</a:rPr>
              <a:t>, dvs. utlede rettsregler og bringe dem over i «fast form» 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angi på </a:t>
            </a:r>
            <a:r>
              <a:rPr lang="nb-NO" sz="2000" i="1" dirty="0">
                <a:solidFill>
                  <a:srgbClr val="7030A0"/>
                </a:solidFill>
                <a:sym typeface="Wingdings" panose="05000000000000000000" pitchFamily="2" charset="2"/>
              </a:rPr>
              <a:t>entydig</a:t>
            </a:r>
            <a:r>
              <a:rPr lang="nb-NO" sz="2000" i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og</a:t>
            </a:r>
            <a:r>
              <a:rPr lang="nb-NO" sz="2000" i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b-NO" sz="2000" i="1" dirty="0">
                <a:solidFill>
                  <a:srgbClr val="7030A0"/>
                </a:solidFill>
                <a:sym typeface="Wingdings" panose="05000000000000000000" pitchFamily="2" charset="2"/>
              </a:rPr>
              <a:t>fullstendig</a:t>
            </a:r>
            <a:r>
              <a:rPr lang="nb-NO" sz="2000" i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måte, hvilke data som skal være gjenstand for behandling, og hvilke behandlingsregler som skal anvendes på disse dataene</a:t>
            </a:r>
            <a:endParaRPr lang="nb-NO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b-NO" sz="2000" dirty="0">
                <a:solidFill>
                  <a:srgbClr val="660033"/>
                </a:solidFill>
              </a:rPr>
              <a:t>En mellomstadium (halvveis formalisert) kan uttrykkes ved hjelp av «pseudokode» («</a:t>
            </a:r>
            <a:r>
              <a:rPr lang="nb-NO" sz="2000" dirty="0" err="1">
                <a:solidFill>
                  <a:srgbClr val="660033"/>
                </a:solidFill>
              </a:rPr>
              <a:t>kvasi</a:t>
            </a:r>
            <a:r>
              <a:rPr lang="nb-NO" sz="2000" dirty="0">
                <a:solidFill>
                  <a:srgbClr val="660033"/>
                </a:solidFill>
              </a:rPr>
              <a:t>(program)kode»)</a:t>
            </a:r>
          </a:p>
        </p:txBody>
      </p:sp>
    </p:spTree>
    <p:extLst>
      <p:ext uri="{BB962C8B-B14F-4D97-AF65-F5344CB8AC3E}">
        <p14:creationId xmlns:p14="http://schemas.microsoft.com/office/powerpoint/2010/main" val="4784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93996" y="669700"/>
            <a:ext cx="1768475" cy="4038600"/>
            <a:chOff x="950" y="816"/>
            <a:chExt cx="1114" cy="2544"/>
          </a:xfrm>
        </p:grpSpPr>
        <p:sp>
          <p:nvSpPr>
            <p:cNvPr id="3088" name="Arc 6"/>
            <p:cNvSpPr>
              <a:spLocks/>
            </p:cNvSpPr>
            <p:nvPr/>
          </p:nvSpPr>
          <p:spPr bwMode="auto">
            <a:xfrm>
              <a:off x="1104" y="816"/>
              <a:ext cx="960" cy="2544"/>
            </a:xfrm>
            <a:custGeom>
              <a:avLst/>
              <a:gdLst>
                <a:gd name="T0" fmla="*/ 0 w 21600"/>
                <a:gd name="T1" fmla="*/ 0 h 41967"/>
                <a:gd name="T2" fmla="*/ 1 w 21600"/>
                <a:gd name="T3" fmla="*/ 9 h 41967"/>
                <a:gd name="T4" fmla="*/ 0 w 21600"/>
                <a:gd name="T5" fmla="*/ 5 h 4196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967"/>
                <a:gd name="T11" fmla="*/ 21600 w 21600"/>
                <a:gd name="T12" fmla="*/ 41967 h 419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96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</a:path>
                <a:path w="21600" h="4196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9" name="Text Box 7"/>
            <p:cNvSpPr txBox="1">
              <a:spLocks noChangeArrowheads="1"/>
            </p:cNvSpPr>
            <p:nvPr/>
          </p:nvSpPr>
          <p:spPr bwMode="auto">
            <a:xfrm>
              <a:off x="950" y="1658"/>
              <a:ext cx="334" cy="4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1"/>
                  </a:solidFill>
                </a:rPr>
                <a:t>§§§</a:t>
              </a:r>
              <a:br>
                <a:rPr lang="nb-NO">
                  <a:solidFill>
                    <a:schemeClr val="accent1"/>
                  </a:solidFill>
                </a:rPr>
              </a:br>
              <a:r>
                <a:rPr lang="nb-NO">
                  <a:solidFill>
                    <a:schemeClr val="accent1"/>
                  </a:solidFill>
                </a:rPr>
                <a:t>§§§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357870" y="745900"/>
            <a:ext cx="1905000" cy="4038600"/>
            <a:chOff x="2880" y="864"/>
            <a:chExt cx="1200" cy="2544"/>
          </a:xfrm>
        </p:grpSpPr>
        <p:sp>
          <p:nvSpPr>
            <p:cNvPr id="3086" name="Arc 5"/>
            <p:cNvSpPr>
              <a:spLocks/>
            </p:cNvSpPr>
            <p:nvPr/>
          </p:nvSpPr>
          <p:spPr bwMode="auto">
            <a:xfrm flipH="1">
              <a:off x="2880" y="864"/>
              <a:ext cx="1200" cy="2544"/>
            </a:xfrm>
            <a:custGeom>
              <a:avLst/>
              <a:gdLst>
                <a:gd name="T0" fmla="*/ 0 w 21600"/>
                <a:gd name="T1" fmla="*/ 0 h 41967"/>
                <a:gd name="T2" fmla="*/ 1 w 21600"/>
                <a:gd name="T3" fmla="*/ 9 h 41967"/>
                <a:gd name="T4" fmla="*/ 0 w 21600"/>
                <a:gd name="T5" fmla="*/ 5 h 4196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967"/>
                <a:gd name="T11" fmla="*/ 21600 w 21600"/>
                <a:gd name="T12" fmla="*/ 41967 h 419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96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</a:path>
                <a:path w="21600" h="4196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7" name="Text Box 10"/>
            <p:cNvSpPr txBox="1">
              <a:spLocks noChangeArrowheads="1"/>
            </p:cNvSpPr>
            <p:nvPr/>
          </p:nvSpPr>
          <p:spPr bwMode="auto">
            <a:xfrm>
              <a:off x="3494" y="1514"/>
              <a:ext cx="48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FF3300"/>
                  </a:solidFill>
                </a:rPr>
                <a:t>00101</a:t>
              </a:r>
            </a:p>
            <a:p>
              <a:r>
                <a:rPr lang="nb-NO">
                  <a:solidFill>
                    <a:srgbClr val="FF3300"/>
                  </a:solidFill>
                </a:rPr>
                <a:t>01011</a:t>
              </a:r>
            </a:p>
          </p:txBody>
        </p:sp>
      </p:grpSp>
      <p:grpSp>
        <p:nvGrpSpPr>
          <p:cNvPr id="4" name="Gruppe 14"/>
          <p:cNvGrpSpPr>
            <a:grpSpLocks/>
          </p:cNvGrpSpPr>
          <p:nvPr/>
        </p:nvGrpSpPr>
        <p:grpSpPr bwMode="auto">
          <a:xfrm>
            <a:off x="4624321" y="2498500"/>
            <a:ext cx="1604927" cy="2466892"/>
            <a:chOff x="3143241" y="2743200"/>
            <a:chExt cx="1605374" cy="2466082"/>
          </a:xfrm>
        </p:grpSpPr>
        <p:sp>
          <p:nvSpPr>
            <p:cNvPr id="3083" name="Rectangle 12" descr="Rosa silkepapir"/>
            <p:cNvSpPr>
              <a:spLocks noChangeArrowheads="1"/>
            </p:cNvSpPr>
            <p:nvPr/>
          </p:nvSpPr>
          <p:spPr bwMode="auto">
            <a:xfrm>
              <a:off x="3429000" y="2743200"/>
              <a:ext cx="1066800" cy="6858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4" name="TekstSylinder 11"/>
            <p:cNvSpPr txBox="1">
              <a:spLocks noChangeArrowheads="1"/>
            </p:cNvSpPr>
            <p:nvPr/>
          </p:nvSpPr>
          <p:spPr bwMode="auto">
            <a:xfrm>
              <a:off x="3143241" y="4286255"/>
              <a:ext cx="1605374" cy="923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/>
                <a:t>Metoder som</a:t>
              </a:r>
            </a:p>
            <a:p>
              <a:r>
                <a:rPr lang="nb-NO" dirty="0"/>
                <a:t>beskrevet i</a:t>
              </a:r>
            </a:p>
            <a:p>
              <a:r>
                <a:rPr lang="nb-NO" dirty="0">
                  <a:solidFill>
                    <a:srgbClr val="C00000"/>
                  </a:solidFill>
                </a:rPr>
                <a:t>Schartum 2018</a:t>
              </a:r>
            </a:p>
          </p:txBody>
        </p:sp>
        <p:cxnSp>
          <p:nvCxnSpPr>
            <p:cNvPr id="14" name="Rett linje 13"/>
            <p:cNvCxnSpPr>
              <a:stCxn id="3083" idx="2"/>
            </p:cNvCxnSpPr>
            <p:nvPr/>
          </p:nvCxnSpPr>
          <p:spPr>
            <a:xfrm rot="5400000">
              <a:off x="3481733" y="3804857"/>
              <a:ext cx="856969" cy="1048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e 16"/>
          <p:cNvGrpSpPr>
            <a:grpSpLocks/>
          </p:cNvGrpSpPr>
          <p:nvPr/>
        </p:nvGrpSpPr>
        <p:grpSpPr bwMode="auto">
          <a:xfrm>
            <a:off x="5976871" y="2498500"/>
            <a:ext cx="2384295" cy="1474884"/>
            <a:chOff x="4495800" y="2743200"/>
            <a:chExt cx="2384687" cy="1475103"/>
          </a:xfrm>
        </p:grpSpPr>
        <p:sp>
          <p:nvSpPr>
            <p:cNvPr id="3081" name="Rectangle 13" descr="Bukett"/>
            <p:cNvSpPr>
              <a:spLocks noChangeArrowheads="1"/>
            </p:cNvSpPr>
            <p:nvPr/>
          </p:nvSpPr>
          <p:spPr bwMode="auto">
            <a:xfrm>
              <a:off x="4495800" y="2743200"/>
              <a:ext cx="609600" cy="685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2" name="TekstSylinder 15"/>
            <p:cNvSpPr txBox="1">
              <a:spLocks noChangeArrowheads="1"/>
            </p:cNvSpPr>
            <p:nvPr/>
          </p:nvSpPr>
          <p:spPr bwMode="auto">
            <a:xfrm>
              <a:off x="5072066" y="3571876"/>
              <a:ext cx="1808421" cy="646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/>
                <a:t>Systemutviklings-</a:t>
              </a:r>
            </a:p>
            <a:p>
              <a:r>
                <a:rPr lang="nb-NO" dirty="0"/>
                <a:t>metoder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461B5D44-3191-45CB-81C9-3F58F021EB27}"/>
              </a:ext>
            </a:extLst>
          </p:cNvPr>
          <p:cNvGrpSpPr/>
          <p:nvPr/>
        </p:nvGrpSpPr>
        <p:grpSpPr>
          <a:xfrm>
            <a:off x="3624195" y="5327427"/>
            <a:ext cx="4071938" cy="726794"/>
            <a:chOff x="3667125" y="5572127"/>
            <a:chExt cx="4071938" cy="726794"/>
          </a:xfrm>
        </p:grpSpPr>
        <p:sp>
          <p:nvSpPr>
            <p:cNvPr id="18" name="Pil høyre 17"/>
            <p:cNvSpPr/>
            <p:nvPr/>
          </p:nvSpPr>
          <p:spPr bwMode="auto">
            <a:xfrm>
              <a:off x="3667125" y="5572127"/>
              <a:ext cx="4071938" cy="35718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3080" name="TekstSylinder 18"/>
            <p:cNvSpPr txBox="1">
              <a:spLocks noChangeArrowheads="1"/>
            </p:cNvSpPr>
            <p:nvPr/>
          </p:nvSpPr>
          <p:spPr bwMode="auto">
            <a:xfrm>
              <a:off x="3881438" y="5929589"/>
              <a:ext cx="3178627" cy="369332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Transformering </a:t>
              </a:r>
              <a:r>
                <a:rPr lang="nb-NO" dirty="0">
                  <a:solidFill>
                    <a:schemeClr val="accent5">
                      <a:lumMod val="20000"/>
                      <a:lumOff val="80000"/>
                    </a:schemeClr>
                  </a:solidFill>
                  <a:sym typeface="Wingdings" pitchFamily="2" charset="2"/>
                </a:rPr>
                <a:t> formalisering</a:t>
              </a:r>
              <a:endParaRPr lang="nb-NO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8" name="Bilde 7">
            <a:extLst>
              <a:ext uri="{FF2B5EF4-FFF2-40B4-BE49-F238E27FC236}">
                <a16:creationId xmlns:a16="http://schemas.microsoft.com/office/drawing/2014/main" id="{EA714427-A679-4FDC-8778-52FF10C5C0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1640" y="2330576"/>
            <a:ext cx="2255556" cy="94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4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9B3621-6777-4412-99BE-FAE51C43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7"/>
            <a:ext cx="10515600" cy="84978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Oversikt over transformeringsprosessen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CDE7DDD-642A-4D56-A694-21890E307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999" y="1088436"/>
            <a:ext cx="5854915" cy="549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5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6050" y="154771"/>
            <a:ext cx="11057750" cy="587912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Et lite </a:t>
            </a:r>
            <a:r>
              <a:rPr lang="en-GB" sz="3200" dirty="0" err="1">
                <a:solidFill>
                  <a:srgbClr val="C00000"/>
                </a:solidFill>
              </a:rPr>
              <a:t>eksempel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på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transformering</a:t>
            </a:r>
            <a:r>
              <a:rPr lang="en-GB" sz="3200" dirty="0">
                <a:solidFill>
                  <a:srgbClr val="C00000"/>
                </a:solidFill>
              </a:rPr>
              <a:t>: Fra </a:t>
            </a:r>
            <a:r>
              <a:rPr lang="en-GB" sz="3200" dirty="0" err="1">
                <a:solidFill>
                  <a:srgbClr val="C00000"/>
                </a:solidFill>
              </a:rPr>
              <a:t>kontantstøtteloven</a:t>
            </a:r>
            <a:r>
              <a:rPr lang="en-GB" sz="3200" dirty="0">
                <a:solidFill>
                  <a:srgbClr val="C00000"/>
                </a:solidFill>
              </a:rPr>
              <a:t> § 2 </a:t>
            </a:r>
            <a:r>
              <a:rPr lang="en-GB" sz="3200" dirty="0" err="1">
                <a:solidFill>
                  <a:srgbClr val="C00000"/>
                </a:solidFill>
              </a:rPr>
              <a:t>første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ledd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til</a:t>
            </a:r>
            <a:r>
              <a:rPr lang="en-GB" sz="3200" dirty="0">
                <a:solidFill>
                  <a:srgbClr val="C00000"/>
                </a:solidFill>
              </a:rPr>
              <a:t> pseudokode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87400" y="1766639"/>
            <a:ext cx="11057750" cy="47165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HVIS </a:t>
            </a:r>
            <a:r>
              <a:rPr lang="en-GB" sz="2400" dirty="0" err="1">
                <a:solidFill>
                  <a:srgbClr val="7030A0"/>
                </a:solidFill>
              </a:rPr>
              <a:t>barnets</a:t>
            </a:r>
            <a:r>
              <a:rPr lang="en-GB" sz="2400" dirty="0">
                <a:solidFill>
                  <a:srgbClr val="7030A0"/>
                </a:solidFill>
              </a:rPr>
              <a:t> alder </a:t>
            </a:r>
            <a:r>
              <a:rPr lang="en-GB" sz="2400" dirty="0" err="1">
                <a:solidFill>
                  <a:srgbClr val="7030A0"/>
                </a:solidFill>
              </a:rPr>
              <a:t>er</a:t>
            </a:r>
            <a:r>
              <a:rPr lang="en-GB" sz="2400" dirty="0">
                <a:solidFill>
                  <a:srgbClr val="7030A0"/>
                </a:solidFill>
              </a:rPr>
              <a:t> &lt; 1 </a:t>
            </a:r>
            <a:r>
              <a:rPr lang="en-GB" sz="2400" dirty="0" err="1">
                <a:solidFill>
                  <a:srgbClr val="7030A0"/>
                </a:solidFill>
              </a:rPr>
              <a:t>år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og</a:t>
            </a:r>
            <a:r>
              <a:rPr lang="en-GB" sz="2400" dirty="0">
                <a:solidFill>
                  <a:srgbClr val="7030A0"/>
                </a:solidFill>
              </a:rPr>
              <a:t> &gt; 3 </a:t>
            </a:r>
            <a:r>
              <a:rPr lang="en-GB" sz="2400" dirty="0" err="1">
                <a:solidFill>
                  <a:srgbClr val="7030A0"/>
                </a:solidFill>
              </a:rPr>
              <a:t>år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barnet</a:t>
            </a:r>
            <a:r>
              <a:rPr lang="en-GB" sz="2400" dirty="0">
                <a:solidFill>
                  <a:srgbClr val="7030A0"/>
                </a:solidFill>
              </a:rPr>
              <a:t> er </a:t>
            </a:r>
            <a:r>
              <a:rPr lang="en-GB" sz="2400" dirty="0" err="1">
                <a:solidFill>
                  <a:srgbClr val="7030A0"/>
                </a:solidFill>
              </a:rPr>
              <a:t>bosatt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i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riket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ikke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gjør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bruk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av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barnehageplass</a:t>
            </a:r>
            <a:endParaRPr lang="en-GB" sz="2400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7030A0"/>
                </a:solidFill>
              </a:rPr>
              <a:t>ELLER </a:t>
            </a:r>
            <a:r>
              <a:rPr lang="en-GB" dirty="0" err="1">
                <a:solidFill>
                  <a:srgbClr val="7030A0"/>
                </a:solidFill>
              </a:rPr>
              <a:t>det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er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skriftlig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avtalt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redusert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oppholdstid</a:t>
            </a:r>
            <a:endParaRPr lang="en-GB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7030A0"/>
                </a:solidFill>
              </a:rPr>
              <a:t>OG </a:t>
            </a:r>
            <a:r>
              <a:rPr lang="en-GB" dirty="0" err="1">
                <a:solidFill>
                  <a:srgbClr val="7030A0"/>
                </a:solidFill>
              </a:rPr>
              <a:t>avtalt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oppholdstid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er</a:t>
            </a:r>
            <a:r>
              <a:rPr lang="en-GB" dirty="0">
                <a:solidFill>
                  <a:srgbClr val="7030A0"/>
                </a:solidFill>
              </a:rPr>
              <a:t> &lt; 20 timer per uke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barnehagen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mottar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offentlig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driftstilskudd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SÅ </a:t>
            </a:r>
            <a:r>
              <a:rPr lang="en-GB" sz="2400" dirty="0" err="1">
                <a:solidFill>
                  <a:srgbClr val="7030A0"/>
                </a:solidFill>
              </a:rPr>
              <a:t>rett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til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kontantstøtte</a:t>
            </a:r>
            <a:endParaRPr lang="en-GB" sz="2400" dirty="0">
              <a:solidFill>
                <a:srgbClr val="7030A0"/>
              </a:solidFill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1308229" y="3504347"/>
            <a:ext cx="6022159" cy="2422686"/>
            <a:chOff x="1359029" y="3563332"/>
            <a:chExt cx="6022159" cy="2422686"/>
          </a:xfrm>
        </p:grpSpPr>
        <p:sp>
          <p:nvSpPr>
            <p:cNvPr id="5" name="Avrundet rektangel 4"/>
            <p:cNvSpPr/>
            <p:nvPr/>
          </p:nvSpPr>
          <p:spPr>
            <a:xfrm>
              <a:off x="1564849" y="3563332"/>
              <a:ext cx="1677972" cy="452487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2575088" y="4015819"/>
              <a:ext cx="1677972" cy="452487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3348085" y="4468306"/>
              <a:ext cx="3015007" cy="377071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2971014" y="4845377"/>
              <a:ext cx="4410174" cy="386499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820944" y="5222448"/>
              <a:ext cx="2307996" cy="386499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359029" y="5644903"/>
              <a:ext cx="5286867" cy="341115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14B05A8-9C79-4504-9879-E20FCD60BBEF}"/>
              </a:ext>
            </a:extLst>
          </p:cNvPr>
          <p:cNvSpPr txBox="1"/>
          <p:nvPr/>
        </p:nvSpPr>
        <p:spPr>
          <a:xfrm>
            <a:off x="8874445" y="3407424"/>
            <a:ext cx="17937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</a:t>
            </a:r>
          </a:p>
          <a:p>
            <a:r>
              <a:rPr lang="nb-NO" dirty="0"/>
              <a:t>folkeregisteret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8541BFD-587C-4B1A-954E-CD461DF573A6}"/>
              </a:ext>
            </a:extLst>
          </p:cNvPr>
          <p:cNvSpPr txBox="1"/>
          <p:nvPr/>
        </p:nvSpPr>
        <p:spPr>
          <a:xfrm>
            <a:off x="8883378" y="3417472"/>
            <a:ext cx="17937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</a:t>
            </a:r>
          </a:p>
          <a:p>
            <a:r>
              <a:rPr lang="nb-NO" dirty="0"/>
              <a:t>folkeregisteret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C5CC8BAC-C93A-4631-801A-F3012F151AC9}"/>
              </a:ext>
            </a:extLst>
          </p:cNvPr>
          <p:cNvSpPr txBox="1"/>
          <p:nvPr/>
        </p:nvSpPr>
        <p:spPr>
          <a:xfrm>
            <a:off x="8961218" y="4798952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B552C11-EF7B-4868-861F-D7AFCD95CA3B}"/>
              </a:ext>
            </a:extLst>
          </p:cNvPr>
          <p:cNvSpPr txBox="1"/>
          <p:nvPr/>
        </p:nvSpPr>
        <p:spPr>
          <a:xfrm>
            <a:off x="8961218" y="4786392"/>
            <a:ext cx="263892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694C5978-D6C9-4C41-A046-6738E7DF53F9}"/>
              </a:ext>
            </a:extLst>
          </p:cNvPr>
          <p:cNvSpPr txBox="1"/>
          <p:nvPr/>
        </p:nvSpPr>
        <p:spPr>
          <a:xfrm>
            <a:off x="8961218" y="4827850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93FFCD59-D3C2-477B-B926-54B706527D17}"/>
              </a:ext>
            </a:extLst>
          </p:cNvPr>
          <p:cNvSpPr txBox="1"/>
          <p:nvPr/>
        </p:nvSpPr>
        <p:spPr>
          <a:xfrm>
            <a:off x="8961218" y="4803559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D88A6A7-ADDE-4047-A8AD-A6ADC1D1B029}"/>
              </a:ext>
            </a:extLst>
          </p:cNvPr>
          <p:cNvSpPr/>
          <p:nvPr/>
        </p:nvSpPr>
        <p:spPr>
          <a:xfrm>
            <a:off x="8506934" y="3209229"/>
            <a:ext cx="3500096" cy="2975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D24AE3C5-C40A-45E7-B125-AC5AADFB7FAB}"/>
              </a:ext>
            </a:extLst>
          </p:cNvPr>
          <p:cNvSpPr txBox="1"/>
          <p:nvPr/>
        </p:nvSpPr>
        <p:spPr>
          <a:xfrm>
            <a:off x="787400" y="1010514"/>
            <a:ext cx="8353184" cy="1200329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Kontantstøtte ytes for barn mellom 1 og 2 år​ som er bosatt​ i riket,</a:t>
            </a:r>
            <a:br>
              <a:rPr lang="nb-NO" sz="2400" dirty="0"/>
            </a:br>
            <a:r>
              <a:rPr lang="nb-NO" sz="2400" dirty="0"/>
              <a:t>og som ikke eller bare delvis gjør bruk av barnehageplass som det</a:t>
            </a:r>
            <a:br>
              <a:rPr lang="nb-NO" sz="2400" dirty="0"/>
            </a:br>
            <a:r>
              <a:rPr lang="nb-NO" sz="2400" dirty="0"/>
              <a:t>ytes offentlig driftstilskudd for, </a:t>
            </a:r>
            <a:r>
              <a:rPr lang="nb-NO" sz="2400" dirty="0" err="1"/>
              <a:t>jf</a:t>
            </a:r>
            <a:r>
              <a:rPr lang="nb-NO" sz="2400" dirty="0"/>
              <a:t> § 7 tredje ledd»»</a:t>
            </a:r>
          </a:p>
        </p:txBody>
      </p: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C4631735-482D-4317-9A37-ECF39D5C4922}"/>
              </a:ext>
            </a:extLst>
          </p:cNvPr>
          <p:cNvGrpSpPr/>
          <p:nvPr/>
        </p:nvGrpSpPr>
        <p:grpSpPr>
          <a:xfrm>
            <a:off x="2524288" y="2230349"/>
            <a:ext cx="3188982" cy="871064"/>
            <a:chOff x="2575088" y="2289334"/>
            <a:chExt cx="3188982" cy="871064"/>
          </a:xfrm>
        </p:grpSpPr>
        <p:sp>
          <p:nvSpPr>
            <p:cNvPr id="18" name="Pil: ned 17">
              <a:extLst>
                <a:ext uri="{FF2B5EF4-FFF2-40B4-BE49-F238E27FC236}">
                  <a16:creationId xmlns:a16="http://schemas.microsoft.com/office/drawing/2014/main" id="{821C322F-07D9-4E43-B12E-F395F31F16C1}"/>
                </a:ext>
              </a:extLst>
            </p:cNvPr>
            <p:cNvSpPr/>
            <p:nvPr/>
          </p:nvSpPr>
          <p:spPr>
            <a:xfrm>
              <a:off x="2575088" y="2289334"/>
              <a:ext cx="351026" cy="871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0E674F33-7707-4684-9593-826082C7E08C}"/>
                </a:ext>
              </a:extLst>
            </p:cNvPr>
            <p:cNvSpPr txBox="1"/>
            <p:nvPr/>
          </p:nvSpPr>
          <p:spPr>
            <a:xfrm>
              <a:off x="2926114" y="2470472"/>
              <a:ext cx="2837956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Transformert til pseudokode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DD00E7C-C732-45F5-AFDB-2F665E7E9214}"/>
              </a:ext>
            </a:extLst>
          </p:cNvPr>
          <p:cNvGrpSpPr/>
          <p:nvPr/>
        </p:nvGrpSpPr>
        <p:grpSpPr>
          <a:xfrm>
            <a:off x="7303243" y="3665514"/>
            <a:ext cx="4541907" cy="2614541"/>
            <a:chOff x="7354043" y="3919514"/>
            <a:chExt cx="4541907" cy="2614541"/>
          </a:xfrm>
        </p:grpSpPr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9B719B9E-257C-497F-8BC2-62B2CF6BBCF8}"/>
                </a:ext>
              </a:extLst>
            </p:cNvPr>
            <p:cNvGrpSpPr/>
            <p:nvPr/>
          </p:nvGrpSpPr>
          <p:grpSpPr>
            <a:xfrm>
              <a:off x="7882747" y="5791850"/>
              <a:ext cx="4013203" cy="369332"/>
              <a:chOff x="1858974" y="2470472"/>
              <a:chExt cx="4013203" cy="369332"/>
            </a:xfrm>
          </p:grpSpPr>
          <p:sp>
            <p:nvSpPr>
              <p:cNvPr id="24" name="Pil: ned 23">
                <a:extLst>
                  <a:ext uri="{FF2B5EF4-FFF2-40B4-BE49-F238E27FC236}">
                    <a16:creationId xmlns:a16="http://schemas.microsoft.com/office/drawing/2014/main" id="{0B1D64E7-F9BF-47C8-8AD6-EAA94A4960FC}"/>
                  </a:ext>
                </a:extLst>
              </p:cNvPr>
              <p:cNvSpPr/>
              <p:nvPr/>
            </p:nvSpPr>
            <p:spPr>
              <a:xfrm rot="16200000">
                <a:off x="2118993" y="2210453"/>
                <a:ext cx="351026" cy="87106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C0F79F34-B2E2-4F5F-9D9B-2FE2161FC0BD}"/>
                  </a:ext>
                </a:extLst>
              </p:cNvPr>
              <p:cNvSpPr txBox="1"/>
              <p:nvPr/>
            </p:nvSpPr>
            <p:spPr>
              <a:xfrm>
                <a:off x="2926114" y="2470472"/>
                <a:ext cx="2946063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nb-NO" dirty="0"/>
                  <a:t>Transformert til programkode</a:t>
                </a:r>
              </a:p>
            </p:txBody>
          </p:sp>
        </p:grpSp>
        <p:sp>
          <p:nvSpPr>
            <p:cNvPr id="26" name="Høyre klammeparentes 25">
              <a:extLst>
                <a:ext uri="{FF2B5EF4-FFF2-40B4-BE49-F238E27FC236}">
                  <a16:creationId xmlns:a16="http://schemas.microsoft.com/office/drawing/2014/main" id="{6315B1C1-B876-4557-80D3-1E61AC072BEA}"/>
                </a:ext>
              </a:extLst>
            </p:cNvPr>
            <p:cNvSpPr/>
            <p:nvPr/>
          </p:nvSpPr>
          <p:spPr>
            <a:xfrm>
              <a:off x="7354043" y="3919514"/>
              <a:ext cx="185595" cy="2614541"/>
            </a:xfrm>
            <a:prstGeom prst="rightBrace">
              <a:avLst>
                <a:gd name="adj1" fmla="val 8333"/>
                <a:gd name="adj2" fmla="val 62340"/>
              </a:avLst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6455824-B1FC-453A-A2AB-18720E23DE3B}"/>
              </a:ext>
            </a:extLst>
          </p:cNvPr>
          <p:cNvSpPr txBox="1"/>
          <p:nvPr/>
        </p:nvSpPr>
        <p:spPr>
          <a:xfrm>
            <a:off x="6928108" y="2257692"/>
            <a:ext cx="4866140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Sagt med andre ord: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Automatisering av rettsanvendelsen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handler særlig 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 opplysninger vi trenger, 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disse opplysningene skal 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behandles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nb-NO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beslutningsgrunnlag + behandlingsregler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</p:txBody>
      </p:sp>
      <p:grpSp>
        <p:nvGrpSpPr>
          <p:cNvPr id="35" name="Gruppe 34">
            <a:extLst>
              <a:ext uri="{FF2B5EF4-FFF2-40B4-BE49-F238E27FC236}">
                <a16:creationId xmlns:a16="http://schemas.microsoft.com/office/drawing/2014/main" id="{525A5D6D-2B13-4AD0-8CD0-568518FA845C}"/>
              </a:ext>
            </a:extLst>
          </p:cNvPr>
          <p:cNvGrpSpPr/>
          <p:nvPr/>
        </p:nvGrpSpPr>
        <p:grpSpPr>
          <a:xfrm>
            <a:off x="721915" y="3504347"/>
            <a:ext cx="6112273" cy="2993497"/>
            <a:chOff x="721915" y="3504347"/>
            <a:chExt cx="6112273" cy="2993497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9B276855-2763-46FF-B426-C64A96E5D864}"/>
                </a:ext>
              </a:extLst>
            </p:cNvPr>
            <p:cNvSpPr/>
            <p:nvPr/>
          </p:nvSpPr>
          <p:spPr>
            <a:xfrm>
              <a:off x="787400" y="3504347"/>
              <a:ext cx="717716" cy="549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397D1F1B-11B0-4749-8BD7-18AEB962455E}"/>
                </a:ext>
              </a:extLst>
            </p:cNvPr>
            <p:cNvSpPr/>
            <p:nvPr/>
          </p:nvSpPr>
          <p:spPr>
            <a:xfrm>
              <a:off x="787400" y="3968227"/>
              <a:ext cx="544031" cy="549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05E43E80-84F6-4CAF-BBE0-5EA8C8619DEF}"/>
                </a:ext>
              </a:extLst>
            </p:cNvPr>
            <p:cNvSpPr/>
            <p:nvPr/>
          </p:nvSpPr>
          <p:spPr>
            <a:xfrm>
              <a:off x="787400" y="4409321"/>
              <a:ext cx="544031" cy="549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5D8C157E-5CF4-4284-B9AD-9304AE744D08}"/>
                </a:ext>
              </a:extLst>
            </p:cNvPr>
            <p:cNvSpPr/>
            <p:nvPr/>
          </p:nvSpPr>
          <p:spPr>
            <a:xfrm>
              <a:off x="761748" y="5481771"/>
              <a:ext cx="544031" cy="549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46814816-9E27-46E0-BAEC-AF33C657D77B}"/>
                </a:ext>
              </a:extLst>
            </p:cNvPr>
            <p:cNvSpPr/>
            <p:nvPr/>
          </p:nvSpPr>
          <p:spPr>
            <a:xfrm>
              <a:off x="721915" y="5948436"/>
              <a:ext cx="544031" cy="549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27D81CA9-E7E7-4A16-9CB2-BE39AD3CC406}"/>
                </a:ext>
              </a:extLst>
            </p:cNvPr>
            <p:cNvSpPr/>
            <p:nvPr/>
          </p:nvSpPr>
          <p:spPr>
            <a:xfrm>
              <a:off x="3518077" y="3518069"/>
              <a:ext cx="2096911" cy="549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CE43C72B-EFBB-4442-A98F-F355BEA841CD}"/>
                </a:ext>
              </a:extLst>
            </p:cNvPr>
            <p:cNvSpPr/>
            <p:nvPr/>
          </p:nvSpPr>
          <p:spPr>
            <a:xfrm>
              <a:off x="4421249" y="5070458"/>
              <a:ext cx="2412939" cy="54940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471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74 -0.01088 L -0.23607 -0.05995 C -0.26445 -0.07083 -0.30703 -0.07685 -0.35169 -0.07685 C -0.40247 -0.07685 -0.44323 -0.07083 -0.47161 -0.05995 L -0.60781 -0.01088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4" y="-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74 0.05903 L -0.21354 -0.0794 C -0.23724 -0.11018 -0.27278 -0.12708 -0.31002 -0.12708 C -0.35234 -0.12708 -0.38645 -0.11018 -0.41015 -0.0794 L -0.52356 0.05903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98" y="-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8 -0.0544 L -0.21797 -0.01968 C -0.23672 -0.01157 -0.26472 -0.00694 -0.29415 -0.00694 C -0.32761 -0.00694 -0.35443 -0.01157 -0.37318 -0.01968 L -0.46263 -0.0544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2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00023 L -0.10053 0.0382 C -0.12149 0.047 -0.15287 0.05209 -0.18568 0.05209 C -0.22318 0.05209 -0.25326 0.047 -0.27422 0.0382 L -0.37435 -0.00023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24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5 0.06018 L -0.34388 0.1044 C -0.36302 0.11435 -0.39167 0.12014 -0.42162 0.12014 C -0.45599 0.12014 -0.48333 0.11435 -0.50247 0.1044 L -0.59401 0.06018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9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0.10393 L -0.28217 0.13773 C -0.30287 0.14537 -0.3336 0.14977 -0.36589 0.14977 C -0.40274 0.14977 -0.43217 0.14537 -0.45287 0.13773 L -0.55131 0.10393 " pathEditMode="relative" rAng="0" ptsTypes="AAA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9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1E01A146-CA25-4DF0-A8BB-B8973493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74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Algoritme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54CE0C6F-BB83-4BBF-8481-EE4EE3F58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397" y="1248292"/>
            <a:ext cx="10841135" cy="4681021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I et rettslig beslutningssystem skjer rettsanvendelsen ved at en på forhånd, som ledd i transformeringsarbeidet, har fastlagt </a:t>
            </a:r>
            <a:r>
              <a:rPr lang="nb-NO" i="1" dirty="0"/>
              <a:t>algoritmer</a:t>
            </a:r>
            <a:r>
              <a:rPr lang="nb-NO" dirty="0"/>
              <a:t> som maskinen skal følge for å komme frem til rettslig holdbare resultater</a:t>
            </a:r>
          </a:p>
          <a:p>
            <a:r>
              <a:rPr lang="nb-NO" dirty="0"/>
              <a:t>«Algoritme»</a:t>
            </a:r>
          </a:p>
          <a:p>
            <a:pPr lvl="1"/>
            <a:r>
              <a:rPr lang="nb-NO" u="sng" dirty="0"/>
              <a:t>Enkelt sagt</a:t>
            </a:r>
            <a:r>
              <a:rPr lang="nb-NO" dirty="0"/>
              <a:t>: «en algoritme er en framgangsmåte eller en oppskrift som beskriver steg for steg hva som skal gjøres for å løse et problem eller oppnå et bestemt resultat» (</a:t>
            </a:r>
            <a:r>
              <a:rPr lang="nb-NO" dirty="0" err="1"/>
              <a:t>ndla</a:t>
            </a:r>
            <a:r>
              <a:rPr lang="nb-NO" dirty="0"/>
              <a:t>)</a:t>
            </a:r>
          </a:p>
          <a:p>
            <a:pPr lvl="1"/>
            <a:r>
              <a:rPr lang="nb-NO" u="sng" dirty="0"/>
              <a:t>Mer presist</a:t>
            </a:r>
            <a:r>
              <a:rPr lang="nb-NO" dirty="0"/>
              <a:t>: «An </a:t>
            </a:r>
            <a:r>
              <a:rPr lang="nb-NO" dirty="0" err="1"/>
              <a:t>algorithm</a:t>
            </a:r>
            <a:r>
              <a:rPr lang="nb-NO" dirty="0"/>
              <a:t> is a </a:t>
            </a:r>
            <a:r>
              <a:rPr lang="nb-NO" dirty="0" err="1">
                <a:solidFill>
                  <a:srgbClr val="7030A0"/>
                </a:solidFill>
              </a:rPr>
              <a:t>finite</a:t>
            </a:r>
            <a:r>
              <a:rPr lang="nb-NO" dirty="0">
                <a:solidFill>
                  <a:srgbClr val="7030A0"/>
                </a:solidFill>
              </a:rPr>
              <a:t> </a:t>
            </a:r>
            <a:r>
              <a:rPr lang="nb-NO" dirty="0" err="1">
                <a:solidFill>
                  <a:srgbClr val="7030A0"/>
                </a:solidFill>
              </a:rPr>
              <a:t>sequence</a:t>
            </a:r>
            <a:r>
              <a:rPr lang="nb-NO" dirty="0">
                <a:solidFill>
                  <a:srgbClr val="7030A0"/>
                </a:solidFill>
              </a:rPr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>
                <a:solidFill>
                  <a:srgbClr val="7030A0"/>
                </a:solidFill>
              </a:rPr>
              <a:t>well-defined</a:t>
            </a:r>
            <a:r>
              <a:rPr lang="nb-NO" dirty="0">
                <a:solidFill>
                  <a:srgbClr val="7030A0"/>
                </a:solidFill>
              </a:rPr>
              <a:t>, computer-</a:t>
            </a:r>
            <a:r>
              <a:rPr lang="nb-NO" dirty="0" err="1">
                <a:solidFill>
                  <a:srgbClr val="7030A0"/>
                </a:solidFill>
              </a:rPr>
              <a:t>implementable</a:t>
            </a:r>
            <a:r>
              <a:rPr lang="nb-NO" dirty="0">
                <a:solidFill>
                  <a:srgbClr val="7030A0"/>
                </a:solidFill>
              </a:rPr>
              <a:t> </a:t>
            </a:r>
            <a:r>
              <a:rPr lang="nb-NO" dirty="0" err="1">
                <a:solidFill>
                  <a:srgbClr val="7030A0"/>
                </a:solidFill>
              </a:rPr>
              <a:t>instructions</a:t>
            </a:r>
            <a:r>
              <a:rPr lang="nb-NO" dirty="0"/>
              <a:t>, </a:t>
            </a:r>
            <a:r>
              <a:rPr lang="nb-NO" dirty="0" err="1"/>
              <a:t>typically</a:t>
            </a:r>
            <a:r>
              <a:rPr lang="nb-NO" dirty="0"/>
              <a:t> </a:t>
            </a:r>
            <a:r>
              <a:rPr lang="nb-NO" dirty="0">
                <a:solidFill>
                  <a:srgbClr val="7030A0"/>
                </a:solidFill>
              </a:rPr>
              <a:t>to </a:t>
            </a:r>
            <a:r>
              <a:rPr lang="nb-NO" dirty="0" err="1">
                <a:solidFill>
                  <a:srgbClr val="7030A0"/>
                </a:solidFill>
              </a:rPr>
              <a:t>solve</a:t>
            </a:r>
            <a:r>
              <a:rPr lang="nb-NO" dirty="0">
                <a:solidFill>
                  <a:srgbClr val="7030A0"/>
                </a:solidFill>
              </a:rPr>
              <a:t> a </a:t>
            </a:r>
            <a:r>
              <a:rPr lang="nb-NO" dirty="0" err="1">
                <a:solidFill>
                  <a:srgbClr val="7030A0"/>
                </a:solidFill>
              </a:rPr>
              <a:t>class</a:t>
            </a:r>
            <a:r>
              <a:rPr lang="nb-NO" dirty="0">
                <a:solidFill>
                  <a:srgbClr val="7030A0"/>
                </a:solidFill>
              </a:rPr>
              <a:t> </a:t>
            </a:r>
            <a:r>
              <a:rPr lang="nb-NO" dirty="0" err="1">
                <a:solidFill>
                  <a:srgbClr val="7030A0"/>
                </a:solidFill>
              </a:rPr>
              <a:t>of</a:t>
            </a:r>
            <a:r>
              <a:rPr lang="nb-NO" dirty="0">
                <a:solidFill>
                  <a:srgbClr val="7030A0"/>
                </a:solidFill>
              </a:rPr>
              <a:t> problems or to </a:t>
            </a:r>
            <a:r>
              <a:rPr lang="nb-NO" dirty="0" err="1">
                <a:solidFill>
                  <a:srgbClr val="7030A0"/>
                </a:solidFill>
              </a:rPr>
              <a:t>perform</a:t>
            </a:r>
            <a:r>
              <a:rPr lang="nb-NO" dirty="0">
                <a:solidFill>
                  <a:srgbClr val="7030A0"/>
                </a:solidFill>
              </a:rPr>
              <a:t> a </a:t>
            </a:r>
            <a:r>
              <a:rPr lang="nb-NO" dirty="0" err="1">
                <a:solidFill>
                  <a:srgbClr val="7030A0"/>
                </a:solidFill>
              </a:rPr>
              <a:t>computation</a:t>
            </a:r>
            <a:r>
              <a:rPr lang="nb-NO" dirty="0"/>
              <a:t>. </a:t>
            </a:r>
            <a:r>
              <a:rPr lang="nb-NO" dirty="0" err="1"/>
              <a:t>Algorithms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always</a:t>
            </a:r>
            <a:r>
              <a:rPr lang="nb-NO" dirty="0"/>
              <a:t> </a:t>
            </a:r>
            <a:r>
              <a:rPr lang="nb-NO" dirty="0" err="1">
                <a:solidFill>
                  <a:srgbClr val="7030A0"/>
                </a:solidFill>
              </a:rPr>
              <a:t>unambiguous</a:t>
            </a:r>
            <a:r>
              <a:rPr lang="nb-NO" dirty="0"/>
              <a:t>. (Wikipedia)</a:t>
            </a:r>
          </a:p>
          <a:p>
            <a:pPr marL="914400" lvl="2" indent="0">
              <a:buNone/>
            </a:pPr>
            <a:r>
              <a:rPr lang="nb-NO" dirty="0"/>
              <a:t>I samsvar denne definisjonen, krever algoritmer en slik grad av fullstendig og entydig anvisning på fremgangsmåter, at stor grad av </a:t>
            </a:r>
            <a:r>
              <a:rPr lang="nb-NO" i="1" dirty="0"/>
              <a:t>formalisering</a:t>
            </a:r>
            <a:r>
              <a:rPr lang="nb-NO" dirty="0"/>
              <a:t> er nødvendig. Tekster i naturlig språk vil sjelden/aldri ha slike kvaliteter</a:t>
            </a:r>
          </a:p>
          <a:p>
            <a:pPr marL="914400" lvl="2" indent="0">
              <a:buNone/>
            </a:pPr>
            <a:r>
              <a:rPr lang="nb-NO" dirty="0"/>
              <a:t>Systemer for automatisert rettsanvendelse forutsetter at vi med utgangspunkt i rettskildene har fortolket oss frem til fullstendige og entydige instrukser som en datamaskin kan kjøre</a:t>
            </a:r>
          </a:p>
          <a:p>
            <a:pPr lvl="1"/>
            <a:r>
              <a:rPr lang="nb-NO" u="sng" dirty="0"/>
              <a:t>Mulig presisering av «algoritme» ut ifra dette emnet</a:t>
            </a:r>
            <a:r>
              <a:rPr lang="nb-NO" dirty="0"/>
              <a:t>: Uttømmende og entydige beskrivelser av en serie instrukser som må følges for å anvende rettsreglene innen et bestemt rettsområde slik at resultatene blir i samsvar med gjeldende rett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3F0439EF-4802-4E7D-BA49-8CFF6D532DE2}"/>
              </a:ext>
            </a:extLst>
          </p:cNvPr>
          <p:cNvSpPr txBox="1"/>
          <p:nvPr/>
        </p:nvSpPr>
        <p:spPr>
          <a:xfrm>
            <a:off x="919637" y="6010275"/>
            <a:ext cx="1016265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i="1" dirty="0"/>
              <a:t>Det er viktig å skjelne mellom faste og lærende algoritmer, se de to neste sidene</a:t>
            </a:r>
          </a:p>
        </p:txBody>
      </p:sp>
    </p:spTree>
    <p:extLst>
      <p:ext uri="{BB962C8B-B14F-4D97-AF65-F5344CB8AC3E}">
        <p14:creationId xmlns:p14="http://schemas.microsoft.com/office/powerpoint/2010/main" val="15531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AAACFC-F718-40F5-A60B-2BB51076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353"/>
            <a:ext cx="10515600" cy="699465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Sideblikk på maskinlæring («kunstig intelligens») [1]</a:t>
            </a:r>
            <a:endParaRPr lang="nb-NO" sz="3200" b="1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9489A6-946D-4257-8FEE-0E45FCF0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0366"/>
            <a:ext cx="10515600" cy="5079999"/>
          </a:xfrm>
        </p:spPr>
        <p:txBody>
          <a:bodyPr>
            <a:normAutofit fontScale="850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 hovedskille i digitaliseringen av forvaltningen (og samfunnet ellers) går mellom bruk av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lærende/dynamiske algoritmer</a:t>
            </a:r>
          </a:p>
          <a:p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Når vi snakker om «kunstig intelligens» og maskinlæring (ML), er det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lærende algoritmer </a:t>
            </a:r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 er temaet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«Kunstig intelligens» («KI», engelsk: «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artificial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intelligence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» («AI»)) er et metaforisk overbegrep for konkrete metoder som f.eks. maskinlæring 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Maskinlæring innebærer bruk av matematiske/statistiske metoder for å la datamaskiner finne mønstre i store datamengder. Maskinlæringsalgoritmer gjør datamaskiner i stand å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lære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fra og utvikle seg på grunnlag av empiriske data («datadrevet»)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er den bærende metoden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dagens digitaliserte løsninger i offentlig forvaltning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er egnede (og nødvendige) for å uttrykke regler i formen </a:t>
            </a:r>
            <a:r>
              <a:rPr lang="nb-NO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HVIS - SÅ </a:t>
            </a:r>
            <a:r>
              <a:rPr lang="nb-NO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(jf.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logiske operasjoner</a:t>
            </a:r>
            <a:r>
              <a:rPr lang="nb-NO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regler som gir anvisning på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beregninger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(jf.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aritmetiske operasjoner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Så lenge lovgivningen er som den er, kan faste algoritmer ikke erstattes av dynamiske algoritmer for å automatisere rettsanvendelsen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Offentlig forvaltning i Norge har vært forsiktige med å anvende ML, og har primært benyttet metoden «i ytterkant» av enkeltsaksbehandlingen, jf. eksemplene på neste side</a:t>
            </a:r>
          </a:p>
        </p:txBody>
      </p:sp>
    </p:spTree>
    <p:extLst>
      <p:ext uri="{BB962C8B-B14F-4D97-AF65-F5344CB8AC3E}">
        <p14:creationId xmlns:p14="http://schemas.microsoft.com/office/powerpoint/2010/main" val="302858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3689D5-67CF-453C-9F19-0039E54A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76"/>
            <a:ext cx="10515600" cy="849395"/>
          </a:xfrm>
        </p:spPr>
        <p:txBody>
          <a:bodyPr>
            <a:no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79B05F-7BD6-4745-964E-2EA5AEA6C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813398"/>
            <a:ext cx="10987087" cy="5168302"/>
          </a:xfrm>
        </p:spPr>
        <p:txBody>
          <a:bodyPr>
            <a:noAutofit/>
          </a:bodyPr>
          <a:lstStyle/>
          <a:p>
            <a:r>
              <a:rPr lang="nb-NO" sz="2000" dirty="0"/>
              <a:t>Maskinlæring innebærer anvendelse av </a:t>
            </a:r>
            <a:r>
              <a:rPr lang="nb-NO" sz="2000" dirty="0">
                <a:solidFill>
                  <a:srgbClr val="C00000"/>
                </a:solidFill>
              </a:rPr>
              <a:t>statistiske metoder</a:t>
            </a:r>
            <a:endParaRPr lang="nb-NO" sz="2000" dirty="0"/>
          </a:p>
          <a:p>
            <a:pPr lvl="1"/>
            <a:r>
              <a:rPr lang="nb-NO" sz="1800" dirty="0"/>
              <a:t>Maskinlæring er blant annet egnet til å analysere faktiske forhold som grunnlag for å bedømme risiko, sannsynlighet mv (f.eks. risiko for skatteunndragelse, trygdemisbruk, langtidssykemelding; anslå behov for informasjon og veiledning; finne frem relevante saker som grunnlag for klagesaksbehandling mv.)</a:t>
            </a:r>
          </a:p>
          <a:p>
            <a:pPr lvl="1"/>
            <a:r>
              <a:rPr lang="nb-NO" sz="1800" dirty="0"/>
              <a:t>Maskinlæring kan tenkes å erstatte skjønn</a:t>
            </a:r>
          </a:p>
          <a:p>
            <a:pPr lvl="2"/>
            <a:r>
              <a:rPr lang="nb-NO" sz="1600" dirty="0"/>
              <a:t>Lånekassen (LK) har vurdert om de skal teste ut metoden for å erstatte skjønn i visse tilfeller av utsatt tilbakebetaling av lån, jf. tilbakebetalingsforskriften 7-2 annet ledd: «Dersom det er </a:t>
            </a:r>
            <a:r>
              <a:rPr lang="nb-NO" sz="1600" dirty="0" err="1"/>
              <a:t>sannsynleg</a:t>
            </a:r>
            <a:r>
              <a:rPr lang="nb-NO" sz="1600" dirty="0"/>
              <a:t> at </a:t>
            </a:r>
            <a:r>
              <a:rPr lang="nb-NO" sz="1600" dirty="0" err="1"/>
              <a:t>låntakaren</a:t>
            </a:r>
            <a:r>
              <a:rPr lang="nb-NO" sz="1600" dirty="0"/>
              <a:t> vil få innvilga </a:t>
            </a:r>
            <a:r>
              <a:rPr lang="nb-NO" sz="1600" dirty="0" err="1"/>
              <a:t>ein</a:t>
            </a:r>
            <a:r>
              <a:rPr lang="nb-NO" sz="1600" dirty="0"/>
              <a:t> søknad om sletting av renter for </a:t>
            </a:r>
            <a:r>
              <a:rPr lang="nb-NO" sz="1600" dirty="0" err="1"/>
              <a:t>ein</a:t>
            </a:r>
            <a:r>
              <a:rPr lang="nb-NO" sz="1600" dirty="0"/>
              <a:t> periode, kan det bli gitt </a:t>
            </a:r>
            <a:r>
              <a:rPr lang="nb-NO" sz="1600" dirty="0" err="1"/>
              <a:t>betalingsutsetjing</a:t>
            </a:r>
            <a:r>
              <a:rPr lang="nb-NO" sz="1600" dirty="0"/>
              <a:t> for denne perioden»</a:t>
            </a:r>
          </a:p>
          <a:p>
            <a:pPr lvl="2"/>
            <a:r>
              <a:rPr lang="nb-NO" sz="1600" dirty="0"/>
              <a:t>I eksempelet fra LK er det mulig å anvende ML på et historisk materiale klageavgjørelser og beregne sannsynligheten for at nye saker ville fått samme resultat</a:t>
            </a:r>
          </a:p>
          <a:p>
            <a:pPr lvl="2"/>
            <a:r>
              <a:rPr lang="nb-NO" sz="1600" dirty="0"/>
              <a:t>Med slik bruk er et problem at vurderingstemaet «lukkes» og tidligere vurderinger blir forsterket </a:t>
            </a:r>
            <a:r>
              <a:rPr lang="nb-NO" sz="1600" dirty="0">
                <a:sym typeface="Wingdings" panose="05000000000000000000" pitchFamily="2" charset="2"/>
              </a:rPr>
              <a:t> hindrer rettsutvikling gjennom gradvis endring av praksis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ML støter lett an mot flere rettsprinsipper (jf. offentlighetsprinsippet, dataminimeringsprinsippet, prinsippet om forsvarlig saksutredning, kontradiksjonsprinsippet mv.)</a:t>
            </a:r>
          </a:p>
          <a:p>
            <a:pPr lvl="2"/>
            <a:r>
              <a:rPr lang="nb-NO" sz="1600" dirty="0">
                <a:sym typeface="Wingdings" panose="05000000000000000000" pitchFamily="2" charset="2"/>
              </a:rPr>
              <a:t>Manglende treffsikkerhet vil ofte gjøre at resultater fra ML ikke automatisk kan legges til grunn  beslutningsstøtte</a:t>
            </a:r>
          </a:p>
          <a:p>
            <a:r>
              <a:rPr lang="nb-NO" sz="2000" dirty="0">
                <a:sym typeface="Wingdings" panose="05000000000000000000" pitchFamily="2" charset="2"/>
              </a:rPr>
              <a:t>I det store bildet er også annen «ny» teknologi viktig; f.eks. sensorteknologi, dvs. teknologi som «leser den virkelige verden» (tilstander og prosesser mv, inkludert i menneskekroppen)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ML og annen teknologi kan bli brukt </a:t>
            </a:r>
            <a:r>
              <a:rPr lang="nb-NO" sz="1800" i="1" dirty="0">
                <a:sym typeface="Wingdings" panose="05000000000000000000" pitchFamily="2" charset="2"/>
              </a:rPr>
              <a:t>i kombinasjon </a:t>
            </a:r>
            <a:r>
              <a:rPr lang="nb-NO" sz="1800" dirty="0">
                <a:sym typeface="Wingdings" panose="05000000000000000000" pitchFamily="2" charset="2"/>
              </a:rPr>
              <a:t>(ML/stordataanalyser av datastrømmer fra sensorer)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FB7ABBF-2D2D-4646-A32D-23F505D75CFC}"/>
              </a:ext>
            </a:extLst>
          </p:cNvPr>
          <p:cNvSpPr/>
          <p:nvPr/>
        </p:nvSpPr>
        <p:spPr>
          <a:xfrm>
            <a:off x="1274093" y="143279"/>
            <a:ext cx="940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+mj-lt"/>
              </a:rPr>
              <a:t>Sideblikk på maskinlæring («kunstig intelligens»)  [2]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FB15969-4840-4B0F-B47B-5545F31CEBD3}"/>
              </a:ext>
            </a:extLst>
          </p:cNvPr>
          <p:cNvSpPr txBox="1"/>
          <p:nvPr/>
        </p:nvSpPr>
        <p:spPr>
          <a:xfrm>
            <a:off x="923925" y="5887141"/>
            <a:ext cx="992303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I dette emnet kommer vi primært til å forutsette «standard», faste (ikke dynamiske) algoritmer, dvs. den</a:t>
            </a:r>
          </a:p>
          <a:p>
            <a:r>
              <a:rPr lang="nb-NO" dirty="0"/>
              <a:t>teknologien som er helt dominerende i offentlig forvaltning (og ellers i samfunnet)</a:t>
            </a:r>
          </a:p>
        </p:txBody>
      </p:sp>
    </p:spTree>
    <p:extLst>
      <p:ext uri="{BB962C8B-B14F-4D97-AF65-F5344CB8AC3E}">
        <p14:creationId xmlns:p14="http://schemas.microsoft.com/office/powerpoint/2010/main" val="14686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Om algoritmer, transformering og formalisering, herunder noe om forholdet mellom faste og lærende algoritmer</vt:lpstr>
      <vt:lpstr>Fra rettskildesystem til beslutningssystem</vt:lpstr>
      <vt:lpstr>PowerPoint-presentasjon</vt:lpstr>
      <vt:lpstr>Oversikt over transformeringsprosessen</vt:lpstr>
      <vt:lpstr>Et lite eksempel på transformering: Fra kontantstøtteloven § 2 første ledd til pseudokode</vt:lpstr>
      <vt:lpstr>Algoritme</vt:lpstr>
      <vt:lpstr>Sideblikk på maskinlæring («kunstig intelligens») [1]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algoritmer og forholdet mellom faste og lærende algoritmer</dc:title>
  <dc:creator>dag wiese schartum</dc:creator>
  <cp:lastModifiedBy>dag wiese schartum</cp:lastModifiedBy>
  <cp:revision>29</cp:revision>
  <cp:lastPrinted>2021-01-21T09:55:13Z</cp:lastPrinted>
  <dcterms:created xsi:type="dcterms:W3CDTF">2021-01-17T12:51:16Z</dcterms:created>
  <dcterms:modified xsi:type="dcterms:W3CDTF">2021-01-21T09:57:10Z</dcterms:modified>
</cp:coreProperties>
</file>