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DEE2AE-4FE3-4252-9833-28837199D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A8425FA-7E60-4151-8E62-2BBDB3918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032B81E-437D-4C4E-83BA-65E32CEE5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822E-5983-4E98-B9F3-8FBED2C938C9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633F19F-B673-4993-B049-EB0987F7F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1F5334E-9F0B-47F4-B229-3E4F4B10A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3B2-41AE-484D-8003-B577D6FD8F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576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2C9778-E121-4A6D-8BC9-FA7394E59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CF34EAF-6ED3-4417-9B2D-666CB6622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C37898B-5D0C-4254-A656-829BE4046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822E-5983-4E98-B9F3-8FBED2C938C9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65514F-BE51-443C-B669-4E3D6E245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A0E860-F9F6-465C-8ECE-46169125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3B2-41AE-484D-8003-B577D6FD8F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378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F5FC861-E99E-4F48-A8DC-2013C1AF81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B6FD25D-DA74-435C-9FEE-ED3B572FB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343B8BF-4C04-43B1-9830-B7996A46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822E-5983-4E98-B9F3-8FBED2C938C9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080B6D-2C70-4B5A-B535-42624DA3C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044E1F-80B1-4316-A6B7-ED0F081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3B2-41AE-484D-8003-B577D6FD8F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867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B28748-E561-4577-AC18-BF7D1A850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66690B-645E-4F4D-8BAE-EB693624D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6E74170-E6D0-47FB-8422-621743BF5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822E-5983-4E98-B9F3-8FBED2C938C9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B94D8B-1301-4B3C-BA69-46E4BF592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69ABC0-12F2-4506-A2A8-2629DF7A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3B2-41AE-484D-8003-B577D6FD8F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901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A03B8A-1B6D-4769-80A0-75FD26AC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9B56BAE-9DFB-4F31-A565-00A3C1764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BCE756-23D5-4E79-B108-9E9A5691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822E-5983-4E98-B9F3-8FBED2C938C9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57B86D-3FD3-4DDD-B7E7-71E04FF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2DBDE0-47DF-4AD0-A206-464B2C17B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3B2-41AE-484D-8003-B577D6FD8F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440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571F20-814B-4833-83FB-720272942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AB6E20-8EB1-4B67-9FA4-431344907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9ADF3F-84F3-478D-8CBF-814ADE235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7514959-1C72-46BF-8AA2-3C2B7C2E8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822E-5983-4E98-B9F3-8FBED2C938C9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6508994-995E-413D-A4B4-E15DB6141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9ED2C72-9B47-4A1D-B340-637EBF109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3B2-41AE-484D-8003-B577D6FD8F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45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2796CD-DD3E-4AC3-ABCA-944107D88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A11FD7F-DDF7-4C96-8720-DF7D9277C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DC15150-F071-40B1-8D24-061441502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28725D3-B2BD-443A-AF78-B7D0597AD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3FFF4B6-D1A4-49FA-9042-E6D99B415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D9529CA-9031-49DF-B51B-B85606C6C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822E-5983-4E98-B9F3-8FBED2C938C9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EC2B8B5-ACCC-402D-B9A2-483A138A7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206E132-77EC-4C68-9F2F-5807C3EA7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3B2-41AE-484D-8003-B577D6FD8F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454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AD196F-74D2-4A71-A4EE-B1DC98FC0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5542B4F-84E0-4922-AED8-587C1A3AA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822E-5983-4E98-B9F3-8FBED2C938C9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0F33B51-BD8A-40D5-AABE-A2B33F584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AE94F1A-F14F-40F8-A482-5AF263C75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3B2-41AE-484D-8003-B577D6FD8F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268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66CCE7E-A336-4052-92E7-75BFCABD4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822E-5983-4E98-B9F3-8FBED2C938C9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AAF14DD-3B0C-4331-A5C0-06F9AB93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BC65E95-AC07-4A26-8367-14EF3C5E2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3B2-41AE-484D-8003-B577D6FD8F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371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B0CBBF-7C1E-4CE1-81C5-E58DFB959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E8C6AC-F0B1-4459-94F4-0D791C7A6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AAE926D-9463-4C46-A67C-71785E828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94C5842-A13C-46A8-A988-A70CEE5D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822E-5983-4E98-B9F3-8FBED2C938C9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D8052C3-17A9-4653-A2C4-E38C3E10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CDE2DAA-C688-45A9-AE1D-E9BB7E7A0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3B2-41AE-484D-8003-B577D6FD8F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70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250DAD-C81E-4403-AB91-B1F400BA2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2C5597A-137A-40A4-8283-5A68268C8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4828D8D-AE2D-42A0-88C0-A64FD8D9E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E778763-836B-43AD-ACF0-26230E843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822E-5983-4E98-B9F3-8FBED2C938C9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E51CC6F-20DC-48DC-AA05-66E96EF2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FE74A52-1EE7-440E-8CC5-A5E8DD1E5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A3B2-41AE-484D-8003-B577D6FD8F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943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4351718-62A8-406E-8CAD-F5C852715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48729F0-402A-4842-AA41-CDD840FB1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241BE2-1E6B-4F59-BD9F-5BDC7BE1C0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822E-5983-4E98-B9F3-8FBED2C938C9}" type="datetimeFigureOut">
              <a:rPr lang="nb-NO" smtClean="0"/>
              <a:t>26.01.2021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E929E77-D5B9-49B2-999A-FCC56226C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2C310E-8389-48D4-9CF0-3B7AE1B03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7A3B2-41AE-484D-8003-B577D6FD8F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707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igdir.no/digitalisering-og-samordning/overordnede-arkitekturprinsipper/1065" TargetMode="External"/><Relationship Id="rId3" Type="http://schemas.openxmlformats.org/officeDocument/2006/relationships/hyperlink" Target="https://www.regjeringen.no/no/dokumenter/en-digital-offentlig-sektor/id2653874/" TargetMode="External"/><Relationship Id="rId7" Type="http://schemas.openxmlformats.org/officeDocument/2006/relationships/hyperlink" Target="https://www.regjeringen.no/no/dokumenter/statens-kommunikasjonspolitikk/id582088/" TargetMode="External"/><Relationship Id="rId2" Type="http://schemas.openxmlformats.org/officeDocument/2006/relationships/hyperlink" Target="https://www.regjeringen.no/no/dokumenter/nasjonal-strategi-for-kunstig-intelligens/id2685594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digdir.no/digitalisering-og-samordning/referansekatalogen-it-standardar/1480" TargetMode="External"/><Relationship Id="rId5" Type="http://schemas.openxmlformats.org/officeDocument/2006/relationships/hyperlink" Target="https://www.regjeringen.no/no/aktuelt/digitaliseringsrundskrivet-for-2021-er-sendt-ut/id2826783/" TargetMode="External"/><Relationship Id="rId10" Type="http://schemas.openxmlformats.org/officeDocument/2006/relationships/hyperlink" Target="https://www.prosjektveiviseren.no/" TargetMode="External"/><Relationship Id="rId4" Type="http://schemas.openxmlformats.org/officeDocument/2006/relationships/hyperlink" Target="https://www.regjeringen.no/no/dokumenter/meld.-st.-27-20152016/id2483795/" TargetMode="External"/><Relationship Id="rId9" Type="http://schemas.openxmlformats.org/officeDocument/2006/relationships/hyperlink" Target="https://www.regjeringen.no/no/dokumenter/instruks-om-utredning-av-statlige-tiltak-utredningsinstruksen/id247651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80E813-7F68-4C5B-ABD2-526E28D969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Politiske føringer for mandater om systemutvikling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AD7098C-8FFB-418B-9F18-D64E60CB26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Dag Wiese Schartum,</a:t>
            </a:r>
          </a:p>
          <a:p>
            <a:r>
              <a:rPr lang="nb-NO" dirty="0"/>
              <a:t>AFIN</a:t>
            </a:r>
          </a:p>
        </p:txBody>
      </p:sp>
    </p:spTree>
    <p:extLst>
      <p:ext uri="{BB962C8B-B14F-4D97-AF65-F5344CB8AC3E}">
        <p14:creationId xmlns:p14="http://schemas.microsoft.com/office/powerpoint/2010/main" val="183452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A970E0-73E4-431C-AADD-DD49EA33E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25" y="-14701"/>
            <a:ext cx="8229600" cy="939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sz="3200" b="1" dirty="0"/>
              <a:t>Mandat med føringer for systemutviklingsprosjekter</a:t>
            </a:r>
          </a:p>
        </p:txBody>
      </p:sp>
      <p:grpSp>
        <p:nvGrpSpPr>
          <p:cNvPr id="5123" name="Gruppe 12">
            <a:extLst>
              <a:ext uri="{FF2B5EF4-FFF2-40B4-BE49-F238E27FC236}">
                <a16:creationId xmlns:a16="http://schemas.microsoft.com/office/drawing/2014/main" id="{9C378905-6CA4-4DB1-9E66-95BE5E2B4E68}"/>
              </a:ext>
            </a:extLst>
          </p:cNvPr>
          <p:cNvGrpSpPr>
            <a:grpSpLocks/>
          </p:cNvGrpSpPr>
          <p:nvPr/>
        </p:nvGrpSpPr>
        <p:grpSpPr bwMode="auto">
          <a:xfrm>
            <a:off x="3123655" y="676053"/>
            <a:ext cx="4429125" cy="4147203"/>
            <a:chOff x="1571602" y="1282032"/>
            <a:chExt cx="4429156" cy="4147232"/>
          </a:xfrm>
        </p:grpSpPr>
        <p:cxnSp>
          <p:nvCxnSpPr>
            <p:cNvPr id="4" name="Rett linje 3">
              <a:extLst>
                <a:ext uri="{FF2B5EF4-FFF2-40B4-BE49-F238E27FC236}">
                  <a16:creationId xmlns:a16="http://schemas.microsoft.com/office/drawing/2014/main" id="{7EDB2EB1-9347-4B5B-8930-2A27F0718ACA}"/>
                </a:ext>
              </a:extLst>
            </p:cNvPr>
            <p:cNvCxnSpPr/>
            <p:nvPr/>
          </p:nvCxnSpPr>
          <p:spPr>
            <a:xfrm rot="5400000">
              <a:off x="607189" y="3036091"/>
              <a:ext cx="3357586" cy="142876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tt linje 5">
              <a:extLst>
                <a:ext uri="{FF2B5EF4-FFF2-40B4-BE49-F238E27FC236}">
                  <a16:creationId xmlns:a16="http://schemas.microsoft.com/office/drawing/2014/main" id="{3D394085-5C0F-46A2-A2CC-F1CD989E589E}"/>
                </a:ext>
              </a:extLst>
            </p:cNvPr>
            <p:cNvCxnSpPr/>
            <p:nvPr/>
          </p:nvCxnSpPr>
          <p:spPr>
            <a:xfrm rot="16200000" flipH="1">
              <a:off x="3607585" y="3036091"/>
              <a:ext cx="3357586" cy="142876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Venstre klammeparentes 9">
              <a:extLst>
                <a:ext uri="{FF2B5EF4-FFF2-40B4-BE49-F238E27FC236}">
                  <a16:creationId xmlns:a16="http://schemas.microsoft.com/office/drawing/2014/main" id="{9940A3E8-3A99-44A4-AD6E-DBA0161652B5}"/>
                </a:ext>
              </a:extLst>
            </p:cNvPr>
            <p:cNvSpPr/>
            <p:nvPr/>
          </p:nvSpPr>
          <p:spPr>
            <a:xfrm rot="5400000">
              <a:off x="3607586" y="1107265"/>
              <a:ext cx="357189" cy="1571636"/>
            </a:xfrm>
            <a:prstGeom prst="leftBrace">
              <a:avLst>
                <a:gd name="adj1" fmla="val 17315"/>
                <a:gd name="adj2" fmla="val 50000"/>
              </a:avLst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>
                <a:solidFill>
                  <a:schemeClr val="tx2"/>
                </a:solidFill>
              </a:endParaRPr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DBB52485-6030-4032-8FD2-5119EB10A026}"/>
                </a:ext>
              </a:extLst>
            </p:cNvPr>
            <p:cNvSpPr txBox="1"/>
            <p:nvPr/>
          </p:nvSpPr>
          <p:spPr>
            <a:xfrm>
              <a:off x="3226476" y="1282032"/>
              <a:ext cx="1176346" cy="3698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b-NO" dirty="0">
                  <a:solidFill>
                    <a:srgbClr val="C00000"/>
                  </a:solidFill>
                </a:rPr>
                <a:t>Lovgivning</a:t>
              </a:r>
            </a:p>
          </p:txBody>
        </p:sp>
      </p:grpSp>
      <p:grpSp>
        <p:nvGrpSpPr>
          <p:cNvPr id="8" name="Gruppe 7">
            <a:extLst>
              <a:ext uri="{FF2B5EF4-FFF2-40B4-BE49-F238E27FC236}">
                <a16:creationId xmlns:a16="http://schemas.microsoft.com/office/drawing/2014/main" id="{72BED27A-A069-4BDD-A127-A631E87EC31C}"/>
              </a:ext>
            </a:extLst>
          </p:cNvPr>
          <p:cNvGrpSpPr/>
          <p:nvPr/>
        </p:nvGrpSpPr>
        <p:grpSpPr>
          <a:xfrm>
            <a:off x="4174581" y="1121525"/>
            <a:ext cx="6772217" cy="2462213"/>
            <a:chOff x="4174581" y="1121525"/>
            <a:chExt cx="6772217" cy="2462213"/>
          </a:xfrm>
        </p:grpSpPr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E40BA265-AA6C-44EA-8B87-140FFD57E88A}"/>
                </a:ext>
              </a:extLst>
            </p:cNvPr>
            <p:cNvSpPr txBox="1"/>
            <p:nvPr/>
          </p:nvSpPr>
          <p:spPr bwMode="auto">
            <a:xfrm>
              <a:off x="4174581" y="2156911"/>
              <a:ext cx="2327275" cy="6461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b-NO" dirty="0">
                  <a:solidFill>
                    <a:srgbClr val="7030A0"/>
                  </a:solidFill>
                </a:rPr>
                <a:t>Generelle forvaltnings-</a:t>
              </a:r>
            </a:p>
            <a:p>
              <a:pPr>
                <a:defRPr/>
              </a:pPr>
              <a:r>
                <a:rPr lang="nb-NO" dirty="0">
                  <a:solidFill>
                    <a:srgbClr val="7030A0"/>
                  </a:solidFill>
                </a:rPr>
                <a:t>politiske føringer</a:t>
              </a:r>
            </a:p>
          </p:txBody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88B96BBC-9603-41A4-92A6-2C4AA4929EE8}"/>
                </a:ext>
              </a:extLst>
            </p:cNvPr>
            <p:cNvSpPr txBox="1"/>
            <p:nvPr/>
          </p:nvSpPr>
          <p:spPr>
            <a:xfrm>
              <a:off x="6296622" y="1121525"/>
              <a:ext cx="4650176" cy="24622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nn-NO" sz="1400" dirty="0" err="1">
                  <a:solidFill>
                    <a:srgbClr val="7030A0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Regjeringens</a:t>
              </a:r>
              <a:r>
                <a:rPr lang="nn-NO" sz="1400" dirty="0">
                  <a:solidFill>
                    <a:srgbClr val="7030A0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nasjonale strategi for kunstig intelligens (2020)</a:t>
              </a:r>
              <a:endParaRPr lang="nn-NO" sz="1400" dirty="0">
                <a:solidFill>
                  <a:srgbClr val="7030A0"/>
                </a:solidFill>
              </a:endParaRPr>
            </a:p>
            <a:p>
              <a:pPr>
                <a:defRPr/>
              </a:pPr>
              <a:r>
                <a:rPr lang="nn-NO" sz="1400" dirty="0" err="1">
                  <a:solidFill>
                    <a:srgbClr val="7030A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Regjeringens</a:t>
              </a:r>
              <a:r>
                <a:rPr lang="nn-NO" sz="1400" dirty="0">
                  <a:solidFill>
                    <a:srgbClr val="7030A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Digitaliseringsstrategi for </a:t>
              </a:r>
              <a:r>
                <a:rPr lang="nn-NO" sz="1400" dirty="0" err="1">
                  <a:solidFill>
                    <a:srgbClr val="7030A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offentlig</a:t>
              </a:r>
              <a:r>
                <a:rPr lang="nn-NO" sz="1400" dirty="0">
                  <a:solidFill>
                    <a:srgbClr val="7030A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sektor (2019)</a:t>
              </a:r>
              <a:endParaRPr lang="nn-NO" sz="1400" dirty="0">
                <a:solidFill>
                  <a:srgbClr val="7030A0"/>
                </a:solidFill>
              </a:endParaRPr>
            </a:p>
            <a:p>
              <a:pPr>
                <a:defRPr/>
              </a:pPr>
              <a:r>
                <a:rPr lang="nn-NO" sz="1400" dirty="0">
                  <a:solidFill>
                    <a:srgbClr val="7030A0"/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Digital agenda for Norge … (Meld. St. 27 (2015–2016))</a:t>
              </a:r>
              <a:endParaRPr lang="nn-NO" sz="1400" dirty="0">
                <a:solidFill>
                  <a:srgbClr val="7030A0"/>
                </a:solidFill>
              </a:endParaRPr>
            </a:p>
            <a:p>
              <a:pPr>
                <a:defRPr/>
              </a:pPr>
              <a:r>
                <a:rPr lang="nn-NO" sz="1400" dirty="0">
                  <a:solidFill>
                    <a:srgbClr val="7030A0"/>
                  </a:solidFill>
                </a:rPr>
                <a:t>    </a:t>
              </a:r>
              <a:r>
                <a:rPr lang="nb-NO" sz="1400" dirty="0">
                  <a:solidFill>
                    <a:srgbClr val="7030A0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Digitaliseringsrundskrivet</a:t>
              </a:r>
              <a:r>
                <a:rPr lang="nb-NO" sz="1400" u="sng" dirty="0">
                  <a:solidFill>
                    <a:srgbClr val="7030A0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, </a:t>
              </a:r>
              <a:r>
                <a:rPr lang="nb-NO" sz="1400" u="sng" dirty="0">
                  <a:solidFill>
                    <a:srgbClr val="7030A0"/>
                  </a:solidFill>
                </a:rPr>
                <a:t>2020</a:t>
              </a:r>
              <a:r>
                <a:rPr lang="nb-NO" sz="1400" dirty="0">
                  <a:solidFill>
                    <a:srgbClr val="7030A0"/>
                  </a:solidFill>
                </a:rPr>
                <a:t> (gjelder for 2021)</a:t>
              </a:r>
              <a:endParaRPr lang="nn-NO" sz="1400" dirty="0">
                <a:solidFill>
                  <a:srgbClr val="7030A0"/>
                </a:solidFill>
              </a:endParaRPr>
            </a:p>
            <a:p>
              <a:pPr>
                <a:defRPr/>
              </a:pPr>
              <a:r>
                <a:rPr lang="nn-NO" sz="1400" dirty="0">
                  <a:solidFill>
                    <a:srgbClr val="7030A0"/>
                  </a:solidFill>
                </a:rPr>
                <a:t>     </a:t>
              </a:r>
              <a:r>
                <a:rPr lang="nn-NO" sz="1400" dirty="0">
                  <a:solidFill>
                    <a:srgbClr val="7030A0"/>
                  </a:solidFill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Referansekatalog for </a:t>
              </a:r>
              <a:r>
                <a:rPr lang="nn-NO" sz="1400" dirty="0" err="1">
                  <a:solidFill>
                    <a:srgbClr val="7030A0"/>
                  </a:solidFill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IT-standarder</a:t>
              </a:r>
              <a:r>
                <a:rPr lang="nn-NO" sz="1400" dirty="0">
                  <a:solidFill>
                    <a:srgbClr val="7030A0"/>
                  </a:solidFill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i offentlig sektor</a:t>
              </a:r>
              <a:endParaRPr lang="nn-NO" sz="1400" dirty="0">
                <a:solidFill>
                  <a:srgbClr val="7030A0"/>
                </a:solidFill>
              </a:endParaRPr>
            </a:p>
            <a:p>
              <a:pPr>
                <a:defRPr/>
              </a:pPr>
              <a:r>
                <a:rPr lang="nn-NO" sz="1400" dirty="0">
                  <a:solidFill>
                    <a:srgbClr val="7030A0"/>
                  </a:solidFill>
                </a:rPr>
                <a:t>       </a:t>
              </a:r>
              <a:r>
                <a:rPr lang="nn-NO" sz="1400" dirty="0">
                  <a:solidFill>
                    <a:srgbClr val="7030A0"/>
                  </a:solidFill>
                  <a:hlinkClick r:id="rId7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Statlig kommunikasjonspolitikk</a:t>
              </a:r>
              <a:endParaRPr lang="nn-NO" sz="1400" dirty="0">
                <a:solidFill>
                  <a:srgbClr val="7030A0"/>
                </a:solidFill>
              </a:endParaRPr>
            </a:p>
            <a:p>
              <a:pPr>
                <a:defRPr/>
              </a:pPr>
              <a:r>
                <a:rPr lang="nn-NO" sz="1400" dirty="0">
                  <a:solidFill>
                    <a:srgbClr val="7030A0"/>
                  </a:solidFill>
                </a:rPr>
                <a:t>          </a:t>
              </a:r>
              <a:r>
                <a:rPr lang="nn-NO" sz="1400" dirty="0">
                  <a:solidFill>
                    <a:srgbClr val="7030A0"/>
                  </a:solidFill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Prinsipper for IT-arkitektur</a:t>
              </a:r>
              <a:endParaRPr lang="nn-NO" sz="1400" dirty="0">
                <a:solidFill>
                  <a:srgbClr val="7030A0"/>
                </a:solidFill>
              </a:endParaRPr>
            </a:p>
            <a:p>
              <a:pPr>
                <a:defRPr/>
              </a:pPr>
              <a:r>
                <a:rPr lang="nn-NO" sz="1400" dirty="0">
                  <a:solidFill>
                    <a:srgbClr val="7030A0"/>
                  </a:solidFill>
                </a:rPr>
                <a:t>             …</a:t>
              </a:r>
              <a:br>
                <a:rPr lang="nn-NO" sz="1400" dirty="0">
                  <a:solidFill>
                    <a:srgbClr val="7030A0"/>
                  </a:solidFill>
                </a:rPr>
              </a:br>
              <a:r>
                <a:rPr lang="nn-NO" sz="1400" dirty="0">
                  <a:solidFill>
                    <a:srgbClr val="7030A0"/>
                  </a:solidFill>
                </a:rPr>
                <a:t>               </a:t>
              </a:r>
              <a:r>
                <a:rPr lang="nn-NO" sz="1400" dirty="0">
                  <a:solidFill>
                    <a:srgbClr val="7030A0"/>
                  </a:solidFill>
                  <a:hlinkClick r:id="rId9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Utredningsinstruksen</a:t>
              </a:r>
              <a:br>
                <a:rPr lang="nn-NO" sz="1400" dirty="0">
                  <a:solidFill>
                    <a:srgbClr val="7030A0"/>
                  </a:solidFill>
                </a:rPr>
              </a:br>
              <a:r>
                <a:rPr lang="nn-NO" sz="1400" dirty="0">
                  <a:solidFill>
                    <a:srgbClr val="7030A0"/>
                  </a:solidFill>
                </a:rPr>
                <a:t>                  </a:t>
              </a:r>
              <a:r>
                <a:rPr lang="nn-NO" sz="1400" dirty="0">
                  <a:solidFill>
                    <a:srgbClr val="7030A0"/>
                  </a:solidFill>
                  <a:hlinkClick r:id="rId10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Prosjektveiviseren</a:t>
              </a:r>
              <a:endParaRPr lang="nn-NO" sz="1400" dirty="0">
                <a:solidFill>
                  <a:srgbClr val="7030A0"/>
                </a:solidFill>
              </a:endParaRPr>
            </a:p>
            <a:p>
              <a:pPr>
                <a:defRPr/>
              </a:pPr>
              <a:r>
                <a:rPr lang="nn-NO" sz="1400" dirty="0">
                  <a:solidFill>
                    <a:srgbClr val="800080"/>
                  </a:solidFill>
                </a:rPr>
                <a:t>             </a:t>
              </a:r>
              <a:r>
                <a:rPr lang="nn-NO" sz="1400" dirty="0">
                  <a:solidFill>
                    <a:schemeClr val="accent2">
                      <a:lumMod val="75000"/>
                    </a:schemeClr>
                  </a:solidFill>
                </a:rPr>
                <a:t>    </a:t>
              </a:r>
              <a:endParaRPr lang="nb-NO" sz="14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uppe 8">
            <a:extLst>
              <a:ext uri="{FF2B5EF4-FFF2-40B4-BE49-F238E27FC236}">
                <a16:creationId xmlns:a16="http://schemas.microsoft.com/office/drawing/2014/main" id="{BAD257F7-D64A-4778-BBDD-F9B3F383FF24}"/>
              </a:ext>
            </a:extLst>
          </p:cNvPr>
          <p:cNvGrpSpPr/>
          <p:nvPr/>
        </p:nvGrpSpPr>
        <p:grpSpPr>
          <a:xfrm>
            <a:off x="3817395" y="3299720"/>
            <a:ext cx="6815138" cy="1050925"/>
            <a:chOff x="3817395" y="3299911"/>
            <a:chExt cx="6815138" cy="1050925"/>
          </a:xfrm>
        </p:grpSpPr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12CBDE4C-1F17-4EBA-83AE-810F63EA876B}"/>
                </a:ext>
              </a:extLst>
            </p:cNvPr>
            <p:cNvSpPr txBox="1"/>
            <p:nvPr/>
          </p:nvSpPr>
          <p:spPr bwMode="auto">
            <a:xfrm>
              <a:off x="3817395" y="3299911"/>
              <a:ext cx="3057312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nb-NO" dirty="0">
                <a:solidFill>
                  <a:schemeClr val="accent2">
                    <a:lumMod val="75000"/>
                  </a:schemeClr>
                </a:solidFill>
              </a:endParaRPr>
            </a:p>
            <a:p>
              <a:pPr>
                <a:defRPr/>
              </a:pPr>
              <a:r>
                <a:rPr lang="nb-NO" dirty="0">
                  <a:solidFill>
                    <a:schemeClr val="accent2">
                      <a:lumMod val="75000"/>
                    </a:schemeClr>
                  </a:solidFill>
                </a:rPr>
                <a:t>Virksomhetsspesifikke føringer</a:t>
              </a: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DD929A77-1E0B-40CF-8037-1103DC0BC39D}"/>
                </a:ext>
              </a:extLst>
            </p:cNvPr>
            <p:cNvSpPr txBox="1"/>
            <p:nvPr/>
          </p:nvSpPr>
          <p:spPr>
            <a:xfrm>
              <a:off x="7130508" y="3612649"/>
              <a:ext cx="3502025" cy="7381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b-NO" sz="1400" dirty="0">
                  <a:solidFill>
                    <a:schemeClr val="accent2">
                      <a:lumMod val="75000"/>
                    </a:schemeClr>
                  </a:solidFill>
                </a:rPr>
                <a:t>Føringer i tildelingsbrev</a:t>
              </a:r>
            </a:p>
            <a:p>
              <a:pPr>
                <a:defRPr/>
              </a:pPr>
              <a:r>
                <a:rPr lang="nb-NO" sz="1400" dirty="0">
                  <a:solidFill>
                    <a:schemeClr val="accent2">
                      <a:lumMod val="75000"/>
                    </a:schemeClr>
                  </a:solidFill>
                </a:rPr>
                <a:t>   IKT-strategi for virksomheten</a:t>
              </a:r>
            </a:p>
            <a:p>
              <a:pPr>
                <a:defRPr/>
              </a:pPr>
              <a:r>
                <a:rPr lang="nb-NO" sz="1400" dirty="0">
                  <a:solidFill>
                    <a:schemeClr val="accent2">
                      <a:lumMod val="75000"/>
                    </a:schemeClr>
                  </a:solidFill>
                </a:rPr>
                <a:t>      Kommunikasjonsstrategi for virksomheten</a:t>
              </a:r>
            </a:p>
          </p:txBody>
        </p:sp>
      </p:grp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5A62CDA0-2DE0-4B7A-BFB4-B25B72E83D02}"/>
              </a:ext>
            </a:extLst>
          </p:cNvPr>
          <p:cNvSpPr txBox="1"/>
          <p:nvPr/>
        </p:nvSpPr>
        <p:spPr>
          <a:xfrm>
            <a:off x="5871134" y="695915"/>
            <a:ext cx="5978816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1400" dirty="0"/>
              <a:t>(særlovgivning som </a:t>
            </a:r>
            <a:r>
              <a:rPr lang="nb-NO" sz="1400" i="1" dirty="0"/>
              <a:t>innhold</a:t>
            </a:r>
            <a:r>
              <a:rPr lang="nb-NO" sz="1400" dirty="0"/>
              <a:t> og generell lovgivning som </a:t>
            </a:r>
            <a:r>
              <a:rPr lang="nb-NO" sz="1400" i="1" dirty="0"/>
              <a:t>ramme, jf. forelesning 7</a:t>
            </a:r>
            <a:r>
              <a:rPr lang="nb-NO" sz="1400" dirty="0"/>
              <a:t>)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9451978C-4686-467C-A603-9A4A0AB90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1214" y="4851977"/>
            <a:ext cx="5037085" cy="1384995"/>
          </a:xfrm>
          <a:prstGeom prst="rect">
            <a:avLst/>
          </a:prstGeom>
          <a:noFill/>
          <a:ln w="31750" cap="rnd" cmpd="dbl">
            <a:solidFill>
              <a:srgbClr val="008000"/>
            </a:solidFill>
            <a:prstDash val="lg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nb-NO" sz="1400" u="sng" dirty="0">
                <a:latin typeface="Calibri" pitchFamily="34" charset="0"/>
                <a:cs typeface="Arial" charset="0"/>
              </a:rPr>
              <a:t>Eksempler på noen viktige, </a:t>
            </a:r>
            <a:r>
              <a:rPr lang="nb-NO" sz="1400" i="1" u="sng" dirty="0">
                <a:latin typeface="Calibri" pitchFamily="34" charset="0"/>
                <a:cs typeface="Arial" charset="0"/>
              </a:rPr>
              <a:t>mulige</a:t>
            </a:r>
            <a:r>
              <a:rPr lang="nb-NO" sz="1400" u="sng" dirty="0">
                <a:latin typeface="Calibri" pitchFamily="34" charset="0"/>
                <a:cs typeface="Arial" charset="0"/>
              </a:rPr>
              <a:t> typer systemspesifikke føringer: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Formål med systemet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Automatiseringsgrad, automatisering/skjønn mv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Systemets bindende virkning og rutiner for avvik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Støttefunksjoner/brukervennlighet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nb-NO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Avtaler (DB-avtaler, felles BA, tilgang til andres opplysninger mv.)</a:t>
            </a:r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A5F08DAD-A6D7-47BC-8517-960189F5E75A}"/>
              </a:ext>
            </a:extLst>
          </p:cNvPr>
          <p:cNvGrpSpPr/>
          <p:nvPr/>
        </p:nvGrpSpPr>
        <p:grpSpPr>
          <a:xfrm>
            <a:off x="3346611" y="2810043"/>
            <a:ext cx="8119809" cy="2013213"/>
            <a:chOff x="3346611" y="2810043"/>
            <a:chExt cx="8119809" cy="2013213"/>
          </a:xfrm>
        </p:grpSpPr>
        <p:sp>
          <p:nvSpPr>
            <p:cNvPr id="13" name="Pil: ned 12">
              <a:extLst>
                <a:ext uri="{FF2B5EF4-FFF2-40B4-BE49-F238E27FC236}">
                  <a16:creationId xmlns:a16="http://schemas.microsoft.com/office/drawing/2014/main" id="{26794D63-7619-42E9-98C3-81C549DB7BD3}"/>
                </a:ext>
              </a:extLst>
            </p:cNvPr>
            <p:cNvSpPr/>
            <p:nvPr/>
          </p:nvSpPr>
          <p:spPr>
            <a:xfrm>
              <a:off x="4601244" y="2810043"/>
              <a:ext cx="226111" cy="1587953"/>
            </a:xfrm>
            <a:prstGeom prst="downArrow">
              <a:avLst/>
            </a:prstGeom>
            <a:noFill/>
            <a:ln w="2222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1" name="Gruppe 10">
              <a:extLst>
                <a:ext uri="{FF2B5EF4-FFF2-40B4-BE49-F238E27FC236}">
                  <a16:creationId xmlns:a16="http://schemas.microsoft.com/office/drawing/2014/main" id="{3A3298D6-BEEF-4174-9BF6-B118F661258B}"/>
                </a:ext>
              </a:extLst>
            </p:cNvPr>
            <p:cNvGrpSpPr/>
            <p:nvPr/>
          </p:nvGrpSpPr>
          <p:grpSpPr>
            <a:xfrm>
              <a:off x="3346611" y="4153767"/>
              <a:ext cx="8119809" cy="669489"/>
              <a:chOff x="3346611" y="4153767"/>
              <a:chExt cx="8119809" cy="669489"/>
            </a:xfrm>
          </p:grpSpPr>
          <p:sp>
            <p:nvSpPr>
              <p:cNvPr id="5133" name="TekstSylinder 15">
                <a:extLst>
                  <a:ext uri="{FF2B5EF4-FFF2-40B4-BE49-F238E27FC236}">
                    <a16:creationId xmlns:a16="http://schemas.microsoft.com/office/drawing/2014/main" id="{5C9AE196-AAEC-4B6E-8EFF-BF9530E703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6611" y="4153767"/>
                <a:ext cx="370401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nb-NO" altLang="nb-NO" sz="1800" dirty="0">
                  <a:solidFill>
                    <a:srgbClr val="008000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b-NO" altLang="nb-NO" sz="1800" dirty="0">
                    <a:solidFill>
                      <a:srgbClr val="008000"/>
                    </a:solidFill>
                  </a:rPr>
                  <a:t>Prosjektspesifikke føringer = MANDAT</a:t>
                </a:r>
              </a:p>
            </p:txBody>
          </p:sp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7C0B0FAE-3D48-422A-8CDA-EE1E9BFFBA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60708" y="4300036"/>
                <a:ext cx="400571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nb-NO" sz="1400" i="1" dirty="0">
                    <a:solidFill>
                      <a:srgbClr val="008000"/>
                    </a:solidFill>
                    <a:latin typeface="Calibri" pitchFamily="34" charset="0"/>
                    <a:cs typeface="Arial" charset="0"/>
                  </a:rPr>
                  <a:t>Aktualiserer og vektlegger generelle og virksomhets-</a:t>
                </a:r>
                <a:br>
                  <a:rPr lang="nb-NO" sz="1400" i="1" dirty="0">
                    <a:solidFill>
                      <a:srgbClr val="008000"/>
                    </a:solidFill>
                    <a:latin typeface="Calibri" pitchFamily="34" charset="0"/>
                    <a:cs typeface="Arial" charset="0"/>
                  </a:rPr>
                </a:br>
                <a:r>
                  <a:rPr lang="nb-NO" sz="1400" i="1" dirty="0">
                    <a:solidFill>
                      <a:srgbClr val="008000"/>
                    </a:solidFill>
                    <a:latin typeface="Calibri" pitchFamily="34" charset="0"/>
                    <a:cs typeface="Arial" charset="0"/>
                  </a:rPr>
                  <a:t>spesifikke føringer og rettslige rammer for prosjektet</a:t>
                </a:r>
              </a:p>
            </p:txBody>
          </p:sp>
        </p:grpSp>
        <p:sp>
          <p:nvSpPr>
            <p:cNvPr id="25" name="Pil: ned 24">
              <a:extLst>
                <a:ext uri="{FF2B5EF4-FFF2-40B4-BE49-F238E27FC236}">
                  <a16:creationId xmlns:a16="http://schemas.microsoft.com/office/drawing/2014/main" id="{13182C33-810A-4A72-9DC9-39504F8698D6}"/>
                </a:ext>
              </a:extLst>
            </p:cNvPr>
            <p:cNvSpPr/>
            <p:nvPr/>
          </p:nvSpPr>
          <p:spPr>
            <a:xfrm>
              <a:off x="5424738" y="3946242"/>
              <a:ext cx="226111" cy="451754"/>
            </a:xfrm>
            <a:prstGeom prst="downArrow">
              <a:avLst/>
            </a:prstGeom>
            <a:noFill/>
            <a:ln w="222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58570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Office-tema</vt:lpstr>
      <vt:lpstr>Politiske føringer for mandater om systemutvikling</vt:lpstr>
      <vt:lpstr>Mandat med føringer for systemutviklingsprosjekter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Politiske rammer og mandater for systemutvikling</dc:title>
  <dc:creator>dag wiese schartum</dc:creator>
  <cp:lastModifiedBy>dag wiese schartum</cp:lastModifiedBy>
  <cp:revision>9</cp:revision>
  <cp:lastPrinted>2021-01-26T11:12:01Z</cp:lastPrinted>
  <dcterms:created xsi:type="dcterms:W3CDTF">2021-01-25T22:55:21Z</dcterms:created>
  <dcterms:modified xsi:type="dcterms:W3CDTF">2021-01-26T12:40:27Z</dcterms:modified>
</cp:coreProperties>
</file>