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59" r:id="rId4"/>
    <p:sldId id="273" r:id="rId5"/>
    <p:sldId id="271" r:id="rId6"/>
    <p:sldId id="272" r:id="rId7"/>
    <p:sldId id="260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FA585-909A-47EE-9EAD-46C661A88EB5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D7905-2A95-42EF-90A7-00D744288F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75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5F494-06AF-4467-876F-9A38D61AEB90}" type="slidenum">
              <a:rPr lang="nb-NO" altLang="nb-NO" smtClean="0"/>
              <a:pPr>
                <a:spcBef>
                  <a:spcPct val="0"/>
                </a:spcBef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96F7EB-27AD-4EAE-BAF1-5273DC92E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418A5E3-15FA-4C87-A30D-528EC26E4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284555-2480-4DD7-81CE-DCF04B71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1D4FB9-A007-47D6-A14C-0348CC37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DB22D4-971A-443F-9E35-508D4F62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2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4C7FFC-47DA-4E68-A028-BE3D9ED7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3E94976-63B8-4DBB-BE88-686C143D2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EED5E8-881F-4C61-B254-638F7C40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B53ACB-D66A-4285-ADDF-18C91D5D1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AA9A68-D187-47AE-8703-F3CB1B62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68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7737529-C193-4C92-AAD8-B6CC8B628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78E38C4-15D8-4599-858F-929E1E9AF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1C11E8-5802-4B73-AAF9-6D082E28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CA257B-6C86-4878-8BC2-98CE4832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054EA2-CF1E-4679-AA6B-892732870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47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6DA3F9-1F9B-4DE8-96D3-BFD12EDD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C0B8D1-7860-405C-804D-F2E3F0EAD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6845B6-6993-4A07-A0C7-99310A39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806C23-04FE-4F70-80A4-6BD2E00A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08B2BD-7A52-465E-A9A8-F3872EE4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39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AAA167-9D5C-41E0-9131-8BAD74F2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67ADA8-23A7-475F-AEE7-730AFF02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6286ED-2A2A-4B06-9643-EC4AB0D9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4CB390-DCB3-4F11-BD29-2AB780C1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D674FD-6EFA-4080-B3F7-17BC7B62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3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18496A-535E-47A8-9815-D646579AC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F18A21-78B6-409A-A0C8-04C30CCBC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2F31F7D-7D3D-43E0-8363-8B2601AF9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3B8AADF-B549-4AE8-AC65-F76CCD6E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B6D367-33FD-4A2A-A1B6-F825DF8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284E46-ABCE-4359-A5B2-5A3367DA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69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4578C-095B-422F-89CF-38CB9513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2646463-5896-4E10-8609-3308EE52B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72C15BC-EF47-4BBF-BE71-B176A5B8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C32971B-0F2F-4AEA-9AA5-5F7D0D9D1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ABB2268-5BC7-4F53-B639-F37A166E2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949D07D-886F-4206-A840-D3B282542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CCEFD5C-DAD6-44DA-9DD7-07D731B4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6D999F9-9A98-4770-BE15-3B222FB5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70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5FE96D-8BEB-469A-BC93-CC027D1F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5C8504F-F46D-4F60-BC65-7AAFCF8B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69C2E9-667D-40DD-A913-C6768196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F575A8C-F98C-4168-B64C-A015F397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99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B5DB3F-3344-49C0-8274-259CE258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71DDBF-078B-4124-B523-CE54F898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C5DA529-9F18-4CE1-8523-89504707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02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1C38-F0D9-4540-AD02-4F04B369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DC82B0-AC1D-4D96-8D43-BC6CFF2B0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1E7EA2-B4B8-40FC-A006-F0CE29AA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4E860B1-DBD7-424E-9D1D-1B5DF1A1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0371344-2B8F-4260-80CC-2D4CAC81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C749E1-8593-45AD-BC96-B3172996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27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14A904-DB73-40D3-AB44-956E656D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58C6F5-3907-49B6-830A-373A37820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9882E6-5E76-48F5-B9E3-57AD5F802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16A321-1EAD-468C-B21F-72592404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F354E7-733E-492F-B349-ACD5DA83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83336E-FEE7-4DB1-8A4C-F30E300E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79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ED58D6-2C66-4157-980B-78242911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8C02CA1-F1D6-492A-A9AE-C8EFD0BCA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9E9CBA-670D-476D-95A3-B37BC536E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72AE1-B127-4C52-95B1-6D11771B2E30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3655AD-F3FD-4D9A-8017-6F445E770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DF6A71-3678-4BC7-9836-C85342FC5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74473-6FB3-4129-A258-4921A3D633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67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skaffelser.no/sites/anskaffelser2/files/dba_generell_avtaletekst_2020_no.docx" TargetMode="External"/><Relationship Id="rId2" Type="http://schemas.openxmlformats.org/officeDocument/2006/relationships/hyperlink" Target="https://www.anskaffelser.no/hva-skal-du-kjope/it/kravspesifisering-av-it-losninger/forberede-konkurransen/velge-avtalekontrak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534660-2C3D-450D-B37D-6F56E0B4C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976"/>
            <a:ext cx="9144000" cy="1303383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Organisering av systemutvikling, </a:t>
            </a:r>
            <a:b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rettslig perspektiver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760040-551C-4AD6-9FEA-CFFF5F937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Schartum,</a:t>
            </a:r>
          </a:p>
          <a:p>
            <a:r>
              <a:rPr lang="nb-NO" sz="1800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206176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5E2BD-6DAE-4553-9CCA-1BC147715F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0042" y="2675708"/>
            <a:ext cx="10515600" cy="1658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2000" dirty="0"/>
              <a:t>Organisering av </a:t>
            </a:r>
            <a:r>
              <a:rPr lang="nb-NO" sz="2000" dirty="0">
                <a:solidFill>
                  <a:srgbClr val="C00000"/>
                </a:solidFill>
              </a:rPr>
              <a:t>systemutviklingsarbeider</a:t>
            </a:r>
            <a:r>
              <a:rPr lang="nb-NO" sz="2000" dirty="0"/>
              <a:t> (denne presentasjonen)</a:t>
            </a:r>
          </a:p>
          <a:p>
            <a:pPr marL="457200" lvl="1" indent="0">
              <a:buNone/>
            </a:pPr>
            <a:r>
              <a:rPr lang="nb-NO" sz="2000" dirty="0"/>
              <a:t>	</a:t>
            </a:r>
            <a:r>
              <a:rPr lang="nb-NO" sz="1800" i="1" dirty="0"/>
              <a:t>Se pensumboken, kapittel 4 om etablering av digitaliseringsprosjekter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/>
              <a:t>Organiseringen av </a:t>
            </a:r>
            <a:r>
              <a:rPr lang="nb-NO" sz="2000" dirty="0">
                <a:solidFill>
                  <a:srgbClr val="C00000"/>
                </a:solidFill>
              </a:rPr>
              <a:t>systemet</a:t>
            </a:r>
            <a:r>
              <a:rPr lang="nb-NO" sz="2000" dirty="0"/>
              <a:t> som skal utvikles. Blir behandlet i forelesning nr. 9</a:t>
            </a:r>
          </a:p>
          <a:p>
            <a:pPr marL="457200" lvl="1" indent="0">
              <a:buNone/>
            </a:pPr>
            <a:r>
              <a:rPr lang="nb-NO" sz="2000" dirty="0"/>
              <a:t>	</a:t>
            </a:r>
            <a:r>
              <a:rPr lang="nb-NO" sz="1800" i="1" dirty="0"/>
              <a:t>Se pensumboken, kap. 5 om aktøranalyse og systemavgrensing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53B3C2C-53C5-430A-9297-CCA9866E2C37}"/>
              </a:ext>
            </a:extLst>
          </p:cNvPr>
          <p:cNvSpPr txBox="1"/>
          <p:nvPr/>
        </p:nvSpPr>
        <p:spPr>
          <a:xfrm>
            <a:off x="1130042" y="1370942"/>
            <a:ext cx="61617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400" b="1" dirty="0">
                <a:solidFill>
                  <a:srgbClr val="C00000"/>
                </a:solidFill>
              </a:rPr>
              <a:t>Merk at spørsmål vedrørende organisering kommer inn på to måter: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80610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980" y="-53850"/>
            <a:ext cx="4147970" cy="868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b="1" dirty="0" err="1">
                <a:solidFill>
                  <a:srgbClr val="C00000"/>
                </a:solidFill>
              </a:rPr>
              <a:t>Prosjektetorganisering</a:t>
            </a:r>
            <a:endParaRPr lang="nb-NO" sz="3200" b="1" dirty="0">
              <a:solidFill>
                <a:srgbClr val="C00000"/>
              </a:solidFill>
            </a:endParaRP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4442813" cy="3893803"/>
            <a:chOff x="1428728" y="2285992"/>
            <a:chExt cx="4443279" cy="3893204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>
              <a:cxnSpLocks/>
            </p:cNvCxnSpPr>
            <p:nvPr/>
          </p:nvCxnSpPr>
          <p:spPr>
            <a:xfrm>
              <a:off x="3857858" y="2285992"/>
              <a:ext cx="863798" cy="358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04077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/>
                <a:t>Fagavdeling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5184" y="5871466"/>
              <a:ext cx="1976823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/>
                <a:t>Administrasjonsavdeling</a:t>
              </a:r>
            </a:p>
          </p:txBody>
        </p:sp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937" y="6204097"/>
            <a:ext cx="651387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dirty="0"/>
              <a:t>Livssyklusperspektiv: organisering under utvikling og videreutvikling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734675" y="3869428"/>
            <a:ext cx="4237191" cy="1945555"/>
            <a:chOff x="6357937" y="3869428"/>
            <a:chExt cx="4089929" cy="1945555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388" y="3869428"/>
              <a:ext cx="408147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Prosjektgruppen som «forum for saksforberedelse»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   Avgjørelser i respektive linjer </a:t>
              </a:r>
              <a:r>
                <a:rPr lang="nb-NO" altLang="nb-NO" sz="1400" dirty="0"/>
                <a:t>(jf. rettslige </a:t>
              </a:r>
              <a:r>
                <a:rPr lang="nb-NO" altLang="nb-NO" sz="1400" dirty="0" err="1"/>
                <a:t>systemavgj</a:t>
              </a:r>
              <a:r>
                <a:rPr lang="nb-NO" altLang="nb-NO" sz="1400" dirty="0"/>
                <a:t>.)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   Beslutning i ledelsen ved uenighet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4564162"/>
              <a:ext cx="40899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Betydningen av andre interne og eksterne systemer for sammensetningen av prosjektgruppen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5035684"/>
              <a:ext cx="40037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Krav til overlappende kompetanse i prosjektgruppen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600" y="5291763"/>
              <a:ext cx="39252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Juristers, teknologers og forvaltningsinformatikeres rolle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D6D3CAE9-0E51-48CE-8975-29226A6BC27D}"/>
              </a:ext>
            </a:extLst>
          </p:cNvPr>
          <p:cNvGrpSpPr/>
          <p:nvPr/>
        </p:nvGrpSpPr>
        <p:grpSpPr>
          <a:xfrm>
            <a:off x="1918270" y="1650108"/>
            <a:ext cx="3947596" cy="740713"/>
            <a:chOff x="1918270" y="1650108"/>
            <a:chExt cx="3947596" cy="740713"/>
          </a:xfrm>
        </p:grpSpPr>
        <p:sp>
          <p:nvSpPr>
            <p:cNvPr id="6159" name="TekstSylinder 30">
              <a:extLst>
                <a:ext uri="{FF2B5EF4-FFF2-40B4-BE49-F238E27FC236}">
                  <a16:creationId xmlns:a16="http://schemas.microsoft.com/office/drawing/2014/main" id="{BA0085EA-98E0-4EF6-A8B1-C67CEAF62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200" y="1652157"/>
              <a:ext cx="132566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b-NO" altLang="nb-NO" sz="1400" dirty="0">
                  <a:solidFill>
                    <a:srgbClr val="0000FF"/>
                  </a:solidFill>
                </a:rPr>
                <a:t>Behandlings-</a:t>
              </a:r>
              <a:br>
                <a:rPr lang="nb-NO" altLang="nb-NO" sz="1400" dirty="0">
                  <a:solidFill>
                    <a:srgbClr val="0000FF"/>
                  </a:solidFill>
                </a:rPr>
              </a:br>
              <a:r>
                <a:rPr lang="nb-NO" altLang="nb-NO" sz="1400" dirty="0">
                  <a:solidFill>
                    <a:srgbClr val="0000FF"/>
                  </a:solidFill>
                </a:rPr>
                <a:t>ansvarlig (BA)</a:t>
              </a:r>
              <a:br>
                <a:rPr lang="nb-NO" altLang="nb-NO" sz="1400" dirty="0">
                  <a:solidFill>
                    <a:srgbClr val="0000FF"/>
                  </a:solidFill>
                </a:rPr>
              </a:br>
              <a:r>
                <a:rPr lang="nb-NO" altLang="nb-NO" sz="1400" dirty="0">
                  <a:solidFill>
                    <a:srgbClr val="0000FF"/>
                  </a:solidFill>
                </a:rPr>
                <a:t>= ”systemeier”?</a:t>
              </a:r>
            </a:p>
          </p:txBody>
        </p:sp>
        <p:sp>
          <p:nvSpPr>
            <p:cNvPr id="32" name="TekstSylinder 30">
              <a:extLst>
                <a:ext uri="{FF2B5EF4-FFF2-40B4-BE49-F238E27FC236}">
                  <a16:creationId xmlns:a16="http://schemas.microsoft.com/office/drawing/2014/main" id="{A9FB26B3-B272-4642-A2D4-E94E0BFEB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270" y="1650108"/>
              <a:ext cx="236422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nb-NO" altLang="nb-NO" sz="1400" dirty="0">
                  <a:solidFill>
                    <a:srgbClr val="0000FF"/>
                  </a:solidFill>
                </a:rPr>
                <a:t>Behandlingsansvarliges plikt til å organisere for å sikre</a:t>
              </a:r>
              <a:br>
                <a:rPr lang="nb-NO" altLang="nb-NO" sz="1400" dirty="0">
                  <a:solidFill>
                    <a:srgbClr val="0000FF"/>
                  </a:solidFill>
                </a:rPr>
              </a:br>
              <a:r>
                <a:rPr lang="nb-NO" altLang="nb-NO" sz="1400" dirty="0">
                  <a:solidFill>
                    <a:srgbClr val="0000FF"/>
                  </a:solidFill>
                </a:rPr>
                <a:t>etterlevelse, jf. PVF art. 24(1)</a:t>
              </a:r>
            </a:p>
          </p:txBody>
        </p:sp>
      </p:grpSp>
      <p:sp>
        <p:nvSpPr>
          <p:cNvPr id="34" name="TekstSylinder 30">
            <a:extLst>
              <a:ext uri="{FF2B5EF4-FFF2-40B4-BE49-F238E27FC236}">
                <a16:creationId xmlns:a16="http://schemas.microsoft.com/office/drawing/2014/main" id="{AA44A768-DB53-4CD0-8D5D-701F190CC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937" y="2958074"/>
            <a:ext cx="349326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Personvernombudets rolle i systemutviklings-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arbeider, jf. PVF art. 39(1)(a), </a:t>
            </a:r>
            <a:r>
              <a:rPr lang="nb-NO" altLang="nb-NO" sz="1400" dirty="0" err="1">
                <a:solidFill>
                  <a:srgbClr val="0000FF"/>
                </a:solidFill>
              </a:rPr>
              <a:t>jf</a:t>
            </a:r>
            <a:r>
              <a:rPr lang="nb-NO" altLang="nb-NO" sz="1400" dirty="0">
                <a:solidFill>
                  <a:srgbClr val="0000FF"/>
                </a:solidFill>
              </a:rPr>
              <a:t> art. 38(2)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DFEEB82-0F05-4645-B5AD-8A488E38BE03}"/>
              </a:ext>
            </a:extLst>
          </p:cNvPr>
          <p:cNvGrpSpPr/>
          <p:nvPr/>
        </p:nvGrpSpPr>
        <p:grpSpPr>
          <a:xfrm>
            <a:off x="2619541" y="1061271"/>
            <a:ext cx="7262645" cy="3370361"/>
            <a:chOff x="2619541" y="1061271"/>
            <a:chExt cx="7262645" cy="3370361"/>
          </a:xfrm>
        </p:grpSpPr>
        <p:grpSp>
          <p:nvGrpSpPr>
            <p:cNvPr id="8" name="Gruppe 22">
              <a:extLst>
                <a:ext uri="{FF2B5EF4-FFF2-40B4-BE49-F238E27FC236}">
                  <a16:creationId xmlns:a16="http://schemas.microsoft.com/office/drawing/2014/main" id="{1143FB0A-38D8-463C-A129-BC8931E81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7001" y="2645694"/>
              <a:ext cx="3714750" cy="1785938"/>
              <a:chOff x="2571736" y="2857496"/>
              <a:chExt cx="3714776" cy="1785950"/>
            </a:xfrm>
          </p:grpSpPr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FDB9413B-D883-4476-A083-1908EB37CE14}"/>
                  </a:ext>
                </a:extLst>
              </p:cNvPr>
              <p:cNvSpPr/>
              <p:nvPr/>
            </p:nvSpPr>
            <p:spPr>
              <a:xfrm>
                <a:off x="2571736" y="2857496"/>
                <a:ext cx="3714776" cy="1785950"/>
              </a:xfrm>
              <a:prstGeom prst="ellipse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6166" name="TekstSylinder 21">
                <a:extLst>
                  <a:ext uri="{FF2B5EF4-FFF2-40B4-BE49-F238E27FC236}">
                    <a16:creationId xmlns:a16="http://schemas.microsoft.com/office/drawing/2014/main" id="{1881D0B5-691A-48DE-9BE3-38A5ACF304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0432" y="3222908"/>
                <a:ext cx="1611286" cy="369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 dirty="0">
                    <a:solidFill>
                      <a:srgbClr val="C00000"/>
                    </a:solidFill>
                  </a:rPr>
                  <a:t>Prosjektgruppe</a:t>
                </a:r>
              </a:p>
            </p:txBody>
          </p:sp>
        </p:grpSp>
        <p:grpSp>
          <p:nvGrpSpPr>
            <p:cNvPr id="14" name="Gruppe 13">
              <a:extLst>
                <a:ext uri="{FF2B5EF4-FFF2-40B4-BE49-F238E27FC236}">
                  <a16:creationId xmlns:a16="http://schemas.microsoft.com/office/drawing/2014/main" id="{C12FC3C3-BE1F-4699-9EBE-D943F2947D15}"/>
                </a:ext>
              </a:extLst>
            </p:cNvPr>
            <p:cNvGrpSpPr/>
            <p:nvPr/>
          </p:nvGrpSpPr>
          <p:grpSpPr>
            <a:xfrm>
              <a:off x="2619541" y="1061271"/>
              <a:ext cx="7262645" cy="2748029"/>
              <a:chOff x="2619541" y="1061271"/>
              <a:chExt cx="7262645" cy="2748029"/>
            </a:xfrm>
          </p:grpSpPr>
          <p:grpSp>
            <p:nvGrpSpPr>
              <p:cNvPr id="10" name="Gruppe 9">
                <a:extLst>
                  <a:ext uri="{FF2B5EF4-FFF2-40B4-BE49-F238E27FC236}">
                    <a16:creationId xmlns:a16="http://schemas.microsoft.com/office/drawing/2014/main" id="{7401C49E-9A0C-4445-A367-2659357638FD}"/>
                  </a:ext>
                </a:extLst>
              </p:cNvPr>
              <p:cNvGrpSpPr/>
              <p:nvPr/>
            </p:nvGrpSpPr>
            <p:grpSpPr>
              <a:xfrm>
                <a:off x="2619541" y="1285875"/>
                <a:ext cx="7262645" cy="2523425"/>
                <a:chOff x="2619541" y="1285875"/>
                <a:chExt cx="7262645" cy="2523425"/>
              </a:xfrm>
            </p:grpSpPr>
            <p:grpSp>
              <p:nvGrpSpPr>
                <p:cNvPr id="9" name="Gruppe 30">
                  <a:extLst>
                    <a:ext uri="{FF2B5EF4-FFF2-40B4-BE49-F238E27FC236}">
                      <a16:creationId xmlns:a16="http://schemas.microsoft.com/office/drawing/2014/main" id="{53B99226-117C-420A-BA79-311E75A500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65406" y="1285875"/>
                  <a:ext cx="3216780" cy="1317111"/>
                  <a:chOff x="5141405" y="1285875"/>
                  <a:chExt cx="3216780" cy="1317111"/>
                </a:xfrm>
              </p:grpSpPr>
              <p:sp>
                <p:nvSpPr>
                  <p:cNvPr id="6161" name="TekstSylinder 23">
                    <a:extLst>
                      <a:ext uri="{FF2B5EF4-FFF2-40B4-BE49-F238E27FC236}">
                        <a16:creationId xmlns:a16="http://schemas.microsoft.com/office/drawing/2014/main" id="{374AD9F9-EF53-42CC-AE03-3476447FED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9774" y="1546485"/>
                    <a:ext cx="1764907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Brukerrepresentanter</a:t>
                    </a:r>
                  </a:p>
                </p:txBody>
              </p:sp>
              <p:sp>
                <p:nvSpPr>
                  <p:cNvPr id="6162" name="TekstSylinder 24">
                    <a:extLst>
                      <a:ext uri="{FF2B5EF4-FFF2-40B4-BE49-F238E27FC236}">
                        <a16:creationId xmlns:a16="http://schemas.microsoft.com/office/drawing/2014/main" id="{267FD462-793D-4647-BE4B-2C2C38530B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1575" y="2057120"/>
                    <a:ext cx="321661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Andre forvaltningsorganer </a:t>
                    </a:r>
                    <a:r>
                      <a:rPr lang="nb-NO" altLang="nb-NO" sz="1400" dirty="0"/>
                      <a:t>(jf. PVF art. 26)</a:t>
                    </a:r>
                  </a:p>
                </p:txBody>
              </p:sp>
              <p:sp>
                <p:nvSpPr>
                  <p:cNvPr id="6163" name="TekstSylinder 25">
                    <a:extLst>
                      <a:ext uri="{FF2B5EF4-FFF2-40B4-BE49-F238E27FC236}">
                        <a16:creationId xmlns:a16="http://schemas.microsoft.com/office/drawing/2014/main" id="{1F42599C-1A5A-411B-88FB-6F914969F3A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1405" y="2295011"/>
                    <a:ext cx="1722438" cy="307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Eksterne konsulenter</a:t>
                    </a:r>
                  </a:p>
                </p:txBody>
              </p:sp>
              <p:sp>
                <p:nvSpPr>
                  <p:cNvPr id="6164" name="TekstSylinder 26">
                    <a:extLst>
                      <a:ext uri="{FF2B5EF4-FFF2-40B4-BE49-F238E27FC236}">
                        <a16:creationId xmlns:a16="http://schemas.microsoft.com/office/drawing/2014/main" id="{6718A6B4-54E6-4654-841A-A9E8EA8F22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0" y="1285875"/>
                    <a:ext cx="159781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Berørte avdelinger</a:t>
                    </a:r>
                  </a:p>
                </p:txBody>
              </p:sp>
            </p:grpSp>
            <p:sp>
              <p:nvSpPr>
                <p:cNvPr id="4" name="TekstSylinder 3">
                  <a:extLst>
                    <a:ext uri="{FF2B5EF4-FFF2-40B4-BE49-F238E27FC236}">
                      <a16:creationId xmlns:a16="http://schemas.microsoft.com/office/drawing/2014/main" id="{A0C59D0C-52EE-4FE4-A7ED-0BA7F65EF999}"/>
                    </a:ext>
                  </a:extLst>
                </p:cNvPr>
                <p:cNvSpPr txBox="1"/>
                <p:nvPr/>
              </p:nvSpPr>
              <p:spPr>
                <a:xfrm>
                  <a:off x="4352433" y="3439968"/>
                  <a:ext cx="8645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>
                      <a:solidFill>
                        <a:srgbClr val="008000"/>
                      </a:solidFill>
                    </a:rPr>
                    <a:t>interne</a:t>
                  </a:r>
                </a:p>
              </p:txBody>
            </p:sp>
            <p:sp>
              <p:nvSpPr>
                <p:cNvPr id="33" name="TekstSylinder 32">
                  <a:extLst>
                    <a:ext uri="{FF2B5EF4-FFF2-40B4-BE49-F238E27FC236}">
                      <a16:creationId xmlns:a16="http://schemas.microsoft.com/office/drawing/2014/main" id="{23E254DB-B01A-415D-BA88-511F962820D3}"/>
                    </a:ext>
                  </a:extLst>
                </p:cNvPr>
                <p:cNvSpPr txBox="1"/>
                <p:nvPr/>
              </p:nvSpPr>
              <p:spPr>
                <a:xfrm>
                  <a:off x="2619541" y="3439968"/>
                  <a:ext cx="9966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>
                      <a:solidFill>
                        <a:srgbClr val="008000"/>
                      </a:solidFill>
                    </a:rPr>
                    <a:t>eksterne</a:t>
                  </a:r>
                </a:p>
              </p:txBody>
            </p:sp>
          </p:grpSp>
          <p:sp>
            <p:nvSpPr>
              <p:cNvPr id="36" name="TekstSylinder 26">
                <a:extLst>
                  <a:ext uri="{FF2B5EF4-FFF2-40B4-BE49-F238E27FC236}">
                    <a16:creationId xmlns:a16="http://schemas.microsoft.com/office/drawing/2014/main" id="{779BB9D0-7DF8-40FC-BBA0-7C42E9F517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1856" y="1061271"/>
                <a:ext cx="72744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400" b="1" dirty="0">
                    <a:solidFill>
                      <a:srgbClr val="008000"/>
                    </a:solidFill>
                  </a:rPr>
                  <a:t>Interne</a:t>
                </a:r>
              </a:p>
            </p:txBody>
          </p:sp>
          <p:sp>
            <p:nvSpPr>
              <p:cNvPr id="37" name="TekstSylinder 26">
                <a:extLst>
                  <a:ext uri="{FF2B5EF4-FFF2-40B4-BE49-F238E27FC236}">
                    <a16:creationId xmlns:a16="http://schemas.microsoft.com/office/drawing/2014/main" id="{874E523D-69AB-48C9-99B3-8AE73C3DE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3215" y="1807292"/>
                <a:ext cx="82824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400" b="1" dirty="0">
                    <a:solidFill>
                      <a:srgbClr val="008000"/>
                    </a:solidFill>
                  </a:rPr>
                  <a:t>Eksterne</a:t>
                </a:r>
              </a:p>
            </p:txBody>
          </p:sp>
        </p:grp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6C4A437C-8AF8-4210-B76F-6EE7912BBB8E}"/>
              </a:ext>
            </a:extLst>
          </p:cNvPr>
          <p:cNvSpPr txBox="1"/>
          <p:nvPr/>
        </p:nvSpPr>
        <p:spPr>
          <a:xfrm>
            <a:off x="4875623" y="1134464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485B7482-0F08-4436-BB79-03206B41D33B}"/>
              </a:ext>
            </a:extLst>
          </p:cNvPr>
          <p:cNvSpPr txBox="1"/>
          <p:nvPr/>
        </p:nvSpPr>
        <p:spPr>
          <a:xfrm>
            <a:off x="803001" y="1932251"/>
            <a:ext cx="10898534" cy="3532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Ansvarsprinsippet i PVF art. 5(2) innebærer at den behandlingsansvarlige må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organisere behandlingen slik at behandlingsansvaret kan ivaretas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b-NO" sz="2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Dette i</a:t>
            </a:r>
            <a:r>
              <a:rPr kumimoji="0" lang="nb-NO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nnebærer</a:t>
            </a:r>
            <a:r>
              <a:rPr lang="nb-NO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trolig at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/>
            </a:pPr>
            <a:r>
              <a:rPr lang="nb-NO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minst én person </a:t>
            </a: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i prosjektgruppen som står for systemutviklingen må være tildelt ansvar fra ledelsen for å ivareta behandlingsansvaret, og</a:t>
            </a:r>
          </a:p>
          <a:p>
            <a:pPr marL="457200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at personvernombudet </a:t>
            </a:r>
            <a:r>
              <a:rPr kumimoji="0" lang="nb-NO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(som offentlig forvaltning alltid skal ha) 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blir rådført ved antatt høy risiko for friheter og rettigheter, jf. art. 35(2), og 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lphaLcParenR"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har anledning til å involvere seg, særlig i samsvar med art. 39(1)(a) og (b) – men uten ansvar for resultatet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F3F9529C-578A-4CFB-ADAC-FD5C08DB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Innebærer personvernforordningen noen krav til organisering av systemutviklingsprosjekter? </a:t>
            </a:r>
            <a:r>
              <a:rPr lang="nb-NO" sz="2400" b="1" dirty="0">
                <a:solidFill>
                  <a:srgbClr val="C00000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8322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CFE2EF-DA29-47B0-A93A-7E63B80C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Innebærer personvernforordningen noen krav til organisering av systemutviklingsprosjekter? </a:t>
            </a:r>
            <a:r>
              <a:rPr lang="nb-NO" sz="2400" b="1" dirty="0">
                <a:solidFill>
                  <a:srgbClr val="C00000"/>
                </a:solidFill>
              </a:rPr>
              <a:t>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660845-0C59-49D1-B48A-4C99E6C47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94121" cy="2778866"/>
          </a:xfrm>
        </p:spPr>
        <p:txBody>
          <a:bodyPr>
            <a:norm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at personvernforordningen (og personopplysningsloven) skal gjelde, må det i utgangspunktet skje behandling av personopplysninger, jf. PVF art. 4(1) og (2)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gjelder derfor </a:t>
            </a:r>
            <a:r>
              <a:rPr lang="nb-NO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direkte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 utvinning og bruk av </a:t>
            </a:r>
            <a:r>
              <a:rPr lang="nb-NO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testdata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</a:t>
            </a:r>
            <a:r>
              <a:rPr lang="nb-NO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virkelige personopplysninger 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til testing, og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Utvinning av </a:t>
            </a:r>
            <a:r>
              <a:rPr lang="nb-NO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syntetiske </a:t>
            </a:r>
            <a:r>
              <a:rPr lang="nb-NO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testdata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(opplysninger som ikke er personopplysninger men har personopplysninger som kilde og utvinnes ved hjelp av maskinlæring)</a:t>
            </a:r>
          </a:p>
        </p:txBody>
      </p:sp>
    </p:spTree>
    <p:extLst>
      <p:ext uri="{BB962C8B-B14F-4D97-AF65-F5344CB8AC3E}">
        <p14:creationId xmlns:p14="http://schemas.microsoft.com/office/powerpoint/2010/main" val="338939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A84DE1-29E4-4669-90D0-FADC6063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Innebærer personvernforordningen noen krav til organisering av systemutviklingsprosjekter? </a:t>
            </a:r>
            <a:r>
              <a:rPr lang="nb-NO" sz="2400" b="1" dirty="0">
                <a:solidFill>
                  <a:srgbClr val="C00000"/>
                </a:solidFill>
              </a:rPr>
              <a:t>(3)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ACAEEE-9EFA-41BB-97B0-271E6271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87" y="1690688"/>
            <a:ext cx="11130616" cy="4900419"/>
          </a:xfrm>
        </p:spPr>
        <p:txBody>
          <a:bodyPr>
            <a:normAutofit fontScale="70000" lnSpcReduction="20000"/>
          </a:bodyPr>
          <a:lstStyle/>
          <a:p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Personvernforordningen regulerer </a:t>
            </a:r>
            <a:r>
              <a:rPr lang="nb-NO" sz="27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 produsenters 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utvikling av programvare som skal behandle personopplysninger</a:t>
            </a:r>
          </a:p>
          <a:p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gjelder «helt eller delvis behandling av personopplysninger …» i regi av en behandlingsansvarlig</a:t>
            </a:r>
          </a:p>
          <a:p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må også antas å gjelde for utvikling av behandlingsopplegg </a:t>
            </a:r>
            <a:r>
              <a:rPr lang="nb-NO" sz="27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som den behandlingsansvarlige forestår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, selv om det ikke pågår/skjer noen aktiv behandling av personopplysninger (jf. forrige bilde)</a:t>
            </a:r>
          </a:p>
          <a:p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Således gjelder forordningen også for en behandlingsansvarlig som fastsetter formål og midler for en fremtidig behandling, dvs.</a:t>
            </a:r>
          </a:p>
          <a:p>
            <a:pPr lvl="1"/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ved innkjøp av hyllevare, og</a:t>
            </a:r>
          </a:p>
          <a:p>
            <a:pPr lvl="1"/>
            <a:r>
              <a:rPr lang="nb-NO" sz="27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utvikling av egne systemløsninger 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(herunder tilpasning av hyllevare)</a:t>
            </a:r>
          </a:p>
          <a:p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innebærer </a:t>
            </a:r>
            <a:r>
              <a:rPr lang="nb-NO" sz="27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bl.a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at bestemmelser om </a:t>
            </a:r>
            <a:r>
              <a:rPr lang="nb-NO" sz="27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risikovurderinger 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må etterleves under veis i utviklingsarbeidet, </a:t>
            </a:r>
            <a:r>
              <a:rPr lang="nb-NO" sz="27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før</a:t>
            </a: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behandling av personopplysninger faktisk har begynt</a:t>
            </a:r>
          </a:p>
          <a:p>
            <a:pPr lvl="1"/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24 (behandlingsansvarliges ansvar)</a:t>
            </a:r>
          </a:p>
          <a:p>
            <a:pPr lvl="1"/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25 (innebygget personvern)</a:t>
            </a:r>
          </a:p>
          <a:p>
            <a:pPr lvl="1"/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32 (behandlingssikkerhet)</a:t>
            </a:r>
          </a:p>
          <a:p>
            <a:pPr lvl="1"/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35 (vurdering av personvernkonsekvenser)</a:t>
            </a:r>
          </a:p>
          <a:p>
            <a:pPr marL="0" indent="0">
              <a:buNone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Om disse risikovurderingene, se pensumboken, avsnitt 6.3.2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6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6410663" y="253207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Forvaltningsorgan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DBAC9175-6A20-4224-BF3C-32DCBA069F5F}"/>
              </a:ext>
            </a:extLst>
          </p:cNvPr>
          <p:cNvGrpSpPr>
            <a:grpSpLocks/>
          </p:cNvGrpSpPr>
          <p:nvPr/>
        </p:nvGrpSpPr>
        <p:grpSpPr bwMode="auto">
          <a:xfrm>
            <a:off x="7629863" y="634206"/>
            <a:ext cx="2584450" cy="1676400"/>
            <a:chOff x="3792" y="384"/>
            <a:chExt cx="1628" cy="1056"/>
          </a:xfrm>
        </p:grpSpPr>
        <p:sp>
          <p:nvSpPr>
            <p:cNvPr id="8224" name="Line 15">
              <a:extLst>
                <a:ext uri="{FF2B5EF4-FFF2-40B4-BE49-F238E27FC236}">
                  <a16:creationId xmlns:a16="http://schemas.microsoft.com/office/drawing/2014/main" id="{DECA69E8-FC7E-4E9A-99DC-8ABD7EF6E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5" name="Line 16">
              <a:extLst>
                <a:ext uri="{FF2B5EF4-FFF2-40B4-BE49-F238E27FC236}">
                  <a16:creationId xmlns:a16="http://schemas.microsoft.com/office/drawing/2014/main" id="{BE16F50A-1892-4EC1-95F0-F0A4CA87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6" name="Text Box 17">
              <a:extLst>
                <a:ext uri="{FF2B5EF4-FFF2-40B4-BE49-F238E27FC236}">
                  <a16:creationId xmlns:a16="http://schemas.microsoft.com/office/drawing/2014/main" id="{D2446AAC-83A7-4548-B068-AB4C2090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"/>
              <a:ext cx="1292" cy="372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Organisasjons-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instruksjonsmyndighet</a:t>
              </a: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FCCD0668-2163-412C-8F26-AD66A7096665}"/>
              </a:ext>
            </a:extLst>
          </p:cNvPr>
          <p:cNvGrpSpPr>
            <a:grpSpLocks/>
          </p:cNvGrpSpPr>
          <p:nvPr/>
        </p:nvGrpSpPr>
        <p:grpSpPr bwMode="auto">
          <a:xfrm>
            <a:off x="6555125" y="2310606"/>
            <a:ext cx="1752600" cy="4341813"/>
            <a:chOff x="3115" y="1440"/>
            <a:chExt cx="1104" cy="2735"/>
          </a:xfrm>
        </p:grpSpPr>
        <p:grpSp>
          <p:nvGrpSpPr>
            <p:cNvPr id="8215" name="Group 11">
              <a:extLst>
                <a:ext uri="{FF2B5EF4-FFF2-40B4-BE49-F238E27FC236}">
                  <a16:creationId xmlns:a16="http://schemas.microsoft.com/office/drawing/2014/main" id="{F20FF79A-E902-4E39-9E41-841925643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2537"/>
              <a:ext cx="1104" cy="1638"/>
              <a:chOff x="3355" y="2585"/>
              <a:chExt cx="1104" cy="1638"/>
            </a:xfrm>
          </p:grpSpPr>
          <p:sp>
            <p:nvSpPr>
              <p:cNvPr id="8222" name="AutoShape 4">
                <a:extLst>
                  <a:ext uri="{FF2B5EF4-FFF2-40B4-BE49-F238E27FC236}">
                    <a16:creationId xmlns:a16="http://schemas.microsoft.com/office/drawing/2014/main" id="{F7DAFD5A-0A54-41CB-A54E-A4D5D86BE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5" y="2585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23" name="Text Box 7">
                <a:extLst>
                  <a:ext uri="{FF2B5EF4-FFF2-40B4-BE49-F238E27FC236}">
                    <a16:creationId xmlns:a16="http://schemas.microsoft.com/office/drawing/2014/main" id="{76BA47A2-7A36-49B5-9FD4-4EC0245D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55"/>
                <a:ext cx="1099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 dirty="0"/>
                  <a:t>Evt. underliggende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 dirty="0"/>
                  <a:t>forvaltningsorgan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40"/>
              <a:ext cx="96" cy="1344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4429463" y="1472406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2" name="Group 43">
            <a:extLst>
              <a:ext uri="{FF2B5EF4-FFF2-40B4-BE49-F238E27FC236}">
                <a16:creationId xmlns:a16="http://schemas.microsoft.com/office/drawing/2014/main" id="{0C27ECF8-0142-4779-BC52-767B52B7642F}"/>
              </a:ext>
            </a:extLst>
          </p:cNvPr>
          <p:cNvGrpSpPr>
            <a:grpSpLocks/>
          </p:cNvGrpSpPr>
          <p:nvPr/>
        </p:nvGrpSpPr>
        <p:grpSpPr bwMode="auto">
          <a:xfrm>
            <a:off x="4429469" y="2615408"/>
            <a:ext cx="2589216" cy="2425702"/>
            <a:chOff x="1776" y="1632"/>
            <a:chExt cx="1631" cy="1528"/>
          </a:xfrm>
        </p:grpSpPr>
        <p:sp>
          <p:nvSpPr>
            <p:cNvPr id="8201" name="Text Box 41">
              <a:extLst>
                <a:ext uri="{FF2B5EF4-FFF2-40B4-BE49-F238E27FC236}">
                  <a16:creationId xmlns:a16="http://schemas.microsoft.com/office/drawing/2014/main" id="{7C26D20A-1A66-485B-B4BD-8CF62238E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632"/>
              <a:ext cx="992" cy="218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 dirty="0"/>
                <a:t>Avtaleregulering</a:t>
              </a:r>
            </a:p>
          </p:txBody>
        </p:sp>
        <p:sp>
          <p:nvSpPr>
            <p:cNvPr id="8202" name="Text Box 42">
              <a:extLst>
                <a:ext uri="{FF2B5EF4-FFF2-40B4-BE49-F238E27FC236}">
                  <a16:creationId xmlns:a16="http://schemas.microsoft.com/office/drawing/2014/main" id="{E98AD0E4-45F5-4669-9E77-1357B512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16"/>
              <a:ext cx="1535" cy="1144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Utviklingsavtale,</a:t>
              </a:r>
              <a:br>
                <a:rPr lang="nb-NO" altLang="nb-NO" sz="1600" dirty="0">
                  <a:hlinkClick r:id="rId2"/>
                </a:rPr>
              </a:br>
              <a:r>
                <a:rPr lang="nb-NO" altLang="nb-NO" sz="1600" dirty="0">
                  <a:hlinkClick r:id="rId2"/>
                </a:rPr>
                <a:t>jf. Statens standard-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nb-NO" altLang="nb-NO" sz="1600" dirty="0">
                  <a:hlinkClick r:id="rId2"/>
                </a:rPr>
                <a:t>  avtaler</a:t>
              </a:r>
              <a:endParaRPr lang="nb-NO" altLang="nb-NO" sz="1600" dirty="0"/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>
                  <a:hlinkClick r:id="rId3"/>
                </a:rPr>
                <a:t>Databehandleravtaler</a:t>
              </a:r>
              <a:r>
                <a:rPr lang="nb-NO" altLang="nb-NO" sz="1600" dirty="0"/>
                <a:t>,</a:t>
              </a:r>
              <a:br>
                <a:rPr lang="nb-NO" altLang="nb-NO" sz="1600" dirty="0"/>
              </a:br>
              <a:r>
                <a:rPr lang="nb-NO" altLang="nb-NO" sz="1600" dirty="0"/>
                <a:t>jf. PVF art. 28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Instruks til databehandler,</a:t>
              </a:r>
              <a:br>
                <a:rPr lang="nb-NO" altLang="nb-NO" sz="1600" dirty="0"/>
              </a:br>
              <a:r>
                <a:rPr lang="nb-NO" altLang="nb-NO" sz="1600" dirty="0"/>
                <a:t>jf. PVF art. 28(3)</a:t>
              </a: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54840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3200" b="1" dirty="0">
                <a:solidFill>
                  <a:srgbClr val="C00000"/>
                </a:solidFill>
                <a:latin typeface="+mj-lt"/>
              </a:rPr>
              <a:t>Nærmere om styring av system-</a:t>
            </a:r>
            <a:br>
              <a:rPr lang="nb-NO" sz="3200" b="1" dirty="0">
                <a:solidFill>
                  <a:srgbClr val="C00000"/>
                </a:solidFill>
                <a:latin typeface="+mj-lt"/>
              </a:rPr>
            </a:br>
            <a:r>
              <a:rPr lang="nb-NO" sz="3200" b="1" dirty="0">
                <a:solidFill>
                  <a:srgbClr val="C00000"/>
                </a:solidFill>
                <a:latin typeface="+mj-lt"/>
              </a:rPr>
              <a:t>utviklingsprosjekter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C7E3CCE-2A95-4754-9855-90D7B8260B62}"/>
              </a:ext>
            </a:extLst>
          </p:cNvPr>
          <p:cNvSpPr txBox="1"/>
          <p:nvPr/>
        </p:nvSpPr>
        <p:spPr>
          <a:xfrm>
            <a:off x="9001463" y="2149276"/>
            <a:ext cx="2900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7030A0"/>
                </a:solidFill>
              </a:rPr>
              <a:t>Personvernforordningen</a:t>
            </a:r>
          </a:p>
          <a:p>
            <a:r>
              <a:rPr lang="nb-NO" dirty="0">
                <a:solidFill>
                  <a:srgbClr val="7030A0"/>
                </a:solidFill>
              </a:rPr>
              <a:t>forutsetter at behandlings-</a:t>
            </a:r>
          </a:p>
          <a:p>
            <a:r>
              <a:rPr lang="nb-NO" dirty="0">
                <a:solidFill>
                  <a:srgbClr val="7030A0"/>
                </a:solidFill>
              </a:rPr>
              <a:t>ansvarlig har full styringsrett,</a:t>
            </a:r>
            <a:br>
              <a:rPr lang="nb-NO" dirty="0">
                <a:solidFill>
                  <a:srgbClr val="7030A0"/>
                </a:solidFill>
              </a:rPr>
            </a:br>
            <a:r>
              <a:rPr lang="nb-NO" dirty="0">
                <a:solidFill>
                  <a:srgbClr val="7030A0"/>
                </a:solidFill>
              </a:rPr>
              <a:t>jf. PVF art. 5(2) og 24(1)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39F0DC-1BFC-4511-8FE8-E799B4D17E6F}"/>
              </a:ext>
            </a:extLst>
          </p:cNvPr>
          <p:cNvSpPr txBox="1"/>
          <p:nvPr/>
        </p:nvSpPr>
        <p:spPr>
          <a:xfrm>
            <a:off x="7447710" y="424602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7030A0"/>
                </a:solidFill>
              </a:rPr>
              <a:t>BA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6DA7B52-0F13-4313-A360-B3D00859FE1B}"/>
              </a:ext>
            </a:extLst>
          </p:cNvPr>
          <p:cNvGrpSpPr/>
          <p:nvPr/>
        </p:nvGrpSpPr>
        <p:grpSpPr>
          <a:xfrm>
            <a:off x="2607010" y="1437481"/>
            <a:ext cx="4338641" cy="2565401"/>
            <a:chOff x="2607010" y="1437481"/>
            <a:chExt cx="4338641" cy="2565401"/>
          </a:xfrm>
        </p:grpSpPr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id="{011BDF2F-BEF5-4CBB-9CA1-2DC5CC4DC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7010" y="1437481"/>
              <a:ext cx="4338641" cy="2565401"/>
              <a:chOff x="677" y="912"/>
              <a:chExt cx="2733" cy="1616"/>
            </a:xfrm>
          </p:grpSpPr>
          <p:grpSp>
            <p:nvGrpSpPr>
              <p:cNvPr id="8210" name="Group 13">
                <a:extLst>
                  <a:ext uri="{FF2B5EF4-FFF2-40B4-BE49-F238E27FC236}">
                    <a16:creationId xmlns:a16="http://schemas.microsoft.com/office/drawing/2014/main" id="{9ED977F9-3503-4310-B264-BE38BBF35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7" y="912"/>
                <a:ext cx="1536" cy="1616"/>
                <a:chOff x="725" y="1104"/>
                <a:chExt cx="1536" cy="1616"/>
              </a:xfrm>
            </p:grpSpPr>
            <p:sp>
              <p:nvSpPr>
                <p:cNvPr id="8213" name="AutoShape 3">
                  <a:extLst>
                    <a:ext uri="{FF2B5EF4-FFF2-40B4-BE49-F238E27FC236}">
                      <a16:creationId xmlns:a16="http://schemas.microsoft.com/office/drawing/2014/main" id="{1FFDCDD2-848E-4A52-AC10-66ACC68EE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1104"/>
                  <a:ext cx="1104" cy="12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b-NO" altLang="nb-NO" sz="1800"/>
                </a:p>
              </p:txBody>
            </p:sp>
            <p:sp>
              <p:nvSpPr>
                <p:cNvPr id="8214" name="Text Box 8">
                  <a:extLst>
                    <a:ext uri="{FF2B5EF4-FFF2-40B4-BE49-F238E27FC236}">
                      <a16:creationId xmlns:a16="http://schemas.microsoft.com/office/drawing/2014/main" id="{0748FCBF-85AC-440A-9836-B7203836A8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5" y="2352"/>
                  <a:ext cx="1536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 dirty="0"/>
                    <a:t>         Oppdragstaker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 dirty="0"/>
                    <a:t>(eksterne konsulenter)</a:t>
                  </a:r>
                </a:p>
              </p:txBody>
            </p:sp>
          </p:grpSp>
          <p:sp>
            <p:nvSpPr>
              <p:cNvPr id="8211" name="Line 25">
                <a:extLst>
                  <a:ext uri="{FF2B5EF4-FFF2-40B4-BE49-F238E27FC236}">
                    <a16:creationId xmlns:a16="http://schemas.microsoft.com/office/drawing/2014/main" id="{15AF0876-39B8-4920-9C03-B590AAECE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70" y="1314"/>
                <a:ext cx="1536" cy="0"/>
              </a:xfrm>
              <a:prstGeom prst="line">
                <a:avLst/>
              </a:prstGeom>
              <a:noFill/>
              <a:ln w="53975" cmpd="tri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2" name="Text Box 26">
                <a:extLst>
                  <a:ext uri="{FF2B5EF4-FFF2-40B4-BE49-F238E27FC236}">
                    <a16:creationId xmlns:a16="http://schemas.microsoft.com/office/drawing/2014/main" id="{81D4AB98-1EC1-4DF4-9DB9-A921D968B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8" y="1004"/>
                <a:ext cx="1942" cy="213"/>
              </a:xfrm>
              <a:prstGeom prst="rect">
                <a:avLst/>
              </a:prstGeom>
              <a:noFill/>
              <a:ln w="9525">
                <a:solidFill>
                  <a:srgbClr val="00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 dirty="0"/>
                  <a:t>Bortkontraktering ("outsourcing«)?</a:t>
                </a:r>
              </a:p>
            </p:txBody>
          </p:sp>
        </p:grp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4901ABFD-340F-4C20-AC7C-6B29920D09F2}"/>
                </a:ext>
              </a:extLst>
            </p:cNvPr>
            <p:cNvSpPr txBox="1"/>
            <p:nvPr/>
          </p:nvSpPr>
          <p:spPr>
            <a:xfrm>
              <a:off x="3060698" y="1643677"/>
              <a:ext cx="1088311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rgbClr val="7030A0"/>
                  </a:solidFill>
                </a:rPr>
                <a:t>       DB</a:t>
              </a:r>
            </a:p>
            <a:p>
              <a:endParaRPr lang="nb-NO" b="1" dirty="0">
                <a:solidFill>
                  <a:srgbClr val="7030A0"/>
                </a:solidFill>
              </a:endParaRPr>
            </a:p>
            <a:p>
              <a:r>
                <a:rPr lang="nb-NO" sz="1600" dirty="0">
                  <a:solidFill>
                    <a:srgbClr val="7030A0"/>
                  </a:solidFill>
                </a:rPr>
                <a:t> produsent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2525C987-8456-41E6-AAF9-48CFBF4EB8DE}"/>
              </a:ext>
            </a:extLst>
          </p:cNvPr>
          <p:cNvGrpSpPr/>
          <p:nvPr/>
        </p:nvGrpSpPr>
        <p:grpSpPr>
          <a:xfrm>
            <a:off x="6944063" y="2991266"/>
            <a:ext cx="4291767" cy="1211183"/>
            <a:chOff x="6944063" y="2991266"/>
            <a:chExt cx="4291767" cy="1211183"/>
          </a:xfrm>
        </p:grpSpPr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BF63BEE3-51EC-4AAA-B74C-5E168516F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44063" y="2991266"/>
              <a:ext cx="2316946" cy="815538"/>
            </a:xfrm>
            <a:prstGeom prst="line">
              <a:avLst/>
            </a:prstGeom>
            <a:noFill/>
            <a:ln w="44450" cmpd="dbl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8BD7F875-E1BD-4B6A-A298-59D2BABC68FE}"/>
                </a:ext>
              </a:extLst>
            </p:cNvPr>
            <p:cNvSpPr txBox="1"/>
            <p:nvPr/>
          </p:nvSpPr>
          <p:spPr>
            <a:xfrm>
              <a:off x="9413408" y="3617674"/>
              <a:ext cx="1822422" cy="584775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Samarbeidende BA,</a:t>
              </a:r>
            </a:p>
            <a:p>
              <a:r>
                <a:rPr lang="nb-NO" sz="1600" dirty="0"/>
                <a:t> avtale, jf. art. 26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82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Organisering av systemutvikling,  rettslig perspektiver</vt:lpstr>
      <vt:lpstr>PowerPoint-presentasjon</vt:lpstr>
      <vt:lpstr>Prosjektetorganisering</vt:lpstr>
      <vt:lpstr>Innebærer personvernforordningen noen krav til organisering av systemutviklingsprosjekter? (1)</vt:lpstr>
      <vt:lpstr>Innebærer personvernforordningen noen krav til organisering av systemutviklingsprosjekter? (2)</vt:lpstr>
      <vt:lpstr>Innebærer personvernforordningen noen krav til organisering av systemutviklingsprosjekter? (3)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og systemutvikling,  rettslig perspektiver</dc:title>
  <dc:creator>dag wiese schartum</dc:creator>
  <cp:lastModifiedBy>dag wiese schartum</cp:lastModifiedBy>
  <cp:revision>21</cp:revision>
  <cp:lastPrinted>2021-01-26T20:42:45Z</cp:lastPrinted>
  <dcterms:created xsi:type="dcterms:W3CDTF">2021-01-25T21:19:48Z</dcterms:created>
  <dcterms:modified xsi:type="dcterms:W3CDTF">2021-01-27T08:46:01Z</dcterms:modified>
</cp:coreProperties>
</file>