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8" r:id="rId5"/>
    <p:sldId id="277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7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A4E2B5-DD12-4EAC-8C30-DEC1FB125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5ABAD61-E177-4F89-8633-FA10FE5FC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2C4C4EA-C78E-42FD-91ED-46CBB710A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A1A-83A7-4862-9FC8-5926BDEAF6BD}" type="datetimeFigureOut">
              <a:rPr lang="nb-NO" smtClean="0"/>
              <a:t>03.02.2021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EAF8DD1-A224-4914-BA4C-CA08595D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00AEA21-6A1D-443C-A372-7DAFCF898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F81-D605-4305-8033-3086324044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647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C0DD81-34CC-4EC7-9B6C-C9AB9A097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6FA5A4B-DCF0-4020-A72C-F89CA724D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324F8F-1595-48C4-B510-53A5356D2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A1A-83A7-4862-9FC8-5926BDEAF6BD}" type="datetimeFigureOut">
              <a:rPr lang="nb-NO" smtClean="0"/>
              <a:t>03.02.2021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4735B84-99D8-491F-A19A-D26F216B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CCB37E-5194-431F-AA7D-B1C619C50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F81-D605-4305-8033-3086324044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822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4EDD3E3-168E-429C-9C31-0E1D47421D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762E90A-3560-4429-A1F9-7EF693C3A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4AF299-7C4C-4AC4-8D25-32463C8CF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A1A-83A7-4862-9FC8-5926BDEAF6BD}" type="datetimeFigureOut">
              <a:rPr lang="nb-NO" smtClean="0"/>
              <a:t>03.02.2021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E268EA-F297-41F5-890D-641AB826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7D4B273-4599-42EF-9CDB-9F016840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F81-D605-4305-8033-3086324044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812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EC13FF-4702-4D3A-BA77-B1B86FA2B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2D2957-D2A4-4AD8-843D-E5E6AD39C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E7EEE6-4381-4165-8951-4087C612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A1A-83A7-4862-9FC8-5926BDEAF6BD}" type="datetimeFigureOut">
              <a:rPr lang="nb-NO" smtClean="0"/>
              <a:t>03.02.2021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DA72A9-5CF8-45C2-A7AA-F59D2866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8C2ACC8-A7D0-4C60-B4C4-0759B5703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F81-D605-4305-8033-3086324044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011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802789-904A-4771-8FEB-528B3BE1C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073CDAF-3FB1-4B8B-8895-502206A6A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9AC354-E54A-499F-9D6C-FA7A618FE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A1A-83A7-4862-9FC8-5926BDEAF6BD}" type="datetimeFigureOut">
              <a:rPr lang="nb-NO" smtClean="0"/>
              <a:t>03.02.2021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45082E9-0129-473E-9991-6BADF6CCD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3ACA68-C04E-4FF1-8896-7B45849EA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F81-D605-4305-8033-3086324044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285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53EDE8-4E3B-461E-A6A7-488EBBF6E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5D19C17-6660-4455-9307-BD003C1BFF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B0CF77B-F44D-40EC-9D64-9377FD90A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17F2036-C051-4D85-8D94-398742BF8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A1A-83A7-4862-9FC8-5926BDEAF6BD}" type="datetimeFigureOut">
              <a:rPr lang="nb-NO" smtClean="0"/>
              <a:t>03.02.2021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A62B5AD-74F1-441B-AB67-DDF600D39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D4E6F73-0E4A-4832-80C3-48C348130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F81-D605-4305-8033-3086324044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911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A2CD1A-EE59-409A-817A-B821B2062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A66BB72-DDC1-4416-AA2D-C254146CF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AD28FA9-5BEE-4493-AFBA-36F490AFF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A7ADA4D-74F6-4528-9D31-E61EF6FC2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C83DA3D-054A-4A36-8E09-BF07F20F46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142FE32-DE62-4B16-AA01-EC7A40EE0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A1A-83A7-4862-9FC8-5926BDEAF6BD}" type="datetimeFigureOut">
              <a:rPr lang="nb-NO" smtClean="0"/>
              <a:t>03.02.2021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3A2B991-1001-4674-869D-8CB95D173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A9FA680-D7FE-4744-9553-2DA2F52F4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F81-D605-4305-8033-3086324044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909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5B66D3-9137-45F4-9BA0-C09DE94AB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7B178DB-C932-402D-90E6-8D87D550F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A1A-83A7-4862-9FC8-5926BDEAF6BD}" type="datetimeFigureOut">
              <a:rPr lang="nb-NO" smtClean="0"/>
              <a:t>03.02.2021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8C5F112-69B6-4F08-889E-4EC8E7667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5B600DE-EB7D-492A-B1EC-DE1EC2202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F81-D605-4305-8033-3086324044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182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A601DAB-8FDE-46ED-8860-4A4055FD5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A1A-83A7-4862-9FC8-5926BDEAF6BD}" type="datetimeFigureOut">
              <a:rPr lang="nb-NO" smtClean="0"/>
              <a:t>03.02.2021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C0BEC7D-F891-4212-9B9E-644FD3A9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CA95B9B-F44F-4C97-B1C8-1C4E7FFCC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F81-D605-4305-8033-3086324044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689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20B7C7-7882-4994-BF0F-DC34009E6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F9ABFFB-32A6-4033-9FE3-F2CA74A23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94947CD-58D1-444B-9C73-9E0F5355A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1ED7B59-B1DD-4A50-8D99-0745780F7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A1A-83A7-4862-9FC8-5926BDEAF6BD}" type="datetimeFigureOut">
              <a:rPr lang="nb-NO" smtClean="0"/>
              <a:t>03.02.2021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E1F0A05-C3CC-41B8-92DC-CFD91AEA8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19F25BD-441B-4F83-993C-2D266336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F81-D605-4305-8033-3086324044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631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DCC7D8-5650-4F21-A10D-B9ADFFFC6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45156DA-BD09-4682-B720-3A1943357A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D86A8C6-6DBF-4F05-9A8A-BC4DFE0CE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EBC42D4-DAB9-466B-A621-E44726EA1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A1A-83A7-4862-9FC8-5926BDEAF6BD}" type="datetimeFigureOut">
              <a:rPr lang="nb-NO" smtClean="0"/>
              <a:t>03.02.2021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219C79E-F01A-4611-97DC-C6CF3C733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EB5027-CB23-4BF2-8CBC-FA6B877E2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F81-D605-4305-8033-3086324044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543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80443AF-88DB-42A9-971B-6AF983CB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51FF189-FB0C-4000-B566-9E25B08C8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A86EA15-AB64-4408-A4AD-BF709B333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1FA1A-83A7-4862-9FC8-5926BDEAF6BD}" type="datetimeFigureOut">
              <a:rPr lang="nb-NO" smtClean="0"/>
              <a:t>03.02.2021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8EB9136-78DA-456C-93A1-26F7003C2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B6D07DB-744E-4A7A-817F-EA0779D3B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37F81-D605-4305-8033-3086324044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322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pro/#reference/lov/1997-02-28-19/kap8" TargetMode="External"/><Relationship Id="rId2" Type="http://schemas.openxmlformats.org/officeDocument/2006/relationships/hyperlink" Target="https://lovdata.no/pro/#reference/lov/1997-02-28-19/%C2%A74-16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lovdata.no/pro/#reference/lov/1997-02-28-19/kap14" TargetMode="External"/><Relationship Id="rId4" Type="http://schemas.openxmlformats.org/officeDocument/2006/relationships/hyperlink" Target="https://lovdata.no/pro/#reference/lov/1997-02-28-19/kap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996882-0382-46B5-8C42-343457D39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0937"/>
          </a:xfrm>
        </p:spPr>
        <p:txBody>
          <a:bodyPr>
            <a:normAutofit/>
          </a:bodyPr>
          <a:lstStyle/>
          <a:p>
            <a:r>
              <a:rPr lang="nb-NO" sz="3600" dirty="0"/>
              <a:t>Jus som ramme og jus som innhold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4270342-EF6B-424F-8473-1C49E1BA13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37261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tel 15">
            <a:extLst>
              <a:ext uri="{FF2B5EF4-FFF2-40B4-BE49-F238E27FC236}">
                <a16:creationId xmlns:a16="http://schemas.microsoft.com/office/drawing/2014/main" id="{763FB6F1-118A-4A39-8E5E-4E8C19607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120" y="181108"/>
            <a:ext cx="7316832" cy="663262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Jus som ramme og jus som innhold</a:t>
            </a:r>
          </a:p>
        </p:txBody>
      </p:sp>
      <p:sp>
        <p:nvSpPr>
          <p:cNvPr id="19" name="Plassholder for tekst 18">
            <a:extLst>
              <a:ext uri="{FF2B5EF4-FFF2-40B4-BE49-F238E27FC236}">
                <a16:creationId xmlns:a16="http://schemas.microsoft.com/office/drawing/2014/main" id="{99AE03CC-7202-420B-8349-CD7C03508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1120" y="1410339"/>
            <a:ext cx="10573351" cy="192976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Dette utviklingsarbeidet inneholder to hovedgrupper juridiske spørsmål;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Sikre at systemet får et rettsriktig materielt innhold («</a:t>
            </a:r>
            <a:r>
              <a:rPr lang="nb-NO" sz="1800" b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jus som innhold</a:t>
            </a: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»)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de rettsreglene som er bestemmende for det materielle innholdet av resultatet som gis en formell representasjon i systemet, dvs. som transformeres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Sikre at systemet er i samsvar med gjeldende rettsregler </a:t>
            </a:r>
            <a:r>
              <a:rPr lang="nb-NO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for øvrig </a:t>
            </a: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, herunder at det har blitt til på lovlig måte («</a:t>
            </a:r>
            <a:r>
              <a:rPr lang="nb-NO" sz="18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jus som ramme</a:t>
            </a: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»)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D2585ED4-579B-4FE6-9D01-F9E1205EB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9383" y="2985577"/>
            <a:ext cx="2798393" cy="2310584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A8607BEF-6A24-42A4-AA27-B0EE1C7CC712}"/>
              </a:ext>
            </a:extLst>
          </p:cNvPr>
          <p:cNvSpPr txBox="1"/>
          <p:nvPr/>
        </p:nvSpPr>
        <p:spPr>
          <a:xfrm>
            <a:off x="831120" y="3384821"/>
            <a:ext cx="73402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«</a:t>
            </a:r>
            <a:r>
              <a:rPr lang="nb-NO" dirty="0">
                <a:solidFill>
                  <a:srgbClr val="7030A0"/>
                </a:solidFill>
              </a:rPr>
              <a:t>Innholdet</a:t>
            </a:r>
            <a:r>
              <a:rPr lang="nb-NO" dirty="0"/>
              <a:t>» gjelder rettsregler som skal transformeres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«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Rammen</a:t>
            </a:r>
            <a:r>
              <a:rPr lang="nb-NO" dirty="0"/>
              <a:t>» gjelder rettsregler som ikke kan/skal transformeres, men som</a:t>
            </a:r>
          </a:p>
          <a:p>
            <a:r>
              <a:rPr lang="nb-NO" dirty="0"/>
              <a:t>     må etterleves (manuelt) som ledd i systemutviklingen og ved bruk av</a:t>
            </a:r>
            <a:br>
              <a:rPr lang="nb-NO" dirty="0"/>
            </a:br>
            <a:r>
              <a:rPr lang="nb-NO" dirty="0"/>
              <a:t>     systemet</a:t>
            </a:r>
          </a:p>
        </p:txBody>
      </p: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E4DC1486-C697-4B48-94EC-E3BD056463E7}"/>
              </a:ext>
            </a:extLst>
          </p:cNvPr>
          <p:cNvGrpSpPr/>
          <p:nvPr/>
        </p:nvGrpSpPr>
        <p:grpSpPr>
          <a:xfrm>
            <a:off x="831120" y="3562898"/>
            <a:ext cx="10573351" cy="2124764"/>
            <a:chOff x="831120" y="3562898"/>
            <a:chExt cx="10573351" cy="2124764"/>
          </a:xfrm>
        </p:grpSpPr>
        <p:sp>
          <p:nvSpPr>
            <p:cNvPr id="13" name="Pil: ned 12">
              <a:extLst>
                <a:ext uri="{FF2B5EF4-FFF2-40B4-BE49-F238E27FC236}">
                  <a16:creationId xmlns:a16="http://schemas.microsoft.com/office/drawing/2014/main" id="{8EC1AF4C-11CF-473B-A4C8-4EDFA050F2B9}"/>
                </a:ext>
              </a:extLst>
            </p:cNvPr>
            <p:cNvSpPr/>
            <p:nvPr/>
          </p:nvSpPr>
          <p:spPr>
            <a:xfrm>
              <a:off x="10090891" y="3562898"/>
              <a:ext cx="165982" cy="343171"/>
            </a:xfrm>
            <a:prstGeom prst="down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8905519C-7F29-4689-B8BC-A175E4CB84BA}"/>
                </a:ext>
              </a:extLst>
            </p:cNvPr>
            <p:cNvSpPr txBox="1"/>
            <p:nvPr/>
          </p:nvSpPr>
          <p:spPr>
            <a:xfrm>
              <a:off x="831120" y="4487333"/>
              <a:ext cx="772929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nb-NO" dirty="0"/>
                <a:t>Noe av </a:t>
              </a:r>
              <a:r>
                <a:rPr lang="nb-NO" dirty="0">
                  <a:solidFill>
                    <a:schemeClr val="accent1">
                      <a:lumMod val="75000"/>
                    </a:schemeClr>
                  </a:solidFill>
                </a:rPr>
                <a:t>rammen</a:t>
              </a:r>
              <a:r>
                <a:rPr lang="nb-NO" dirty="0"/>
                <a:t> kan det likevel være aktuelt å </a:t>
              </a:r>
              <a:r>
                <a:rPr lang="nb-NO" dirty="0">
                  <a:solidFill>
                    <a:schemeClr val="accent2">
                      <a:lumMod val="75000"/>
                    </a:schemeClr>
                  </a:solidFill>
                </a:rPr>
                <a:t>bygge inn</a:t>
              </a:r>
              <a:r>
                <a:rPr lang="nb-NO" dirty="0"/>
                <a:t> i systemet, slik at det</a:t>
              </a:r>
            </a:p>
            <a:p>
              <a:r>
                <a:rPr lang="nb-NO" dirty="0"/>
                <a:t>     blir </a:t>
              </a:r>
              <a:r>
                <a:rPr lang="nb-NO" dirty="0">
                  <a:solidFill>
                    <a:srgbClr val="7030A0"/>
                  </a:solidFill>
                </a:rPr>
                <a:t>innhold</a:t>
              </a:r>
              <a:r>
                <a:rPr lang="nb-NO" dirty="0"/>
                <a:t> i form av </a:t>
              </a:r>
              <a:r>
                <a:rPr lang="nb-NO" i="1" dirty="0"/>
                <a:t>i)</a:t>
              </a:r>
              <a:r>
                <a:rPr lang="nb-NO" dirty="0"/>
                <a:t> beslutningsstøtte </a:t>
              </a:r>
              <a:r>
                <a:rPr lang="nb-NO" i="1" dirty="0"/>
                <a:t>(ofte) </a:t>
              </a:r>
              <a:r>
                <a:rPr lang="nb-NO" dirty="0"/>
                <a:t>eller </a:t>
              </a:r>
              <a:r>
                <a:rPr lang="nb-NO" i="1" dirty="0"/>
                <a:t>ii)</a:t>
              </a:r>
              <a:r>
                <a:rPr lang="nb-NO" dirty="0"/>
                <a:t> automatiske funk-</a:t>
              </a:r>
            </a:p>
            <a:p>
              <a:r>
                <a:rPr lang="nb-NO" dirty="0"/>
                <a:t>     </a:t>
              </a:r>
              <a:r>
                <a:rPr lang="nb-NO" dirty="0" err="1"/>
                <a:t>sjoner</a:t>
              </a:r>
              <a:r>
                <a:rPr lang="nb-NO" dirty="0"/>
                <a:t> </a:t>
              </a:r>
              <a:r>
                <a:rPr lang="nb-NO" i="1" dirty="0"/>
                <a:t>(langt mer sjelden)</a:t>
              </a:r>
              <a:r>
                <a:rPr lang="nb-NO" dirty="0"/>
                <a:t>, jf. innbygget personvern, innbygget rettssikkerhet,</a:t>
              </a:r>
            </a:p>
            <a:p>
              <a:r>
                <a:rPr lang="nb-NO" dirty="0"/>
                <a:t>     innbygget arkiv mv</a:t>
              </a:r>
            </a:p>
          </p:txBody>
        </p:sp>
        <p:pic>
          <p:nvPicPr>
            <p:cNvPr id="15" name="Bilde 14">
              <a:extLst>
                <a:ext uri="{FF2B5EF4-FFF2-40B4-BE49-F238E27FC236}">
                  <a16:creationId xmlns:a16="http://schemas.microsoft.com/office/drawing/2014/main" id="{9E0E4EE0-88DC-47AB-9026-9BB09F37A4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10049591" y="4716613"/>
              <a:ext cx="207282" cy="365792"/>
            </a:xfrm>
            <a:prstGeom prst="rect">
              <a:avLst/>
            </a:prstGeom>
          </p:spPr>
        </p:pic>
        <p:pic>
          <p:nvPicPr>
            <p:cNvPr id="17" name="Bilde 16">
              <a:extLst>
                <a:ext uri="{FF2B5EF4-FFF2-40B4-BE49-F238E27FC236}">
                  <a16:creationId xmlns:a16="http://schemas.microsoft.com/office/drawing/2014/main" id="{C3098E70-17BA-461A-83EB-F8430134A1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11117934" y="4061614"/>
              <a:ext cx="207282" cy="365792"/>
            </a:xfrm>
            <a:prstGeom prst="rect">
              <a:avLst/>
            </a:prstGeom>
          </p:spPr>
        </p:pic>
        <p:pic>
          <p:nvPicPr>
            <p:cNvPr id="21" name="Bilde 20">
              <a:extLst>
                <a:ext uri="{FF2B5EF4-FFF2-40B4-BE49-F238E27FC236}">
                  <a16:creationId xmlns:a16="http://schemas.microsoft.com/office/drawing/2014/main" id="{DC0D406D-CD82-4CF4-8992-1D54A08FB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9120814" y="4031593"/>
              <a:ext cx="207282" cy="3657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818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E9C84422-381A-4245-9560-C04847844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Lite eksempel på jus som innhold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9D0E84EB-4281-47B2-9422-D913F31F0259}"/>
              </a:ext>
            </a:extLst>
          </p:cNvPr>
          <p:cNvSpPr txBox="1"/>
          <p:nvPr/>
        </p:nvSpPr>
        <p:spPr>
          <a:xfrm>
            <a:off x="908017" y="1231944"/>
            <a:ext cx="10039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Kan vi transformere bestemmelsen om reelle arbeidssøkere slik at dette vilkåret kan utføres på</a:t>
            </a:r>
          </a:p>
          <a:p>
            <a:r>
              <a:rPr lang="nb-NO" sz="2000" dirty="0"/>
              <a:t>(mest mulig) automatisk måte?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9DFBD1C5-52AB-46A8-BB42-CC4C5176F7B9}"/>
              </a:ext>
            </a:extLst>
          </p:cNvPr>
          <p:cNvSpPr txBox="1"/>
          <p:nvPr/>
        </p:nvSpPr>
        <p:spPr>
          <a:xfrm>
            <a:off x="696243" y="2257915"/>
            <a:ext cx="10284354" cy="42473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b="1" dirty="0"/>
              <a:t>§ 4-11 </a:t>
            </a:r>
            <a:r>
              <a:rPr lang="nb-NO" b="1" i="1" dirty="0"/>
              <a:t>Dagpengegrunnlag</a:t>
            </a:r>
          </a:p>
          <a:p>
            <a:r>
              <a:rPr lang="nb-NO" dirty="0"/>
              <a:t>Dagpengegrunnlaget er den inntekten dagpengene regnes ut etter.</a:t>
            </a:r>
          </a:p>
          <a:p>
            <a:endParaRPr lang="nb-NO" dirty="0"/>
          </a:p>
          <a:p>
            <a:r>
              <a:rPr lang="nb-NO" dirty="0"/>
              <a:t>Dagpengegrunnlaget fastsettes ut fra medlemmets brutto arbeidsinntekt de siste tolv avsluttede</a:t>
            </a:r>
          </a:p>
          <a:p>
            <a:r>
              <a:rPr lang="nb-NO" dirty="0"/>
              <a:t>kalendermånedene før han eller hun søker om stønad, eller får fastsatt nytt dagpengegrunnlag</a:t>
            </a:r>
          </a:p>
          <a:p>
            <a:r>
              <a:rPr lang="nb-NO" dirty="0"/>
              <a:t>etter bestemmelsene i </a:t>
            </a:r>
            <a:r>
              <a:rPr lang="nb-NO" dirty="0">
                <a:hlinkClick r:id="rId2"/>
              </a:rPr>
              <a:t>§ 4-16</a:t>
            </a:r>
            <a:r>
              <a:rPr lang="nb-NO" dirty="0"/>
              <a:t> første ledd, andre og tredje punktum. Dersom det gir et høyere grunnlag,</a:t>
            </a:r>
          </a:p>
          <a:p>
            <a:r>
              <a:rPr lang="nb-NO" dirty="0"/>
              <a:t>fastsettes dagpengegrunnlaget i stedet ut fra gjennomsnittlig brutto arbeidsinntekt i de siste 36 avsluttede</a:t>
            </a:r>
          </a:p>
          <a:p>
            <a:r>
              <a:rPr lang="nb-NO" dirty="0"/>
              <a:t>kalendermånedene før søknadstidspunktet. Dagpenger under arbeidsløshet etter dette kapitlet, sykepenger</a:t>
            </a:r>
          </a:p>
          <a:p>
            <a:r>
              <a:rPr lang="nb-NO" dirty="0"/>
              <a:t>etter </a:t>
            </a:r>
            <a:r>
              <a:rPr lang="nb-NO" dirty="0">
                <a:hlinkClick r:id="rId3"/>
              </a:rPr>
              <a:t>kapittel 8</a:t>
            </a:r>
            <a:r>
              <a:rPr lang="nb-NO" dirty="0"/>
              <a:t>, omsorgspenger, pleiepenger og opplæringspenger etter </a:t>
            </a:r>
            <a:r>
              <a:rPr lang="nb-NO" dirty="0">
                <a:hlinkClick r:id="rId4"/>
              </a:rPr>
              <a:t>kapittel 9</a:t>
            </a:r>
            <a:r>
              <a:rPr lang="nb-NO" dirty="0"/>
              <a:t> og svangerskapspenger</a:t>
            </a:r>
          </a:p>
          <a:p>
            <a:r>
              <a:rPr lang="nb-NO" dirty="0"/>
              <a:t>og foreldrepenger etter </a:t>
            </a:r>
            <a:r>
              <a:rPr lang="nb-NO" dirty="0">
                <a:hlinkClick r:id="rId5"/>
              </a:rPr>
              <a:t>kapittel 14</a:t>
            </a:r>
            <a:r>
              <a:rPr lang="nb-NO" dirty="0"/>
              <a:t> tas også med i dagpengegrunnlaget når rett til stønad er opptjent som</a:t>
            </a:r>
          </a:p>
          <a:p>
            <a:r>
              <a:rPr lang="nb-NO" dirty="0"/>
              <a:t>arbeidstaker.</a:t>
            </a:r>
          </a:p>
          <a:p>
            <a:endParaRPr lang="nb-NO" dirty="0"/>
          </a:p>
          <a:p>
            <a:r>
              <a:rPr lang="nb-NO" dirty="0"/>
              <a:t>Inntekten justeres i forhold til endringene i grunnbeløpet i tiden frem til han eller hun søker om dagpenger.</a:t>
            </a:r>
          </a:p>
          <a:p>
            <a:endParaRPr lang="nb-NO" dirty="0"/>
          </a:p>
          <a:p>
            <a:r>
              <a:rPr lang="nb-NO" dirty="0"/>
              <a:t>Inntekt over seks ganger folketrygdens grunnbeløp</a:t>
            </a:r>
            <a:r>
              <a:rPr lang="nb-NO" baseline="30000" dirty="0"/>
              <a:t>​</a:t>
            </a:r>
            <a:r>
              <a:rPr lang="nb-NO" dirty="0"/>
              <a:t> regnes ikke med i dagpengegrunnlaget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45F20A1A-BA5B-4920-B99C-662480F69BCF}"/>
              </a:ext>
            </a:extLst>
          </p:cNvPr>
          <p:cNvCxnSpPr>
            <a:cxnSpLocks/>
          </p:cNvCxnSpPr>
          <p:nvPr/>
        </p:nvCxnSpPr>
        <p:spPr>
          <a:xfrm>
            <a:off x="5565308" y="3369819"/>
            <a:ext cx="1986615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pe 41">
            <a:extLst>
              <a:ext uri="{FF2B5EF4-FFF2-40B4-BE49-F238E27FC236}">
                <a16:creationId xmlns:a16="http://schemas.microsoft.com/office/drawing/2014/main" id="{E9DC7BD3-65A5-4FF0-A650-3430EC8A824C}"/>
              </a:ext>
            </a:extLst>
          </p:cNvPr>
          <p:cNvGrpSpPr/>
          <p:nvPr/>
        </p:nvGrpSpPr>
        <p:grpSpPr>
          <a:xfrm>
            <a:off x="1051328" y="4466790"/>
            <a:ext cx="9726523" cy="560089"/>
            <a:chOff x="1051328" y="4466790"/>
            <a:chExt cx="9726523" cy="560089"/>
          </a:xfrm>
        </p:grpSpPr>
        <p:cxnSp>
          <p:nvCxnSpPr>
            <p:cNvPr id="23" name="Rett linje 22">
              <a:extLst>
                <a:ext uri="{FF2B5EF4-FFF2-40B4-BE49-F238E27FC236}">
                  <a16:creationId xmlns:a16="http://schemas.microsoft.com/office/drawing/2014/main" id="{B61A5E41-F2BC-40A8-AAFC-30416D5C90FA}"/>
                </a:ext>
              </a:extLst>
            </p:cNvPr>
            <p:cNvCxnSpPr>
              <a:cxnSpLocks/>
            </p:cNvCxnSpPr>
            <p:nvPr/>
          </p:nvCxnSpPr>
          <p:spPr>
            <a:xfrm>
              <a:off x="2258924" y="4746835"/>
              <a:ext cx="1403318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uppe 40">
              <a:extLst>
                <a:ext uri="{FF2B5EF4-FFF2-40B4-BE49-F238E27FC236}">
                  <a16:creationId xmlns:a16="http://schemas.microsoft.com/office/drawing/2014/main" id="{9F000422-FC6A-4B62-B2DC-F7665B526D00}"/>
                </a:ext>
              </a:extLst>
            </p:cNvPr>
            <p:cNvGrpSpPr/>
            <p:nvPr/>
          </p:nvGrpSpPr>
          <p:grpSpPr>
            <a:xfrm>
              <a:off x="1051328" y="4466790"/>
              <a:ext cx="9726523" cy="560089"/>
              <a:chOff x="1060612" y="4473753"/>
              <a:chExt cx="9726523" cy="560089"/>
            </a:xfrm>
          </p:grpSpPr>
          <p:cxnSp>
            <p:nvCxnSpPr>
              <p:cNvPr id="21" name="Rett linje 20">
                <a:extLst>
                  <a:ext uri="{FF2B5EF4-FFF2-40B4-BE49-F238E27FC236}">
                    <a16:creationId xmlns:a16="http://schemas.microsoft.com/office/drawing/2014/main" id="{061A338A-85A6-4F7B-91A4-82BD9BBE1C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53592" y="4516301"/>
                <a:ext cx="2958262" cy="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DE3E477-62F7-428D-A688-A3A7A45748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28458" y="4473753"/>
                <a:ext cx="1058677" cy="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tt linje 27">
                <a:extLst>
                  <a:ext uri="{FF2B5EF4-FFF2-40B4-BE49-F238E27FC236}">
                    <a16:creationId xmlns:a16="http://schemas.microsoft.com/office/drawing/2014/main" id="{12FFF00D-3FDC-4E84-A998-0558DA6520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4529" y="4758440"/>
                <a:ext cx="1059063" cy="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A58DF9A6-E820-456F-9B0D-51647910C8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26322" y="4746835"/>
                <a:ext cx="1675773" cy="11605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tt linje 32">
                <a:extLst>
                  <a:ext uri="{FF2B5EF4-FFF2-40B4-BE49-F238E27FC236}">
                    <a16:creationId xmlns:a16="http://schemas.microsoft.com/office/drawing/2014/main" id="{349EDA18-B65A-45AC-8732-FA1483355A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96083" y="4739873"/>
                <a:ext cx="1817196" cy="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ett linje 34">
                <a:extLst>
                  <a:ext uri="{FF2B5EF4-FFF2-40B4-BE49-F238E27FC236}">
                    <a16:creationId xmlns:a16="http://schemas.microsoft.com/office/drawing/2014/main" id="{B1D2400C-58FA-49EB-877D-1E68E0B737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0612" y="5033842"/>
                <a:ext cx="1403318" cy="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Gruppe 39">
            <a:extLst>
              <a:ext uri="{FF2B5EF4-FFF2-40B4-BE49-F238E27FC236}">
                <a16:creationId xmlns:a16="http://schemas.microsoft.com/office/drawing/2014/main" id="{6ABC12EC-400E-4B3A-82EE-7F441998499E}"/>
              </a:ext>
            </a:extLst>
          </p:cNvPr>
          <p:cNvGrpSpPr/>
          <p:nvPr/>
        </p:nvGrpSpPr>
        <p:grpSpPr>
          <a:xfrm>
            <a:off x="9575671" y="3008177"/>
            <a:ext cx="1372274" cy="1290151"/>
            <a:chOff x="9575671" y="3008177"/>
            <a:chExt cx="1372274" cy="1290151"/>
          </a:xfrm>
        </p:grpSpPr>
        <p:sp>
          <p:nvSpPr>
            <p:cNvPr id="36" name="TekstSylinder 35">
              <a:extLst>
                <a:ext uri="{FF2B5EF4-FFF2-40B4-BE49-F238E27FC236}">
                  <a16:creationId xmlns:a16="http://schemas.microsoft.com/office/drawing/2014/main" id="{AC06D47F-AC63-47E7-A2E0-6496F148A973}"/>
                </a:ext>
              </a:extLst>
            </p:cNvPr>
            <p:cNvSpPr txBox="1"/>
            <p:nvPr/>
          </p:nvSpPr>
          <p:spPr>
            <a:xfrm>
              <a:off x="9752053" y="30081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37" name="TekstSylinder 36">
              <a:extLst>
                <a:ext uri="{FF2B5EF4-FFF2-40B4-BE49-F238E27FC236}">
                  <a16:creationId xmlns:a16="http://schemas.microsoft.com/office/drawing/2014/main" id="{5E0AD818-955B-432E-AE9E-499F3B6538D1}"/>
                </a:ext>
              </a:extLst>
            </p:cNvPr>
            <p:cNvSpPr txBox="1"/>
            <p:nvPr/>
          </p:nvSpPr>
          <p:spPr>
            <a:xfrm>
              <a:off x="9575671" y="33842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8" name="TekstSylinder 37">
              <a:extLst>
                <a:ext uri="{FF2B5EF4-FFF2-40B4-BE49-F238E27FC236}">
                  <a16:creationId xmlns:a16="http://schemas.microsoft.com/office/drawing/2014/main" id="{ACDE0A3A-A748-43DE-85FC-0C7BFC902B45}"/>
                </a:ext>
              </a:extLst>
            </p:cNvPr>
            <p:cNvSpPr txBox="1"/>
            <p:nvPr/>
          </p:nvSpPr>
          <p:spPr>
            <a:xfrm>
              <a:off x="10646259" y="39289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C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363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E2BB28-DC2A-43C8-B44B-92E889994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200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Eksempel på jus som ramme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EA54B0C6-950C-443B-B922-4ACA908BFD3E}"/>
              </a:ext>
            </a:extLst>
          </p:cNvPr>
          <p:cNvSpPr txBox="1"/>
          <p:nvPr/>
        </p:nvSpPr>
        <p:spPr>
          <a:xfrm>
            <a:off x="596836" y="3840486"/>
            <a:ext cx="10608046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nb-NO" dirty="0"/>
              <a:t>§ 17.(forvaltningsorganets utrednings- og informasjonsplikt).​</a:t>
            </a:r>
          </a:p>
          <a:p>
            <a:endParaRPr lang="nb-NO" dirty="0"/>
          </a:p>
          <a:p>
            <a:r>
              <a:rPr lang="nb-NO" dirty="0"/>
              <a:t>Forvaltningsorganet skal påse at saken er så godt opplyst som mulig​ før vedtak​ treffes. Det skal påse at mindreårige​ parter​ har fått mulighet til å gi uttrykk for sitt syn, i den grad de er i stand til å danne seg egne synspunkter på det saken gjelder. De mindreåriges syn skal tillegges vekt i samsvar med deres alder og modenhet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E64E9190-1C04-4AFC-AF7C-C4FFE114535A}"/>
              </a:ext>
            </a:extLst>
          </p:cNvPr>
          <p:cNvSpPr txBox="1"/>
          <p:nvPr/>
        </p:nvSpPr>
        <p:spPr>
          <a:xfrm>
            <a:off x="596836" y="1955435"/>
            <a:ext cx="106526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Bestemmelser som er rettslig ramme for systemutviklingen, kan noen ganger inngå i systemet i</a:t>
            </a:r>
          </a:p>
          <a:p>
            <a:r>
              <a:rPr lang="nb-NO" sz="2000" dirty="0"/>
              <a:t>      form av beslutningsstøtte, og kan noen ganger også delvis automatiseres (jf. neste bilde)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Andre ganger har slike bestemmelser et innhold som krever skjønnsmessige vurderinger, jf.</a:t>
            </a:r>
          </a:p>
          <a:p>
            <a:r>
              <a:rPr lang="nb-NO" sz="2000" dirty="0"/>
              <a:t>      f.eks. fvl § 17, nedenfor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3D3F09-A167-4CC4-960E-7479D4F0F67C}"/>
              </a:ext>
            </a:extLst>
          </p:cNvPr>
          <p:cNvGrpSpPr/>
          <p:nvPr/>
        </p:nvGrpSpPr>
        <p:grpSpPr>
          <a:xfrm>
            <a:off x="676902" y="4711249"/>
            <a:ext cx="9850302" cy="824662"/>
            <a:chOff x="676902" y="4711249"/>
            <a:chExt cx="9850302" cy="824662"/>
          </a:xfrm>
        </p:grpSpPr>
        <p:cxnSp>
          <p:nvCxnSpPr>
            <p:cNvPr id="8" name="Rett linje 7">
              <a:extLst>
                <a:ext uri="{FF2B5EF4-FFF2-40B4-BE49-F238E27FC236}">
                  <a16:creationId xmlns:a16="http://schemas.microsoft.com/office/drawing/2014/main" id="{A9315F58-DF2D-4D49-9A06-441B1923C1F6}"/>
                </a:ext>
              </a:extLst>
            </p:cNvPr>
            <p:cNvCxnSpPr/>
            <p:nvPr/>
          </p:nvCxnSpPr>
          <p:spPr>
            <a:xfrm>
              <a:off x="4548792" y="4711249"/>
              <a:ext cx="2413645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tt linje 8">
              <a:extLst>
                <a:ext uri="{FF2B5EF4-FFF2-40B4-BE49-F238E27FC236}">
                  <a16:creationId xmlns:a16="http://schemas.microsoft.com/office/drawing/2014/main" id="{90BCD8CE-8B02-4E93-A12A-87E2BFB0A920}"/>
                </a:ext>
              </a:extLst>
            </p:cNvPr>
            <p:cNvCxnSpPr>
              <a:cxnSpLocks/>
            </p:cNvCxnSpPr>
            <p:nvPr/>
          </p:nvCxnSpPr>
          <p:spPr>
            <a:xfrm>
              <a:off x="6492859" y="4979690"/>
              <a:ext cx="4034345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tt linje 10">
              <a:extLst>
                <a:ext uri="{FF2B5EF4-FFF2-40B4-BE49-F238E27FC236}">
                  <a16:creationId xmlns:a16="http://schemas.microsoft.com/office/drawing/2014/main" id="{89A3C23A-7287-49B6-BA9B-7FFA8C36FAF8}"/>
                </a:ext>
              </a:extLst>
            </p:cNvPr>
            <p:cNvCxnSpPr>
              <a:cxnSpLocks/>
            </p:cNvCxnSpPr>
            <p:nvPr/>
          </p:nvCxnSpPr>
          <p:spPr>
            <a:xfrm>
              <a:off x="676903" y="5262829"/>
              <a:ext cx="961590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tt linje 12">
              <a:extLst>
                <a:ext uri="{FF2B5EF4-FFF2-40B4-BE49-F238E27FC236}">
                  <a16:creationId xmlns:a16="http://schemas.microsoft.com/office/drawing/2014/main" id="{0EBF54B8-321C-4EFB-9C85-097591C1F69B}"/>
                </a:ext>
              </a:extLst>
            </p:cNvPr>
            <p:cNvCxnSpPr>
              <a:cxnSpLocks/>
            </p:cNvCxnSpPr>
            <p:nvPr/>
          </p:nvCxnSpPr>
          <p:spPr>
            <a:xfrm>
              <a:off x="5755614" y="5262829"/>
              <a:ext cx="4367769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tt linje 14">
              <a:extLst>
                <a:ext uri="{FF2B5EF4-FFF2-40B4-BE49-F238E27FC236}">
                  <a16:creationId xmlns:a16="http://schemas.microsoft.com/office/drawing/2014/main" id="{5F62E74B-825A-456F-8537-196B55DAF5E0}"/>
                </a:ext>
              </a:extLst>
            </p:cNvPr>
            <p:cNvCxnSpPr>
              <a:cxnSpLocks/>
            </p:cNvCxnSpPr>
            <p:nvPr/>
          </p:nvCxnSpPr>
          <p:spPr>
            <a:xfrm>
              <a:off x="676902" y="5535911"/>
              <a:ext cx="961591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797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ABC236-AC64-4057-A6DD-A38770D3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Eksempel på innbygging av personvern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D5A316D5-2EA9-4DEA-8EDB-53BEA7C51C97}"/>
              </a:ext>
            </a:extLst>
          </p:cNvPr>
          <p:cNvSpPr txBox="1"/>
          <p:nvPr/>
        </p:nvSpPr>
        <p:spPr>
          <a:xfrm>
            <a:off x="484276" y="2623029"/>
            <a:ext cx="11223448" cy="3416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nb-NO" b="1" dirty="0"/>
              <a:t>Artikkel 13.   Informasjon som skal gis ved innsamling av personopplysninger fra den registrerte</a:t>
            </a:r>
          </a:p>
          <a:p>
            <a:r>
              <a:rPr lang="nb-NO" dirty="0"/>
              <a:t>1. Når personopplysninger om en registrert samles inn fra den registrerte, skal den behandlingsansvarlige på tidspunktet for innsamlingen av personopplysningene gi den registrerte følgende informasjon:</a:t>
            </a:r>
          </a:p>
          <a:p>
            <a:pPr>
              <a:tabLst>
                <a:tab pos="357188" algn="l"/>
              </a:tabLst>
            </a:pPr>
            <a:r>
              <a:rPr lang="nb-NO" dirty="0"/>
              <a:t>a)  identiteten og kontaktopplysningene til den behandlingsansvarlige og eventuelt den behandlingsansvarliges representant,</a:t>
            </a:r>
          </a:p>
          <a:p>
            <a:r>
              <a:rPr lang="nb-NO" dirty="0"/>
              <a:t>b)  kontaktopplysningene til personvernombudet, dersom dette er relevant,</a:t>
            </a:r>
          </a:p>
          <a:p>
            <a:r>
              <a:rPr lang="nb-NO" dirty="0"/>
              <a:t>c)  formålene med den tiltenkte behandlingen av personopplysningene samt det rettslige grunnlaget for behandlingen,</a:t>
            </a:r>
          </a:p>
          <a:p>
            <a:r>
              <a:rPr lang="nb-NO" dirty="0"/>
              <a:t>d)  dersom behandlingen er basert på artikkel 6 nr. 1 bokstav f), de berettigede interessene som forfølges av den behandlingsansvarlige eller en tredjepart,</a:t>
            </a:r>
          </a:p>
          <a:p>
            <a:r>
              <a:rPr lang="nb-NO" dirty="0"/>
              <a:t>e)  eventuelle mottakere eller kategorier av mottakere av personopplysningene,</a:t>
            </a:r>
          </a:p>
          <a:p>
            <a:r>
              <a:rPr lang="nb-NO" dirty="0"/>
              <a:t>f)  dersom det er relevant, det faktum at den behandlingsansvarlige akter å overføre personopplysninger til en tredjestat eller en internasjonal organisasjon og om hvorvidt Kommisjonen […]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139AA2D-794D-4682-8F88-94103BD1F385}"/>
              </a:ext>
            </a:extLst>
          </p:cNvPr>
          <p:cNvSpPr txBox="1"/>
          <p:nvPr/>
        </p:nvSpPr>
        <p:spPr>
          <a:xfrm>
            <a:off x="484276" y="1369279"/>
            <a:ext cx="100842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I hvilken grad kan vi bygge inn i systemet generelle bestemmelser i personvern- og forvaltnings-</a:t>
            </a:r>
          </a:p>
          <a:p>
            <a:r>
              <a:rPr lang="nb-NO" sz="2000" dirty="0"/>
              <a:t>lovgivning mv? </a:t>
            </a:r>
            <a:r>
              <a:rPr lang="nb-NO" sz="2000" dirty="0">
                <a:solidFill>
                  <a:schemeClr val="bg2">
                    <a:lumMod val="50000"/>
                  </a:schemeClr>
                </a:solidFill>
              </a:rPr>
              <a:t>(dvs. bestemmelser som gjelder annet enn den forvaltningsordningen vi skal </a:t>
            </a:r>
          </a:p>
          <a:p>
            <a:r>
              <a:rPr lang="nb-NO" sz="2000" dirty="0">
                <a:solidFill>
                  <a:schemeClr val="bg2">
                    <a:lumMod val="50000"/>
                  </a:schemeClr>
                </a:solidFill>
              </a:rPr>
              <a:t>automatisere anvendelsen av)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0C92192F-D29D-4697-AAF3-04EDBA5ECE55}"/>
              </a:ext>
            </a:extLst>
          </p:cNvPr>
          <p:cNvGrpSpPr/>
          <p:nvPr/>
        </p:nvGrpSpPr>
        <p:grpSpPr>
          <a:xfrm>
            <a:off x="550807" y="3224382"/>
            <a:ext cx="10069230" cy="264573"/>
            <a:chOff x="550807" y="3224382"/>
            <a:chExt cx="10069230" cy="264573"/>
          </a:xfrm>
        </p:grpSpPr>
        <p:cxnSp>
          <p:nvCxnSpPr>
            <p:cNvPr id="6" name="Rett linje 5">
              <a:extLst>
                <a:ext uri="{FF2B5EF4-FFF2-40B4-BE49-F238E27FC236}">
                  <a16:creationId xmlns:a16="http://schemas.microsoft.com/office/drawing/2014/main" id="{162B5F70-AA42-4BD4-AFB4-4B6BD6110478}"/>
                </a:ext>
              </a:extLst>
            </p:cNvPr>
            <p:cNvCxnSpPr>
              <a:cxnSpLocks/>
            </p:cNvCxnSpPr>
            <p:nvPr/>
          </p:nvCxnSpPr>
          <p:spPr>
            <a:xfrm>
              <a:off x="550807" y="3488955"/>
              <a:ext cx="2693688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tt linje 7">
              <a:extLst>
                <a:ext uri="{FF2B5EF4-FFF2-40B4-BE49-F238E27FC236}">
                  <a16:creationId xmlns:a16="http://schemas.microsoft.com/office/drawing/2014/main" id="{E0A182FD-1B0E-4CB6-93E9-3F9184A4657C}"/>
                </a:ext>
              </a:extLst>
            </p:cNvPr>
            <p:cNvCxnSpPr>
              <a:cxnSpLocks/>
            </p:cNvCxnSpPr>
            <p:nvPr/>
          </p:nvCxnSpPr>
          <p:spPr>
            <a:xfrm>
              <a:off x="10377125" y="3224382"/>
              <a:ext cx="242912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6902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686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Jus som ramme og jus som innhold</vt:lpstr>
      <vt:lpstr>Jus som ramme og jus som innhold</vt:lpstr>
      <vt:lpstr>Lite eksempel på jus som innhold</vt:lpstr>
      <vt:lpstr>Eksempel på jus som ramme</vt:lpstr>
      <vt:lpstr>Eksempel på innbygging av personvern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 som ramme og jus som innhold</dc:title>
  <dc:creator>dag wiese schartum</dc:creator>
  <cp:lastModifiedBy>dag wiese schartum</cp:lastModifiedBy>
  <cp:revision>19</cp:revision>
  <dcterms:created xsi:type="dcterms:W3CDTF">2021-01-17T15:34:35Z</dcterms:created>
  <dcterms:modified xsi:type="dcterms:W3CDTF">2021-02-04T21:05:53Z</dcterms:modified>
</cp:coreProperties>
</file>