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3" r:id="rId4"/>
    <p:sldId id="272" r:id="rId5"/>
    <p:sldId id="285" r:id="rId6"/>
    <p:sldId id="262" r:id="rId7"/>
    <p:sldId id="258" r:id="rId8"/>
    <p:sldId id="259" r:id="rId9"/>
    <p:sldId id="261" r:id="rId10"/>
    <p:sldId id="260" r:id="rId11"/>
    <p:sldId id="263" r:id="rId12"/>
    <p:sldId id="264" r:id="rId13"/>
    <p:sldId id="265" r:id="rId14"/>
    <p:sldId id="266" r:id="rId15"/>
    <p:sldId id="274" r:id="rId16"/>
    <p:sldId id="268" r:id="rId17"/>
    <p:sldId id="269" r:id="rId18"/>
    <p:sldId id="280" r:id="rId19"/>
    <p:sldId id="276" r:id="rId20"/>
    <p:sldId id="271" r:id="rId21"/>
    <p:sldId id="278" r:id="rId22"/>
    <p:sldId id="279" r:id="rId2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4" d="100"/>
          <a:sy n="104" d="100"/>
        </p:scale>
        <p:origin x="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81864B-E8C0-47C1-904E-C86F2D2828BF}"/>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A78FA21-431D-46B1-89FF-8831B4A7B0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53BED01-8181-4D8D-810D-73937442BD79}"/>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5" name="Plassholder for bunntekst 4">
            <a:extLst>
              <a:ext uri="{FF2B5EF4-FFF2-40B4-BE49-F238E27FC236}">
                <a16:creationId xmlns:a16="http://schemas.microsoft.com/office/drawing/2014/main" id="{7F7A12E6-5A7F-418C-8883-117AFB7BA44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A2DCC4C-A458-4A6F-81F2-70A5084849AF}"/>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20316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F7EAF7-3510-44A0-A8AD-046BCA842EF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B001BC3-2B2E-4988-897F-9CF2FB007183}"/>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EB56FB6-965D-4BC9-85E0-B5DFBA906D17}"/>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5" name="Plassholder for bunntekst 4">
            <a:extLst>
              <a:ext uri="{FF2B5EF4-FFF2-40B4-BE49-F238E27FC236}">
                <a16:creationId xmlns:a16="http://schemas.microsoft.com/office/drawing/2014/main" id="{89590619-8C76-4162-809F-2A0DA23290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CE83937-A450-46F8-92CD-408F3097D5E5}"/>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284466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AD33670F-D036-4BE7-AECF-4D6D878ED288}"/>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68A9B77-6EA1-4EAD-8A76-E49B38BAD030}"/>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B76C6DB-4A83-44F5-BA5E-2589EDD4B26A}"/>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5" name="Plassholder for bunntekst 4">
            <a:extLst>
              <a:ext uri="{FF2B5EF4-FFF2-40B4-BE49-F238E27FC236}">
                <a16:creationId xmlns:a16="http://schemas.microsoft.com/office/drawing/2014/main" id="{2E2BE1B6-BDE0-4BFE-8195-3ED14446FD1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C3BC0B6-35B6-4DC3-B363-33EEEF29B9E6}"/>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289908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C52BEA-1E31-4B29-A337-D3EFB7BAD58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904BD84-33DC-4DEB-A9E8-45E6ED80FBBB}"/>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5729086-714E-4E04-8760-C6B29622079B}"/>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5" name="Plassholder for bunntekst 4">
            <a:extLst>
              <a:ext uri="{FF2B5EF4-FFF2-40B4-BE49-F238E27FC236}">
                <a16:creationId xmlns:a16="http://schemas.microsoft.com/office/drawing/2014/main" id="{936D03A5-2D6C-46E4-8F33-A5118093BDC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8D0A663-D318-4B02-BA2F-DE7D51E3D513}"/>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122466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98EC48-1E7B-488C-836E-580A3F3B4C2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764D228-47A3-49E1-BFDC-B4E38E7A1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DC208ECF-059B-47C8-82E7-DE954F025364}"/>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5" name="Plassholder for bunntekst 4">
            <a:extLst>
              <a:ext uri="{FF2B5EF4-FFF2-40B4-BE49-F238E27FC236}">
                <a16:creationId xmlns:a16="http://schemas.microsoft.com/office/drawing/2014/main" id="{3EC047AD-E486-4FFE-A377-5AE2C8A8C10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4B2D014-53E3-4932-8F74-E034453E06C0}"/>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18756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7EB802-1D9F-42F7-A6EB-57011EB1A3B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38FD51B-03F1-40CB-BAB1-96494E7C91A2}"/>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EE235BE-FD06-496E-B9D9-DC2F7CE7E605}"/>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7D29794-5D6F-46B0-BE5B-B33FAA11D5F4}"/>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6" name="Plassholder for bunntekst 5">
            <a:extLst>
              <a:ext uri="{FF2B5EF4-FFF2-40B4-BE49-F238E27FC236}">
                <a16:creationId xmlns:a16="http://schemas.microsoft.com/office/drawing/2014/main" id="{30F71534-5EDD-4EB1-967D-6FECD0114BF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ABCF16A-A769-4CE9-AC2F-A31FE5B7EC6C}"/>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2522178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B9BFE5-72AD-42D6-A7D4-DB5146FA6CEF}"/>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46862056-2E16-4276-8CA9-1419316F29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1763430C-58E6-4950-81BA-505E4474BA20}"/>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6CB4FB9-BD32-4904-A934-2BDE838E20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E595DE4-1B02-433E-ABBA-C4D17F2EE8DD}"/>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997308F-4BFA-4CAA-B36B-B98B71D181F6}"/>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8" name="Plassholder for bunntekst 7">
            <a:extLst>
              <a:ext uri="{FF2B5EF4-FFF2-40B4-BE49-F238E27FC236}">
                <a16:creationId xmlns:a16="http://schemas.microsoft.com/office/drawing/2014/main" id="{EBF7FE6E-084C-4BF0-8EFD-00E0E38F17F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E153E15-5640-4115-B5F8-40195C8A7AE8}"/>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48266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254AFD-8C8A-4339-8186-5679D16D6B29}"/>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6691976-A405-4FC9-8378-A1625C13AC2D}"/>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4" name="Plassholder for bunntekst 3">
            <a:extLst>
              <a:ext uri="{FF2B5EF4-FFF2-40B4-BE49-F238E27FC236}">
                <a16:creationId xmlns:a16="http://schemas.microsoft.com/office/drawing/2014/main" id="{7B0C7BFC-8D57-4410-9B6C-B5F0F583FF8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CE8DD99-6432-486D-98EB-FAB91409E2EF}"/>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6242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A4E3074-AD44-410B-AC83-2D375644A3F6}"/>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3" name="Plassholder for bunntekst 2">
            <a:extLst>
              <a:ext uri="{FF2B5EF4-FFF2-40B4-BE49-F238E27FC236}">
                <a16:creationId xmlns:a16="http://schemas.microsoft.com/office/drawing/2014/main" id="{071DFEF0-99F4-4D10-B5CE-93CB55E1304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E1C880-E993-48CB-8CD7-C33A277B5AD5}"/>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99931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14662A-B3C7-4724-A385-0DABA1C97BA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FB09FCF-70CA-442F-A4B2-4EC6270960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EBD8B9E-AF70-4CC4-B90C-9B23C27A7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82E9C73-A78A-40D2-8E81-820E60A0352E}"/>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6" name="Plassholder for bunntekst 5">
            <a:extLst>
              <a:ext uri="{FF2B5EF4-FFF2-40B4-BE49-F238E27FC236}">
                <a16:creationId xmlns:a16="http://schemas.microsoft.com/office/drawing/2014/main" id="{1CB927A2-FEC6-4F9A-AE3F-87BBB4E7B95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0E55C6A-4BD3-421E-8C47-71953664320F}"/>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157566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23A665-6499-4413-8AF2-6BF06942AA9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2193285-60A8-41CB-A49F-72EFFAD2FE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B03DB56-6B12-46E7-8C44-6FB622341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743DC0F9-8C91-479C-A030-63DB83E356A4}"/>
              </a:ext>
            </a:extLst>
          </p:cNvPr>
          <p:cNvSpPr>
            <a:spLocks noGrp="1"/>
          </p:cNvSpPr>
          <p:nvPr>
            <p:ph type="dt" sz="half" idx="10"/>
          </p:nvPr>
        </p:nvSpPr>
        <p:spPr/>
        <p:txBody>
          <a:bodyPr/>
          <a:lstStyle/>
          <a:p>
            <a:fld id="{2EA268AD-4892-4182-8125-38CEF3D7B0D6}" type="datetimeFigureOut">
              <a:rPr lang="nb-NO" smtClean="0"/>
              <a:t>04.02.2021</a:t>
            </a:fld>
            <a:endParaRPr lang="nb-NO"/>
          </a:p>
        </p:txBody>
      </p:sp>
      <p:sp>
        <p:nvSpPr>
          <p:cNvPr id="6" name="Plassholder for bunntekst 5">
            <a:extLst>
              <a:ext uri="{FF2B5EF4-FFF2-40B4-BE49-F238E27FC236}">
                <a16:creationId xmlns:a16="http://schemas.microsoft.com/office/drawing/2014/main" id="{F48E91C9-60C7-46FF-8692-0F3697F18E3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BD8ED59-430C-474F-82F5-2011C57BD345}"/>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06474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322F3BB-1C83-4014-B69D-74A0DEB74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643E932-0A63-402D-BBF0-68F4201CF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0374E3B-4855-410C-ABC6-6A0EE03B8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268AD-4892-4182-8125-38CEF3D7B0D6}" type="datetimeFigureOut">
              <a:rPr lang="nb-NO" smtClean="0"/>
              <a:t>04.02.2021</a:t>
            </a:fld>
            <a:endParaRPr lang="nb-NO"/>
          </a:p>
        </p:txBody>
      </p:sp>
      <p:sp>
        <p:nvSpPr>
          <p:cNvPr id="5" name="Plassholder for bunntekst 4">
            <a:extLst>
              <a:ext uri="{FF2B5EF4-FFF2-40B4-BE49-F238E27FC236}">
                <a16:creationId xmlns:a16="http://schemas.microsoft.com/office/drawing/2014/main" id="{9DA4978C-5D59-44A7-A4AE-A9A67C472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2F0C6DCB-A3FF-414A-BB35-8956C27A5C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268AB-6BBA-4028-8434-0F6054B1B3BF}" type="slidenum">
              <a:rPr lang="nb-NO" smtClean="0"/>
              <a:t>‹#›</a:t>
            </a:fld>
            <a:endParaRPr lang="nb-NO"/>
          </a:p>
        </p:txBody>
      </p:sp>
    </p:spTree>
    <p:extLst>
      <p:ext uri="{BB962C8B-B14F-4D97-AF65-F5344CB8AC3E}">
        <p14:creationId xmlns:p14="http://schemas.microsoft.com/office/powerpoint/2010/main" val="428982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47CB24-15C4-4C09-9B59-171BA92AB8F7}"/>
              </a:ext>
            </a:extLst>
          </p:cNvPr>
          <p:cNvSpPr>
            <a:spLocks noGrp="1"/>
          </p:cNvSpPr>
          <p:nvPr>
            <p:ph type="ctrTitle"/>
          </p:nvPr>
        </p:nvSpPr>
        <p:spPr/>
        <p:txBody>
          <a:bodyPr>
            <a:normAutofit/>
          </a:bodyPr>
          <a:lstStyle/>
          <a:p>
            <a:r>
              <a:rPr lang="nb-NO" sz="3600" dirty="0">
                <a:solidFill>
                  <a:srgbClr val="0070C0"/>
                </a:solidFill>
                <a:latin typeface="Calibri Light" panose="020F0302020204030204" pitchFamily="34" charset="0"/>
                <a:cs typeface="Calibri Light" panose="020F0302020204030204" pitchFamily="34" charset="0"/>
              </a:rPr>
              <a:t>Spesielt om rettslige rammer for utvikling av forvaltningens rettslige beslutningssystemer (RBS)</a:t>
            </a:r>
            <a:br>
              <a:rPr lang="nb-NO" sz="3600" dirty="0">
                <a:solidFill>
                  <a:srgbClr val="0070C0"/>
                </a:solidFill>
                <a:latin typeface="Calibri Light" panose="020F0302020204030204" pitchFamily="34" charset="0"/>
                <a:cs typeface="Calibri Light" panose="020F0302020204030204" pitchFamily="34" charset="0"/>
              </a:rPr>
            </a:br>
            <a:endParaRPr lang="nb-NO" sz="3600" dirty="0">
              <a:solidFill>
                <a:srgbClr val="0070C0"/>
              </a:solidFill>
              <a:latin typeface="Calibri Light" panose="020F0302020204030204" pitchFamily="34" charset="0"/>
              <a:cs typeface="Calibri Light" panose="020F0302020204030204" pitchFamily="34" charset="0"/>
            </a:endParaRPr>
          </a:p>
        </p:txBody>
      </p:sp>
      <p:sp>
        <p:nvSpPr>
          <p:cNvPr id="3" name="Undertittel 2">
            <a:extLst>
              <a:ext uri="{FF2B5EF4-FFF2-40B4-BE49-F238E27FC236}">
                <a16:creationId xmlns:a16="http://schemas.microsoft.com/office/drawing/2014/main" id="{A2926B1F-4638-438F-8B9C-CA573EBDE302}"/>
              </a:ext>
            </a:extLst>
          </p:cNvPr>
          <p:cNvSpPr>
            <a:spLocks noGrp="1"/>
          </p:cNvSpPr>
          <p:nvPr>
            <p:ph type="subTitle" idx="1"/>
          </p:nvPr>
        </p:nvSpPr>
        <p:spPr/>
        <p:txBody>
          <a:bodyPr/>
          <a:lstStyle/>
          <a:p>
            <a:r>
              <a:rPr lang="nb-NO" dirty="0">
                <a:latin typeface="Calibri Light" panose="020F0302020204030204" pitchFamily="34" charset="0"/>
                <a:cs typeface="Calibri Light" panose="020F0302020204030204" pitchFamily="34" charset="0"/>
              </a:rPr>
              <a:t>Dag Wiese Schartum</a:t>
            </a:r>
          </a:p>
        </p:txBody>
      </p:sp>
    </p:spTree>
    <p:extLst>
      <p:ext uri="{BB962C8B-B14F-4D97-AF65-F5344CB8AC3E}">
        <p14:creationId xmlns:p14="http://schemas.microsoft.com/office/powerpoint/2010/main" val="64468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98E5EC-F2D4-4850-AA24-AC1FE8970B4D}"/>
              </a:ext>
            </a:extLst>
          </p:cNvPr>
          <p:cNvSpPr>
            <a:spLocks noGrp="1"/>
          </p:cNvSpPr>
          <p:nvPr>
            <p:ph type="title"/>
          </p:nvPr>
        </p:nvSpPr>
        <p:spPr>
          <a:xfrm>
            <a:off x="838200" y="365126"/>
            <a:ext cx="10515600" cy="774428"/>
          </a:xfrm>
        </p:spPr>
        <p:txBody>
          <a:bodyPr>
            <a:normAutofit/>
          </a:bodyPr>
          <a:lstStyle/>
          <a:p>
            <a:r>
              <a:rPr lang="nb-NO" sz="3600" u="sng" dirty="0">
                <a:solidFill>
                  <a:srgbClr val="0070C0"/>
                </a:solidFill>
              </a:rPr>
              <a:t>Rettslig grunnlag</a:t>
            </a:r>
            <a:r>
              <a:rPr lang="nb-NO" sz="3600" dirty="0">
                <a:solidFill>
                  <a:srgbClr val="0070C0"/>
                </a:solidFill>
              </a:rPr>
              <a:t> for behandling av PO</a:t>
            </a:r>
          </a:p>
        </p:txBody>
      </p:sp>
      <p:sp>
        <p:nvSpPr>
          <p:cNvPr id="3" name="Plassholder for innhold 2">
            <a:extLst>
              <a:ext uri="{FF2B5EF4-FFF2-40B4-BE49-F238E27FC236}">
                <a16:creationId xmlns:a16="http://schemas.microsoft.com/office/drawing/2014/main" id="{B2031CF3-81BE-4A0B-9276-668DA7DF841A}"/>
              </a:ext>
            </a:extLst>
          </p:cNvPr>
          <p:cNvSpPr>
            <a:spLocks noGrp="1"/>
          </p:cNvSpPr>
          <p:nvPr>
            <p:ph idx="1"/>
          </p:nvPr>
        </p:nvSpPr>
        <p:spPr>
          <a:xfrm>
            <a:off x="838199" y="1259023"/>
            <a:ext cx="10658427" cy="5164753"/>
          </a:xfrm>
        </p:spPr>
        <p:txBody>
          <a:bodyPr>
            <a:normAutofit fontScale="70000" lnSpcReduction="20000"/>
          </a:bodyPr>
          <a:lstStyle/>
          <a:p>
            <a:r>
              <a:rPr lang="nb-NO" dirty="0">
                <a:latin typeface="+mj-lt"/>
              </a:rPr>
              <a:t>Ethvert RBS må minst ha ett rettslig grunnlag, og grunnlaget skal dekke alle sider ved behandlingen</a:t>
            </a:r>
          </a:p>
          <a:p>
            <a:r>
              <a:rPr lang="nb-NO" dirty="0">
                <a:latin typeface="+mj-lt"/>
              </a:rPr>
              <a:t>Må skjelne mellom rettslig grunnlag etter art. 6 og art. 9</a:t>
            </a:r>
          </a:p>
          <a:p>
            <a:r>
              <a:rPr lang="nb-NO" dirty="0">
                <a:latin typeface="+mj-lt"/>
              </a:rPr>
              <a:t>Det meste av behandlingen av PO i et RBS vil ha rettslig grunnlag i samsvar med art. 6, og alternativet «utøve  offentlig  myndighet  som  den behandlingsansvarlige er pålagt», jf. art. 6(1)(e)</a:t>
            </a:r>
          </a:p>
          <a:p>
            <a:pPr lvl="1"/>
            <a:r>
              <a:rPr lang="nb-NO" dirty="0">
                <a:latin typeface="+mj-lt"/>
              </a:rPr>
              <a:t>Dekker i alle fall alle tilfeller av enkeltvedtak</a:t>
            </a:r>
          </a:p>
          <a:p>
            <a:pPr lvl="1"/>
            <a:r>
              <a:rPr lang="nb-NO" dirty="0">
                <a:latin typeface="+mj-lt"/>
              </a:rPr>
              <a:t>Norge kan </a:t>
            </a:r>
            <a:r>
              <a:rPr lang="nb-NO" i="1" dirty="0">
                <a:latin typeface="+mj-lt"/>
              </a:rPr>
              <a:t>opprettholde</a:t>
            </a:r>
            <a:r>
              <a:rPr lang="nb-NO" dirty="0">
                <a:latin typeface="+mj-lt"/>
              </a:rPr>
              <a:t> eller </a:t>
            </a:r>
            <a:r>
              <a:rPr lang="nb-NO" i="1" dirty="0">
                <a:latin typeface="+mj-lt"/>
              </a:rPr>
              <a:t>innføre</a:t>
            </a:r>
            <a:r>
              <a:rPr lang="nb-NO" dirty="0">
                <a:latin typeface="+mj-lt"/>
              </a:rPr>
              <a:t> mer spesifikke bestemmelser i nasjonal rett, jf. art. 6 (2) </a:t>
            </a:r>
          </a:p>
          <a:p>
            <a:pPr lvl="1"/>
            <a:r>
              <a:rPr lang="nb-NO" dirty="0">
                <a:latin typeface="+mj-lt"/>
              </a:rPr>
              <a:t>Det rettslige grunnlaget skal fastsettes i medlemsstatens nasjonale rett (i praksis, lov eller forskrift), og slike bestemmelser kan klargjøre en rekke forhold vedr. behandlingen, jf. art. 6(3)</a:t>
            </a:r>
          </a:p>
          <a:p>
            <a:r>
              <a:rPr lang="nb-NO" dirty="0">
                <a:latin typeface="+mj-lt"/>
              </a:rPr>
              <a:t>Behandling av «sensitive» personopplysninger er i utgangspunktet forbudt, jf. art. 9, </a:t>
            </a:r>
          </a:p>
          <a:p>
            <a:r>
              <a:rPr lang="nb-NO" dirty="0">
                <a:latin typeface="+mj-lt"/>
              </a:rPr>
              <a:t>Må ha eget rettslig grunnlag for «sensitive» personopplysninger (i tillegg til art. 6), bl.a.:</a:t>
            </a:r>
          </a:p>
          <a:p>
            <a:pPr lvl="1"/>
            <a:r>
              <a:rPr lang="nb-NO" dirty="0">
                <a:latin typeface="+mj-lt"/>
              </a:rPr>
              <a:t>Behandlingen er nødvendig for å fastsette, gjøre gjeldende eller forsvare rettskrav …</a:t>
            </a:r>
          </a:p>
          <a:p>
            <a:pPr lvl="1"/>
            <a:r>
              <a:rPr lang="nb-NO" dirty="0">
                <a:latin typeface="+mj-lt"/>
              </a:rPr>
              <a:t>Behandlingen er nødvendig for arkivformål i allmennhetens interesse …</a:t>
            </a:r>
          </a:p>
          <a:p>
            <a:pPr lvl="1"/>
            <a:r>
              <a:rPr lang="nb-NO" dirty="0">
                <a:latin typeface="+mj-lt"/>
              </a:rPr>
              <a:t>Samtykke </a:t>
            </a:r>
          </a:p>
          <a:p>
            <a:r>
              <a:rPr lang="nb-NO" dirty="0">
                <a:latin typeface="+mj-lt"/>
              </a:rPr>
              <a:t>I tillegg til de rettslige grunnlag som dekker mesteparten av PO-behandlingen i et RBS, kan andre, supplerende grunnlag være nødvendige</a:t>
            </a:r>
          </a:p>
          <a:p>
            <a:r>
              <a:rPr lang="nb-NO" dirty="0">
                <a:latin typeface="+mj-lt"/>
              </a:rPr>
              <a:t>I følge art. 24(1) skal BA «sikre og påvise» at kravene i PVF blir etterlevet. Det er derfor grunn til å dokumentere rettslig grunnlag og begrunnelsen for dette</a:t>
            </a:r>
          </a:p>
          <a:p>
            <a:endParaRPr lang="nb-NO" dirty="0">
              <a:latin typeface="+mj-lt"/>
            </a:endParaRPr>
          </a:p>
        </p:txBody>
      </p:sp>
    </p:spTree>
    <p:extLst>
      <p:ext uri="{BB962C8B-B14F-4D97-AF65-F5344CB8AC3E}">
        <p14:creationId xmlns:p14="http://schemas.microsoft.com/office/powerpoint/2010/main" val="352263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B2DFB1-FB56-4678-8FAB-36889579F200}"/>
              </a:ext>
            </a:extLst>
          </p:cNvPr>
          <p:cNvSpPr>
            <a:spLocks noGrp="1"/>
          </p:cNvSpPr>
          <p:nvPr>
            <p:ph type="title"/>
          </p:nvPr>
        </p:nvSpPr>
        <p:spPr>
          <a:xfrm>
            <a:off x="838200" y="218005"/>
            <a:ext cx="10515600" cy="926063"/>
          </a:xfrm>
        </p:spPr>
        <p:txBody>
          <a:bodyPr>
            <a:normAutofit/>
          </a:bodyPr>
          <a:lstStyle/>
          <a:p>
            <a:r>
              <a:rPr lang="nb-NO" sz="3600" dirty="0">
                <a:solidFill>
                  <a:srgbClr val="0070C0"/>
                </a:solidFill>
                <a:latin typeface="Calibri Light" panose="020F0302020204030204" pitchFamily="34" charset="0"/>
                <a:cs typeface="Calibri Light" panose="020F0302020204030204" pitchFamily="34" charset="0"/>
              </a:rPr>
              <a:t>Opplysningskvalitet</a:t>
            </a:r>
          </a:p>
        </p:txBody>
      </p:sp>
      <p:sp>
        <p:nvSpPr>
          <p:cNvPr id="3" name="Plassholder for innhold 2">
            <a:extLst>
              <a:ext uri="{FF2B5EF4-FFF2-40B4-BE49-F238E27FC236}">
                <a16:creationId xmlns:a16="http://schemas.microsoft.com/office/drawing/2014/main" id="{4302F43D-883C-4146-8D71-F24DE18B9E88}"/>
              </a:ext>
            </a:extLst>
          </p:cNvPr>
          <p:cNvSpPr>
            <a:spLocks noGrp="1"/>
          </p:cNvSpPr>
          <p:nvPr>
            <p:ph idx="1"/>
          </p:nvPr>
        </p:nvSpPr>
        <p:spPr>
          <a:xfrm>
            <a:off x="838199" y="1098199"/>
            <a:ext cx="10685997" cy="5578299"/>
          </a:xfrm>
        </p:spPr>
        <p:txBody>
          <a:bodyPr>
            <a:normAutofit fontScale="85000" lnSpcReduction="20000"/>
          </a:bodyPr>
          <a:lstStyle/>
          <a:p>
            <a:r>
              <a:rPr lang="nb-NO" sz="2600" dirty="0">
                <a:latin typeface="Calibri Light" panose="020F0302020204030204" pitchFamily="34" charset="0"/>
                <a:cs typeface="Calibri Light" panose="020F0302020204030204" pitchFamily="34" charset="0"/>
              </a:rPr>
              <a:t>Opplysningskvalitet må både ivaretas i selve systemløsningen, og ved den løpende bruken av systemet</a:t>
            </a:r>
          </a:p>
          <a:p>
            <a:r>
              <a:rPr lang="nb-NO" sz="2600" dirty="0">
                <a:latin typeface="Calibri Light" panose="020F0302020204030204" pitchFamily="34" charset="0"/>
                <a:cs typeface="Calibri Light" panose="020F0302020204030204" pitchFamily="34" charset="0"/>
              </a:rPr>
              <a:t>Art. 5(1)(d) er eneste bestemmelse i PVF som direkte gjelder opplysningskvalitet:</a:t>
            </a:r>
          </a:p>
          <a:p>
            <a:pPr marL="457200" lvl="1" indent="0">
              <a:buNone/>
            </a:pPr>
            <a:r>
              <a:rPr lang="nb-NO" sz="1900" dirty="0">
                <a:solidFill>
                  <a:schemeClr val="bg2">
                    <a:lumMod val="25000"/>
                  </a:schemeClr>
                </a:solidFill>
                <a:latin typeface="Calibri Light" panose="020F0302020204030204" pitchFamily="34" charset="0"/>
                <a:cs typeface="Calibri Light" panose="020F0302020204030204" pitchFamily="34" charset="0"/>
              </a:rPr>
              <a:t>«Personopplysninger skal</a:t>
            </a:r>
          </a:p>
          <a:p>
            <a:pPr marL="457200" lvl="1" indent="0">
              <a:buNone/>
            </a:pPr>
            <a:r>
              <a:rPr lang="nb-NO" sz="1900" dirty="0">
                <a:solidFill>
                  <a:schemeClr val="bg2">
                    <a:lumMod val="25000"/>
                  </a:schemeClr>
                </a:solidFill>
                <a:latin typeface="Calibri Light" panose="020F0302020204030204" pitchFamily="34" charset="0"/>
                <a:cs typeface="Calibri Light" panose="020F0302020204030204" pitchFamily="34" charset="0"/>
              </a:rPr>
              <a:t>d) være korrekte og om nødvendig oppdaterte; det må treffes ethvert rimelig tiltak for å sikre at personopplysninger som er uriktige med hensyn til formålene de behandles for, uten opphold slettes eller korrigeres («riktighet»)»</a:t>
            </a:r>
          </a:p>
          <a:p>
            <a:r>
              <a:rPr lang="nb-NO" sz="2600" dirty="0">
                <a:latin typeface="Calibri Light" panose="020F0302020204030204" pitchFamily="34" charset="0"/>
                <a:cs typeface="Calibri Light" panose="020F0302020204030204" pitchFamily="34" charset="0"/>
              </a:rPr>
              <a:t>Bestemmelsene må ses i sammenheng med forpliktelsene i art. 24(1): «… gjennomføre egnede tekniske og organisatoriske tiltak for å sikre og  påvise at behandlingen utføres i samsvar med denne forordning.»</a:t>
            </a:r>
          </a:p>
          <a:p>
            <a:pPr lvl="1"/>
            <a:r>
              <a:rPr lang="nb-NO" sz="2200" dirty="0">
                <a:latin typeface="Calibri Light" panose="020F0302020204030204" pitchFamily="34" charset="0"/>
                <a:cs typeface="Calibri Light" panose="020F0302020204030204" pitchFamily="34" charset="0"/>
              </a:rPr>
              <a:t>«Tekniske tiltak» peker her i retning av art. 25 (</a:t>
            </a:r>
            <a:r>
              <a:rPr lang="nb-NO" sz="2200" dirty="0" err="1">
                <a:latin typeface="Calibri Light" panose="020F0302020204030204" pitchFamily="34" charset="0"/>
                <a:cs typeface="Calibri Light" panose="020F0302020204030204" pitchFamily="34" charset="0"/>
              </a:rPr>
              <a:t>IbP</a:t>
            </a:r>
            <a:r>
              <a:rPr lang="nb-NO" sz="2200" dirty="0">
                <a:latin typeface="Calibri Light" panose="020F0302020204030204" pitchFamily="34" charset="0"/>
                <a:cs typeface="Calibri Light" panose="020F0302020204030204" pitchFamily="34" charset="0"/>
              </a:rPr>
              <a:t>) (og kap. 9 i pensum)</a:t>
            </a:r>
          </a:p>
          <a:p>
            <a:pPr lvl="1"/>
            <a:r>
              <a:rPr lang="nb-NO" sz="2200" dirty="0">
                <a:latin typeface="Calibri Light" panose="020F0302020204030204" pitchFamily="34" charset="0"/>
                <a:cs typeface="Calibri Light" panose="020F0302020204030204" pitchFamily="34" charset="0"/>
              </a:rPr>
              <a:t>«Organisatoriske tiltak» (jf. også her, art. 25), kan f.eks. begrunne sikring av </a:t>
            </a:r>
            <a:r>
              <a:rPr lang="nb-NO" sz="2200" dirty="0" err="1">
                <a:latin typeface="Calibri Light" panose="020F0302020204030204" pitchFamily="34" charset="0"/>
                <a:cs typeface="Calibri Light" panose="020F0302020204030204" pitchFamily="34" charset="0"/>
              </a:rPr>
              <a:t>POkvalitet</a:t>
            </a:r>
            <a:r>
              <a:rPr lang="nb-NO" sz="2200" dirty="0">
                <a:latin typeface="Calibri Light" panose="020F0302020204030204" pitchFamily="34" charset="0"/>
                <a:cs typeface="Calibri Light" panose="020F0302020204030204" pitchFamily="34" charset="0"/>
              </a:rPr>
              <a:t> som egen aktivitet i prosjektgruppen, utpeking av spesielt ansvarlig person mv.</a:t>
            </a:r>
          </a:p>
          <a:p>
            <a:pPr lvl="1"/>
            <a:r>
              <a:rPr lang="nb-NO" sz="2200" dirty="0">
                <a:latin typeface="Calibri Light" panose="020F0302020204030204" pitchFamily="34" charset="0"/>
                <a:cs typeface="Calibri Light" panose="020F0302020204030204" pitchFamily="34" charset="0"/>
              </a:rPr>
              <a:t>Tiltakene kan neppe være begrenset til «teknologiske» og «organisatoriske» tiltak i streng forstand (også juridiske, økonomiske og pedagogiske tiltak vil ofte være aktuelle)</a:t>
            </a:r>
          </a:p>
          <a:p>
            <a:pPr lvl="2"/>
            <a:r>
              <a:rPr lang="nb-NO" dirty="0">
                <a:latin typeface="Calibri Light" panose="020F0302020204030204" pitchFamily="34" charset="0"/>
                <a:cs typeface="Calibri Light" panose="020F0302020204030204" pitchFamily="34" charset="0"/>
              </a:rPr>
              <a:t>F.eks. kan avtaleregulering med behandlingsansvarlige som overfører opplysninger til vårt system være aktuelt juridisk tiltak</a:t>
            </a:r>
          </a:p>
          <a:p>
            <a:r>
              <a:rPr lang="nb-NO" dirty="0">
                <a:latin typeface="Calibri Light" panose="020F0302020204030204" pitchFamily="34" charset="0"/>
                <a:cs typeface="Calibri Light" panose="020F0302020204030204" pitchFamily="34" charset="0"/>
              </a:rPr>
              <a:t>Art. 16 (rett til retting  og komplettering) er viktig for å støtte opp under art. 5(1)(d)</a:t>
            </a:r>
          </a:p>
          <a:p>
            <a:pPr lvl="1"/>
            <a:r>
              <a:rPr lang="nb-NO" dirty="0">
                <a:latin typeface="Calibri Light" panose="020F0302020204030204" pitchFamily="34" charset="0"/>
                <a:cs typeface="Calibri Light" panose="020F0302020204030204" pitchFamily="34" charset="0"/>
              </a:rPr>
              <a:t>Men er i virkeligheten bare en rett til å </a:t>
            </a:r>
            <a:r>
              <a:rPr lang="nb-NO" i="1" dirty="0">
                <a:latin typeface="Calibri Light" panose="020F0302020204030204" pitchFamily="34" charset="0"/>
                <a:cs typeface="Calibri Light" panose="020F0302020204030204" pitchFamily="34" charset="0"/>
              </a:rPr>
              <a:t>kreve</a:t>
            </a:r>
            <a:r>
              <a:rPr lang="nb-NO" dirty="0">
                <a:latin typeface="Calibri Light" panose="020F0302020204030204" pitchFamily="34" charset="0"/>
                <a:cs typeface="Calibri Light" panose="020F0302020204030204" pitchFamily="34" charset="0"/>
              </a:rPr>
              <a:t> retting og komplettering (jf. art. 12 nr. 4)</a:t>
            </a:r>
          </a:p>
          <a:p>
            <a:r>
              <a:rPr lang="nb-NO" dirty="0">
                <a:latin typeface="Calibri Light" panose="020F0302020204030204" pitchFamily="34" charset="0"/>
                <a:cs typeface="Calibri Light" panose="020F0302020204030204" pitchFamily="34" charset="0"/>
              </a:rPr>
              <a:t>I offentlig forvaltning må art. 5(1)(d) sammenholdes med utredningsplikten i </a:t>
            </a:r>
            <a:r>
              <a:rPr lang="nb-NO" dirty="0" err="1">
                <a:latin typeface="Calibri Light" panose="020F0302020204030204" pitchFamily="34" charset="0"/>
                <a:cs typeface="Calibri Light" panose="020F0302020204030204" pitchFamily="34" charset="0"/>
              </a:rPr>
              <a:t>fvl</a:t>
            </a:r>
            <a:r>
              <a:rPr lang="nb-NO" dirty="0">
                <a:latin typeface="Calibri Light" panose="020F0302020204030204" pitchFamily="34" charset="0"/>
                <a:cs typeface="Calibri Light" panose="020F0302020204030204" pitchFamily="34" charset="0"/>
              </a:rPr>
              <a:t> § 17</a:t>
            </a:r>
          </a:p>
        </p:txBody>
      </p:sp>
    </p:spTree>
    <p:extLst>
      <p:ext uri="{BB962C8B-B14F-4D97-AF65-F5344CB8AC3E}">
        <p14:creationId xmlns:p14="http://schemas.microsoft.com/office/powerpoint/2010/main" val="411001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24F19A-B78D-4E06-B734-E4569FC0DE7C}"/>
              </a:ext>
            </a:extLst>
          </p:cNvPr>
          <p:cNvSpPr>
            <a:spLocks noGrp="1"/>
          </p:cNvSpPr>
          <p:nvPr>
            <p:ph type="title"/>
          </p:nvPr>
        </p:nvSpPr>
        <p:spPr>
          <a:xfrm>
            <a:off x="838200" y="98618"/>
            <a:ext cx="10515600" cy="1036342"/>
          </a:xfrm>
        </p:spPr>
        <p:txBody>
          <a:bodyPr>
            <a:normAutofit fontScale="90000"/>
          </a:bodyPr>
          <a:lstStyle/>
          <a:p>
            <a:r>
              <a:rPr lang="nb-NO" sz="3600" dirty="0">
                <a:solidFill>
                  <a:srgbClr val="0070C0"/>
                </a:solidFill>
                <a:latin typeface="Calibri Light" panose="020F0302020204030204" pitchFamily="34" charset="0"/>
                <a:cs typeface="Calibri Light" panose="020F0302020204030204" pitchFamily="34" charset="0"/>
              </a:rPr>
              <a:t>Automatiserte individuelle avgjørelser,</a:t>
            </a:r>
            <a:br>
              <a:rPr lang="nb-NO" sz="3600" dirty="0">
                <a:solidFill>
                  <a:srgbClr val="0070C0"/>
                </a:solidFill>
                <a:latin typeface="Calibri Light" panose="020F0302020204030204" pitchFamily="34" charset="0"/>
                <a:cs typeface="Calibri Light" panose="020F0302020204030204" pitchFamily="34" charset="0"/>
              </a:rPr>
            </a:br>
            <a:r>
              <a:rPr lang="nb-NO" sz="3600" dirty="0">
                <a:solidFill>
                  <a:srgbClr val="0070C0"/>
                </a:solidFill>
                <a:latin typeface="Calibri Light" panose="020F0302020204030204" pitchFamily="34" charset="0"/>
                <a:cs typeface="Calibri Light" panose="020F0302020204030204" pitchFamily="34" charset="0"/>
              </a:rPr>
              <a:t>herunder profilering (art. 22)</a:t>
            </a:r>
          </a:p>
        </p:txBody>
      </p:sp>
      <p:sp>
        <p:nvSpPr>
          <p:cNvPr id="3" name="Plassholder for innhold 2">
            <a:extLst>
              <a:ext uri="{FF2B5EF4-FFF2-40B4-BE49-F238E27FC236}">
                <a16:creationId xmlns:a16="http://schemas.microsoft.com/office/drawing/2014/main" id="{259289CE-AC30-43DB-81F0-A89E6524A006}"/>
              </a:ext>
            </a:extLst>
          </p:cNvPr>
          <p:cNvSpPr>
            <a:spLocks noGrp="1"/>
          </p:cNvSpPr>
          <p:nvPr>
            <p:ph idx="1"/>
          </p:nvPr>
        </p:nvSpPr>
        <p:spPr>
          <a:xfrm>
            <a:off x="533782" y="1811010"/>
            <a:ext cx="11124435" cy="3315698"/>
          </a:xfrm>
        </p:spPr>
        <p:txBody>
          <a:bodyPr>
            <a:normAutofit/>
          </a:bodyPr>
          <a:lstStyle/>
          <a:p>
            <a:pPr marL="0" indent="0">
              <a:buNone/>
            </a:pPr>
            <a:r>
              <a:rPr lang="nb-NO" sz="2000" dirty="0">
                <a:latin typeface="Calibri Light" panose="020F0302020204030204" pitchFamily="34" charset="0"/>
                <a:cs typeface="Calibri Light" panose="020F0302020204030204" pitchFamily="34" charset="0"/>
              </a:rPr>
              <a:t>Merk at virkeområdet for forordningen er «helt eller delvis automatisert behandling av personopplysninger …» (jf. art. 2(1))</a:t>
            </a:r>
          </a:p>
          <a:p>
            <a:pPr marL="0" indent="0">
              <a:buNone/>
            </a:pPr>
            <a:r>
              <a:rPr lang="nb-NO" sz="2000" u="sng" dirty="0">
                <a:latin typeface="Calibri Light" panose="020F0302020204030204" pitchFamily="34" charset="0"/>
                <a:cs typeface="Calibri Light" panose="020F0302020204030204" pitchFamily="34" charset="0"/>
              </a:rPr>
              <a:t>Helt</a:t>
            </a:r>
            <a:r>
              <a:rPr lang="nb-NO" sz="2000" dirty="0">
                <a:latin typeface="Calibri Light" panose="020F0302020204030204" pitchFamily="34" charset="0"/>
                <a:cs typeface="Calibri Light" panose="020F0302020204030204" pitchFamily="34" charset="0"/>
              </a:rPr>
              <a:t> automatiserte individuelle avgjørelser, herunder profilering, er </a:t>
            </a:r>
            <a:r>
              <a:rPr lang="nb-NO" sz="2000" i="1" dirty="0">
                <a:latin typeface="Calibri Light" panose="020F0302020204030204" pitchFamily="34" charset="0"/>
                <a:cs typeface="Calibri Light" panose="020F0302020204030204" pitchFamily="34" charset="0"/>
              </a:rPr>
              <a:t>spesielt</a:t>
            </a:r>
            <a:r>
              <a:rPr lang="nb-NO" sz="2000" dirty="0">
                <a:latin typeface="Calibri Light" panose="020F0302020204030204" pitchFamily="34" charset="0"/>
                <a:cs typeface="Calibri Light" panose="020F0302020204030204" pitchFamily="34" charset="0"/>
              </a:rPr>
              <a:t> regulert i fire bestemmelser:</a:t>
            </a:r>
          </a:p>
          <a:p>
            <a:pPr marL="358775" lvl="1"/>
            <a:r>
              <a:rPr lang="nb-NO" sz="2000" dirty="0">
                <a:latin typeface="Calibri Light" panose="020F0302020204030204" pitchFamily="34" charset="0"/>
                <a:cs typeface="Calibri Light" panose="020F0302020204030204" pitchFamily="34" charset="0"/>
              </a:rPr>
              <a:t>I art. 22 er det gitt rett til  </a:t>
            </a:r>
            <a:r>
              <a:rPr lang="nb-NO" sz="2000" dirty="0">
                <a:solidFill>
                  <a:srgbClr val="7030A0"/>
                </a:solidFill>
                <a:latin typeface="Calibri Light" panose="020F0302020204030204" pitchFamily="34" charset="0"/>
                <a:cs typeface="Calibri Light" panose="020F0302020204030204" pitchFamily="34" charset="0"/>
              </a:rPr>
              <a:t>ikke å være gjenstand for helt automatisert behandling</a:t>
            </a:r>
            <a:endParaRPr lang="nb-NO" sz="2000" dirty="0">
              <a:latin typeface="Calibri Light" panose="020F0302020204030204" pitchFamily="34" charset="0"/>
              <a:cs typeface="Calibri Light" panose="020F0302020204030204" pitchFamily="34" charset="0"/>
            </a:endParaRPr>
          </a:p>
          <a:p>
            <a:pPr marL="358775" lvl="1"/>
            <a:r>
              <a:rPr lang="nb-NO" sz="2000" dirty="0">
                <a:latin typeface="Calibri Light" panose="020F0302020204030204" pitchFamily="34" charset="0"/>
                <a:cs typeface="Calibri Light" panose="020F0302020204030204" pitchFamily="34" charset="0"/>
              </a:rPr>
              <a:t>I samsvar med art. 13(2)(f) og 14(2)(g) skal det gis </a:t>
            </a:r>
            <a:r>
              <a:rPr lang="nb-NO" sz="2000" dirty="0">
                <a:solidFill>
                  <a:srgbClr val="7030A0"/>
                </a:solidFill>
                <a:latin typeface="Calibri Light" panose="020F0302020204030204" pitchFamily="34" charset="0"/>
                <a:cs typeface="Calibri Light" panose="020F0302020204030204" pitchFamily="34" charset="0"/>
              </a:rPr>
              <a:t>informasjon</a:t>
            </a:r>
            <a:r>
              <a:rPr lang="nb-NO" sz="2000" dirty="0">
                <a:latin typeface="Calibri Light" panose="020F0302020204030204" pitchFamily="34" charset="0"/>
                <a:cs typeface="Calibri Light" panose="020F0302020204030204" pitchFamily="34" charset="0"/>
              </a:rPr>
              <a:t> til registrerte om helt automatiserte individuelle avgjørelser, herunder profiler, jf. art. 22</a:t>
            </a:r>
          </a:p>
          <a:p>
            <a:pPr marL="815975" lvl="2"/>
            <a:r>
              <a:rPr lang="nb-NO" sz="1600" dirty="0">
                <a:latin typeface="Calibri Light" panose="020F0302020204030204" pitchFamily="34" charset="0"/>
                <a:cs typeface="Calibri Light" panose="020F0302020204030204" pitchFamily="34" charset="0"/>
              </a:rPr>
              <a:t>Pliktene til å informere om dette gjelder bare dersom informasjonen er nødvendig for å sikre den registrerte en åpen og rettferdig behandling (jf. art. 5(1)(a))</a:t>
            </a:r>
          </a:p>
          <a:p>
            <a:pPr marL="358775" lvl="1"/>
            <a:r>
              <a:rPr lang="nb-NO" sz="2000" dirty="0">
                <a:latin typeface="Calibri Light" panose="020F0302020204030204" pitchFamily="34" charset="0"/>
                <a:cs typeface="Calibri Light" panose="020F0302020204030204" pitchFamily="34" charset="0"/>
              </a:rPr>
              <a:t>Det skal det dessuten gis </a:t>
            </a:r>
            <a:r>
              <a:rPr lang="nb-NO" sz="2000" dirty="0">
                <a:solidFill>
                  <a:srgbClr val="7030A0"/>
                </a:solidFill>
                <a:latin typeface="Calibri Light" panose="020F0302020204030204" pitchFamily="34" charset="0"/>
                <a:cs typeface="Calibri Light" panose="020F0302020204030204" pitchFamily="34" charset="0"/>
              </a:rPr>
              <a:t>innsyn</a:t>
            </a:r>
            <a:r>
              <a:rPr lang="nb-NO" sz="2000" dirty="0">
                <a:latin typeface="Calibri Light" panose="020F0302020204030204" pitchFamily="34" charset="0"/>
                <a:cs typeface="Calibri Light" panose="020F0302020204030204" pitchFamily="34" charset="0"/>
              </a:rPr>
              <a:t> om forekomsten av helt automatiserte avgjørelser (jf. art. 22), herunder profiler, i samsvar med art. 15(1)(h)</a:t>
            </a:r>
          </a:p>
        </p:txBody>
      </p:sp>
    </p:spTree>
    <p:extLst>
      <p:ext uri="{BB962C8B-B14F-4D97-AF65-F5344CB8AC3E}">
        <p14:creationId xmlns:p14="http://schemas.microsoft.com/office/powerpoint/2010/main" val="34592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1D18A3-5E42-45BF-B61B-213919F35900}"/>
              </a:ext>
            </a:extLst>
          </p:cNvPr>
          <p:cNvSpPr>
            <a:spLocks noGrp="1"/>
          </p:cNvSpPr>
          <p:nvPr>
            <p:ph type="title"/>
          </p:nvPr>
        </p:nvSpPr>
        <p:spPr>
          <a:xfrm>
            <a:off x="838200" y="121592"/>
            <a:ext cx="10515600" cy="788214"/>
          </a:xfrm>
        </p:spPr>
        <p:txBody>
          <a:bodyPr>
            <a:noAutofit/>
          </a:bodyPr>
          <a:lstStyle/>
          <a:p>
            <a:r>
              <a:rPr lang="nb-NO" sz="2800" dirty="0">
                <a:solidFill>
                  <a:srgbClr val="0070C0"/>
                </a:solidFill>
                <a:latin typeface="Calibri Light" panose="020F0302020204030204" pitchFamily="34" charset="0"/>
                <a:cs typeface="Calibri Light" panose="020F0302020204030204" pitchFamily="34" charset="0"/>
              </a:rPr>
              <a:t>Gjelder «rett til ikke å være gjenstand for» automatiserte individuelle avgjørelser … (art. 22)</a:t>
            </a:r>
          </a:p>
        </p:txBody>
      </p:sp>
      <p:sp>
        <p:nvSpPr>
          <p:cNvPr id="3" name="Plassholder for innhold 2">
            <a:extLst>
              <a:ext uri="{FF2B5EF4-FFF2-40B4-BE49-F238E27FC236}">
                <a16:creationId xmlns:a16="http://schemas.microsoft.com/office/drawing/2014/main" id="{9581F720-9D4B-4942-A216-793839EC541C}"/>
              </a:ext>
            </a:extLst>
          </p:cNvPr>
          <p:cNvSpPr>
            <a:spLocks noGrp="1"/>
          </p:cNvSpPr>
          <p:nvPr>
            <p:ph idx="1"/>
          </p:nvPr>
        </p:nvSpPr>
        <p:spPr>
          <a:xfrm>
            <a:off x="119469" y="992406"/>
            <a:ext cx="11884740" cy="5744002"/>
          </a:xfrm>
        </p:spPr>
        <p:txBody>
          <a:bodyPr>
            <a:normAutofit fontScale="77500" lnSpcReduction="20000"/>
          </a:bodyPr>
          <a:lstStyle/>
          <a:p>
            <a:pPr lvl="1"/>
            <a:r>
              <a:rPr lang="nb-NO" dirty="0">
                <a:latin typeface="Calibri Light" panose="020F0302020204030204" pitchFamily="34" charset="0"/>
                <a:cs typeface="Calibri Light" panose="020F0302020204030204" pitchFamily="34" charset="0"/>
              </a:rPr>
              <a:t>Art. 22 er bygget opp i fire «etapper»:</a:t>
            </a:r>
          </a:p>
          <a:p>
            <a:pPr marL="1036638" lvl="2" indent="-457200">
              <a:buFont typeface="+mj-lt"/>
              <a:buAutoNum type="arabicParenR"/>
            </a:pPr>
            <a:r>
              <a:rPr lang="nb-NO" u="sng" dirty="0">
                <a:solidFill>
                  <a:srgbClr val="008000"/>
                </a:solidFill>
                <a:latin typeface="Calibri Light" panose="020F0302020204030204" pitchFamily="34" charset="0"/>
                <a:cs typeface="Calibri Light" panose="020F0302020204030204" pitchFamily="34" charset="0"/>
              </a:rPr>
              <a:t>Hovedregel</a:t>
            </a:r>
            <a:r>
              <a:rPr lang="nb-NO" dirty="0">
                <a:solidFill>
                  <a:srgbClr val="008000"/>
                </a:solidFill>
                <a:latin typeface="Calibri Light" panose="020F0302020204030204" pitchFamily="34" charset="0"/>
                <a:cs typeface="Calibri Light" panose="020F0302020204030204" pitchFamily="34" charset="0"/>
              </a:rPr>
              <a:t>: Rett til ikke å være gjenstand for behandling som utelukkende er basert på automatisert behandling, </a:t>
            </a:r>
          </a:p>
          <a:p>
            <a:pPr marL="1257300" lvl="3" indent="-220663"/>
            <a:r>
              <a:rPr lang="nb-NO" dirty="0">
                <a:latin typeface="Calibri Light" panose="020F0302020204030204" pitchFamily="34" charset="0"/>
                <a:cs typeface="Calibri Light" panose="020F0302020204030204" pitchFamily="34" charset="0"/>
              </a:rPr>
              <a:t>både innhenting av beslutningsgrunnlag og behandlingen av dette grunnlaget må trolig være automatisert</a:t>
            </a:r>
          </a:p>
          <a:p>
            <a:pPr marL="1257300" lvl="3" indent="-220663"/>
            <a:r>
              <a:rPr lang="nb-NO" dirty="0">
                <a:latin typeface="Calibri Light" panose="020F0302020204030204" pitchFamily="34" charset="0"/>
                <a:cs typeface="Calibri Light" panose="020F0302020204030204" pitchFamily="34" charset="0"/>
              </a:rPr>
              <a:t>hvis personer reelt sett kan påvirke resultatet, vil det trolig ikke regnes som «utelukkende … automatisert behandling»</a:t>
            </a:r>
          </a:p>
          <a:p>
            <a:pPr marL="1257300" lvl="3" indent="-220663"/>
            <a:r>
              <a:rPr lang="nb-NO" dirty="0">
                <a:latin typeface="Calibri Light" panose="020F0302020204030204" pitchFamily="34" charset="0"/>
                <a:cs typeface="Calibri Light" panose="020F0302020204030204" pitchFamily="34" charset="0"/>
              </a:rPr>
              <a:t>behandlingen må ha rettsvirkning for den registrerte eller i betydelig grad påvirker vedkommende</a:t>
            </a:r>
          </a:p>
          <a:p>
            <a:pPr marL="1714500" lvl="4" indent="-220663"/>
            <a:r>
              <a:rPr lang="nb-NO" dirty="0">
                <a:latin typeface="Calibri Light" panose="020F0302020204030204" pitchFamily="34" charset="0"/>
                <a:cs typeface="Calibri Light" panose="020F0302020204030204" pitchFamily="34" charset="0"/>
              </a:rPr>
              <a:t>I offentlig forvaltning vil «behandling som utelukkende er basert på automatisert behandling» være aktuelle for enkeltvedtak, og (trolig) mange prosessledende avgjørelser, f.eks. automatiserte prøving av formelle inngangskrav, jf. avsnitt 8.3.2 i pensum</a:t>
            </a:r>
          </a:p>
          <a:p>
            <a:pPr marL="1036638" lvl="2" indent="-457200">
              <a:buFont typeface="+mj-lt"/>
              <a:buAutoNum type="arabicParenR"/>
            </a:pPr>
            <a:r>
              <a:rPr lang="nb-NO" u="sng" dirty="0">
                <a:solidFill>
                  <a:srgbClr val="7030A0"/>
                </a:solidFill>
                <a:latin typeface="Calibri Light" panose="020F0302020204030204" pitchFamily="34" charset="0"/>
                <a:cs typeface="Calibri Light" panose="020F0302020204030204" pitchFamily="34" charset="0"/>
              </a:rPr>
              <a:t>Unntak 1:</a:t>
            </a:r>
            <a:r>
              <a:rPr lang="nb-NO" dirty="0">
                <a:solidFill>
                  <a:srgbClr val="7030A0"/>
                </a:solidFill>
                <a:latin typeface="Calibri Light" panose="020F0302020204030204" pitchFamily="34" charset="0"/>
                <a:cs typeface="Calibri Light" panose="020F0302020204030204" pitchFamily="34" charset="0"/>
              </a:rPr>
              <a:t> Helt automatisert behandling kan likevel skje</a:t>
            </a:r>
            <a:br>
              <a:rPr lang="nb-NO" dirty="0">
                <a:solidFill>
                  <a:srgbClr val="7030A0"/>
                </a:solidFill>
                <a:latin typeface="Calibri Light" panose="020F0302020204030204" pitchFamily="34" charset="0"/>
                <a:cs typeface="Calibri Light" panose="020F0302020204030204" pitchFamily="34" charset="0"/>
              </a:rPr>
            </a:br>
            <a:r>
              <a:rPr lang="nb-NO" dirty="0">
                <a:solidFill>
                  <a:srgbClr val="7030A0"/>
                </a:solidFill>
                <a:latin typeface="Calibri Light" panose="020F0302020204030204" pitchFamily="34" charset="0"/>
                <a:cs typeface="Calibri Light" panose="020F0302020204030204" pitchFamily="34" charset="0"/>
              </a:rPr>
              <a:t>HVIS behandlingen er</a:t>
            </a:r>
          </a:p>
          <a:p>
            <a:pPr marL="1612900" lvl="2" indent="-266700"/>
            <a:r>
              <a:rPr lang="nb-NO" dirty="0">
                <a:solidFill>
                  <a:srgbClr val="7030A0"/>
                </a:solidFill>
                <a:latin typeface="Calibri Light" panose="020F0302020204030204" pitchFamily="34" charset="0"/>
                <a:cs typeface="Calibri Light" panose="020F0302020204030204" pitchFamily="34" charset="0"/>
              </a:rPr>
              <a:t>nødvendig for å inngå eller oppfylle en avtale mellom den registrerte og en behandlingsansvarlig (a)</a:t>
            </a:r>
          </a:p>
          <a:p>
            <a:pPr marL="1612900" lvl="2" indent="-266700"/>
            <a:r>
              <a:rPr lang="nb-NO" dirty="0">
                <a:solidFill>
                  <a:srgbClr val="7030A0"/>
                </a:solidFill>
                <a:latin typeface="Calibri Light" panose="020F0302020204030204" pitchFamily="34" charset="0"/>
                <a:cs typeface="Calibri Light" panose="020F0302020204030204" pitchFamily="34" charset="0"/>
              </a:rPr>
              <a:t>ELLER er basert på den registrertes samtykke (c)</a:t>
            </a:r>
          </a:p>
          <a:p>
            <a:pPr marL="987425" lvl="2" indent="0">
              <a:buNone/>
            </a:pPr>
            <a:r>
              <a:rPr lang="nb-NO" dirty="0">
                <a:solidFill>
                  <a:srgbClr val="7030A0"/>
                </a:solidFill>
                <a:latin typeface="Calibri Light" panose="020F0302020204030204" pitchFamily="34" charset="0"/>
                <a:cs typeface="Calibri Light" panose="020F0302020204030204" pitchFamily="34" charset="0"/>
              </a:rPr>
              <a:t> OG behandlingsansvarlig har fastsatt egnede tiltak for å beskytte den registrertes rettigheter, friheter og berettigede interesser, </a:t>
            </a:r>
            <a:r>
              <a:rPr lang="nb-NO" i="1" dirty="0">
                <a:solidFill>
                  <a:srgbClr val="7030A0"/>
                </a:solidFill>
                <a:latin typeface="Calibri Light" panose="020F0302020204030204" pitchFamily="34" charset="0"/>
                <a:cs typeface="Calibri Light" panose="020F0302020204030204" pitchFamily="34" charset="0"/>
              </a:rPr>
              <a:t>minst</a:t>
            </a:r>
            <a:r>
              <a:rPr lang="nb-NO" dirty="0">
                <a:solidFill>
                  <a:srgbClr val="7030A0"/>
                </a:solidFill>
                <a:latin typeface="Calibri Light" panose="020F0302020204030204" pitchFamily="34" charset="0"/>
                <a:cs typeface="Calibri Light" panose="020F0302020204030204" pitchFamily="34" charset="0"/>
              </a:rPr>
              <a:t> retten til</a:t>
            </a:r>
          </a:p>
          <a:p>
            <a:pPr marL="1612900" lvl="4" indent="-266700"/>
            <a:r>
              <a:rPr lang="nb-NO" sz="2000" dirty="0">
                <a:solidFill>
                  <a:srgbClr val="7030A0"/>
                </a:solidFill>
                <a:latin typeface="Calibri Light" panose="020F0302020204030204" pitchFamily="34" charset="0"/>
                <a:cs typeface="Calibri Light" panose="020F0302020204030204" pitchFamily="34" charset="0"/>
              </a:rPr>
              <a:t>menneskelig inngripen fra den behandlingsansvarlige</a:t>
            </a:r>
          </a:p>
          <a:p>
            <a:pPr marL="1612900" lvl="4" indent="-266700"/>
            <a:r>
              <a:rPr lang="nb-NO" sz="2000" dirty="0">
                <a:solidFill>
                  <a:srgbClr val="7030A0"/>
                </a:solidFill>
                <a:latin typeface="Calibri Light" panose="020F0302020204030204" pitchFamily="34" charset="0"/>
                <a:cs typeface="Calibri Light" panose="020F0302020204030204" pitchFamily="34" charset="0"/>
              </a:rPr>
              <a:t>OG til å uttrykke sine synspunkter</a:t>
            </a:r>
          </a:p>
          <a:p>
            <a:pPr marL="1612900" lvl="4" indent="-266700"/>
            <a:r>
              <a:rPr lang="nb-NO" sz="2000" dirty="0">
                <a:solidFill>
                  <a:srgbClr val="7030A0"/>
                </a:solidFill>
                <a:latin typeface="Calibri Light" panose="020F0302020204030204" pitchFamily="34" charset="0"/>
                <a:cs typeface="Calibri Light" panose="020F0302020204030204" pitchFamily="34" charset="0"/>
              </a:rPr>
              <a:t>OG til å bestride avgjørelse</a:t>
            </a:r>
          </a:p>
          <a:p>
            <a:pPr marL="1074738" lvl="1" indent="-536575">
              <a:buFont typeface="+mj-lt"/>
              <a:buAutoNum type="arabicParenR" startAt="3"/>
            </a:pPr>
            <a:r>
              <a:rPr lang="nb-NO" sz="2100" u="sng" dirty="0">
                <a:solidFill>
                  <a:srgbClr val="CC3300"/>
                </a:solidFill>
                <a:latin typeface="Calibri Light" panose="020F0302020204030204" pitchFamily="34" charset="0"/>
                <a:cs typeface="Calibri Light" panose="020F0302020204030204" pitchFamily="34" charset="0"/>
              </a:rPr>
              <a:t>Unntak 2: </a:t>
            </a:r>
            <a:r>
              <a:rPr lang="nb-NO" sz="2100" dirty="0">
                <a:solidFill>
                  <a:srgbClr val="CC3300"/>
                </a:solidFill>
                <a:latin typeface="Calibri Light" panose="020F0302020204030204" pitchFamily="34" charset="0"/>
                <a:cs typeface="Calibri Light" panose="020F0302020204030204" pitchFamily="34" charset="0"/>
              </a:rPr>
              <a:t>helt automatisert behandling likevel kan skje</a:t>
            </a:r>
          </a:p>
          <a:p>
            <a:pPr marL="1074738" lvl="1" indent="0">
              <a:buNone/>
            </a:pPr>
            <a:r>
              <a:rPr lang="nb-NO" sz="2100" dirty="0">
                <a:solidFill>
                  <a:srgbClr val="CC3300"/>
                </a:solidFill>
                <a:latin typeface="Calibri Light" panose="020F0302020204030204" pitchFamily="34" charset="0"/>
                <a:cs typeface="Calibri Light" panose="020F0302020204030204" pitchFamily="34" charset="0"/>
              </a:rPr>
              <a:t>HVIS behandlingen er tillatt i henhold til unionsretten eller medlemsstatenes nasjonale rett som den</a:t>
            </a:r>
            <a:br>
              <a:rPr lang="nb-NO" sz="2100" dirty="0">
                <a:solidFill>
                  <a:srgbClr val="CC3300"/>
                </a:solidFill>
                <a:latin typeface="Calibri Light" panose="020F0302020204030204" pitchFamily="34" charset="0"/>
                <a:cs typeface="Calibri Light" panose="020F0302020204030204" pitchFamily="34" charset="0"/>
              </a:rPr>
            </a:br>
            <a:r>
              <a:rPr lang="nb-NO" sz="2100" dirty="0">
                <a:solidFill>
                  <a:srgbClr val="CC3300"/>
                </a:solidFill>
                <a:latin typeface="Calibri Light" panose="020F0302020204030204" pitchFamily="34" charset="0"/>
                <a:cs typeface="Calibri Light" panose="020F0302020204030204" pitchFamily="34" charset="0"/>
              </a:rPr>
              <a:t>         behandlingsansvarlige er underlagt</a:t>
            </a:r>
            <a:br>
              <a:rPr lang="nb-NO" sz="2100" dirty="0">
                <a:solidFill>
                  <a:srgbClr val="CC3300"/>
                </a:solidFill>
                <a:latin typeface="Calibri Light" panose="020F0302020204030204" pitchFamily="34" charset="0"/>
                <a:cs typeface="Calibri Light" panose="020F0302020204030204" pitchFamily="34" charset="0"/>
              </a:rPr>
            </a:br>
            <a:r>
              <a:rPr lang="nb-NO" sz="2100" dirty="0">
                <a:solidFill>
                  <a:srgbClr val="CC3300"/>
                </a:solidFill>
                <a:latin typeface="Calibri Light" panose="020F0302020204030204" pitchFamily="34" charset="0"/>
                <a:cs typeface="Calibri Light" panose="020F0302020204030204" pitchFamily="34" charset="0"/>
              </a:rPr>
              <a:t>OG   det er fastsatt egnede tiltak for å verne den registrertes rettigheter, friheter og berettigede interesser (b)</a:t>
            </a:r>
          </a:p>
          <a:p>
            <a:pPr marL="1074738" lvl="1" indent="-536575">
              <a:buFont typeface="+mj-lt"/>
              <a:buAutoNum type="arabicParenR" startAt="4"/>
            </a:pPr>
            <a:r>
              <a:rPr lang="nb-NO" sz="2100" u="sng" dirty="0">
                <a:solidFill>
                  <a:schemeClr val="accent5">
                    <a:lumMod val="50000"/>
                  </a:schemeClr>
                </a:solidFill>
                <a:latin typeface="Calibri Light" panose="020F0302020204030204" pitchFamily="34" charset="0"/>
                <a:cs typeface="Calibri Light" panose="020F0302020204030204" pitchFamily="34" charset="0"/>
              </a:rPr>
              <a:t>Særregel:</a:t>
            </a:r>
            <a:r>
              <a:rPr lang="nb-NO" sz="2100" dirty="0">
                <a:solidFill>
                  <a:schemeClr val="accent5">
                    <a:lumMod val="50000"/>
                  </a:schemeClr>
                </a:solidFill>
                <a:latin typeface="Calibri Light" panose="020F0302020204030204" pitchFamily="34" charset="0"/>
                <a:cs typeface="Calibri Light" panose="020F0302020204030204" pitchFamily="34" charset="0"/>
              </a:rPr>
              <a:t> Særlige kategorier opplysningstyper kan bare inngå i behandling i 1) – 3) ovenfor, hvis behandlingen av opplysningene</a:t>
            </a:r>
          </a:p>
          <a:p>
            <a:pPr marL="1074738" lvl="2" indent="-536575">
              <a:buNone/>
            </a:pPr>
            <a:r>
              <a:rPr lang="nb-NO" sz="2100" dirty="0">
                <a:solidFill>
                  <a:schemeClr val="accent5">
                    <a:lumMod val="50000"/>
                  </a:schemeClr>
                </a:solidFill>
                <a:latin typeface="Calibri Light" panose="020F0302020204030204" pitchFamily="34" charset="0"/>
                <a:cs typeface="Calibri Light" panose="020F0302020204030204" pitchFamily="34" charset="0"/>
              </a:rPr>
              <a:t>             er basert på samtykke, </a:t>
            </a:r>
          </a:p>
          <a:p>
            <a:pPr marL="1371600" lvl="3" indent="0">
              <a:buNone/>
            </a:pPr>
            <a:r>
              <a:rPr lang="nb-NO" sz="2100" dirty="0">
                <a:solidFill>
                  <a:schemeClr val="accent5">
                    <a:lumMod val="50000"/>
                  </a:schemeClr>
                </a:solidFill>
                <a:latin typeface="Calibri Light" panose="020F0302020204030204" pitchFamily="34" charset="0"/>
                <a:cs typeface="Calibri Light" panose="020F0302020204030204" pitchFamily="34" charset="0"/>
              </a:rPr>
              <a:t>ELLER behandlingen er nødvendig av hensyn til viktige samfunnsinteresser, på grunnlag av unionsretten eller medlemsstatenes nasjonale rett, </a:t>
            </a:r>
          </a:p>
          <a:p>
            <a:pPr marL="896937" lvl="2" indent="0">
              <a:buNone/>
            </a:pPr>
            <a:r>
              <a:rPr lang="nb-NO" sz="2100" dirty="0">
                <a:solidFill>
                  <a:schemeClr val="accent5">
                    <a:lumMod val="50000"/>
                  </a:schemeClr>
                </a:solidFill>
                <a:latin typeface="Calibri Light" panose="020F0302020204030204" pitchFamily="34" charset="0"/>
                <a:cs typeface="Calibri Light" panose="020F0302020204030204" pitchFamily="34" charset="0"/>
              </a:rPr>
              <a:t>    OG det er innført egnede tiltak for å verne den registrertes rettigheter, friheter og berettigede interesser</a:t>
            </a:r>
          </a:p>
        </p:txBody>
      </p:sp>
    </p:spTree>
    <p:extLst>
      <p:ext uri="{BB962C8B-B14F-4D97-AF65-F5344CB8AC3E}">
        <p14:creationId xmlns:p14="http://schemas.microsoft.com/office/powerpoint/2010/main" val="189453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7" end="1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2DAE6B-4C1D-432C-8A31-843ED8B21661}"/>
              </a:ext>
            </a:extLst>
          </p:cNvPr>
          <p:cNvSpPr>
            <a:spLocks noGrp="1"/>
          </p:cNvSpPr>
          <p:nvPr>
            <p:ph type="title"/>
          </p:nvPr>
        </p:nvSpPr>
        <p:spPr/>
        <p:txBody>
          <a:bodyPr>
            <a:normAutofit/>
          </a:bodyPr>
          <a:lstStyle/>
          <a:p>
            <a:r>
              <a:rPr lang="nb-NO" sz="3600" dirty="0">
                <a:solidFill>
                  <a:schemeClr val="accent5">
                    <a:lumMod val="75000"/>
                  </a:schemeClr>
                </a:solidFill>
                <a:latin typeface="Calibri Light" panose="020F0302020204030204" pitchFamily="34" charset="0"/>
                <a:cs typeface="Calibri Light" panose="020F0302020204030204" pitchFamily="34" charset="0"/>
              </a:rPr>
              <a:t>Sikkerhet ved behandlingen</a:t>
            </a:r>
          </a:p>
        </p:txBody>
      </p:sp>
      <p:sp>
        <p:nvSpPr>
          <p:cNvPr id="5" name="Plassholder for innhold 4">
            <a:extLst>
              <a:ext uri="{FF2B5EF4-FFF2-40B4-BE49-F238E27FC236}">
                <a16:creationId xmlns:a16="http://schemas.microsoft.com/office/drawing/2014/main" id="{4DBD8982-7289-49EE-B028-DB09BB58F301}"/>
              </a:ext>
            </a:extLst>
          </p:cNvPr>
          <p:cNvSpPr>
            <a:spLocks noGrp="1"/>
          </p:cNvSpPr>
          <p:nvPr>
            <p:ph idx="1"/>
          </p:nvPr>
        </p:nvSpPr>
        <p:spPr>
          <a:xfrm>
            <a:off x="838200" y="1819611"/>
            <a:ext cx="10515600" cy="1759983"/>
          </a:xfrm>
        </p:spPr>
        <p:txBody>
          <a:bodyPr>
            <a:noAutofit/>
          </a:bodyPr>
          <a:lstStyle/>
          <a:p>
            <a:r>
              <a:rPr lang="nb-NO" sz="2400" dirty="0">
                <a:latin typeface="Calibri Light" panose="020F0302020204030204" pitchFamily="34" charset="0"/>
                <a:cs typeface="Calibri Light" panose="020F0302020204030204" pitchFamily="34" charset="0"/>
              </a:rPr>
              <a:t>Merk at forordningen ikke bruker «informasjonssikkerhet», «datasikkerhet» e.l., men «sikkerhet ved behandlingen» og «personopplysningssikkerhet». Signaliserer trolig en vid innfallsvinkel (fortalen, 49 bruker «nett- og informasjonssikkerheten», </a:t>
            </a:r>
            <a:r>
              <a:rPr lang="nb-NO" sz="2400" dirty="0" err="1">
                <a:latin typeface="Calibri Light" panose="020F0302020204030204" pitchFamily="34" charset="0"/>
                <a:cs typeface="Calibri Light" panose="020F0302020204030204" pitchFamily="34" charset="0"/>
              </a:rPr>
              <a:t>Ft</a:t>
            </a:r>
            <a:r>
              <a:rPr lang="nb-NO" sz="2400" dirty="0">
                <a:latin typeface="Calibri Light" panose="020F0302020204030204" pitchFamily="34" charset="0"/>
                <a:cs typeface="Calibri Light" panose="020F0302020204030204" pitchFamily="34" charset="0"/>
              </a:rPr>
              <a:t> 83 bruker også «datasikkerheten»)</a:t>
            </a:r>
          </a:p>
          <a:p>
            <a:r>
              <a:rPr lang="nb-NO" sz="2400" dirty="0">
                <a:latin typeface="Calibri Light" panose="020F0302020204030204" pitchFamily="34" charset="0"/>
                <a:cs typeface="Calibri Light" panose="020F0302020204030204" pitchFamily="34" charset="0"/>
              </a:rPr>
              <a:t>Forordningen har ingen definisjon av sikkerhetsbegrepene som benyttes</a:t>
            </a:r>
          </a:p>
        </p:txBody>
      </p:sp>
    </p:spTree>
    <p:extLst>
      <p:ext uri="{BB962C8B-B14F-4D97-AF65-F5344CB8AC3E}">
        <p14:creationId xmlns:p14="http://schemas.microsoft.com/office/powerpoint/2010/main" val="183143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72304A-6835-47CA-9BC7-4B1F3848056F}"/>
              </a:ext>
            </a:extLst>
          </p:cNvPr>
          <p:cNvSpPr>
            <a:spLocks noGrp="1"/>
          </p:cNvSpPr>
          <p:nvPr>
            <p:ph type="title"/>
          </p:nvPr>
        </p:nvSpPr>
        <p:spPr>
          <a:xfrm>
            <a:off x="838200" y="109439"/>
            <a:ext cx="10515600" cy="1325563"/>
          </a:xfrm>
        </p:spPr>
        <p:txBody>
          <a:bodyPr>
            <a:normAutofit/>
          </a:bodyPr>
          <a:lstStyle/>
          <a:p>
            <a:r>
              <a:rPr lang="nb-NO" sz="3200" dirty="0">
                <a:solidFill>
                  <a:srgbClr val="0070C0"/>
                </a:solidFill>
              </a:rPr>
              <a:t>Sikkerhet ved behandlingen, art. 32</a:t>
            </a:r>
          </a:p>
        </p:txBody>
      </p:sp>
      <p:sp>
        <p:nvSpPr>
          <p:cNvPr id="3" name="Plassholder for innhold 2">
            <a:extLst>
              <a:ext uri="{FF2B5EF4-FFF2-40B4-BE49-F238E27FC236}">
                <a16:creationId xmlns:a16="http://schemas.microsoft.com/office/drawing/2014/main" id="{39269B07-6873-478C-9541-DE5EE813CDB2}"/>
              </a:ext>
            </a:extLst>
          </p:cNvPr>
          <p:cNvSpPr>
            <a:spLocks noGrp="1"/>
          </p:cNvSpPr>
          <p:nvPr>
            <p:ph idx="1"/>
          </p:nvPr>
        </p:nvSpPr>
        <p:spPr>
          <a:xfrm>
            <a:off x="838200" y="1282760"/>
            <a:ext cx="10515600" cy="5092038"/>
          </a:xfrm>
        </p:spPr>
        <p:txBody>
          <a:bodyPr>
            <a:normAutofit fontScale="62500" lnSpcReduction="20000"/>
          </a:bodyPr>
          <a:lstStyle/>
          <a:p>
            <a:r>
              <a:rPr lang="nb-NO" dirty="0">
                <a:latin typeface="Calibri Light" panose="020F0302020204030204" pitchFamily="34" charset="0"/>
                <a:cs typeface="Calibri Light" panose="020F0302020204030204" pitchFamily="34" charset="0"/>
              </a:rPr>
              <a:t>Denne bestemmelsen er etter min mening ikke logisk og systematisk oppbygget</a:t>
            </a:r>
          </a:p>
          <a:p>
            <a:pPr lvl="1"/>
            <a:r>
              <a:rPr lang="nb-NO" dirty="0">
                <a:latin typeface="Calibri Light" panose="020F0302020204030204" pitchFamily="34" charset="0"/>
                <a:cs typeface="Calibri Light" panose="020F0302020204030204" pitchFamily="34" charset="0"/>
              </a:rPr>
              <a:t>… bl.a. fordi den i innledningen på usystematisk måte veksler mellom </a:t>
            </a:r>
            <a:r>
              <a:rPr lang="nb-NO" i="1" dirty="0">
                <a:latin typeface="Calibri Light" panose="020F0302020204030204" pitchFamily="34" charset="0"/>
                <a:cs typeface="Calibri Light" panose="020F0302020204030204" pitchFamily="34" charset="0"/>
              </a:rPr>
              <a:t>tiltak</a:t>
            </a:r>
            <a:r>
              <a:rPr lang="nb-NO" dirty="0">
                <a:latin typeface="Calibri Light" panose="020F0302020204030204" pitchFamily="34" charset="0"/>
                <a:cs typeface="Calibri Light" panose="020F0302020204030204" pitchFamily="34" charset="0"/>
              </a:rPr>
              <a:t> for å oppnå «et sikkerhetsnivå som er egnet», </a:t>
            </a:r>
            <a:r>
              <a:rPr lang="nb-NO" i="1" dirty="0">
                <a:latin typeface="Calibri Light" panose="020F0302020204030204" pitchFamily="34" charset="0"/>
                <a:cs typeface="Calibri Light" panose="020F0302020204030204" pitchFamily="34" charset="0"/>
              </a:rPr>
              <a:t>hva</a:t>
            </a:r>
            <a:r>
              <a:rPr lang="nb-NO" dirty="0">
                <a:latin typeface="Calibri Light" panose="020F0302020204030204" pitchFamily="34" charset="0"/>
                <a:cs typeface="Calibri Light" panose="020F0302020204030204" pitchFamily="34" charset="0"/>
              </a:rPr>
              <a:t> som skal sikres, ulike </a:t>
            </a:r>
            <a:r>
              <a:rPr lang="nb-NO" i="1" dirty="0">
                <a:latin typeface="Calibri Light" panose="020F0302020204030204" pitchFamily="34" charset="0"/>
                <a:cs typeface="Calibri Light" panose="020F0302020204030204" pitchFamily="34" charset="0"/>
              </a:rPr>
              <a:t>evner</a:t>
            </a:r>
            <a:r>
              <a:rPr lang="nb-NO" dirty="0">
                <a:latin typeface="Calibri Light" panose="020F0302020204030204" pitchFamily="34" charset="0"/>
                <a:cs typeface="Calibri Light" panose="020F0302020204030204" pitchFamily="34" charset="0"/>
              </a:rPr>
              <a:t> til å sikre og gjenopprette, og </a:t>
            </a:r>
            <a:r>
              <a:rPr lang="nb-NO" i="1" dirty="0">
                <a:latin typeface="Calibri Light" panose="020F0302020204030204" pitchFamily="34" charset="0"/>
                <a:cs typeface="Calibri Light" panose="020F0302020204030204" pitchFamily="34" charset="0"/>
              </a:rPr>
              <a:t>risikoer/trusler</a:t>
            </a:r>
          </a:p>
          <a:p>
            <a:pPr lvl="1"/>
            <a:r>
              <a:rPr lang="nb-NO" dirty="0">
                <a:latin typeface="Calibri Light" panose="020F0302020204030204" pitchFamily="34" charset="0"/>
                <a:cs typeface="Calibri Light" panose="020F0302020204030204" pitchFamily="34" charset="0"/>
              </a:rPr>
              <a:t>Nr. 1(b) nevner </a:t>
            </a:r>
            <a:r>
              <a:rPr lang="nb-NO" u="sng" dirty="0">
                <a:latin typeface="Calibri Light" panose="020F0302020204030204" pitchFamily="34" charset="0"/>
                <a:cs typeface="Calibri Light" panose="020F0302020204030204" pitchFamily="34" charset="0"/>
              </a:rPr>
              <a:t>hva</a:t>
            </a:r>
            <a:r>
              <a:rPr lang="nb-NO" dirty="0">
                <a:latin typeface="Calibri Light" panose="020F0302020204030204" pitchFamily="34" charset="0"/>
                <a:cs typeface="Calibri Light" panose="020F0302020204030204" pitchFamily="34" charset="0"/>
              </a:rPr>
              <a:t> som skal sikres</a:t>
            </a:r>
          </a:p>
          <a:p>
            <a:pPr lvl="1"/>
            <a:r>
              <a:rPr lang="nb-NO" dirty="0">
                <a:latin typeface="Calibri Light" panose="020F0302020204030204" pitchFamily="34" charset="0"/>
                <a:cs typeface="Calibri Light" panose="020F0302020204030204" pitchFamily="34" charset="0"/>
              </a:rPr>
              <a:t>Nr. 1 (a) nevner </a:t>
            </a:r>
            <a:r>
              <a:rPr lang="nb-NO" u="sng" dirty="0">
                <a:latin typeface="Calibri Light" panose="020F0302020204030204" pitchFamily="34" charset="0"/>
                <a:cs typeface="Calibri Light" panose="020F0302020204030204" pitchFamily="34" charset="0"/>
              </a:rPr>
              <a:t>tiltak</a:t>
            </a:r>
            <a:r>
              <a:rPr lang="nb-NO" dirty="0">
                <a:latin typeface="Calibri Light" panose="020F0302020204030204" pitchFamily="34" charset="0"/>
                <a:cs typeface="Calibri Light" panose="020F0302020204030204" pitchFamily="34" charset="0"/>
              </a:rPr>
              <a:t> for å sikre</a:t>
            </a:r>
          </a:p>
          <a:p>
            <a:pPr lvl="1"/>
            <a:r>
              <a:rPr lang="nb-NO" dirty="0">
                <a:latin typeface="Calibri Light" panose="020F0302020204030204" pitchFamily="34" charset="0"/>
                <a:cs typeface="Calibri Light" panose="020F0302020204030204" pitchFamily="34" charset="0"/>
              </a:rPr>
              <a:t>Nr. 1 (c) nevner evne til </a:t>
            </a:r>
            <a:r>
              <a:rPr lang="nb-NO" u="sng" dirty="0">
                <a:latin typeface="Calibri Light" panose="020F0302020204030204" pitchFamily="34" charset="0"/>
                <a:cs typeface="Calibri Light" panose="020F0302020204030204" pitchFamily="34" charset="0"/>
              </a:rPr>
              <a:t>gjenoppretting</a:t>
            </a:r>
            <a:r>
              <a:rPr lang="nb-NO" dirty="0">
                <a:latin typeface="Calibri Light" panose="020F0302020204030204" pitchFamily="34" charset="0"/>
                <a:cs typeface="Calibri Light" panose="020F0302020204030204" pitchFamily="34" charset="0"/>
              </a:rPr>
              <a:t> dersom risiko blir realisert</a:t>
            </a:r>
          </a:p>
          <a:p>
            <a:pPr lvl="1"/>
            <a:r>
              <a:rPr lang="nb-NO" dirty="0">
                <a:latin typeface="Calibri Light" panose="020F0302020204030204" pitchFamily="34" charset="0"/>
                <a:cs typeface="Calibri Light" panose="020F0302020204030204" pitchFamily="34" charset="0"/>
              </a:rPr>
              <a:t>Nr. 1 (d) nevner krav til </a:t>
            </a:r>
            <a:r>
              <a:rPr lang="nb-NO" u="sng" dirty="0">
                <a:latin typeface="Calibri Light" panose="020F0302020204030204" pitchFamily="34" charset="0"/>
                <a:cs typeface="Calibri Light" panose="020F0302020204030204" pitchFamily="34" charset="0"/>
              </a:rPr>
              <a:t>testing og evaluering </a:t>
            </a:r>
            <a:r>
              <a:rPr lang="nb-NO" dirty="0">
                <a:latin typeface="Calibri Light" panose="020F0302020204030204" pitchFamily="34" charset="0"/>
                <a:cs typeface="Calibri Light" panose="020F0302020204030204" pitchFamily="34" charset="0"/>
              </a:rPr>
              <a:t>av eksisterende sikkerhetstiltak</a:t>
            </a:r>
          </a:p>
          <a:p>
            <a:pPr lvl="1"/>
            <a:r>
              <a:rPr lang="nb-NO" dirty="0">
                <a:latin typeface="Calibri Light" panose="020F0302020204030204" pitchFamily="34" charset="0"/>
                <a:cs typeface="Calibri Light" panose="020F0302020204030204" pitchFamily="34" charset="0"/>
              </a:rPr>
              <a:t>Nr. 2 nevner </a:t>
            </a:r>
            <a:r>
              <a:rPr lang="nb-NO" i="1" dirty="0">
                <a:latin typeface="Calibri Light" panose="020F0302020204030204" pitchFamily="34" charset="0"/>
                <a:cs typeface="Calibri Light" panose="020F0302020204030204" pitchFamily="34" charset="0"/>
              </a:rPr>
              <a:t>eksempler</a:t>
            </a:r>
            <a:r>
              <a:rPr lang="nb-NO" dirty="0">
                <a:latin typeface="Calibri Light" panose="020F0302020204030204" pitchFamily="34" charset="0"/>
                <a:cs typeface="Calibri Light" panose="020F0302020204030204" pitchFamily="34" charset="0"/>
              </a:rPr>
              <a:t> på </a:t>
            </a:r>
            <a:r>
              <a:rPr lang="nb-NO" u="sng" dirty="0">
                <a:latin typeface="Calibri Light" panose="020F0302020204030204" pitchFamily="34" charset="0"/>
                <a:cs typeface="Calibri Light" panose="020F0302020204030204" pitchFamily="34" charset="0"/>
              </a:rPr>
              <a:t>risikoer/trusler</a:t>
            </a:r>
            <a:r>
              <a:rPr lang="nb-NO" dirty="0">
                <a:latin typeface="Calibri Light" panose="020F0302020204030204" pitchFamily="34" charset="0"/>
                <a:cs typeface="Calibri Light" panose="020F0302020204030204" pitchFamily="34" charset="0"/>
              </a:rPr>
              <a:t>, jf. art. 5(1)(f) som uttrykker mye av det samme</a:t>
            </a:r>
          </a:p>
          <a:p>
            <a:pPr lvl="1"/>
            <a:r>
              <a:rPr lang="nb-NO" dirty="0">
                <a:latin typeface="Calibri Light" panose="020F0302020204030204" pitchFamily="34" charset="0"/>
                <a:cs typeface="Calibri Light" panose="020F0302020204030204" pitchFamily="34" charset="0"/>
              </a:rPr>
              <a:t>Nr. 3 nevner </a:t>
            </a:r>
            <a:r>
              <a:rPr lang="nb-NO" dirty="0" err="1">
                <a:latin typeface="Calibri Light" panose="020F0302020204030204" pitchFamily="34" charset="0"/>
                <a:cs typeface="Calibri Light" panose="020F0302020204030204" pitchFamily="34" charset="0"/>
              </a:rPr>
              <a:t>atferdsnormer</a:t>
            </a:r>
            <a:r>
              <a:rPr lang="nb-NO" dirty="0">
                <a:latin typeface="Calibri Light" panose="020F0302020204030204" pitchFamily="34" charset="0"/>
                <a:cs typeface="Calibri Light" panose="020F0302020204030204" pitchFamily="34" charset="0"/>
              </a:rPr>
              <a:t> og sertifisering for å påvise at krav til etterlevelse av nr. 1 er oppfylt (teksten i art. 32(3) er likelydende med art. 24(3))</a:t>
            </a:r>
          </a:p>
          <a:p>
            <a:pPr lvl="1"/>
            <a:r>
              <a:rPr lang="nb-NO" dirty="0">
                <a:latin typeface="Calibri Light" panose="020F0302020204030204" pitchFamily="34" charset="0"/>
                <a:cs typeface="Calibri Light" panose="020F0302020204030204" pitchFamily="34" charset="0"/>
              </a:rPr>
              <a:t>Nr. 4 stiller krav til instrukser til fysiske personer</a:t>
            </a:r>
          </a:p>
          <a:p>
            <a:r>
              <a:rPr lang="nb-NO" dirty="0">
                <a:latin typeface="Calibri Light" panose="020F0302020204030204" pitchFamily="34" charset="0"/>
                <a:cs typeface="Calibri Light" panose="020F0302020204030204" pitchFamily="34" charset="0"/>
              </a:rPr>
              <a:t>Dette åpner for å bruke alternativ systematikk for å «rydde opp», f.eks.:</a:t>
            </a:r>
          </a:p>
          <a:p>
            <a:pPr lvl="1"/>
            <a:r>
              <a:rPr lang="nb-NO" dirty="0">
                <a:latin typeface="Calibri Light" panose="020F0302020204030204" pitchFamily="34" charset="0"/>
                <a:cs typeface="Calibri Light" panose="020F0302020204030204" pitchFamily="34" charset="0"/>
              </a:rPr>
              <a:t>Hva som skal sikres </a:t>
            </a:r>
            <a:r>
              <a:rPr lang="nb-NO" dirty="0">
                <a:latin typeface="Calibri Light" panose="020F0302020204030204" pitchFamily="34" charset="0"/>
                <a:cs typeface="Calibri Light" panose="020F0302020204030204" pitchFamily="34" charset="0"/>
                <a:sym typeface="Wingdings" panose="05000000000000000000" pitchFamily="2" charset="2"/>
              </a:rPr>
              <a:t> trusler  sikringstiltak  </a:t>
            </a:r>
            <a:r>
              <a:rPr lang="nb-NO" dirty="0">
                <a:latin typeface="Calibri Light" panose="020F0302020204030204" pitchFamily="34" charset="0"/>
                <a:cs typeface="Calibri Light" panose="020F0302020204030204" pitchFamily="34" charset="0"/>
              </a:rPr>
              <a:t>prioritering</a:t>
            </a:r>
            <a:endParaRPr lang="nb-NO" dirty="0">
              <a:latin typeface="Calibri Light" panose="020F0302020204030204" pitchFamily="34" charset="0"/>
              <a:cs typeface="Calibri Light" panose="020F0302020204030204" pitchFamily="34" charset="0"/>
              <a:sym typeface="Wingdings" panose="05000000000000000000" pitchFamily="2" charset="2"/>
            </a:endParaRPr>
          </a:p>
          <a:p>
            <a:pPr lvl="1"/>
            <a:r>
              <a:rPr lang="nb-NO" dirty="0">
                <a:latin typeface="Calibri Light" panose="020F0302020204030204" pitchFamily="34" charset="0"/>
                <a:cs typeface="Calibri Light" panose="020F0302020204030204" pitchFamily="34" charset="0"/>
                <a:sym typeface="Wingdings" panose="05000000000000000000" pitchFamily="2" charset="2"/>
              </a:rPr>
              <a:t>Hva som skal gjenopprettes  hva som skal utløse gjenoppretting tiltak for gjenoppretting prioritering</a:t>
            </a:r>
          </a:p>
          <a:p>
            <a:pPr lvl="1"/>
            <a:r>
              <a:rPr lang="nb-NO" dirty="0">
                <a:latin typeface="Calibri Light" panose="020F0302020204030204" pitchFamily="34" charset="0"/>
                <a:cs typeface="Calibri Light" panose="020F0302020204030204" pitchFamily="34" charset="0"/>
                <a:sym typeface="Wingdings" panose="05000000000000000000" pitchFamily="2" charset="2"/>
              </a:rPr>
              <a:t>Hva som skal testes og evalueres (sikring, gjenoppretting)  hva som skal utløse test/evaluering  testings- og evalueringsmetodikk  prioritering</a:t>
            </a:r>
          </a:p>
          <a:p>
            <a:r>
              <a:rPr lang="nb-NO" dirty="0">
                <a:latin typeface="Calibri Light" panose="020F0302020204030204" pitchFamily="34" charset="0"/>
                <a:cs typeface="Calibri Light" panose="020F0302020204030204" pitchFamily="34" charset="0"/>
                <a:sym typeface="Wingdings" panose="05000000000000000000" pitchFamily="2" charset="2"/>
              </a:rPr>
              <a:t>Gjenstand for sikring («hva»)</a:t>
            </a:r>
          </a:p>
          <a:p>
            <a:pPr lvl="1"/>
            <a:r>
              <a:rPr lang="nb-NO" dirty="0">
                <a:latin typeface="Calibri Light" panose="020F0302020204030204" pitchFamily="34" charset="0"/>
                <a:cs typeface="Calibri Light" panose="020F0302020204030204" pitchFamily="34" charset="0"/>
                <a:sym typeface="Wingdings" panose="05000000000000000000" pitchFamily="2" charset="2"/>
              </a:rPr>
              <a:t>Kan en med fordel benytte klassiske kategorier (konfidensialitet, integritet, tilgjengelighet mv.)</a:t>
            </a:r>
          </a:p>
          <a:p>
            <a:pPr lvl="1"/>
            <a:r>
              <a:rPr lang="nb-NO" dirty="0">
                <a:latin typeface="Calibri Light" panose="020F0302020204030204" pitchFamily="34" charset="0"/>
                <a:cs typeface="Calibri Light" panose="020F0302020204030204" pitchFamily="34" charset="0"/>
                <a:sym typeface="Wingdings" panose="05000000000000000000" pitchFamily="2" charset="2"/>
              </a:rPr>
              <a:t>Opplysningskvalitet mv. kan neppe regnes med i det som skal sikres i henhold til art. 32, men må ivaretas i samsvar med art. 24, eventuelt art. 25 (jf. dog «integritet»)</a:t>
            </a:r>
          </a:p>
          <a:p>
            <a:r>
              <a:rPr lang="nb-NO" dirty="0">
                <a:latin typeface="Calibri Light" panose="020F0302020204030204" pitchFamily="34" charset="0"/>
                <a:cs typeface="Calibri Light" panose="020F0302020204030204" pitchFamily="34" charset="0"/>
                <a:sym typeface="Wingdings" panose="05000000000000000000" pitchFamily="2" charset="2"/>
              </a:rPr>
              <a:t>Husk at omfang og styrke av sikkerhetskravene avhenger av omstendighetene («Idet det tas hensyn til …»), og vil derfor kunne variere over tid</a:t>
            </a:r>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3060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0AF76D-328C-408B-8574-89BFC9F32A2E}"/>
              </a:ext>
            </a:extLst>
          </p:cNvPr>
          <p:cNvSpPr>
            <a:spLocks noGrp="1"/>
          </p:cNvSpPr>
          <p:nvPr>
            <p:ph type="title"/>
          </p:nvPr>
        </p:nvSpPr>
        <p:spPr/>
        <p:txBody>
          <a:bodyPr>
            <a:normAutofit/>
          </a:bodyPr>
          <a:lstStyle/>
          <a:p>
            <a:r>
              <a:rPr lang="nb-NO" sz="3600" dirty="0">
                <a:solidFill>
                  <a:schemeClr val="accent5">
                    <a:lumMod val="75000"/>
                  </a:schemeClr>
                </a:solidFill>
                <a:latin typeface="Calibri Light" panose="020F0302020204030204" pitchFamily="34" charset="0"/>
                <a:cs typeface="Calibri Light" panose="020F0302020204030204" pitchFamily="34" charset="0"/>
              </a:rPr>
              <a:t>Nærmere om organiseringen av sikkerhetsarbeidet</a:t>
            </a:r>
          </a:p>
        </p:txBody>
      </p:sp>
      <p:sp>
        <p:nvSpPr>
          <p:cNvPr id="3" name="Plassholder for innhold 2">
            <a:extLst>
              <a:ext uri="{FF2B5EF4-FFF2-40B4-BE49-F238E27FC236}">
                <a16:creationId xmlns:a16="http://schemas.microsoft.com/office/drawing/2014/main" id="{19D773F1-6FC8-4F4B-B14C-37EA59215038}"/>
              </a:ext>
            </a:extLst>
          </p:cNvPr>
          <p:cNvSpPr>
            <a:spLocks noGrp="1"/>
          </p:cNvSpPr>
          <p:nvPr>
            <p:ph idx="1"/>
          </p:nvPr>
        </p:nvSpPr>
        <p:spPr>
          <a:xfrm>
            <a:off x="838200" y="1566886"/>
            <a:ext cx="10515600" cy="4610077"/>
          </a:xfrm>
        </p:spPr>
        <p:txBody>
          <a:bodyPr>
            <a:normAutofit fontScale="70000" lnSpcReduction="20000"/>
          </a:bodyPr>
          <a:lstStyle/>
          <a:p>
            <a:r>
              <a:rPr lang="nb-NO" dirty="0">
                <a:latin typeface="Calibri Light" panose="020F0302020204030204" pitchFamily="34" charset="0"/>
                <a:cs typeface="Calibri Light" panose="020F0302020204030204" pitchFamily="34" charset="0"/>
              </a:rPr>
              <a:t>Både behandlingsansvarlige (BA) og databehandler (DB) har ansvaret for sikkerheten (art. 32(1))</a:t>
            </a:r>
          </a:p>
          <a:p>
            <a:r>
              <a:rPr lang="nb-NO" dirty="0">
                <a:latin typeface="Calibri Light" panose="020F0302020204030204" pitchFamily="34" charset="0"/>
                <a:cs typeface="Calibri Light" panose="020F0302020204030204" pitchFamily="34" charset="0"/>
              </a:rPr>
              <a:t>Behandlingssikkerhet må både ivaretas i selve systemløsningen, og ved den løpende bruken av systemet</a:t>
            </a:r>
          </a:p>
          <a:p>
            <a:r>
              <a:rPr lang="nb-NO" dirty="0">
                <a:latin typeface="Calibri Light" panose="020F0302020204030204" pitchFamily="34" charset="0"/>
                <a:cs typeface="Calibri Light" panose="020F0302020204030204" pitchFamily="34" charset="0"/>
              </a:rPr>
              <a:t>Kravene om tiltak i art. 32(1) overlapper med art. 25(1) om innbygget personvern, men merk at art. 25 kun gjelder BA</a:t>
            </a:r>
          </a:p>
          <a:p>
            <a:r>
              <a:rPr lang="nb-NO" dirty="0">
                <a:latin typeface="Calibri Light" panose="020F0302020204030204" pitchFamily="34" charset="0"/>
                <a:cs typeface="Calibri Light" panose="020F0302020204030204" pitchFamily="34" charset="0"/>
              </a:rPr>
              <a:t>BA skal inngå avtale med DB, og i denne skal ansvaret for sikkerhet reguleres (28(3)(c), (f), jf. også (b) og (g))</a:t>
            </a:r>
          </a:p>
          <a:p>
            <a:r>
              <a:rPr lang="nb-NO" dirty="0">
                <a:latin typeface="Calibri Light" panose="020F0302020204030204" pitchFamily="34" charset="0"/>
                <a:cs typeface="Calibri Light" panose="020F0302020204030204" pitchFamily="34" charset="0"/>
              </a:rPr>
              <a:t>Både BA og DB skal føre «behandlingsprotokoller», og der skal sikkerhetstiltakene </a:t>
            </a:r>
            <a:r>
              <a:rPr lang="nb-NO" i="1" dirty="0">
                <a:latin typeface="Calibri Light" panose="020F0302020204030204" pitchFamily="34" charset="0"/>
                <a:cs typeface="Calibri Light" panose="020F0302020204030204" pitchFamily="34" charset="0"/>
              </a:rPr>
              <a:t>om mulig </a:t>
            </a:r>
            <a:r>
              <a:rPr lang="nb-NO" dirty="0">
                <a:latin typeface="Calibri Light" panose="020F0302020204030204" pitchFamily="34" charset="0"/>
                <a:cs typeface="Calibri Light" panose="020F0302020204030204" pitchFamily="34" charset="0"/>
              </a:rPr>
              <a:t>beskrives (art. 30(1)(g) og (2)(d))</a:t>
            </a:r>
          </a:p>
          <a:p>
            <a:r>
              <a:rPr lang="nb-NO" dirty="0">
                <a:latin typeface="Calibri Light" panose="020F0302020204030204" pitchFamily="34" charset="0"/>
                <a:cs typeface="Calibri Light" panose="020F0302020204030204" pitchFamily="34" charset="0"/>
              </a:rPr>
              <a:t>Både BA og DB skal iverksette </a:t>
            </a:r>
            <a:r>
              <a:rPr lang="nb-NO" i="1" dirty="0">
                <a:latin typeface="Calibri Light" panose="020F0302020204030204" pitchFamily="34" charset="0"/>
                <a:cs typeface="Calibri Light" panose="020F0302020204030204" pitchFamily="34" charset="0"/>
              </a:rPr>
              <a:t>tekniske og organisatoriske </a:t>
            </a:r>
            <a:r>
              <a:rPr lang="nb-NO" dirty="0">
                <a:latin typeface="Calibri Light" panose="020F0302020204030204" pitchFamily="34" charset="0"/>
                <a:cs typeface="Calibri Light" panose="020F0302020204030204" pitchFamily="34" charset="0"/>
              </a:rPr>
              <a:t>tiltak, jf. tilsvarende generelle krav etter art. 24 </a:t>
            </a:r>
          </a:p>
          <a:p>
            <a:r>
              <a:rPr lang="nb-NO" dirty="0">
                <a:latin typeface="Calibri Light" panose="020F0302020204030204" pitchFamily="34" charset="0"/>
                <a:cs typeface="Calibri Light" panose="020F0302020204030204" pitchFamily="34" charset="0"/>
              </a:rPr>
              <a:t>Kan ikke utelukke behov for juridiske, økonomiske og pedagogiske tiltak, selv om slike ikke er nevnt</a:t>
            </a:r>
          </a:p>
          <a:p>
            <a:r>
              <a:rPr lang="nb-NO" dirty="0">
                <a:latin typeface="Calibri Light" panose="020F0302020204030204" pitchFamily="34" charset="0"/>
                <a:cs typeface="Calibri Light" panose="020F0302020204030204" pitchFamily="34" charset="0"/>
              </a:rPr>
              <a:t>Kravet til organisatoriske tiltak innebærer at BA og DB må organisere</a:t>
            </a:r>
          </a:p>
          <a:p>
            <a:pPr lvl="1"/>
            <a:r>
              <a:rPr lang="nb-NO" dirty="0">
                <a:latin typeface="Calibri Light" panose="020F0302020204030204" pitchFamily="34" charset="0"/>
                <a:cs typeface="Calibri Light" panose="020F0302020204030204" pitchFamily="34" charset="0"/>
              </a:rPr>
              <a:t>Eget sikkerhetsarbeid</a:t>
            </a:r>
          </a:p>
          <a:p>
            <a:pPr lvl="1"/>
            <a:r>
              <a:rPr lang="nb-NO" dirty="0">
                <a:latin typeface="Calibri Light" panose="020F0302020204030204" pitchFamily="34" charset="0"/>
                <a:cs typeface="Calibri Light" panose="020F0302020204030204" pitchFamily="34" charset="0"/>
              </a:rPr>
              <a:t>Hvordan samarbeidet mellom BA og DB skal organiseres</a:t>
            </a:r>
          </a:p>
          <a:p>
            <a:pPr lvl="1"/>
            <a:r>
              <a:rPr lang="nb-NO" dirty="0">
                <a:latin typeface="Calibri Light" panose="020F0302020204030204" pitchFamily="34" charset="0"/>
                <a:cs typeface="Calibri Light" panose="020F0302020204030204" pitchFamily="34" charset="0"/>
              </a:rPr>
              <a:t>Organisering innebærer krav til tildeling av roller og rutiner mv</a:t>
            </a:r>
          </a:p>
        </p:txBody>
      </p:sp>
    </p:spTree>
    <p:extLst>
      <p:ext uri="{BB962C8B-B14F-4D97-AF65-F5344CB8AC3E}">
        <p14:creationId xmlns:p14="http://schemas.microsoft.com/office/powerpoint/2010/main" val="176104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4165D0FD-2859-4B6A-A479-AB37642E0B5C}"/>
              </a:ext>
            </a:extLst>
          </p:cNvPr>
          <p:cNvSpPr>
            <a:spLocks noGrp="1"/>
          </p:cNvSpPr>
          <p:nvPr>
            <p:ph idx="1"/>
          </p:nvPr>
        </p:nvSpPr>
        <p:spPr>
          <a:xfrm>
            <a:off x="838200" y="2301169"/>
            <a:ext cx="10515600" cy="2730198"/>
          </a:xfrm>
        </p:spPr>
        <p:txBody>
          <a:bodyPr>
            <a:normAutofit fontScale="85000" lnSpcReduction="20000"/>
          </a:bodyPr>
          <a:lstStyle/>
          <a:p>
            <a:r>
              <a:rPr lang="nb-NO" dirty="0">
                <a:latin typeface="Calibri Light" panose="020F0302020204030204" pitchFamily="34" charset="0"/>
                <a:cs typeface="Calibri Light" panose="020F0302020204030204" pitchFamily="34" charset="0"/>
              </a:rPr>
              <a:t>Risikovurderinger skal gjennomføres i samsvar med art. 24 (BAs ansvar), art. 25 (innebygget personvern), art. 32 (behandlingssikkerhet) og art. 35 (vurdering av personvernkonsekvenser)</a:t>
            </a:r>
          </a:p>
          <a:p>
            <a:r>
              <a:rPr lang="nb-NO" dirty="0">
                <a:latin typeface="Calibri Light" panose="020F0302020204030204" pitchFamily="34" charset="0"/>
                <a:cs typeface="Calibri Light" panose="020F0302020204030204" pitchFamily="34" charset="0"/>
              </a:rPr>
              <a:t>Fortalen gir momenter til hvordan risikovurderingen skal skje:</a:t>
            </a:r>
          </a:p>
          <a:p>
            <a:pPr marL="457200" lvl="1" indent="0">
              <a:buNone/>
            </a:pPr>
            <a:r>
              <a:rPr lang="nb-NO" sz="2000" dirty="0">
                <a:latin typeface="Calibri Light" panose="020F0302020204030204" pitchFamily="34" charset="0"/>
                <a:cs typeface="Calibri Light" panose="020F0302020204030204" pitchFamily="34" charset="0"/>
              </a:rPr>
              <a:t>«76) Hvor sannsynlig og alvorlig risikoen for den registrertes rettigheter og friheter er, bør fastslås ut fra behandlingens art, omfang, formål og sammenhengen den utføres i. Risikoen bør vurderes ut fra en objektiv vurdering der det fastslås om behandlingen av personopplysningene innebærer en risiko eller en høy risiko.»</a:t>
            </a:r>
          </a:p>
          <a:p>
            <a:r>
              <a:rPr lang="nb-NO" dirty="0">
                <a:latin typeface="Calibri Light" panose="020F0302020204030204" pitchFamily="34" charset="0"/>
                <a:cs typeface="Calibri Light" panose="020F0302020204030204" pitchFamily="34" charset="0"/>
              </a:rPr>
              <a:t>Trolig krav til bruk av analyse</a:t>
            </a:r>
            <a:r>
              <a:rPr lang="nb-NO" i="1" dirty="0">
                <a:latin typeface="Calibri Light" panose="020F0302020204030204" pitchFamily="34" charset="0"/>
                <a:cs typeface="Calibri Light" panose="020F0302020204030204" pitchFamily="34" charset="0"/>
              </a:rPr>
              <a:t>metoder</a:t>
            </a:r>
            <a:r>
              <a:rPr lang="nb-NO" dirty="0">
                <a:latin typeface="Calibri Light" panose="020F0302020204030204" pitchFamily="34" charset="0"/>
                <a:cs typeface="Calibri Light" panose="020F0302020204030204" pitchFamily="34" charset="0"/>
              </a:rPr>
              <a:t>; «synsing» holder neppe</a:t>
            </a:r>
          </a:p>
          <a:p>
            <a:r>
              <a:rPr lang="nb-NO" dirty="0">
                <a:latin typeface="Calibri Light" panose="020F0302020204030204" pitchFamily="34" charset="0"/>
                <a:cs typeface="Calibri Light" panose="020F0302020204030204" pitchFamily="34" charset="0"/>
              </a:rPr>
              <a:t>Ved antatt </a:t>
            </a:r>
            <a:r>
              <a:rPr lang="nb-NO" i="1" dirty="0">
                <a:latin typeface="Calibri Light" panose="020F0302020204030204" pitchFamily="34" charset="0"/>
                <a:cs typeface="Calibri Light" panose="020F0302020204030204" pitchFamily="34" charset="0"/>
              </a:rPr>
              <a:t>høy</a:t>
            </a:r>
            <a:r>
              <a:rPr lang="nb-NO" dirty="0">
                <a:latin typeface="Calibri Light" panose="020F0302020204030204" pitchFamily="34" charset="0"/>
                <a:cs typeface="Calibri Light" panose="020F0302020204030204" pitchFamily="34" charset="0"/>
              </a:rPr>
              <a:t> risiko, gjelder det i tillegg nærmere prosedyrer i </a:t>
            </a:r>
            <a:r>
              <a:rPr lang="nb-NO" dirty="0" err="1">
                <a:latin typeface="Calibri Light" panose="020F0302020204030204" pitchFamily="34" charset="0"/>
                <a:cs typeface="Calibri Light" panose="020F0302020204030204" pitchFamily="34" charset="0"/>
              </a:rPr>
              <a:t>hht</a:t>
            </a:r>
            <a:r>
              <a:rPr lang="nb-NO" dirty="0">
                <a:latin typeface="Calibri Light" panose="020F0302020204030204" pitchFamily="34" charset="0"/>
                <a:cs typeface="Calibri Light" panose="020F0302020204030204" pitchFamily="34" charset="0"/>
              </a:rPr>
              <a:t>. art. 35</a:t>
            </a:r>
          </a:p>
        </p:txBody>
      </p:sp>
      <p:sp>
        <p:nvSpPr>
          <p:cNvPr id="4" name="Tittel 1">
            <a:extLst>
              <a:ext uri="{FF2B5EF4-FFF2-40B4-BE49-F238E27FC236}">
                <a16:creationId xmlns:a16="http://schemas.microsoft.com/office/drawing/2014/main" id="{B20C1786-6B8C-4203-B5E3-E19834112AC1}"/>
              </a:ext>
            </a:extLst>
          </p:cNvPr>
          <p:cNvSpPr>
            <a:spLocks noGrp="1"/>
          </p:cNvSpPr>
          <p:nvPr>
            <p:ph type="title"/>
          </p:nvPr>
        </p:nvSpPr>
        <p:spPr/>
        <p:txBody>
          <a:bodyPr>
            <a:normAutofit/>
          </a:bodyPr>
          <a:lstStyle/>
          <a:p>
            <a:r>
              <a:rPr lang="nb-NO" sz="3200" dirty="0">
                <a:solidFill>
                  <a:schemeClr val="accent5">
                    <a:lumMod val="75000"/>
                  </a:schemeClr>
                </a:solidFill>
                <a:latin typeface="Calibri Light" panose="020F0302020204030204" pitchFamily="34" charset="0"/>
                <a:cs typeface="Calibri Light" panose="020F0302020204030204" pitchFamily="34" charset="0"/>
              </a:rPr>
              <a:t>Spesielt om risikovurderinger</a:t>
            </a:r>
          </a:p>
        </p:txBody>
      </p:sp>
    </p:spTree>
    <p:extLst>
      <p:ext uri="{BB962C8B-B14F-4D97-AF65-F5344CB8AC3E}">
        <p14:creationId xmlns:p14="http://schemas.microsoft.com/office/powerpoint/2010/main" val="2471310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BF1366-C33B-4C88-9ECC-751DB30E7618}"/>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Risiko og tiltak</a:t>
            </a:r>
          </a:p>
        </p:txBody>
      </p:sp>
      <p:sp>
        <p:nvSpPr>
          <p:cNvPr id="3" name="Plassholder for innhold 2">
            <a:extLst>
              <a:ext uri="{FF2B5EF4-FFF2-40B4-BE49-F238E27FC236}">
                <a16:creationId xmlns:a16="http://schemas.microsoft.com/office/drawing/2014/main" id="{37ACCCD8-1DD6-443F-8EA5-61AE61E47AE5}"/>
              </a:ext>
            </a:extLst>
          </p:cNvPr>
          <p:cNvSpPr>
            <a:spLocks noGrp="1"/>
          </p:cNvSpPr>
          <p:nvPr>
            <p:ph idx="1"/>
          </p:nvPr>
        </p:nvSpPr>
        <p:spPr>
          <a:xfrm>
            <a:off x="838200" y="1825625"/>
            <a:ext cx="10515600" cy="3565435"/>
          </a:xfrm>
        </p:spPr>
        <p:txBody>
          <a:bodyPr>
            <a:normAutofit fontScale="92500" lnSpcReduction="10000"/>
          </a:bodyPr>
          <a:lstStyle/>
          <a:p>
            <a:r>
              <a:rPr lang="nb-NO" dirty="0">
                <a:latin typeface="Calibri Light" panose="020F0302020204030204" pitchFamily="34" charset="0"/>
                <a:cs typeface="Calibri Light" panose="020F0302020204030204" pitchFamily="34" charset="0"/>
              </a:rPr>
              <a:t>Ikke akseptabel (for høy) risiko skal utløse tiltak</a:t>
            </a:r>
          </a:p>
          <a:p>
            <a:r>
              <a:rPr lang="nb-NO" dirty="0">
                <a:latin typeface="Calibri Light" panose="020F0302020204030204" pitchFamily="34" charset="0"/>
                <a:cs typeface="Calibri Light" panose="020F0302020204030204" pitchFamily="34" charset="0"/>
              </a:rPr>
              <a:t>Forordningen bruker standardformuleringen «tekniske og organisatoriske tiltak» (se bl.a. art. 24, 25 og 32)</a:t>
            </a:r>
          </a:p>
          <a:p>
            <a:r>
              <a:rPr lang="nb-NO" dirty="0">
                <a:latin typeface="Calibri Light" panose="020F0302020204030204" pitchFamily="34" charset="0"/>
                <a:cs typeface="Calibri Light" panose="020F0302020204030204" pitchFamily="34" charset="0"/>
              </a:rPr>
              <a:t>I artikkel 35 brukes bare «de planlagte tiltakene», se nr. 7(d)</a:t>
            </a:r>
          </a:p>
          <a:p>
            <a:r>
              <a:rPr lang="nb-NO" dirty="0">
                <a:latin typeface="Calibri Light" panose="020F0302020204030204" pitchFamily="34" charset="0"/>
                <a:cs typeface="Calibri Light" panose="020F0302020204030204" pitchFamily="34" charset="0"/>
              </a:rPr>
              <a:t>Det er neppe grunnlag for å avgrense tiltak til slike som kan klassifiseres som tekniske eller organisatoriske</a:t>
            </a:r>
          </a:p>
          <a:p>
            <a:pPr lvl="1"/>
            <a:r>
              <a:rPr lang="nb-NO" dirty="0">
                <a:latin typeface="Calibri Light" panose="020F0302020204030204" pitchFamily="34" charset="0"/>
                <a:cs typeface="Calibri Light" panose="020F0302020204030204" pitchFamily="34" charset="0"/>
              </a:rPr>
              <a:t>Tekniske og organisatoriske tiltak bør imidlertid alltid vurderes</a:t>
            </a:r>
          </a:p>
          <a:p>
            <a:pPr lvl="1"/>
            <a:r>
              <a:rPr lang="nb-NO" dirty="0">
                <a:latin typeface="Calibri Light" panose="020F0302020204030204" pitchFamily="34" charset="0"/>
                <a:cs typeface="Calibri Light" panose="020F0302020204030204" pitchFamily="34" charset="0"/>
              </a:rPr>
              <a:t>I tillegg bør økonomiske, pedagogiske, juridiske og andre tiltak vurderes (jf. f.eks. «holdningsskapende tiltak» i art. 39(1)(b) om personvernombudets oppgaver)</a:t>
            </a:r>
          </a:p>
        </p:txBody>
      </p:sp>
    </p:spTree>
    <p:extLst>
      <p:ext uri="{BB962C8B-B14F-4D97-AF65-F5344CB8AC3E}">
        <p14:creationId xmlns:p14="http://schemas.microsoft.com/office/powerpoint/2010/main" val="29190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C6AE4A0B-7884-4B46-821B-62F6E4A5C6CD}"/>
              </a:ext>
            </a:extLst>
          </p:cNvPr>
          <p:cNvSpPr txBox="1"/>
          <p:nvPr/>
        </p:nvSpPr>
        <p:spPr>
          <a:xfrm rot="10800000">
            <a:off x="224912" y="1413509"/>
            <a:ext cx="923330" cy="3209853"/>
          </a:xfrm>
          <a:prstGeom prst="rect">
            <a:avLst/>
          </a:prstGeom>
          <a:solidFill>
            <a:schemeClr val="tx1"/>
          </a:solidFill>
        </p:spPr>
        <p:txBody>
          <a:bodyPr vert="eaVert" wrap="none" rtlCol="0">
            <a:spAutoFit/>
          </a:bodyPr>
          <a:lstStyle/>
          <a:p>
            <a:r>
              <a:rPr lang="nb-NO" sz="2400" dirty="0">
                <a:solidFill>
                  <a:schemeClr val="accent4"/>
                </a:solidFill>
                <a:latin typeface="Calibri Light" panose="020F0302020204030204" pitchFamily="34" charset="0"/>
                <a:cs typeface="Calibri Light" panose="020F0302020204030204" pitchFamily="34" charset="0"/>
              </a:rPr>
              <a:t>Vurdering av personvern-</a:t>
            </a:r>
          </a:p>
          <a:p>
            <a:r>
              <a:rPr lang="nb-NO" sz="2400" dirty="0">
                <a:solidFill>
                  <a:schemeClr val="accent4"/>
                </a:solidFill>
                <a:latin typeface="Calibri Light" panose="020F0302020204030204" pitchFamily="34" charset="0"/>
                <a:cs typeface="Calibri Light" panose="020F0302020204030204" pitchFamily="34" charset="0"/>
              </a:rPr>
              <a:t>konsekvenser</a:t>
            </a:r>
          </a:p>
        </p:txBody>
      </p:sp>
      <p:sp>
        <p:nvSpPr>
          <p:cNvPr id="4" name="TekstSylinder 3">
            <a:extLst>
              <a:ext uri="{FF2B5EF4-FFF2-40B4-BE49-F238E27FC236}">
                <a16:creationId xmlns:a16="http://schemas.microsoft.com/office/drawing/2014/main" id="{DC168643-5481-4F9C-9C06-43381C54FFE5}"/>
              </a:ext>
            </a:extLst>
          </p:cNvPr>
          <p:cNvSpPr txBox="1"/>
          <p:nvPr/>
        </p:nvSpPr>
        <p:spPr>
          <a:xfrm>
            <a:off x="1748066" y="194579"/>
            <a:ext cx="9972540" cy="2308324"/>
          </a:xfrm>
          <a:prstGeom prst="rect">
            <a:avLst/>
          </a:prstGeom>
          <a:solidFill>
            <a:srgbClr val="FF99CC"/>
          </a:solidFill>
        </p:spPr>
        <p:txBody>
          <a:bodyPr wrap="square" rtlCol="0">
            <a:spAutoFit/>
          </a:bodyPr>
          <a:lstStyle/>
          <a:p>
            <a:r>
              <a:rPr lang="nb-NO" sz="1600" dirty="0">
                <a:latin typeface="Calibri Light" panose="020F0302020204030204" pitchFamily="34" charset="0"/>
                <a:cs typeface="Calibri Light" panose="020F0302020204030204" pitchFamily="34" charset="0"/>
              </a:rPr>
              <a:t>Plikt til å vurdere personvernkonsekvenser hvis «sannsynlig at behandlingen vil medføre høy risiko for fysiske personers rettigheter og friheter» (jf. art. 35(1))</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Vurderingen skal skje </a:t>
            </a:r>
            <a:r>
              <a:rPr lang="nb-NO" sz="1600" i="1" dirty="0">
                <a:latin typeface="Calibri Light" panose="020F0302020204030204" pitchFamily="34" charset="0"/>
                <a:cs typeface="Calibri Light" panose="020F0302020204030204" pitchFamily="34" charset="0"/>
              </a:rPr>
              <a:t>før</a:t>
            </a:r>
            <a:r>
              <a:rPr lang="nb-NO" sz="1600" dirty="0">
                <a:latin typeface="Calibri Light" panose="020F0302020204030204" pitchFamily="34" charset="0"/>
                <a:cs typeface="Calibri Light" panose="020F0302020204030204" pitchFamily="34" charset="0"/>
              </a:rPr>
              <a:t> behandlingen foretas</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Krav til konsekvensanalyse  gjelder bare dersom det er sannsynlig med høy risiko – men må uansett gjøre et anslag etter art. 35(1), og regne med at risikoen er høy hvis behandlingen dekkes av art. 35(3), jf. nedenfor</a:t>
            </a:r>
          </a:p>
          <a:p>
            <a:pPr marL="285750" indent="-285750">
              <a:buFont typeface="Arial" panose="020B0604020202020204" pitchFamily="34" charset="0"/>
              <a:buChar char="•"/>
            </a:pPr>
            <a:r>
              <a:rPr lang="nb-NO" sz="1600" i="1" dirty="0">
                <a:latin typeface="Calibri Light" panose="020F0302020204030204" pitchFamily="34" charset="0"/>
                <a:cs typeface="Calibri Light" panose="020F0302020204030204" pitchFamily="34" charset="0"/>
              </a:rPr>
              <a:t>Indikasjon</a:t>
            </a:r>
            <a:r>
              <a:rPr lang="nb-NO" sz="1600" dirty="0">
                <a:latin typeface="Calibri Light" panose="020F0302020204030204" pitchFamily="34" charset="0"/>
                <a:cs typeface="Calibri Light" panose="020F0302020204030204" pitchFamily="34" charset="0"/>
              </a:rPr>
              <a:t> på høy risiko kan ha bakgrunn av risikovurderinger etter art. 24, 25 og 32</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Den generelle sannsynligheten/risikoen skal vurderes konkret: «idet det tas hensyn til behandlingens art, omfang, formål og sammenhengen den utføres i»</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Bruk av ny teknologi er en indikasjon (jf. § 35(1)) på mulig høy risiko</a:t>
            </a:r>
          </a:p>
        </p:txBody>
      </p:sp>
      <p:sp>
        <p:nvSpPr>
          <p:cNvPr id="5" name="TekstSylinder 4">
            <a:extLst>
              <a:ext uri="{FF2B5EF4-FFF2-40B4-BE49-F238E27FC236}">
                <a16:creationId xmlns:a16="http://schemas.microsoft.com/office/drawing/2014/main" id="{86F96BAF-2BB3-4B48-B589-A0F03E8DA6F5}"/>
              </a:ext>
            </a:extLst>
          </p:cNvPr>
          <p:cNvSpPr txBox="1"/>
          <p:nvPr/>
        </p:nvSpPr>
        <p:spPr>
          <a:xfrm>
            <a:off x="1748066" y="2548419"/>
            <a:ext cx="9972540" cy="1323439"/>
          </a:xfrm>
          <a:prstGeom prst="rect">
            <a:avLst/>
          </a:prstGeom>
          <a:solidFill>
            <a:srgbClr val="FFCCFF"/>
          </a:solidFill>
        </p:spPr>
        <p:txBody>
          <a:bodyPr wrap="square" rtlCol="0">
            <a:spAutoFit/>
          </a:bodyPr>
          <a:lstStyle/>
          <a:p>
            <a:r>
              <a:rPr lang="nb-NO" sz="1600" dirty="0">
                <a:latin typeface="Calibri Light" panose="020F0302020204030204" pitchFamily="34" charset="0"/>
                <a:cs typeface="Calibri Light" panose="020F0302020204030204" pitchFamily="34" charset="0"/>
              </a:rPr>
              <a:t>Vurderingen «skal særlig være nødvendig» (jf. art. 35(3)):</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Systematisk og omfattende vurdering av personlige aspekter ved den registrerte når denne er basert på automatisert behandling / «profilering» (jf. art. 22 og art. 4(4))</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Behandling i stor skala av særlige kategorier personopplysninger (jf. art. 9(1))</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Systematisk overvåking av offentlig tilgjengelig sted</a:t>
            </a:r>
          </a:p>
        </p:txBody>
      </p:sp>
      <p:sp>
        <p:nvSpPr>
          <p:cNvPr id="7" name="TekstSylinder 6">
            <a:extLst>
              <a:ext uri="{FF2B5EF4-FFF2-40B4-BE49-F238E27FC236}">
                <a16:creationId xmlns:a16="http://schemas.microsoft.com/office/drawing/2014/main" id="{EAAD1DCE-9B71-4094-9DA0-60DA7B9527CF}"/>
              </a:ext>
            </a:extLst>
          </p:cNvPr>
          <p:cNvSpPr txBox="1"/>
          <p:nvPr/>
        </p:nvSpPr>
        <p:spPr>
          <a:xfrm>
            <a:off x="1748066" y="4790348"/>
            <a:ext cx="9972540" cy="584775"/>
          </a:xfrm>
          <a:prstGeom prst="rect">
            <a:avLst/>
          </a:prstGeom>
          <a:solidFill>
            <a:schemeClr val="accent2">
              <a:lumMod val="40000"/>
              <a:lumOff val="60000"/>
            </a:schemeClr>
          </a:solidFill>
        </p:spPr>
        <p:txBody>
          <a:bodyPr wrap="square" rtlCol="0">
            <a:spAutoFit/>
          </a:bodyPr>
          <a:lstStyle/>
          <a:p>
            <a:r>
              <a:rPr lang="nb-NO" sz="1600" dirty="0">
                <a:latin typeface="Calibri Light" panose="020F0302020204030204" pitchFamily="34" charset="0"/>
                <a:cs typeface="Calibri Light" panose="020F0302020204030204" pitchFamily="34" charset="0"/>
              </a:rPr>
              <a:t>Personvernombudet skal rådføres om utførelsen av konsekvensutredningen, men kan med fordel også rådføres i spørsmålet om konsekvensvurdering er nødvendig/ønskelig (jf. art. 35(2))</a:t>
            </a:r>
          </a:p>
        </p:txBody>
      </p:sp>
      <p:sp>
        <p:nvSpPr>
          <p:cNvPr id="9" name="TekstSylinder 8">
            <a:extLst>
              <a:ext uri="{FF2B5EF4-FFF2-40B4-BE49-F238E27FC236}">
                <a16:creationId xmlns:a16="http://schemas.microsoft.com/office/drawing/2014/main" id="{26F7C38D-0C2D-4316-B72E-D78684B52BA7}"/>
              </a:ext>
            </a:extLst>
          </p:cNvPr>
          <p:cNvSpPr txBox="1"/>
          <p:nvPr/>
        </p:nvSpPr>
        <p:spPr>
          <a:xfrm>
            <a:off x="1748066" y="5804709"/>
            <a:ext cx="9972540" cy="338554"/>
          </a:xfrm>
          <a:prstGeom prst="rect">
            <a:avLst/>
          </a:prstGeom>
          <a:solidFill>
            <a:srgbClr val="FFCCFF"/>
          </a:solidFill>
        </p:spPr>
        <p:txBody>
          <a:bodyPr wrap="square" rtlCol="0">
            <a:spAutoFit/>
          </a:bodyPr>
          <a:lstStyle/>
          <a:p>
            <a:r>
              <a:rPr lang="nb-NO" sz="1600" dirty="0">
                <a:latin typeface="Calibri Light" panose="020F0302020204030204" pitchFamily="34" charset="0"/>
                <a:cs typeface="Calibri Light" panose="020F0302020204030204" pitchFamily="34" charset="0"/>
              </a:rPr>
              <a:t>Tilsynsmyndigheten </a:t>
            </a:r>
            <a:r>
              <a:rPr lang="nb-NO" sz="1600" i="1" dirty="0">
                <a:latin typeface="Calibri Light" panose="020F0302020204030204" pitchFamily="34" charset="0"/>
                <a:cs typeface="Calibri Light" panose="020F0302020204030204" pitchFamily="34" charset="0"/>
              </a:rPr>
              <a:t>skal</a:t>
            </a:r>
            <a:r>
              <a:rPr lang="nb-NO" sz="1600" dirty="0">
                <a:latin typeface="Calibri Light" panose="020F0302020204030204" pitchFamily="34" charset="0"/>
                <a:cs typeface="Calibri Light" panose="020F0302020204030204" pitchFamily="34" charset="0"/>
              </a:rPr>
              <a:t> utarbeide «må vurdere-liste», og</a:t>
            </a:r>
            <a:r>
              <a:rPr lang="nb-NO" sz="1600" i="1" dirty="0">
                <a:latin typeface="Calibri Light" panose="020F0302020204030204" pitchFamily="34" charset="0"/>
                <a:cs typeface="Calibri Light" panose="020F0302020204030204" pitchFamily="34" charset="0"/>
              </a:rPr>
              <a:t> kan</a:t>
            </a:r>
            <a:r>
              <a:rPr lang="nb-NO" sz="1600" dirty="0">
                <a:latin typeface="Calibri Light" panose="020F0302020204030204" pitchFamily="34" charset="0"/>
                <a:cs typeface="Calibri Light" panose="020F0302020204030204" pitchFamily="34" charset="0"/>
              </a:rPr>
              <a:t> utarbeide «må ikke vurdere-liste», jf. art. 35(4) og (5)</a:t>
            </a:r>
          </a:p>
        </p:txBody>
      </p:sp>
      <p:sp>
        <p:nvSpPr>
          <p:cNvPr id="8" name="TekstSylinder 7">
            <a:extLst>
              <a:ext uri="{FF2B5EF4-FFF2-40B4-BE49-F238E27FC236}">
                <a16:creationId xmlns:a16="http://schemas.microsoft.com/office/drawing/2014/main" id="{9B929F52-6EA9-4928-BFE2-7F042A4CC0DF}"/>
              </a:ext>
            </a:extLst>
          </p:cNvPr>
          <p:cNvSpPr txBox="1"/>
          <p:nvPr/>
        </p:nvSpPr>
        <p:spPr>
          <a:xfrm>
            <a:off x="1748066" y="6188779"/>
            <a:ext cx="8457059" cy="338554"/>
          </a:xfrm>
          <a:prstGeom prst="rect">
            <a:avLst/>
          </a:prstGeom>
          <a:solidFill>
            <a:schemeClr val="accent6">
              <a:lumMod val="20000"/>
              <a:lumOff val="80000"/>
            </a:schemeClr>
          </a:solidFill>
        </p:spPr>
        <p:txBody>
          <a:bodyPr wrap="none" rtlCol="0">
            <a:spAutoFit/>
          </a:bodyPr>
          <a:lstStyle/>
          <a:p>
            <a:r>
              <a:rPr lang="nb-NO" sz="1600" dirty="0">
                <a:latin typeface="Calibri Light" panose="020F0302020204030204" pitchFamily="34" charset="0"/>
                <a:cs typeface="Calibri Light" panose="020F0302020204030204" pitchFamily="34" charset="0"/>
              </a:rPr>
              <a:t>Det gjelder minstekrav til innholdet av behandlingsansvarliges konsekvensvurderinger, se art. 35(7)</a:t>
            </a:r>
          </a:p>
        </p:txBody>
      </p:sp>
      <p:sp>
        <p:nvSpPr>
          <p:cNvPr id="3" name="TekstSylinder 2">
            <a:extLst>
              <a:ext uri="{FF2B5EF4-FFF2-40B4-BE49-F238E27FC236}">
                <a16:creationId xmlns:a16="http://schemas.microsoft.com/office/drawing/2014/main" id="{4B6791DF-DBFE-4405-BD12-A9232511B936}"/>
              </a:ext>
            </a:extLst>
          </p:cNvPr>
          <p:cNvSpPr txBox="1"/>
          <p:nvPr/>
        </p:nvSpPr>
        <p:spPr>
          <a:xfrm>
            <a:off x="1748066" y="3913835"/>
            <a:ext cx="9972540" cy="830997"/>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Art. 35(3) skaper trolig </a:t>
            </a:r>
            <a:r>
              <a:rPr lang="nb-NO" sz="1600" i="1" dirty="0">
                <a:latin typeface="Calibri Light" panose="020F0302020204030204" pitchFamily="34" charset="0"/>
                <a:cs typeface="Calibri Light" panose="020F0302020204030204" pitchFamily="34" charset="0"/>
              </a:rPr>
              <a:t>plikt</a:t>
            </a:r>
            <a:r>
              <a:rPr lang="nb-NO" sz="1600" dirty="0">
                <a:latin typeface="Calibri Light" panose="020F0302020204030204" pitchFamily="34" charset="0"/>
                <a:cs typeface="Calibri Light" panose="020F0302020204030204" pitchFamily="34" charset="0"/>
              </a:rPr>
              <a:t> til konsekvensutredning (jf. </a:t>
            </a:r>
            <a:r>
              <a:rPr lang="nb-NO" sz="1600" i="1" dirty="0">
                <a:latin typeface="Calibri Light" panose="020F0302020204030204" pitchFamily="34" charset="0"/>
                <a:cs typeface="Calibri Light" panose="020F0302020204030204" pitchFamily="34" charset="0"/>
              </a:rPr>
              <a:t>«skal være særlig nødvendig»)</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Kriteriene i art. 35(1) kan imidlertid medføre plikt til konsekvensutredning selv om behandlingen ikke er slik som beskrevet i art. 35(3)</a:t>
            </a:r>
          </a:p>
        </p:txBody>
      </p:sp>
      <p:sp>
        <p:nvSpPr>
          <p:cNvPr id="16" name="TekstSylinder 15">
            <a:extLst>
              <a:ext uri="{FF2B5EF4-FFF2-40B4-BE49-F238E27FC236}">
                <a16:creationId xmlns:a16="http://schemas.microsoft.com/office/drawing/2014/main" id="{E004E215-7130-4F99-960F-9D76401D53C8}"/>
              </a:ext>
            </a:extLst>
          </p:cNvPr>
          <p:cNvSpPr txBox="1"/>
          <p:nvPr/>
        </p:nvSpPr>
        <p:spPr>
          <a:xfrm>
            <a:off x="1748066" y="5420639"/>
            <a:ext cx="9972540" cy="338554"/>
          </a:xfrm>
          <a:prstGeom prst="rect">
            <a:avLst/>
          </a:prstGeom>
          <a:solidFill>
            <a:schemeClr val="accent4">
              <a:lumMod val="60000"/>
              <a:lumOff val="40000"/>
            </a:schemeClr>
          </a:solidFill>
        </p:spPr>
        <p:txBody>
          <a:bodyPr wrap="square" rtlCol="0">
            <a:spAutoFit/>
          </a:bodyPr>
          <a:lstStyle/>
          <a:p>
            <a:r>
              <a:rPr lang="nb-NO" sz="1600" dirty="0">
                <a:latin typeface="Calibri Light" panose="020F0302020204030204" pitchFamily="34" charset="0"/>
                <a:cs typeface="Calibri Light" panose="020F0302020204030204" pitchFamily="34" charset="0"/>
              </a:rPr>
              <a:t>Registrerte eller registrertes representanter skal høres dersom dette er relevant (jf. art. 35(9) og art. 5(1)(a))</a:t>
            </a:r>
          </a:p>
        </p:txBody>
      </p:sp>
    </p:spTree>
    <p:extLst>
      <p:ext uri="{BB962C8B-B14F-4D97-AF65-F5344CB8AC3E}">
        <p14:creationId xmlns:p14="http://schemas.microsoft.com/office/powerpoint/2010/main" val="22604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8" grpId="0" animBg="1"/>
      <p:bldP spid="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7A7D23E0-F23F-4B07-93CF-D6CFFC5B1005}"/>
              </a:ext>
            </a:extLst>
          </p:cNvPr>
          <p:cNvSpPr txBox="1"/>
          <p:nvPr/>
        </p:nvSpPr>
        <p:spPr>
          <a:xfrm>
            <a:off x="514639" y="1386882"/>
            <a:ext cx="5422069" cy="2908489"/>
          </a:xfrm>
          <a:prstGeom prst="rect">
            <a:avLst/>
          </a:prstGeom>
          <a:noFill/>
        </p:spPr>
        <p:txBody>
          <a:bodyPr wrap="square" rtlCol="0">
            <a:spAutoFit/>
          </a:bodyPr>
          <a:lstStyle/>
          <a:p>
            <a:pPr marL="342900" indent="-342900">
              <a:buAutoNum type="arabicPeriod"/>
            </a:pPr>
            <a:r>
              <a:rPr lang="nb-NO" dirty="0">
                <a:solidFill>
                  <a:schemeClr val="accent1"/>
                </a:solidFill>
              </a:rPr>
              <a:t>Generelle rammer </a:t>
            </a:r>
            <a:r>
              <a:rPr lang="nb-NO" dirty="0"/>
              <a:t>(som ikke har direkte med den aktuelle myndighetsutøvelsen å gjøre)</a:t>
            </a:r>
          </a:p>
          <a:p>
            <a:r>
              <a:rPr lang="nb-NO" sz="1500" dirty="0"/>
              <a:t>       (anskaffelsesregelverket, arbeidsmiljøloven, åndsverkloven o.a.)</a:t>
            </a:r>
          </a:p>
          <a:p>
            <a:pPr marL="342900" indent="-342900">
              <a:buAutoNum type="arabicPeriod" startAt="2"/>
            </a:pPr>
            <a:r>
              <a:rPr lang="nb-NO" dirty="0">
                <a:solidFill>
                  <a:schemeClr val="accent1"/>
                </a:solidFill>
              </a:rPr>
              <a:t>Krav til systemet</a:t>
            </a:r>
          </a:p>
          <a:p>
            <a:r>
              <a:rPr lang="nb-NO" dirty="0"/>
              <a:t>      </a:t>
            </a:r>
            <a:r>
              <a:rPr lang="nb-NO" sz="1500" dirty="0"/>
              <a:t>(særlig: flere bestemmelser i personvernforordningen og i </a:t>
            </a:r>
          </a:p>
          <a:p>
            <a:r>
              <a:rPr lang="nb-NO" sz="1500" dirty="0"/>
              <a:t>        forskrifter til forvaltningsloven om standarder og digital</a:t>
            </a:r>
          </a:p>
          <a:p>
            <a:r>
              <a:rPr lang="nb-NO" sz="1500" dirty="0"/>
              <a:t>        kommunikasjon)</a:t>
            </a:r>
          </a:p>
          <a:p>
            <a:pPr marL="342900" indent="-342900">
              <a:buAutoNum type="arabicPeriod" startAt="3"/>
            </a:pPr>
            <a:r>
              <a:rPr lang="nb-NO" dirty="0">
                <a:solidFill>
                  <a:schemeClr val="accent1"/>
                </a:solidFill>
              </a:rPr>
              <a:t>Krav til saksbehandlingen</a:t>
            </a:r>
          </a:p>
          <a:p>
            <a:r>
              <a:rPr lang="nb-NO" dirty="0"/>
              <a:t>       </a:t>
            </a:r>
            <a:r>
              <a:rPr lang="nb-NO" sz="1500" dirty="0"/>
              <a:t>(særlig: bestemmelser i forvaltningsloven kap. IV – VI (om</a:t>
            </a:r>
          </a:p>
          <a:p>
            <a:r>
              <a:rPr lang="nb-NO" sz="1500" dirty="0"/>
              <a:t>         enkeltsaksbehandling mv.) og personvernforordningen kap. III</a:t>
            </a:r>
          </a:p>
          <a:p>
            <a:r>
              <a:rPr lang="nb-NO" sz="1500" dirty="0"/>
              <a:t>         (om rettigheter)) </a:t>
            </a:r>
            <a:r>
              <a:rPr lang="nb-NO" sz="1500" i="1" dirty="0">
                <a:solidFill>
                  <a:srgbClr val="C00000"/>
                </a:solidFill>
              </a:rPr>
              <a:t>Særlig aktuelle for innbygging</a:t>
            </a:r>
          </a:p>
        </p:txBody>
      </p:sp>
      <p:sp>
        <p:nvSpPr>
          <p:cNvPr id="6" name="TekstSylinder 5">
            <a:extLst>
              <a:ext uri="{FF2B5EF4-FFF2-40B4-BE49-F238E27FC236}">
                <a16:creationId xmlns:a16="http://schemas.microsoft.com/office/drawing/2014/main" id="{CE3A8FB6-0ADE-4E0A-A2B3-5BEBBC584A4F}"/>
              </a:ext>
            </a:extLst>
          </p:cNvPr>
          <p:cNvSpPr txBox="1"/>
          <p:nvPr/>
        </p:nvSpPr>
        <p:spPr>
          <a:xfrm>
            <a:off x="896021" y="4462636"/>
            <a:ext cx="10785197" cy="923330"/>
          </a:xfrm>
          <a:prstGeom prst="rect">
            <a:avLst/>
          </a:prstGeom>
          <a:solidFill>
            <a:schemeClr val="accent4">
              <a:lumMod val="20000"/>
              <a:lumOff val="80000"/>
            </a:schemeClr>
          </a:solidFill>
        </p:spPr>
        <p:txBody>
          <a:bodyPr wrap="none" rtlCol="0">
            <a:spAutoFit/>
          </a:bodyPr>
          <a:lstStyle/>
          <a:p>
            <a:r>
              <a:rPr lang="nb-NO" dirty="0"/>
              <a:t>Rettslige rammer betegner rettsregler som ikke som ikke kan/skal transformeres, fordi det ikke er hensiktsmessig,</a:t>
            </a:r>
          </a:p>
          <a:p>
            <a:r>
              <a:rPr lang="nb-NO" dirty="0"/>
              <a:t>nødvendig eller mulig å gjøre til en del av systemløsningen. Slike regler vil/kan derfor bli </a:t>
            </a:r>
            <a:r>
              <a:rPr lang="nb-NO" i="1" dirty="0"/>
              <a:t>holdt utenfor </a:t>
            </a:r>
            <a:r>
              <a:rPr lang="nb-NO" dirty="0"/>
              <a:t>systemet</a:t>
            </a:r>
          </a:p>
          <a:p>
            <a:r>
              <a:rPr lang="nb-NO"/>
              <a:t>eller </a:t>
            </a:r>
            <a:r>
              <a:rPr lang="nb-NO" dirty="0"/>
              <a:t>kun definere </a:t>
            </a:r>
            <a:r>
              <a:rPr lang="nb-NO"/>
              <a:t>de </a:t>
            </a:r>
            <a:r>
              <a:rPr lang="nb-NO" i="1"/>
              <a:t>ytre grensene </a:t>
            </a:r>
            <a:r>
              <a:rPr lang="nb-NO" dirty="0"/>
              <a:t>for hvordan systemet </a:t>
            </a:r>
            <a:r>
              <a:rPr lang="nb-NO"/>
              <a:t>kan være.</a:t>
            </a:r>
            <a:endParaRPr lang="nb-NO" dirty="0"/>
          </a:p>
        </p:txBody>
      </p:sp>
      <p:grpSp>
        <p:nvGrpSpPr>
          <p:cNvPr id="8" name="Gruppe 7">
            <a:extLst>
              <a:ext uri="{FF2B5EF4-FFF2-40B4-BE49-F238E27FC236}">
                <a16:creationId xmlns:a16="http://schemas.microsoft.com/office/drawing/2014/main" id="{E0EEFAAB-71D4-4AD4-A1CD-A35E29326065}"/>
              </a:ext>
            </a:extLst>
          </p:cNvPr>
          <p:cNvGrpSpPr/>
          <p:nvPr/>
        </p:nvGrpSpPr>
        <p:grpSpPr>
          <a:xfrm>
            <a:off x="6131109" y="1014968"/>
            <a:ext cx="5193330" cy="3232224"/>
            <a:chOff x="6131109" y="1014968"/>
            <a:chExt cx="5193330" cy="3232224"/>
          </a:xfrm>
        </p:grpSpPr>
        <p:pic>
          <p:nvPicPr>
            <p:cNvPr id="7" name="Bilde 6">
              <a:extLst>
                <a:ext uri="{FF2B5EF4-FFF2-40B4-BE49-F238E27FC236}">
                  <a16:creationId xmlns:a16="http://schemas.microsoft.com/office/drawing/2014/main" id="{FF2CDFBF-E564-4CB6-A20A-04B6CEAC0CC3}"/>
                </a:ext>
              </a:extLst>
            </p:cNvPr>
            <p:cNvPicPr>
              <a:picLocks noChangeAspect="1"/>
            </p:cNvPicPr>
            <p:nvPr/>
          </p:nvPicPr>
          <p:blipFill>
            <a:blip r:embed="rId2"/>
            <a:stretch>
              <a:fillRect/>
            </a:stretch>
          </p:blipFill>
          <p:spPr>
            <a:xfrm>
              <a:off x="6131109" y="1230412"/>
              <a:ext cx="5193330" cy="3016780"/>
            </a:xfrm>
            <a:prstGeom prst="rect">
              <a:avLst/>
            </a:prstGeom>
          </p:spPr>
        </p:pic>
        <p:sp>
          <p:nvSpPr>
            <p:cNvPr id="5" name="TekstSylinder 4">
              <a:extLst>
                <a:ext uri="{FF2B5EF4-FFF2-40B4-BE49-F238E27FC236}">
                  <a16:creationId xmlns:a16="http://schemas.microsoft.com/office/drawing/2014/main" id="{D8D53BB4-6CD0-4971-8DA9-99C14A8C5379}"/>
                </a:ext>
              </a:extLst>
            </p:cNvPr>
            <p:cNvSpPr txBox="1"/>
            <p:nvPr/>
          </p:nvSpPr>
          <p:spPr>
            <a:xfrm>
              <a:off x="7742532" y="1014968"/>
              <a:ext cx="2150589" cy="430887"/>
            </a:xfrm>
            <a:prstGeom prst="rect">
              <a:avLst/>
            </a:prstGeom>
            <a:solidFill>
              <a:schemeClr val="bg1"/>
            </a:solidFill>
          </p:spPr>
          <p:txBody>
            <a:bodyPr wrap="none" rtlCol="0">
              <a:spAutoFit/>
            </a:bodyPr>
            <a:lstStyle/>
            <a:p>
              <a:r>
                <a:rPr lang="nb-NO" sz="2200" dirty="0">
                  <a:solidFill>
                    <a:schemeClr val="accent1"/>
                  </a:solidFill>
                </a:rPr>
                <a:t>Rettslige rammer</a:t>
              </a:r>
            </a:p>
          </p:txBody>
        </p:sp>
      </p:grpSp>
    </p:spTree>
    <p:extLst>
      <p:ext uri="{BB962C8B-B14F-4D97-AF65-F5344CB8AC3E}">
        <p14:creationId xmlns:p14="http://schemas.microsoft.com/office/powerpoint/2010/main" val="373132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14679C04-2228-4555-87F7-19E3B671252A}"/>
              </a:ext>
            </a:extLst>
          </p:cNvPr>
          <p:cNvSpPr txBox="1"/>
          <p:nvPr/>
        </p:nvSpPr>
        <p:spPr>
          <a:xfrm>
            <a:off x="1550368" y="810008"/>
            <a:ext cx="10015468" cy="1477328"/>
          </a:xfrm>
          <a:prstGeom prst="rect">
            <a:avLst/>
          </a:prstGeom>
          <a:solidFill>
            <a:srgbClr val="FF99CC"/>
          </a:solidFill>
        </p:spPr>
        <p:txBody>
          <a:bodyPr wrap="square" rtlCol="0">
            <a:spAutoFit/>
          </a:bodyPr>
          <a:lstStyle/>
          <a:p>
            <a:r>
              <a:rPr lang="nb-NO" dirty="0">
                <a:latin typeface="Calibri Light" panose="020F0302020204030204" pitchFamily="34" charset="0"/>
                <a:cs typeface="Calibri Light" panose="020F0302020204030204" pitchFamily="34" charset="0"/>
              </a:rPr>
              <a:t>Hvis vurderingen i </a:t>
            </a:r>
            <a:r>
              <a:rPr lang="nb-NO" dirty="0" err="1">
                <a:latin typeface="Calibri Light" panose="020F0302020204030204" pitchFamily="34" charset="0"/>
                <a:cs typeface="Calibri Light" panose="020F0302020204030204" pitchFamily="34" charset="0"/>
              </a:rPr>
              <a:t>hht</a:t>
            </a:r>
            <a:r>
              <a:rPr lang="nb-NO" dirty="0">
                <a:latin typeface="Calibri Light" panose="020F0302020204030204" pitchFamily="34" charset="0"/>
                <a:cs typeface="Calibri Light" panose="020F0302020204030204" pitchFamily="34" charset="0"/>
              </a:rPr>
              <a:t>. art. 35 viser «høy risiko» skal den behandlingsansvarlige rådføre seg med Datatilsynet, jf. art. 36(1)</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Rådføringsplikten oppstår trolig bare når det ikke er mulig, ønskelig, hensiktsmessig e.l. å gjennomføre risikoreduserende tiltak, eller når det er tvil om iverksatte tiltak er tilstrekkelige</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Oppstår drøftingsplikt, skal behandlingsansvarlige legge frem informasjon som nevnt i art. 36(3)(a – f)</a:t>
            </a:r>
          </a:p>
        </p:txBody>
      </p:sp>
      <p:sp>
        <p:nvSpPr>
          <p:cNvPr id="3" name="TekstSylinder 2">
            <a:extLst>
              <a:ext uri="{FF2B5EF4-FFF2-40B4-BE49-F238E27FC236}">
                <a16:creationId xmlns:a16="http://schemas.microsoft.com/office/drawing/2014/main" id="{392BC4E5-EABA-400B-B7AD-F016B125E08B}"/>
              </a:ext>
            </a:extLst>
          </p:cNvPr>
          <p:cNvSpPr txBox="1"/>
          <p:nvPr/>
        </p:nvSpPr>
        <p:spPr>
          <a:xfrm>
            <a:off x="1545809" y="4517385"/>
            <a:ext cx="10015466" cy="646331"/>
          </a:xfrm>
          <a:prstGeom prst="rect">
            <a:avLst/>
          </a:prstGeom>
          <a:solidFill>
            <a:srgbClr val="FF99CC"/>
          </a:solidFill>
        </p:spPr>
        <p:txBody>
          <a:bodyPr wrap="square" rtlCol="0">
            <a:spAutoFit/>
          </a:bodyPr>
          <a:lstStyle/>
          <a:p>
            <a:r>
              <a:rPr lang="nb-NO" dirty="0">
                <a:latin typeface="Calibri Light" panose="020F0302020204030204" pitchFamily="34" charset="0"/>
                <a:cs typeface="Calibri Light" panose="020F0302020204030204" pitchFamily="34" charset="0"/>
              </a:rPr>
              <a:t>Kan ikke risikoen reduseres ned til akseptabelt nivå, kan Datatilsynet bruke myndighet i samsvar med art. 58, og i siste instans forby behandlingen, jf. art. 58(2)(f)</a:t>
            </a:r>
          </a:p>
        </p:txBody>
      </p:sp>
      <p:sp>
        <p:nvSpPr>
          <p:cNvPr id="4" name="TekstSylinder 3">
            <a:extLst>
              <a:ext uri="{FF2B5EF4-FFF2-40B4-BE49-F238E27FC236}">
                <a16:creationId xmlns:a16="http://schemas.microsoft.com/office/drawing/2014/main" id="{AA8B68EE-B876-49E4-A735-713AEEBC5583}"/>
              </a:ext>
            </a:extLst>
          </p:cNvPr>
          <p:cNvSpPr txBox="1"/>
          <p:nvPr/>
        </p:nvSpPr>
        <p:spPr>
          <a:xfrm rot="10800000">
            <a:off x="299936" y="1668797"/>
            <a:ext cx="553998" cy="2479268"/>
          </a:xfrm>
          <a:prstGeom prst="rect">
            <a:avLst/>
          </a:prstGeom>
          <a:solidFill>
            <a:schemeClr val="tx1"/>
          </a:solidFill>
        </p:spPr>
        <p:txBody>
          <a:bodyPr vert="eaVert" wrap="none" rtlCol="0">
            <a:spAutoFit/>
          </a:bodyPr>
          <a:lstStyle/>
          <a:p>
            <a:r>
              <a:rPr lang="nb-NO" sz="2400" dirty="0">
                <a:solidFill>
                  <a:schemeClr val="accent4"/>
                </a:solidFill>
                <a:latin typeface="Calibri Light" panose="020F0302020204030204" pitchFamily="34" charset="0"/>
                <a:cs typeface="Calibri Light" panose="020F0302020204030204" pitchFamily="34" charset="0"/>
              </a:rPr>
              <a:t>Forhåndsdrøftinger</a:t>
            </a:r>
          </a:p>
        </p:txBody>
      </p:sp>
      <p:sp>
        <p:nvSpPr>
          <p:cNvPr id="5" name="TekstSylinder 4">
            <a:extLst>
              <a:ext uri="{FF2B5EF4-FFF2-40B4-BE49-F238E27FC236}">
                <a16:creationId xmlns:a16="http://schemas.microsoft.com/office/drawing/2014/main" id="{7B26A04D-7251-4BAE-943A-CDC428A77EC8}"/>
              </a:ext>
            </a:extLst>
          </p:cNvPr>
          <p:cNvSpPr txBox="1"/>
          <p:nvPr/>
        </p:nvSpPr>
        <p:spPr>
          <a:xfrm>
            <a:off x="1550367" y="5323174"/>
            <a:ext cx="10015467" cy="923330"/>
          </a:xfrm>
          <a:prstGeom prst="rect">
            <a:avLst/>
          </a:prstGeom>
          <a:solidFill>
            <a:srgbClr val="FFCCFF"/>
          </a:solidFill>
        </p:spPr>
        <p:txBody>
          <a:bodyPr wrap="square" rtlCol="0">
            <a:spAutoFit/>
          </a:bodyPr>
          <a:lstStyle/>
          <a:p>
            <a:r>
              <a:rPr lang="nb-NO" dirty="0">
                <a:latin typeface="Calibri Light" panose="020F0302020204030204" pitchFamily="34" charset="0"/>
                <a:cs typeface="Calibri Light" panose="020F0302020204030204" pitchFamily="34" charset="0"/>
              </a:rPr>
              <a:t>Samlet sett kan en se art. 35 og 36 som en «selvbetjent konsesjonsbehandling»</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Det er åpnet for nasjonale krav til forhåndsgodkjenning (konsesjon) i tilknytning til behandling av personopplysninger «i allmennhetens interesse» (art. 36(5))</a:t>
            </a:r>
          </a:p>
        </p:txBody>
      </p:sp>
      <p:sp>
        <p:nvSpPr>
          <p:cNvPr id="6" name="TekstSylinder 5">
            <a:extLst>
              <a:ext uri="{FF2B5EF4-FFF2-40B4-BE49-F238E27FC236}">
                <a16:creationId xmlns:a16="http://schemas.microsoft.com/office/drawing/2014/main" id="{6BD0C227-3DE6-49ED-9C58-303AFEEB6E76}"/>
              </a:ext>
            </a:extLst>
          </p:cNvPr>
          <p:cNvSpPr txBox="1"/>
          <p:nvPr/>
        </p:nvSpPr>
        <p:spPr>
          <a:xfrm>
            <a:off x="1545809" y="2399301"/>
            <a:ext cx="10015466" cy="646331"/>
          </a:xfrm>
          <a:prstGeom prst="rect">
            <a:avLst/>
          </a:prstGeom>
          <a:solidFill>
            <a:schemeClr val="accent4">
              <a:lumMod val="20000"/>
              <a:lumOff val="80000"/>
            </a:schemeClr>
          </a:solidFill>
        </p:spPr>
        <p:txBody>
          <a:bodyPr wrap="square" rtlCol="0">
            <a:spAutoFit/>
          </a:bodyPr>
          <a:lstStyle/>
          <a:p>
            <a:r>
              <a:rPr lang="nb-NO" dirty="0">
                <a:latin typeface="Calibri Light" panose="020F0302020204030204" pitchFamily="34" charset="0"/>
                <a:cs typeface="Calibri Light" panose="020F0302020204030204" pitchFamily="34" charset="0"/>
              </a:rPr>
              <a:t>Mener Datatilsynet at den planlagte behandlingen vil være i strid med forordningen (fordi risikoen er for</a:t>
            </a:r>
          </a:p>
          <a:p>
            <a:r>
              <a:rPr lang="nb-NO" dirty="0">
                <a:latin typeface="Calibri Light" panose="020F0302020204030204" pitchFamily="34" charset="0"/>
                <a:cs typeface="Calibri Light" panose="020F0302020204030204" pitchFamily="34" charset="0"/>
              </a:rPr>
              <a:t>høy, eller av andre grunner) starter drøftinger i tråd med art. 36(2) og (3)</a:t>
            </a:r>
          </a:p>
        </p:txBody>
      </p:sp>
      <p:sp>
        <p:nvSpPr>
          <p:cNvPr id="8" name="TekstSylinder 7">
            <a:extLst>
              <a:ext uri="{FF2B5EF4-FFF2-40B4-BE49-F238E27FC236}">
                <a16:creationId xmlns:a16="http://schemas.microsoft.com/office/drawing/2014/main" id="{9F84EA96-1614-450C-834E-54EB36CF9AEE}"/>
              </a:ext>
            </a:extLst>
          </p:cNvPr>
          <p:cNvSpPr txBox="1"/>
          <p:nvPr/>
        </p:nvSpPr>
        <p:spPr>
          <a:xfrm>
            <a:off x="1550368" y="3157598"/>
            <a:ext cx="10015466" cy="1200329"/>
          </a:xfrm>
          <a:prstGeom prst="rect">
            <a:avLst/>
          </a:prstGeom>
          <a:solidFill>
            <a:schemeClr val="accent2">
              <a:lumMod val="40000"/>
              <a:lumOff val="60000"/>
            </a:schemeClr>
          </a:solidFill>
        </p:spPr>
        <p:txBody>
          <a:bodyPr wrap="square" rtlCol="0">
            <a:spAutoFit/>
          </a:bodyPr>
          <a:lstStyle/>
          <a:p>
            <a:r>
              <a:rPr lang="nb-NO" dirty="0">
                <a:latin typeface="Calibri Light" panose="020F0302020204030204" pitchFamily="34" charset="0"/>
                <a:cs typeface="Calibri Light" panose="020F0302020204030204" pitchFamily="34" charset="0"/>
              </a:rPr>
              <a:t>Drøftingene innebærer at Datatilsynet skal gi skriftlige råd til behandlingsansvarlige innen gitte frister</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Tilsynet kan også bruke myndighet i samsvar med art. 58</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Det fremgår ikke klart hva drøftingen nærmere går ut på, men en må forutsettes en form for menings-</a:t>
            </a:r>
          </a:p>
          <a:p>
            <a:r>
              <a:rPr lang="nb-NO" dirty="0">
                <a:latin typeface="Calibri Light" panose="020F0302020204030204" pitchFamily="34" charset="0"/>
                <a:cs typeface="Calibri Light" panose="020F0302020204030204" pitchFamily="34" charset="0"/>
              </a:rPr>
              <a:t>      utveksling mellom Tilsynet og behandlingsansvarlige</a:t>
            </a:r>
          </a:p>
        </p:txBody>
      </p:sp>
    </p:spTree>
    <p:extLst>
      <p:ext uri="{BB962C8B-B14F-4D97-AF65-F5344CB8AC3E}">
        <p14:creationId xmlns:p14="http://schemas.microsoft.com/office/powerpoint/2010/main" val="37451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5FC8AE-DDC0-46D0-8BA6-D02AAAD931FF}"/>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Nærmere om risikovurderinger </a:t>
            </a:r>
          </a:p>
        </p:txBody>
      </p:sp>
      <p:sp>
        <p:nvSpPr>
          <p:cNvPr id="3" name="Plassholder for innhold 2">
            <a:extLst>
              <a:ext uri="{FF2B5EF4-FFF2-40B4-BE49-F238E27FC236}">
                <a16:creationId xmlns:a16="http://schemas.microsoft.com/office/drawing/2014/main" id="{8ED60636-C8D6-48D4-AB7F-F2D5335BBD6A}"/>
              </a:ext>
            </a:extLst>
          </p:cNvPr>
          <p:cNvSpPr>
            <a:spLocks noGrp="1"/>
          </p:cNvSpPr>
          <p:nvPr>
            <p:ph idx="1"/>
          </p:nvPr>
        </p:nvSpPr>
        <p:spPr/>
        <p:txBody>
          <a:bodyPr>
            <a:normAutofit fontScale="92500" lnSpcReduction="10000"/>
          </a:bodyPr>
          <a:lstStyle/>
          <a:p>
            <a:r>
              <a:rPr lang="nb-NO" dirty="0">
                <a:latin typeface="Calibri Light" panose="020F0302020204030204" pitchFamily="34" charset="0"/>
                <a:cs typeface="Calibri Light" panose="020F0302020204030204" pitchFamily="34" charset="0"/>
              </a:rPr>
              <a:t>Risikovurderinger handler her om å anslå </a:t>
            </a:r>
            <a:r>
              <a:rPr lang="nb-NO" i="1" dirty="0">
                <a:latin typeface="Calibri Light" panose="020F0302020204030204" pitchFamily="34" charset="0"/>
                <a:cs typeface="Calibri Light" panose="020F0302020204030204" pitchFamily="34" charset="0"/>
              </a:rPr>
              <a:t>sannsynlighet</a:t>
            </a:r>
            <a:r>
              <a:rPr lang="nb-NO" dirty="0">
                <a:latin typeface="Calibri Light" panose="020F0302020204030204" pitchFamily="34" charset="0"/>
                <a:cs typeface="Calibri Light" panose="020F0302020204030204" pitchFamily="34" charset="0"/>
              </a:rPr>
              <a:t> for </a:t>
            </a:r>
            <a:r>
              <a:rPr lang="nb-NO" i="1" dirty="0">
                <a:latin typeface="Calibri Light" panose="020F0302020204030204" pitchFamily="34" charset="0"/>
                <a:cs typeface="Calibri Light" panose="020F0302020204030204" pitchFamily="34" charset="0"/>
              </a:rPr>
              <a:t>hendelser</a:t>
            </a:r>
            <a:r>
              <a:rPr lang="nb-NO" dirty="0">
                <a:latin typeface="Calibri Light" panose="020F0302020204030204" pitchFamily="34" charset="0"/>
                <a:cs typeface="Calibri Light" panose="020F0302020204030204" pitchFamily="34" charset="0"/>
              </a:rPr>
              <a:t> som har negativ effekt på fysiske personers rettigheter og friheter, herunder </a:t>
            </a:r>
            <a:r>
              <a:rPr lang="nb-NO" i="1" dirty="0">
                <a:latin typeface="Calibri Light" panose="020F0302020204030204" pitchFamily="34" charset="0"/>
                <a:cs typeface="Calibri Light" panose="020F0302020204030204" pitchFamily="34" charset="0"/>
              </a:rPr>
              <a:t>alvorlighetsgraden</a:t>
            </a:r>
            <a:r>
              <a:rPr lang="nb-NO" dirty="0">
                <a:latin typeface="Calibri Light" panose="020F0302020204030204" pitchFamily="34" charset="0"/>
                <a:cs typeface="Calibri Light" panose="020F0302020204030204" pitchFamily="34" charset="0"/>
              </a:rPr>
              <a:t> av slike mulige effekter</a:t>
            </a:r>
          </a:p>
          <a:p>
            <a:pPr marL="268288" indent="0">
              <a:buNone/>
            </a:pPr>
            <a:r>
              <a:rPr lang="nb-NO" sz="2200" dirty="0">
                <a:latin typeface="Calibri Light" panose="020F0302020204030204" pitchFamily="34" charset="0"/>
                <a:cs typeface="Calibri Light" panose="020F0302020204030204" pitchFamily="34" charset="0"/>
              </a:rPr>
              <a:t>«Hvor sannsynlig og alvorlig risikoen for den registrertes rettigheter og friheter er, bør fastslås ut fra behandlingens art, omfang, formål og sammenhengen den utføres i. Risikoen bør vurderes ut fra en objektiv vurdering der det fastslås om behandlingen av personopplysningene innebærer en risiko eller en høy risiko». (fortalen, nr. 76)</a:t>
            </a:r>
          </a:p>
          <a:p>
            <a:r>
              <a:rPr lang="nb-NO" dirty="0">
                <a:latin typeface="Calibri Light" panose="020F0302020204030204" pitchFamily="34" charset="0"/>
                <a:cs typeface="Calibri Light" panose="020F0302020204030204" pitchFamily="34" charset="0"/>
              </a:rPr>
              <a:t>Ut over sitatet angir ikke forordningen noen metode for å vurdere risiko</a:t>
            </a:r>
          </a:p>
          <a:p>
            <a:pPr lvl="1"/>
            <a:r>
              <a:rPr lang="nb-NO" dirty="0">
                <a:latin typeface="Calibri Light" panose="020F0302020204030204" pitchFamily="34" charset="0"/>
                <a:cs typeface="Calibri Light" panose="020F0302020204030204" pitchFamily="34" charset="0"/>
              </a:rPr>
              <a:t>Dette gir i utgangspunktet god anledning til å bruke tilgjengelig metodikk for vurdering av risiko (f.eks. veiledere fra </a:t>
            </a:r>
            <a:r>
              <a:rPr lang="nb-NO" dirty="0" err="1">
                <a:latin typeface="Calibri Light" panose="020F0302020204030204" pitchFamily="34" charset="0"/>
                <a:cs typeface="Calibri Light" panose="020F0302020204030204" pitchFamily="34" charset="0"/>
              </a:rPr>
              <a:t>Difi</a:t>
            </a:r>
            <a:r>
              <a:rPr lang="nb-NO" dirty="0">
                <a:latin typeface="Calibri Light" panose="020F0302020204030204" pitchFamily="34" charset="0"/>
                <a:cs typeface="Calibri Light" panose="020F0302020204030204" pitchFamily="34" charset="0"/>
              </a:rPr>
              <a:t> og NSM, ISO 31000 «Risikostyring» mv. </a:t>
            </a:r>
          </a:p>
          <a:p>
            <a:pPr lvl="1"/>
            <a:r>
              <a:rPr lang="nb-NO" dirty="0">
                <a:latin typeface="Calibri Light" panose="020F0302020204030204" pitchFamily="34" charset="0"/>
                <a:cs typeface="Calibri Light" panose="020F0302020204030204" pitchFamily="34" charset="0"/>
              </a:rPr>
              <a:t>Art. 35 har saksbehandlingsregler for vurdering av personvernkonsekvenser</a:t>
            </a:r>
          </a:p>
          <a:p>
            <a:pPr lvl="1"/>
            <a:r>
              <a:rPr lang="nb-NO" dirty="0">
                <a:latin typeface="Calibri Light" panose="020F0302020204030204" pitchFamily="34" charset="0"/>
                <a:cs typeface="Calibri Light" panose="020F0302020204030204" pitchFamily="34" charset="0"/>
              </a:rPr>
              <a:t>Dessuten har Datatilsynet en omfattende veileder, og det finnes flere metodikker internasjonalt (fra før forordningen ble vedtatt)</a:t>
            </a:r>
          </a:p>
          <a:p>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4948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BF1FA1-5E8E-4DEC-9A9A-16ABAE7F169B}"/>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Nærmere om risikovurderinger (II)</a:t>
            </a:r>
          </a:p>
        </p:txBody>
      </p:sp>
      <p:sp>
        <p:nvSpPr>
          <p:cNvPr id="3" name="Plassholder for innhold 2">
            <a:extLst>
              <a:ext uri="{FF2B5EF4-FFF2-40B4-BE49-F238E27FC236}">
                <a16:creationId xmlns:a16="http://schemas.microsoft.com/office/drawing/2014/main" id="{C694F7C9-EA31-4C08-A4CB-E15D68383DD6}"/>
              </a:ext>
            </a:extLst>
          </p:cNvPr>
          <p:cNvSpPr>
            <a:spLocks noGrp="1"/>
          </p:cNvSpPr>
          <p:nvPr>
            <p:ph idx="1"/>
          </p:nvPr>
        </p:nvSpPr>
        <p:spPr>
          <a:xfrm>
            <a:off x="838200" y="1825626"/>
            <a:ext cx="10515600" cy="2625032"/>
          </a:xfrm>
        </p:spPr>
        <p:txBody>
          <a:bodyPr>
            <a:normAutofit fontScale="92500" lnSpcReduction="10000"/>
          </a:bodyPr>
          <a:lstStyle/>
          <a:p>
            <a:r>
              <a:rPr lang="nb-NO" dirty="0">
                <a:latin typeface="Calibri Light" panose="020F0302020204030204" pitchFamily="34" charset="0"/>
                <a:cs typeface="Calibri Light" panose="020F0302020204030204" pitchFamily="34" charset="0"/>
              </a:rPr>
              <a:t>Det vil alltid være risiko for krenkelse av «rettigheter og friheter»</a:t>
            </a:r>
          </a:p>
          <a:p>
            <a:r>
              <a:rPr lang="nb-NO" dirty="0">
                <a:latin typeface="Calibri Light" panose="020F0302020204030204" pitchFamily="34" charset="0"/>
                <a:cs typeface="Calibri Light" panose="020F0302020204030204" pitchFamily="34" charset="0"/>
              </a:rPr>
              <a:t>En viss risiko kan alltid aksepteres</a:t>
            </a:r>
          </a:p>
          <a:p>
            <a:r>
              <a:rPr lang="nb-NO" dirty="0">
                <a:latin typeface="Calibri Light" panose="020F0302020204030204" pitchFamily="34" charset="0"/>
                <a:cs typeface="Calibri Light" panose="020F0302020204030204" pitchFamily="34" charset="0"/>
              </a:rPr>
              <a:t>Risiko er ikke noe som kan bedømmes én gang for alle</a:t>
            </a:r>
          </a:p>
          <a:p>
            <a:pPr lvl="1"/>
            <a:r>
              <a:rPr lang="nb-NO" dirty="0">
                <a:latin typeface="Calibri Light" panose="020F0302020204030204" pitchFamily="34" charset="0"/>
                <a:cs typeface="Calibri Light" panose="020F0302020204030204" pitchFamily="34" charset="0"/>
              </a:rPr>
              <a:t>Forordningen forutsetter grunnleggende, dekkende risikovurderinger, og</a:t>
            </a:r>
          </a:p>
          <a:p>
            <a:pPr lvl="1"/>
            <a:r>
              <a:rPr lang="nb-NO" dirty="0">
                <a:latin typeface="Calibri Light" panose="020F0302020204030204" pitchFamily="34" charset="0"/>
                <a:cs typeface="Calibri Light" panose="020F0302020204030204" pitchFamily="34" charset="0"/>
              </a:rPr>
              <a:t>fortsatte vurderinger ut ifra hendelser, ny kunnskap mv.</a:t>
            </a:r>
          </a:p>
          <a:p>
            <a:pPr lvl="1"/>
            <a:r>
              <a:rPr lang="nb-NO" dirty="0">
                <a:latin typeface="Calibri Light" panose="020F0302020204030204" pitchFamily="34" charset="0"/>
                <a:cs typeface="Calibri Light" panose="020F0302020204030204" pitchFamily="34" charset="0"/>
              </a:rPr>
              <a:t>Kan være grunn til både ha hendelsesbasert og periodisk revisjon av grunnleggende risikovurderinger</a:t>
            </a:r>
          </a:p>
        </p:txBody>
      </p:sp>
    </p:spTree>
    <p:extLst>
      <p:ext uri="{BB962C8B-B14F-4D97-AF65-F5344CB8AC3E}">
        <p14:creationId xmlns:p14="http://schemas.microsoft.com/office/powerpoint/2010/main" val="173693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511DBE-DD69-4723-9376-51AA0271754A}"/>
              </a:ext>
            </a:extLst>
          </p:cNvPr>
          <p:cNvSpPr>
            <a:spLocks noGrp="1"/>
          </p:cNvSpPr>
          <p:nvPr>
            <p:ph type="title"/>
          </p:nvPr>
        </p:nvSpPr>
        <p:spPr/>
        <p:txBody>
          <a:bodyPr>
            <a:normAutofit/>
          </a:bodyPr>
          <a:lstStyle/>
          <a:p>
            <a:r>
              <a:rPr lang="nb-NO" sz="3200" dirty="0">
                <a:solidFill>
                  <a:schemeClr val="accent1"/>
                </a:solidFill>
              </a:rPr>
              <a:t>Forvaltningsloven som rettslig ramme for utvikling av RBS, hvorav alle er av </a:t>
            </a:r>
            <a:r>
              <a:rPr lang="nb-NO" sz="3200" i="1" dirty="0">
                <a:solidFill>
                  <a:srgbClr val="C00000"/>
                </a:solidFill>
              </a:rPr>
              <a:t>type 3</a:t>
            </a:r>
            <a:r>
              <a:rPr lang="nb-NO" sz="3200" dirty="0">
                <a:solidFill>
                  <a:schemeClr val="accent1"/>
                </a:solidFill>
              </a:rPr>
              <a:t>, jf. forrige bilde</a:t>
            </a:r>
          </a:p>
        </p:txBody>
      </p:sp>
      <p:sp>
        <p:nvSpPr>
          <p:cNvPr id="3" name="Plassholder for innhold 2">
            <a:extLst>
              <a:ext uri="{FF2B5EF4-FFF2-40B4-BE49-F238E27FC236}">
                <a16:creationId xmlns:a16="http://schemas.microsoft.com/office/drawing/2014/main" id="{22E18B0B-F8BF-40C1-AC8C-1F75EE3EDC2F}"/>
              </a:ext>
            </a:extLst>
          </p:cNvPr>
          <p:cNvSpPr>
            <a:spLocks noGrp="1"/>
          </p:cNvSpPr>
          <p:nvPr>
            <p:ph idx="1"/>
          </p:nvPr>
        </p:nvSpPr>
        <p:spPr>
          <a:xfrm>
            <a:off x="838200" y="1690688"/>
            <a:ext cx="10515600" cy="3987018"/>
          </a:xfrm>
        </p:spPr>
        <p:txBody>
          <a:bodyPr>
            <a:normAutofit/>
          </a:bodyPr>
          <a:lstStyle/>
          <a:p>
            <a:r>
              <a:rPr lang="nb-NO" sz="2200" dirty="0">
                <a:latin typeface="+mj-lt"/>
              </a:rPr>
              <a:t>Veiledningsplikt (§ 11)</a:t>
            </a:r>
          </a:p>
          <a:p>
            <a:r>
              <a:rPr lang="nb-NO" sz="2200" dirty="0">
                <a:latin typeface="+mj-lt"/>
              </a:rPr>
              <a:t>Svartider (§ 11 a)</a:t>
            </a:r>
          </a:p>
          <a:p>
            <a:r>
              <a:rPr lang="nb-NO" sz="2200" dirty="0">
                <a:latin typeface="+mj-lt"/>
              </a:rPr>
              <a:t>Muntlige konferanser (§ 11 d)</a:t>
            </a:r>
          </a:p>
          <a:p>
            <a:r>
              <a:rPr lang="nb-NO" sz="2200" dirty="0">
                <a:latin typeface="+mj-lt"/>
              </a:rPr>
              <a:t>Taushetsplikt (§ 13 flg.)</a:t>
            </a:r>
          </a:p>
          <a:p>
            <a:r>
              <a:rPr lang="nb-NO" sz="2200" dirty="0">
                <a:latin typeface="+mj-lt"/>
              </a:rPr>
              <a:t>Pålegg om å gi opplysninger (§ 14)</a:t>
            </a:r>
          </a:p>
          <a:p>
            <a:r>
              <a:rPr lang="nb-NO" sz="2200" dirty="0">
                <a:latin typeface="+mj-lt"/>
              </a:rPr>
              <a:t>Utrednings- og informasjonsplikt (§ 17)  </a:t>
            </a:r>
            <a:r>
              <a:rPr lang="nb-NO" sz="1800" i="1" dirty="0">
                <a:latin typeface="+mj-lt"/>
              </a:rPr>
              <a:t>Utredningskravet kan også ses som </a:t>
            </a:r>
            <a:r>
              <a:rPr lang="nb-NO" sz="1800" i="1" dirty="0">
                <a:solidFill>
                  <a:srgbClr val="C00000"/>
                </a:solidFill>
                <a:latin typeface="+mj-lt"/>
              </a:rPr>
              <a:t>type 2</a:t>
            </a:r>
          </a:p>
          <a:p>
            <a:r>
              <a:rPr lang="nb-NO" sz="2200" dirty="0">
                <a:latin typeface="+mj-lt"/>
              </a:rPr>
              <a:t>Innsynsrett (§§ 18 – 19)</a:t>
            </a:r>
          </a:p>
          <a:p>
            <a:r>
              <a:rPr lang="nb-NO" sz="2200" dirty="0">
                <a:latin typeface="+mj-lt"/>
              </a:rPr>
              <a:t>Bestemmelser om vedtak og begrunnelse (§§ 23 – 27)</a:t>
            </a:r>
          </a:p>
          <a:p>
            <a:r>
              <a:rPr lang="nb-NO" sz="2200" dirty="0">
                <a:latin typeface="+mj-lt"/>
              </a:rPr>
              <a:t>Bestemmelser om klage, omgjøring og sakskostnader (§§ 28 – 36)</a:t>
            </a:r>
          </a:p>
          <a:p>
            <a:endParaRPr lang="nb-NO" sz="2200" dirty="0">
              <a:latin typeface="+mj-lt"/>
            </a:endParaRPr>
          </a:p>
        </p:txBody>
      </p:sp>
      <p:sp>
        <p:nvSpPr>
          <p:cNvPr id="4" name="TekstSylinder 3">
            <a:extLst>
              <a:ext uri="{FF2B5EF4-FFF2-40B4-BE49-F238E27FC236}">
                <a16:creationId xmlns:a16="http://schemas.microsoft.com/office/drawing/2014/main" id="{BACF37F7-AAD4-406A-851A-8BA9FA86354F}"/>
              </a:ext>
            </a:extLst>
          </p:cNvPr>
          <p:cNvSpPr txBox="1"/>
          <p:nvPr/>
        </p:nvSpPr>
        <p:spPr>
          <a:xfrm>
            <a:off x="838200" y="5790188"/>
            <a:ext cx="9000284" cy="769441"/>
          </a:xfrm>
          <a:prstGeom prst="rect">
            <a:avLst/>
          </a:prstGeom>
          <a:solidFill>
            <a:schemeClr val="accent4">
              <a:lumMod val="20000"/>
              <a:lumOff val="80000"/>
            </a:schemeClr>
          </a:solidFill>
        </p:spPr>
        <p:txBody>
          <a:bodyPr wrap="none" rtlCol="0">
            <a:spAutoFit/>
          </a:bodyPr>
          <a:lstStyle/>
          <a:p>
            <a:r>
              <a:rPr lang="nb-NO" sz="2200" dirty="0">
                <a:latin typeface="+mj-lt"/>
              </a:rPr>
              <a:t>I tillegg kommer IT-standardforskriften og eForvaltningsforskriften, som begge</a:t>
            </a:r>
          </a:p>
          <a:p>
            <a:r>
              <a:rPr lang="nb-NO" sz="2200" dirty="0">
                <a:latin typeface="+mj-lt"/>
              </a:rPr>
              <a:t>er </a:t>
            </a:r>
            <a:r>
              <a:rPr lang="nb-NO" sz="2200" i="1" dirty="0">
                <a:solidFill>
                  <a:srgbClr val="C00000"/>
                </a:solidFill>
                <a:latin typeface="+mj-lt"/>
              </a:rPr>
              <a:t>ramme av type 2</a:t>
            </a:r>
          </a:p>
        </p:txBody>
      </p:sp>
      <p:sp>
        <p:nvSpPr>
          <p:cNvPr id="6" name="Pil: høyre 5">
            <a:extLst>
              <a:ext uri="{FF2B5EF4-FFF2-40B4-BE49-F238E27FC236}">
                <a16:creationId xmlns:a16="http://schemas.microsoft.com/office/drawing/2014/main" id="{75C26E24-666F-4F24-8004-8E8817B0A5DB}"/>
              </a:ext>
            </a:extLst>
          </p:cNvPr>
          <p:cNvSpPr/>
          <p:nvPr/>
        </p:nvSpPr>
        <p:spPr>
          <a:xfrm>
            <a:off x="355727" y="2212392"/>
            <a:ext cx="482473" cy="18379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b-NO"/>
          </a:p>
        </p:txBody>
      </p:sp>
      <p:pic>
        <p:nvPicPr>
          <p:cNvPr id="7" name="Bilde 6">
            <a:extLst>
              <a:ext uri="{FF2B5EF4-FFF2-40B4-BE49-F238E27FC236}">
                <a16:creationId xmlns:a16="http://schemas.microsoft.com/office/drawing/2014/main" id="{4BB38C70-4C10-4AB2-BAF7-BE5079255B06}"/>
              </a:ext>
            </a:extLst>
          </p:cNvPr>
          <p:cNvPicPr>
            <a:picLocks noChangeAspect="1"/>
          </p:cNvPicPr>
          <p:nvPr/>
        </p:nvPicPr>
        <p:blipFill>
          <a:blip r:embed="rId2"/>
          <a:stretch>
            <a:fillRect/>
          </a:stretch>
        </p:blipFill>
        <p:spPr>
          <a:xfrm>
            <a:off x="355727" y="3931398"/>
            <a:ext cx="506012" cy="219475"/>
          </a:xfrm>
          <a:prstGeom prst="rect">
            <a:avLst/>
          </a:prstGeom>
        </p:spPr>
      </p:pic>
      <p:pic>
        <p:nvPicPr>
          <p:cNvPr id="8" name="Bilde 7">
            <a:extLst>
              <a:ext uri="{FF2B5EF4-FFF2-40B4-BE49-F238E27FC236}">
                <a16:creationId xmlns:a16="http://schemas.microsoft.com/office/drawing/2014/main" id="{836E5E0E-3EF6-4E81-AA4E-E1E5AED947E1}"/>
              </a:ext>
            </a:extLst>
          </p:cNvPr>
          <p:cNvPicPr>
            <a:picLocks noChangeAspect="1"/>
          </p:cNvPicPr>
          <p:nvPr/>
        </p:nvPicPr>
        <p:blipFill>
          <a:blip r:embed="rId2"/>
          <a:stretch>
            <a:fillRect/>
          </a:stretch>
        </p:blipFill>
        <p:spPr>
          <a:xfrm>
            <a:off x="355727" y="3510727"/>
            <a:ext cx="506012" cy="219475"/>
          </a:xfrm>
          <a:prstGeom prst="rect">
            <a:avLst/>
          </a:prstGeom>
        </p:spPr>
      </p:pic>
      <p:pic>
        <p:nvPicPr>
          <p:cNvPr id="9" name="Bilde 8">
            <a:extLst>
              <a:ext uri="{FF2B5EF4-FFF2-40B4-BE49-F238E27FC236}">
                <a16:creationId xmlns:a16="http://schemas.microsoft.com/office/drawing/2014/main" id="{792FF07B-05CB-4C04-A5F4-460FC8390514}"/>
              </a:ext>
            </a:extLst>
          </p:cNvPr>
          <p:cNvPicPr>
            <a:picLocks noChangeAspect="1"/>
          </p:cNvPicPr>
          <p:nvPr/>
        </p:nvPicPr>
        <p:blipFill>
          <a:blip r:embed="rId2"/>
          <a:stretch>
            <a:fillRect/>
          </a:stretch>
        </p:blipFill>
        <p:spPr>
          <a:xfrm>
            <a:off x="355727" y="3057394"/>
            <a:ext cx="506012" cy="219475"/>
          </a:xfrm>
          <a:prstGeom prst="rect">
            <a:avLst/>
          </a:prstGeom>
        </p:spPr>
      </p:pic>
      <p:pic>
        <p:nvPicPr>
          <p:cNvPr id="10" name="Bilde 9">
            <a:extLst>
              <a:ext uri="{FF2B5EF4-FFF2-40B4-BE49-F238E27FC236}">
                <a16:creationId xmlns:a16="http://schemas.microsoft.com/office/drawing/2014/main" id="{98D0D718-BE0A-4494-AD50-6DE6534B6265}"/>
              </a:ext>
            </a:extLst>
          </p:cNvPr>
          <p:cNvPicPr>
            <a:picLocks noChangeAspect="1"/>
          </p:cNvPicPr>
          <p:nvPr/>
        </p:nvPicPr>
        <p:blipFill>
          <a:blip r:embed="rId2"/>
          <a:stretch>
            <a:fillRect/>
          </a:stretch>
        </p:blipFill>
        <p:spPr>
          <a:xfrm>
            <a:off x="332188" y="2644682"/>
            <a:ext cx="506012" cy="219475"/>
          </a:xfrm>
          <a:prstGeom prst="rect">
            <a:avLst/>
          </a:prstGeom>
        </p:spPr>
      </p:pic>
      <p:pic>
        <p:nvPicPr>
          <p:cNvPr id="11" name="Bilde 10">
            <a:extLst>
              <a:ext uri="{FF2B5EF4-FFF2-40B4-BE49-F238E27FC236}">
                <a16:creationId xmlns:a16="http://schemas.microsoft.com/office/drawing/2014/main" id="{E399B08D-4DA3-48C8-AE87-660020A505B7}"/>
              </a:ext>
            </a:extLst>
          </p:cNvPr>
          <p:cNvPicPr>
            <a:picLocks noChangeAspect="1"/>
          </p:cNvPicPr>
          <p:nvPr/>
        </p:nvPicPr>
        <p:blipFill>
          <a:blip r:embed="rId2"/>
          <a:stretch>
            <a:fillRect/>
          </a:stretch>
        </p:blipFill>
        <p:spPr>
          <a:xfrm>
            <a:off x="332188" y="1766876"/>
            <a:ext cx="506012" cy="219475"/>
          </a:xfrm>
          <a:prstGeom prst="rect">
            <a:avLst/>
          </a:prstGeom>
        </p:spPr>
      </p:pic>
      <p:pic>
        <p:nvPicPr>
          <p:cNvPr id="13" name="Bilde 12">
            <a:extLst>
              <a:ext uri="{FF2B5EF4-FFF2-40B4-BE49-F238E27FC236}">
                <a16:creationId xmlns:a16="http://schemas.microsoft.com/office/drawing/2014/main" id="{04B6ECF1-5A09-4A6B-8F97-501234A5C783}"/>
              </a:ext>
            </a:extLst>
          </p:cNvPr>
          <p:cNvPicPr>
            <a:picLocks noChangeAspect="1"/>
          </p:cNvPicPr>
          <p:nvPr/>
        </p:nvPicPr>
        <p:blipFill>
          <a:blip r:embed="rId2"/>
          <a:stretch>
            <a:fillRect/>
          </a:stretch>
        </p:blipFill>
        <p:spPr>
          <a:xfrm>
            <a:off x="332188" y="5190756"/>
            <a:ext cx="506012" cy="219475"/>
          </a:xfrm>
          <a:prstGeom prst="rect">
            <a:avLst/>
          </a:prstGeom>
        </p:spPr>
      </p:pic>
      <p:pic>
        <p:nvPicPr>
          <p:cNvPr id="14" name="Bilde 13">
            <a:extLst>
              <a:ext uri="{FF2B5EF4-FFF2-40B4-BE49-F238E27FC236}">
                <a16:creationId xmlns:a16="http://schemas.microsoft.com/office/drawing/2014/main" id="{24677F6C-E677-4FE9-B4BC-5C0701F01A9C}"/>
              </a:ext>
            </a:extLst>
          </p:cNvPr>
          <p:cNvPicPr>
            <a:picLocks noChangeAspect="1"/>
          </p:cNvPicPr>
          <p:nvPr/>
        </p:nvPicPr>
        <p:blipFill>
          <a:blip r:embed="rId2"/>
          <a:stretch>
            <a:fillRect/>
          </a:stretch>
        </p:blipFill>
        <p:spPr>
          <a:xfrm>
            <a:off x="332188" y="4384731"/>
            <a:ext cx="506012" cy="219475"/>
          </a:xfrm>
          <a:prstGeom prst="rect">
            <a:avLst/>
          </a:prstGeom>
        </p:spPr>
      </p:pic>
      <p:pic>
        <p:nvPicPr>
          <p:cNvPr id="15" name="Bilde 14">
            <a:extLst>
              <a:ext uri="{FF2B5EF4-FFF2-40B4-BE49-F238E27FC236}">
                <a16:creationId xmlns:a16="http://schemas.microsoft.com/office/drawing/2014/main" id="{DE742839-3C72-4F66-A5E8-836ECA0F40B9}"/>
              </a:ext>
            </a:extLst>
          </p:cNvPr>
          <p:cNvPicPr>
            <a:picLocks noChangeAspect="1"/>
          </p:cNvPicPr>
          <p:nvPr/>
        </p:nvPicPr>
        <p:blipFill>
          <a:blip r:embed="rId2"/>
          <a:stretch>
            <a:fillRect/>
          </a:stretch>
        </p:blipFill>
        <p:spPr>
          <a:xfrm>
            <a:off x="332188" y="4805303"/>
            <a:ext cx="506012" cy="219475"/>
          </a:xfrm>
          <a:prstGeom prst="rect">
            <a:avLst/>
          </a:prstGeom>
        </p:spPr>
      </p:pic>
    </p:spTree>
    <p:extLst>
      <p:ext uri="{BB962C8B-B14F-4D97-AF65-F5344CB8AC3E}">
        <p14:creationId xmlns:p14="http://schemas.microsoft.com/office/powerpoint/2010/main" val="76426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DA989E78-C54C-41B7-855C-448C5E0E2451}"/>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Personvernforordningen som rettslig ramme for utvikling av RBS </a:t>
            </a:r>
            <a:r>
              <a:rPr lang="nb-NO" sz="3200" i="1" dirty="0">
                <a:solidFill>
                  <a:srgbClr val="C00000"/>
                </a:solidFill>
                <a:latin typeface="Calibri Light" panose="020F0302020204030204" pitchFamily="34" charset="0"/>
                <a:cs typeface="Calibri Light" panose="020F0302020204030204" pitchFamily="34" charset="0"/>
              </a:rPr>
              <a:t>av type 2 </a:t>
            </a:r>
            <a:r>
              <a:rPr lang="nb-NO" sz="3200" dirty="0">
                <a:solidFill>
                  <a:srgbClr val="0070C0"/>
                </a:solidFill>
                <a:latin typeface="Calibri Light" panose="020F0302020204030204" pitchFamily="34" charset="0"/>
                <a:cs typeface="Calibri Light" panose="020F0302020204030204" pitchFamily="34" charset="0"/>
              </a:rPr>
              <a:t>(jf. bilde nr. 2)</a:t>
            </a:r>
          </a:p>
        </p:txBody>
      </p:sp>
      <p:sp>
        <p:nvSpPr>
          <p:cNvPr id="4" name="Plassholder for innhold 3">
            <a:extLst>
              <a:ext uri="{FF2B5EF4-FFF2-40B4-BE49-F238E27FC236}">
                <a16:creationId xmlns:a16="http://schemas.microsoft.com/office/drawing/2014/main" id="{01A4E661-762F-4C8A-BA34-FDC353AFD636}"/>
              </a:ext>
            </a:extLst>
          </p:cNvPr>
          <p:cNvSpPr>
            <a:spLocks noGrp="1"/>
          </p:cNvSpPr>
          <p:nvPr>
            <p:ph idx="1"/>
          </p:nvPr>
        </p:nvSpPr>
        <p:spPr>
          <a:xfrm>
            <a:off x="838199" y="1825625"/>
            <a:ext cx="11062785" cy="3794029"/>
          </a:xfrm>
        </p:spPr>
        <p:txBody>
          <a:bodyPr>
            <a:normAutofit lnSpcReduction="10000"/>
          </a:bodyPr>
          <a:lstStyle/>
          <a:p>
            <a:pPr lvl="1"/>
            <a:r>
              <a:rPr lang="nb-NO" sz="2200" dirty="0">
                <a:latin typeface="Calibri Light" panose="020F0302020204030204" pitchFamily="34" charset="0"/>
                <a:cs typeface="Calibri Light" panose="020F0302020204030204" pitchFamily="34" charset="0"/>
              </a:rPr>
              <a:t>Organisatoriske bestemmelser (særlig: art. 4(7) og (8), 5(2)), 26, 28 og 37 – 39)</a:t>
            </a:r>
          </a:p>
          <a:p>
            <a:pPr lvl="1"/>
            <a:r>
              <a:rPr lang="nb-NO" sz="2200" dirty="0">
                <a:latin typeface="Calibri Light" panose="020F0302020204030204" pitchFamily="34" charset="0"/>
                <a:cs typeface="Calibri Light" panose="020F0302020204030204" pitchFamily="34" charset="0"/>
              </a:rPr>
              <a:t>Behandlingsformål (art. 5(1)(b))</a:t>
            </a:r>
          </a:p>
          <a:p>
            <a:pPr lvl="1"/>
            <a:r>
              <a:rPr lang="nb-NO" sz="2200" dirty="0">
                <a:latin typeface="Calibri Light" panose="020F0302020204030204" pitchFamily="34" charset="0"/>
                <a:cs typeface="Calibri Light" panose="020F0302020204030204" pitchFamily="34" charset="0"/>
              </a:rPr>
              <a:t>Rettslig grunnlag (art. 6 og 9)</a:t>
            </a:r>
          </a:p>
          <a:p>
            <a:pPr lvl="1"/>
            <a:r>
              <a:rPr lang="nb-NO" sz="2200" dirty="0">
                <a:latin typeface="Calibri Light" panose="020F0302020204030204" pitchFamily="34" charset="0"/>
                <a:cs typeface="Calibri Light" panose="020F0302020204030204" pitchFamily="34" charset="0"/>
              </a:rPr>
              <a:t>Opplysningskvalitet (art. 5(1)(d))</a:t>
            </a:r>
          </a:p>
          <a:p>
            <a:pPr lvl="1"/>
            <a:r>
              <a:rPr lang="nb-NO" sz="2200" dirty="0">
                <a:latin typeface="Calibri Light" panose="020F0302020204030204" pitchFamily="34" charset="0"/>
                <a:cs typeface="Calibri Light" panose="020F0302020204030204" pitchFamily="34" charset="0"/>
              </a:rPr>
              <a:t>Helt automatiserte individuelle avgjørelser (art. 22 m.fl.)</a:t>
            </a:r>
          </a:p>
          <a:p>
            <a:pPr lvl="1"/>
            <a:r>
              <a:rPr lang="nb-NO" sz="2200" dirty="0">
                <a:latin typeface="Calibri Light" panose="020F0302020204030204" pitchFamily="34" charset="0"/>
                <a:cs typeface="Calibri Light" panose="020F0302020204030204" pitchFamily="34" charset="0"/>
              </a:rPr>
              <a:t>Innebygget personvern (art. 25)  </a:t>
            </a:r>
            <a:r>
              <a:rPr lang="nb-NO" sz="1800" i="1" dirty="0">
                <a:latin typeface="Calibri Light" panose="020F0302020204030204" pitchFamily="34" charset="0"/>
                <a:cs typeface="Calibri Light" panose="020F0302020204030204" pitchFamily="34" charset="0"/>
              </a:rPr>
              <a:t>Plikt til å vurdere om prinsipper og rettigheter kan bygges inn, jf. </a:t>
            </a:r>
            <a:r>
              <a:rPr lang="nb-NO" sz="1800" i="1" dirty="0">
                <a:solidFill>
                  <a:srgbClr val="C00000"/>
                </a:solidFill>
                <a:latin typeface="Calibri Light" panose="020F0302020204030204" pitchFamily="34" charset="0"/>
                <a:cs typeface="Calibri Light" panose="020F0302020204030204" pitchFamily="34" charset="0"/>
              </a:rPr>
              <a:t>type 3</a:t>
            </a:r>
          </a:p>
          <a:p>
            <a:pPr lvl="1"/>
            <a:r>
              <a:rPr lang="nb-NO" sz="2200" dirty="0">
                <a:latin typeface="Calibri Light" panose="020F0302020204030204" pitchFamily="34" charset="0"/>
                <a:cs typeface="Calibri Light" panose="020F0302020204030204" pitchFamily="34" charset="0"/>
              </a:rPr>
              <a:t>Behandlingssikkerhet (art. 32, jf. art. 5(1)(f))</a:t>
            </a:r>
          </a:p>
          <a:p>
            <a:pPr lvl="1"/>
            <a:r>
              <a:rPr lang="nb-NO" sz="2200" dirty="0">
                <a:latin typeface="Calibri Light" panose="020F0302020204030204" pitchFamily="34" charset="0"/>
                <a:cs typeface="Calibri Light" panose="020F0302020204030204" pitchFamily="34" charset="0"/>
              </a:rPr>
              <a:t>Vurdering av personvernkonsekvenser (art. 35)</a:t>
            </a:r>
          </a:p>
          <a:p>
            <a:pPr lvl="1"/>
            <a:r>
              <a:rPr lang="nb-NO" sz="2200" dirty="0">
                <a:latin typeface="Calibri Light" panose="020F0302020204030204" pitchFamily="34" charset="0"/>
                <a:cs typeface="Calibri Light" panose="020F0302020204030204" pitchFamily="34" charset="0"/>
              </a:rPr>
              <a:t>Krav til forhåndsdrøfting (art. 36)</a:t>
            </a:r>
          </a:p>
          <a:p>
            <a:pPr lvl="1"/>
            <a:endParaRPr lang="nb-NO" sz="2200" dirty="0">
              <a:latin typeface="Calibri Light" panose="020F0302020204030204" pitchFamily="34" charset="0"/>
              <a:cs typeface="Calibri Light" panose="020F0302020204030204" pitchFamily="34" charset="0"/>
            </a:endParaRPr>
          </a:p>
          <a:p>
            <a:pPr lvl="1"/>
            <a:r>
              <a:rPr lang="da-DK" sz="2200" dirty="0">
                <a:latin typeface="Calibri Light" panose="020F0302020204030204" pitchFamily="34" charset="0"/>
                <a:cs typeface="Calibri Light" panose="020F0302020204030204" pitchFamily="34" charset="0"/>
              </a:rPr>
              <a:t>Risikovurderinger (art. 24, 25, 32, 35)</a:t>
            </a:r>
          </a:p>
          <a:p>
            <a:pPr marL="457200" lvl="1" indent="0">
              <a:buNone/>
            </a:pPr>
            <a:endParaRPr lang="nb-NO" sz="2200" dirty="0">
              <a:latin typeface="Calibri Light" panose="020F0302020204030204" pitchFamily="34" charset="0"/>
              <a:cs typeface="Calibri Light" panose="020F0302020204030204" pitchFamily="34" charset="0"/>
            </a:endParaRPr>
          </a:p>
        </p:txBody>
      </p:sp>
      <p:sp>
        <p:nvSpPr>
          <p:cNvPr id="9" name="TekstSylinder 8">
            <a:extLst>
              <a:ext uri="{FF2B5EF4-FFF2-40B4-BE49-F238E27FC236}">
                <a16:creationId xmlns:a16="http://schemas.microsoft.com/office/drawing/2014/main" id="{B625F442-F4B9-4A08-99A2-CB897372EB69}"/>
              </a:ext>
            </a:extLst>
          </p:cNvPr>
          <p:cNvSpPr txBox="1"/>
          <p:nvPr/>
        </p:nvSpPr>
        <p:spPr>
          <a:xfrm>
            <a:off x="1190099" y="5914252"/>
            <a:ext cx="8750601" cy="430887"/>
          </a:xfrm>
          <a:prstGeom prst="rect">
            <a:avLst/>
          </a:prstGeom>
          <a:solidFill>
            <a:schemeClr val="accent4">
              <a:lumMod val="20000"/>
              <a:lumOff val="80000"/>
            </a:schemeClr>
          </a:solidFill>
        </p:spPr>
        <p:txBody>
          <a:bodyPr wrap="none" rtlCol="0">
            <a:spAutoFit/>
          </a:bodyPr>
          <a:lstStyle/>
          <a:p>
            <a:r>
              <a:rPr lang="nb-NO" sz="2200" dirty="0">
                <a:latin typeface="+mj-lt"/>
              </a:rPr>
              <a:t>I tillegg kommer rettighetskapittelet (art. 12 – 23), som er </a:t>
            </a:r>
            <a:r>
              <a:rPr lang="nb-NO" sz="2200" i="1" dirty="0">
                <a:solidFill>
                  <a:srgbClr val="C00000"/>
                </a:solidFill>
                <a:latin typeface="+mj-lt"/>
              </a:rPr>
              <a:t>ramme av type 3</a:t>
            </a:r>
          </a:p>
        </p:txBody>
      </p:sp>
      <p:sp>
        <p:nvSpPr>
          <p:cNvPr id="10" name="Pil: høyre 9">
            <a:extLst>
              <a:ext uri="{FF2B5EF4-FFF2-40B4-BE49-F238E27FC236}">
                <a16:creationId xmlns:a16="http://schemas.microsoft.com/office/drawing/2014/main" id="{F5637DFF-9000-46D5-9C41-732D333B284D}"/>
              </a:ext>
            </a:extLst>
          </p:cNvPr>
          <p:cNvSpPr/>
          <p:nvPr/>
        </p:nvSpPr>
        <p:spPr>
          <a:xfrm>
            <a:off x="771901" y="2187869"/>
            <a:ext cx="482473" cy="18379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b-NO"/>
          </a:p>
        </p:txBody>
      </p:sp>
      <p:pic>
        <p:nvPicPr>
          <p:cNvPr id="11" name="Bilde 10">
            <a:extLst>
              <a:ext uri="{FF2B5EF4-FFF2-40B4-BE49-F238E27FC236}">
                <a16:creationId xmlns:a16="http://schemas.microsoft.com/office/drawing/2014/main" id="{95859A9B-B473-49FF-8348-00DFA29A07CE}"/>
              </a:ext>
            </a:extLst>
          </p:cNvPr>
          <p:cNvPicPr>
            <a:picLocks noChangeAspect="1"/>
          </p:cNvPicPr>
          <p:nvPr/>
        </p:nvPicPr>
        <p:blipFill>
          <a:blip r:embed="rId2"/>
          <a:stretch>
            <a:fillRect/>
          </a:stretch>
        </p:blipFill>
        <p:spPr>
          <a:xfrm>
            <a:off x="771901" y="3851216"/>
            <a:ext cx="506012" cy="219475"/>
          </a:xfrm>
          <a:prstGeom prst="rect">
            <a:avLst/>
          </a:prstGeom>
        </p:spPr>
      </p:pic>
      <p:pic>
        <p:nvPicPr>
          <p:cNvPr id="12" name="Bilde 11">
            <a:extLst>
              <a:ext uri="{FF2B5EF4-FFF2-40B4-BE49-F238E27FC236}">
                <a16:creationId xmlns:a16="http://schemas.microsoft.com/office/drawing/2014/main" id="{B8913B07-B7B2-40B3-B6B9-783BB0364F16}"/>
              </a:ext>
            </a:extLst>
          </p:cNvPr>
          <p:cNvPicPr>
            <a:picLocks noChangeAspect="1"/>
          </p:cNvPicPr>
          <p:nvPr/>
        </p:nvPicPr>
        <p:blipFill>
          <a:blip r:embed="rId2"/>
          <a:stretch>
            <a:fillRect/>
          </a:stretch>
        </p:blipFill>
        <p:spPr>
          <a:xfrm>
            <a:off x="771901" y="3555670"/>
            <a:ext cx="506012" cy="219475"/>
          </a:xfrm>
          <a:prstGeom prst="rect">
            <a:avLst/>
          </a:prstGeom>
        </p:spPr>
      </p:pic>
      <p:pic>
        <p:nvPicPr>
          <p:cNvPr id="13" name="Bilde 12">
            <a:extLst>
              <a:ext uri="{FF2B5EF4-FFF2-40B4-BE49-F238E27FC236}">
                <a16:creationId xmlns:a16="http://schemas.microsoft.com/office/drawing/2014/main" id="{54B39424-5E5F-4F53-A90D-72A8A057381D}"/>
              </a:ext>
            </a:extLst>
          </p:cNvPr>
          <p:cNvPicPr>
            <a:picLocks noChangeAspect="1"/>
          </p:cNvPicPr>
          <p:nvPr/>
        </p:nvPicPr>
        <p:blipFill>
          <a:blip r:embed="rId2"/>
          <a:stretch>
            <a:fillRect/>
          </a:stretch>
        </p:blipFill>
        <p:spPr>
          <a:xfrm>
            <a:off x="771901" y="3212075"/>
            <a:ext cx="506012" cy="219475"/>
          </a:xfrm>
          <a:prstGeom prst="rect">
            <a:avLst/>
          </a:prstGeom>
        </p:spPr>
      </p:pic>
      <p:pic>
        <p:nvPicPr>
          <p:cNvPr id="14" name="Bilde 13">
            <a:extLst>
              <a:ext uri="{FF2B5EF4-FFF2-40B4-BE49-F238E27FC236}">
                <a16:creationId xmlns:a16="http://schemas.microsoft.com/office/drawing/2014/main" id="{E3EE457D-1987-4365-9092-2B15DDDD52CA}"/>
              </a:ext>
            </a:extLst>
          </p:cNvPr>
          <p:cNvPicPr>
            <a:picLocks noChangeAspect="1"/>
          </p:cNvPicPr>
          <p:nvPr/>
        </p:nvPicPr>
        <p:blipFill>
          <a:blip r:embed="rId2"/>
          <a:stretch>
            <a:fillRect/>
          </a:stretch>
        </p:blipFill>
        <p:spPr>
          <a:xfrm>
            <a:off x="749734" y="2858781"/>
            <a:ext cx="506012" cy="219475"/>
          </a:xfrm>
          <a:prstGeom prst="rect">
            <a:avLst/>
          </a:prstGeom>
        </p:spPr>
      </p:pic>
      <p:pic>
        <p:nvPicPr>
          <p:cNvPr id="15" name="Bilde 14">
            <a:extLst>
              <a:ext uri="{FF2B5EF4-FFF2-40B4-BE49-F238E27FC236}">
                <a16:creationId xmlns:a16="http://schemas.microsoft.com/office/drawing/2014/main" id="{67CFDDF3-174D-49AC-983D-5D86DEFB29BC}"/>
              </a:ext>
            </a:extLst>
          </p:cNvPr>
          <p:cNvPicPr>
            <a:picLocks noChangeAspect="1"/>
          </p:cNvPicPr>
          <p:nvPr/>
        </p:nvPicPr>
        <p:blipFill>
          <a:blip r:embed="rId2"/>
          <a:stretch>
            <a:fillRect/>
          </a:stretch>
        </p:blipFill>
        <p:spPr>
          <a:xfrm>
            <a:off x="748362" y="1866346"/>
            <a:ext cx="506012" cy="219475"/>
          </a:xfrm>
          <a:prstGeom prst="rect">
            <a:avLst/>
          </a:prstGeom>
        </p:spPr>
      </p:pic>
      <p:pic>
        <p:nvPicPr>
          <p:cNvPr id="16" name="Bilde 15">
            <a:extLst>
              <a:ext uri="{FF2B5EF4-FFF2-40B4-BE49-F238E27FC236}">
                <a16:creationId xmlns:a16="http://schemas.microsoft.com/office/drawing/2014/main" id="{13AF2598-E121-4ABB-BA9F-DEBC56A21393}"/>
              </a:ext>
            </a:extLst>
          </p:cNvPr>
          <p:cNvPicPr>
            <a:picLocks noChangeAspect="1"/>
          </p:cNvPicPr>
          <p:nvPr/>
        </p:nvPicPr>
        <p:blipFill>
          <a:blip r:embed="rId2"/>
          <a:stretch>
            <a:fillRect/>
          </a:stretch>
        </p:blipFill>
        <p:spPr>
          <a:xfrm>
            <a:off x="748362" y="2528462"/>
            <a:ext cx="506012" cy="219475"/>
          </a:xfrm>
          <a:prstGeom prst="rect">
            <a:avLst/>
          </a:prstGeom>
        </p:spPr>
      </p:pic>
      <p:pic>
        <p:nvPicPr>
          <p:cNvPr id="17" name="Bilde 16">
            <a:extLst>
              <a:ext uri="{FF2B5EF4-FFF2-40B4-BE49-F238E27FC236}">
                <a16:creationId xmlns:a16="http://schemas.microsoft.com/office/drawing/2014/main" id="{082E07D5-E611-46A5-9E7B-8A7AD415DCCA}"/>
              </a:ext>
            </a:extLst>
          </p:cNvPr>
          <p:cNvPicPr>
            <a:picLocks noChangeAspect="1"/>
          </p:cNvPicPr>
          <p:nvPr/>
        </p:nvPicPr>
        <p:blipFill>
          <a:blip r:embed="rId2"/>
          <a:stretch>
            <a:fillRect/>
          </a:stretch>
        </p:blipFill>
        <p:spPr>
          <a:xfrm>
            <a:off x="760131" y="5178857"/>
            <a:ext cx="506012" cy="219475"/>
          </a:xfrm>
          <a:prstGeom prst="rect">
            <a:avLst/>
          </a:prstGeom>
        </p:spPr>
      </p:pic>
      <p:pic>
        <p:nvPicPr>
          <p:cNvPr id="18" name="Bilde 17">
            <a:extLst>
              <a:ext uri="{FF2B5EF4-FFF2-40B4-BE49-F238E27FC236}">
                <a16:creationId xmlns:a16="http://schemas.microsoft.com/office/drawing/2014/main" id="{48C24C8C-0DD2-4C26-B94B-9C46FDEC2879}"/>
              </a:ext>
            </a:extLst>
          </p:cNvPr>
          <p:cNvPicPr>
            <a:picLocks noChangeAspect="1"/>
          </p:cNvPicPr>
          <p:nvPr/>
        </p:nvPicPr>
        <p:blipFill>
          <a:blip r:embed="rId2"/>
          <a:stretch>
            <a:fillRect/>
          </a:stretch>
        </p:blipFill>
        <p:spPr>
          <a:xfrm>
            <a:off x="792151" y="4204510"/>
            <a:ext cx="506012" cy="219475"/>
          </a:xfrm>
          <a:prstGeom prst="rect">
            <a:avLst/>
          </a:prstGeom>
        </p:spPr>
      </p:pic>
      <p:pic>
        <p:nvPicPr>
          <p:cNvPr id="19" name="Bilde 18">
            <a:extLst>
              <a:ext uri="{FF2B5EF4-FFF2-40B4-BE49-F238E27FC236}">
                <a16:creationId xmlns:a16="http://schemas.microsoft.com/office/drawing/2014/main" id="{46C9956C-32D3-4DA4-9712-69BCABE2AC1D}"/>
              </a:ext>
            </a:extLst>
          </p:cNvPr>
          <p:cNvPicPr>
            <a:picLocks noChangeAspect="1"/>
          </p:cNvPicPr>
          <p:nvPr/>
        </p:nvPicPr>
        <p:blipFill>
          <a:blip r:embed="rId2"/>
          <a:stretch>
            <a:fillRect/>
          </a:stretch>
        </p:blipFill>
        <p:spPr>
          <a:xfrm>
            <a:off x="748362" y="4539716"/>
            <a:ext cx="506012" cy="219475"/>
          </a:xfrm>
          <a:prstGeom prst="rect">
            <a:avLst/>
          </a:prstGeom>
        </p:spPr>
      </p:pic>
    </p:spTree>
    <p:extLst>
      <p:ext uri="{BB962C8B-B14F-4D97-AF65-F5344CB8AC3E}">
        <p14:creationId xmlns:p14="http://schemas.microsoft.com/office/powerpoint/2010/main" val="44131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A39FE1-240D-4E41-BE86-5BA87565CCD5}"/>
              </a:ext>
            </a:extLst>
          </p:cNvPr>
          <p:cNvSpPr>
            <a:spLocks noGrp="1"/>
          </p:cNvSpPr>
          <p:nvPr>
            <p:ph type="title"/>
          </p:nvPr>
        </p:nvSpPr>
        <p:spPr>
          <a:xfrm>
            <a:off x="723325" y="1458729"/>
            <a:ext cx="10515600" cy="2405645"/>
          </a:xfrm>
          <a:solidFill>
            <a:schemeClr val="accent4">
              <a:lumMod val="40000"/>
              <a:lumOff val="60000"/>
            </a:schemeClr>
          </a:solidFill>
        </p:spPr>
        <p:txBody>
          <a:bodyPr>
            <a:normAutofit/>
          </a:bodyPr>
          <a:lstStyle/>
          <a:p>
            <a:r>
              <a:rPr lang="nb-NO" sz="3200" dirty="0"/>
              <a:t>De følgende bildene er lagt ved som støtte for mer inngående studier av systemkrav i personvernforordningen. Dette er langt på vei repetisjon for de som har tatt FINF4012.</a:t>
            </a:r>
            <a:br>
              <a:rPr lang="nb-NO" sz="3200" dirty="0"/>
            </a:br>
            <a:r>
              <a:rPr lang="nb-NO" sz="3200" dirty="0"/>
              <a:t>Det vil ikke bli stilt detaljerte spørsmål om slike systemkrav til eksamen, men god oversikt over slike krav er nødvendig!</a:t>
            </a:r>
          </a:p>
        </p:txBody>
      </p:sp>
    </p:spTree>
    <p:extLst>
      <p:ext uri="{BB962C8B-B14F-4D97-AF65-F5344CB8AC3E}">
        <p14:creationId xmlns:p14="http://schemas.microsoft.com/office/powerpoint/2010/main" val="10877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A8DAF5-77E7-4C4B-85A8-AB53870A5251}"/>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Systemkrav (</a:t>
            </a:r>
            <a:r>
              <a:rPr lang="nb-NO" sz="3200" i="1" dirty="0">
                <a:solidFill>
                  <a:srgbClr val="0070C0"/>
                </a:solidFill>
                <a:latin typeface="Calibri Light" panose="020F0302020204030204" pitchFamily="34" charset="0"/>
                <a:cs typeface="Calibri Light" panose="020F0302020204030204" pitchFamily="34" charset="0"/>
              </a:rPr>
              <a:t>jf. </a:t>
            </a:r>
            <a:r>
              <a:rPr lang="nb-NO" sz="3200" i="1" dirty="0">
                <a:solidFill>
                  <a:srgbClr val="C00000"/>
                </a:solidFill>
                <a:latin typeface="Calibri Light" panose="020F0302020204030204" pitchFamily="34" charset="0"/>
                <a:cs typeface="Calibri Light" panose="020F0302020204030204" pitchFamily="34" charset="0"/>
              </a:rPr>
              <a:t>type 2</a:t>
            </a:r>
            <a:r>
              <a:rPr lang="nb-NO" sz="3200" i="1" dirty="0">
                <a:solidFill>
                  <a:srgbClr val="0070C0"/>
                </a:solidFill>
                <a:latin typeface="Calibri Light" panose="020F0302020204030204" pitchFamily="34" charset="0"/>
                <a:cs typeface="Calibri Light" panose="020F0302020204030204" pitchFamily="34" charset="0"/>
              </a:rPr>
              <a:t> i bilde 2</a:t>
            </a:r>
            <a:r>
              <a:rPr lang="nb-NO" sz="3200" dirty="0">
                <a:solidFill>
                  <a:srgbClr val="0070C0"/>
                </a:solidFill>
                <a:latin typeface="Calibri Light" panose="020F0302020204030204" pitchFamily="34" charset="0"/>
                <a:cs typeface="Calibri Light" panose="020F0302020204030204" pitchFamily="34" charset="0"/>
              </a:rPr>
              <a:t>) i personvernforordningen (PVF) med betydning for utvikling av rettslige beslutningssystemer</a:t>
            </a:r>
          </a:p>
        </p:txBody>
      </p:sp>
      <p:sp>
        <p:nvSpPr>
          <p:cNvPr id="3" name="Plassholder for innhold 2">
            <a:extLst>
              <a:ext uri="{FF2B5EF4-FFF2-40B4-BE49-F238E27FC236}">
                <a16:creationId xmlns:a16="http://schemas.microsoft.com/office/drawing/2014/main" id="{31CA0B2D-1BF2-4F6D-9551-C36F782DA27B}"/>
              </a:ext>
            </a:extLst>
          </p:cNvPr>
          <p:cNvSpPr>
            <a:spLocks noGrp="1"/>
          </p:cNvSpPr>
          <p:nvPr>
            <p:ph idx="1"/>
          </p:nvPr>
        </p:nvSpPr>
        <p:spPr>
          <a:xfrm>
            <a:off x="838200" y="1825625"/>
            <a:ext cx="10515600" cy="2888819"/>
          </a:xfrm>
        </p:spPr>
        <p:txBody>
          <a:bodyPr>
            <a:normAutofit/>
          </a:bodyPr>
          <a:lstStyle/>
          <a:p>
            <a:r>
              <a:rPr lang="nb-NO" sz="2400" dirty="0">
                <a:latin typeface="Calibri Light" panose="020F0302020204030204" pitchFamily="34" charset="0"/>
                <a:cs typeface="Calibri Light" panose="020F0302020204030204" pitchFamily="34" charset="0"/>
              </a:rPr>
              <a:t>Gjelder for «personopplysninger» (PO), dvs. alle opplysninger som direkte eller indirekte </a:t>
            </a:r>
            <a:r>
              <a:rPr lang="nb-NO" sz="2400" i="1" dirty="0">
                <a:latin typeface="Calibri Light" panose="020F0302020204030204" pitchFamily="34" charset="0"/>
                <a:cs typeface="Calibri Light" panose="020F0302020204030204" pitchFamily="34" charset="0"/>
              </a:rPr>
              <a:t>kan</a:t>
            </a:r>
            <a:r>
              <a:rPr lang="nb-NO" sz="2400" dirty="0">
                <a:latin typeface="Calibri Light" panose="020F0302020204030204" pitchFamily="34" charset="0"/>
                <a:cs typeface="Calibri Light" panose="020F0302020204030204" pitchFamily="34" charset="0"/>
              </a:rPr>
              <a:t> identifisere en fysisk person, jf. art. 4(1)</a:t>
            </a:r>
          </a:p>
          <a:p>
            <a:r>
              <a:rPr lang="nb-NO" sz="2400" dirty="0">
                <a:latin typeface="Calibri Light" panose="020F0302020204030204" pitchFamily="34" charset="0"/>
                <a:cs typeface="Calibri Light" panose="020F0302020204030204" pitchFamily="34" charset="0"/>
              </a:rPr>
              <a:t>Ved enkeltsaksbehandling vedr. innbyggere, vil den dominerende delen av opplysninger være «personopplysninger»</a:t>
            </a:r>
          </a:p>
          <a:p>
            <a:r>
              <a:rPr lang="nb-NO" sz="2400" dirty="0">
                <a:latin typeface="Calibri Light" panose="020F0302020204030204" pitchFamily="34" charset="0"/>
                <a:cs typeface="Calibri Light" panose="020F0302020204030204" pitchFamily="34" charset="0"/>
              </a:rPr>
              <a:t>Bestemmelsene om PO vil uansett lett dominere, og bør også bli fulgt selv når enkelte opplysninger </a:t>
            </a:r>
            <a:r>
              <a:rPr lang="nb-NO" sz="2400" i="1" dirty="0">
                <a:latin typeface="Calibri Light" panose="020F0302020204030204" pitchFamily="34" charset="0"/>
                <a:cs typeface="Calibri Light" panose="020F0302020204030204" pitchFamily="34" charset="0"/>
              </a:rPr>
              <a:t>ikke</a:t>
            </a:r>
            <a:r>
              <a:rPr lang="nb-NO" sz="2400" dirty="0">
                <a:latin typeface="Calibri Light" panose="020F0302020204030204" pitchFamily="34" charset="0"/>
                <a:cs typeface="Calibri Light" panose="020F0302020204030204" pitchFamily="34" charset="0"/>
              </a:rPr>
              <a:t> er PO</a:t>
            </a:r>
          </a:p>
        </p:txBody>
      </p:sp>
    </p:spTree>
    <p:extLst>
      <p:ext uri="{BB962C8B-B14F-4D97-AF65-F5344CB8AC3E}">
        <p14:creationId xmlns:p14="http://schemas.microsoft.com/office/powerpoint/2010/main" val="168425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90BAC-878A-45F8-B110-9BBB25FEE49A}"/>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Behandlingsansvarlig, art. 4(7) og art. 26 (m.fl.)</a:t>
            </a:r>
          </a:p>
        </p:txBody>
      </p:sp>
      <p:sp>
        <p:nvSpPr>
          <p:cNvPr id="3" name="Plassholder for innhold 2">
            <a:extLst>
              <a:ext uri="{FF2B5EF4-FFF2-40B4-BE49-F238E27FC236}">
                <a16:creationId xmlns:a16="http://schemas.microsoft.com/office/drawing/2014/main" id="{3AEFA8E5-5E45-4730-A8C1-84B4F677B77C}"/>
              </a:ext>
            </a:extLst>
          </p:cNvPr>
          <p:cNvSpPr>
            <a:spLocks noGrp="1"/>
          </p:cNvSpPr>
          <p:nvPr>
            <p:ph idx="1"/>
          </p:nvPr>
        </p:nvSpPr>
        <p:spPr/>
        <p:txBody>
          <a:bodyPr>
            <a:normAutofit/>
          </a:bodyPr>
          <a:lstStyle/>
          <a:p>
            <a:r>
              <a:rPr lang="nb-NO" sz="2400" dirty="0">
                <a:latin typeface="Calibri Light" panose="020F0302020204030204" pitchFamily="34" charset="0"/>
                <a:cs typeface="Calibri Light" panose="020F0302020204030204" pitchFamily="34" charset="0"/>
              </a:rPr>
              <a:t>Det skal alltid være minst én behandlingsansvarlig (BA)</a:t>
            </a:r>
          </a:p>
          <a:p>
            <a:r>
              <a:rPr lang="nb-NO" sz="2400" dirty="0">
                <a:latin typeface="Calibri Light" panose="020F0302020204030204" pitchFamily="34" charset="0"/>
                <a:cs typeface="Calibri Light" panose="020F0302020204030204" pitchFamily="34" charset="0"/>
              </a:rPr>
              <a:t>Er det to eller flere behandlingsansvarlige, skal de klargjøre ansvaret seg imellom «på en gjennomsiktig måte» (art. 26(1))</a:t>
            </a:r>
          </a:p>
          <a:p>
            <a:pPr lvl="1"/>
            <a:r>
              <a:rPr lang="nb-NO" sz="2000" dirty="0">
                <a:latin typeface="Calibri Light" panose="020F0302020204030204" pitchFamily="34" charset="0"/>
                <a:cs typeface="Calibri Light" panose="020F0302020204030204" pitchFamily="34" charset="0"/>
              </a:rPr>
              <a:t>Ordningen skal gjøres tilgjengelig for registrerte personer</a:t>
            </a:r>
          </a:p>
          <a:p>
            <a:pPr lvl="1"/>
            <a:r>
              <a:rPr lang="nb-NO" sz="2000" dirty="0">
                <a:latin typeface="Calibri Light" panose="020F0302020204030204" pitchFamily="34" charset="0"/>
                <a:cs typeface="Calibri Light" panose="020F0302020204030204" pitchFamily="34" charset="0"/>
              </a:rPr>
              <a:t>Registrerte personer kan velge hvilken av de samarbeidende BA de vil forholde seg til</a:t>
            </a:r>
          </a:p>
          <a:p>
            <a:r>
              <a:rPr lang="nb-NO" sz="2400" dirty="0">
                <a:latin typeface="Calibri Light" panose="020F0302020204030204" pitchFamily="34" charset="0"/>
                <a:cs typeface="Calibri Light" panose="020F0302020204030204" pitchFamily="34" charset="0"/>
              </a:rPr>
              <a:t>Selv om det </a:t>
            </a:r>
            <a:r>
              <a:rPr lang="nb-NO" sz="2400" i="1" dirty="0">
                <a:latin typeface="Calibri Light" panose="020F0302020204030204" pitchFamily="34" charset="0"/>
                <a:cs typeface="Calibri Light" panose="020F0302020204030204" pitchFamily="34" charset="0"/>
              </a:rPr>
              <a:t>ikke</a:t>
            </a:r>
            <a:r>
              <a:rPr lang="nb-NO" sz="2400" dirty="0">
                <a:latin typeface="Calibri Light" panose="020F0302020204030204" pitchFamily="34" charset="0"/>
                <a:cs typeface="Calibri Light" panose="020F0302020204030204" pitchFamily="34" charset="0"/>
              </a:rPr>
              <a:t> er overlappende behandlingsansvar, bør samarbeidende BA klargjøre relasjonen (mitt råd), </a:t>
            </a:r>
            <a:r>
              <a:rPr lang="nb-NO" sz="2400" i="1" dirty="0">
                <a:latin typeface="Calibri Light" panose="020F0302020204030204" pitchFamily="34" charset="0"/>
                <a:cs typeface="Calibri Light" panose="020F0302020204030204" pitchFamily="34" charset="0"/>
              </a:rPr>
              <a:t>jf. forelesning 9 om systemavgrensing</a:t>
            </a:r>
          </a:p>
        </p:txBody>
      </p:sp>
    </p:spTree>
    <p:extLst>
      <p:ext uri="{BB962C8B-B14F-4D97-AF65-F5344CB8AC3E}">
        <p14:creationId xmlns:p14="http://schemas.microsoft.com/office/powerpoint/2010/main" val="268483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978A36-E200-4587-ADBD-4E03A2EA3024}"/>
              </a:ext>
            </a:extLst>
          </p:cNvPr>
          <p:cNvSpPr>
            <a:spLocks noGrp="1"/>
          </p:cNvSpPr>
          <p:nvPr>
            <p:ph type="title"/>
          </p:nvPr>
        </p:nvSpPr>
        <p:spPr/>
        <p:txBody>
          <a:bodyPr>
            <a:normAutofit/>
          </a:bodyPr>
          <a:lstStyle/>
          <a:p>
            <a:r>
              <a:rPr lang="nb-NO" sz="3600" dirty="0">
                <a:solidFill>
                  <a:srgbClr val="0070C0"/>
                </a:solidFill>
              </a:rPr>
              <a:t>Databehandler, art. 4(8) og art. 28 (m.fl.) </a:t>
            </a:r>
          </a:p>
        </p:txBody>
      </p:sp>
      <p:sp>
        <p:nvSpPr>
          <p:cNvPr id="3" name="Plassholder for innhold 2">
            <a:extLst>
              <a:ext uri="{FF2B5EF4-FFF2-40B4-BE49-F238E27FC236}">
                <a16:creationId xmlns:a16="http://schemas.microsoft.com/office/drawing/2014/main" id="{EA843416-B3C9-471F-B1C8-AA6F109A5EA2}"/>
              </a:ext>
            </a:extLst>
          </p:cNvPr>
          <p:cNvSpPr>
            <a:spLocks noGrp="1"/>
          </p:cNvSpPr>
          <p:nvPr>
            <p:ph idx="1"/>
          </p:nvPr>
        </p:nvSpPr>
        <p:spPr>
          <a:xfrm>
            <a:off x="838200" y="1825627"/>
            <a:ext cx="10515600" cy="2720372"/>
          </a:xfrm>
        </p:spPr>
        <p:txBody>
          <a:bodyPr>
            <a:normAutofit fontScale="77500" lnSpcReduction="20000"/>
          </a:bodyPr>
          <a:lstStyle/>
          <a:p>
            <a:r>
              <a:rPr lang="nb-NO" dirty="0">
                <a:latin typeface="Calibri Light" panose="020F0302020204030204" pitchFamily="34" charset="0"/>
                <a:cs typeface="Calibri Light" panose="020F0302020204030204" pitchFamily="34" charset="0"/>
              </a:rPr>
              <a:t>«Databehandler» (DB) er en type oppdragstaker som behandler PO på BAs vegne</a:t>
            </a:r>
          </a:p>
          <a:p>
            <a:r>
              <a:rPr lang="nb-NO" dirty="0">
                <a:latin typeface="Calibri Light" panose="020F0302020204030204" pitchFamily="34" charset="0"/>
                <a:cs typeface="Calibri Light" panose="020F0302020204030204" pitchFamily="34" charset="0"/>
              </a:rPr>
              <a:t>Bruk av DB kan både være aktuelt under systemutvikling og ved bruk av systemet</a:t>
            </a:r>
          </a:p>
          <a:p>
            <a:r>
              <a:rPr lang="nb-NO" dirty="0">
                <a:latin typeface="Calibri Light" panose="020F0302020204030204" pitchFamily="34" charset="0"/>
                <a:cs typeface="Calibri Light" panose="020F0302020204030204" pitchFamily="34" charset="0"/>
              </a:rPr>
              <a:t>Bruk av DB gir plikt til å </a:t>
            </a:r>
            <a:r>
              <a:rPr lang="nb-NO" dirty="0" err="1">
                <a:latin typeface="Calibri Light" panose="020F0302020204030204" pitchFamily="34" charset="0"/>
                <a:cs typeface="Calibri Light" panose="020F0302020204030204" pitchFamily="34" charset="0"/>
              </a:rPr>
              <a:t>avtaleregulere</a:t>
            </a:r>
            <a:r>
              <a:rPr lang="nb-NO" dirty="0">
                <a:latin typeface="Calibri Light" panose="020F0302020204030204" pitchFamily="34" charset="0"/>
                <a:cs typeface="Calibri Light" panose="020F0302020204030204" pitchFamily="34" charset="0"/>
              </a:rPr>
              <a:t> og til å fastsette instruks fra BA til DB</a:t>
            </a:r>
          </a:p>
          <a:p>
            <a:r>
              <a:rPr lang="nb-NO" dirty="0">
                <a:latin typeface="Calibri Light" panose="020F0302020204030204" pitchFamily="34" charset="0"/>
                <a:cs typeface="Calibri Light" panose="020F0302020204030204" pitchFamily="34" charset="0"/>
              </a:rPr>
              <a:t>Det er adgang til å inngå flere DB-avtaler, også i flere «lag» hvis BA aksepterer det</a:t>
            </a:r>
          </a:p>
          <a:p>
            <a:r>
              <a:rPr lang="nb-NO" dirty="0">
                <a:latin typeface="Calibri Light" panose="020F0302020204030204" pitchFamily="34" charset="0"/>
                <a:cs typeface="Calibri Light" panose="020F0302020204030204" pitchFamily="34" charset="0"/>
              </a:rPr>
              <a:t>Ved likeverdig samarbeid er det viktig å avgjøre om det er to (eller flere) BA, eventuelt om én eller flere er DB</a:t>
            </a:r>
          </a:p>
          <a:p>
            <a:r>
              <a:rPr lang="nb-NO" dirty="0">
                <a:latin typeface="Calibri Light" panose="020F0302020204030204" pitchFamily="34" charset="0"/>
                <a:cs typeface="Calibri Light" panose="020F0302020204030204" pitchFamily="34" charset="0"/>
              </a:rPr>
              <a:t>Ved profesjonelle DB-avtaler er det ofte DB som har mest kompetanse og innflytelse</a:t>
            </a:r>
          </a:p>
          <a:p>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9202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2E1C6E-F208-4118-B1B4-74B11F5090A0}"/>
              </a:ext>
            </a:extLst>
          </p:cNvPr>
          <p:cNvSpPr>
            <a:spLocks noGrp="1"/>
          </p:cNvSpPr>
          <p:nvPr>
            <p:ph type="title"/>
          </p:nvPr>
        </p:nvSpPr>
        <p:spPr/>
        <p:txBody>
          <a:bodyPr>
            <a:normAutofit/>
          </a:bodyPr>
          <a:lstStyle/>
          <a:p>
            <a:r>
              <a:rPr lang="nb-NO" sz="3600" u="sng" dirty="0">
                <a:solidFill>
                  <a:srgbClr val="0070C0"/>
                </a:solidFill>
                <a:latin typeface="Calibri Light" panose="020F0302020204030204" pitchFamily="34" charset="0"/>
                <a:cs typeface="Calibri Light" panose="020F0302020204030204" pitchFamily="34" charset="0"/>
              </a:rPr>
              <a:t>Formål</a:t>
            </a:r>
            <a:r>
              <a:rPr lang="nb-NO" sz="3600" dirty="0">
                <a:solidFill>
                  <a:srgbClr val="0070C0"/>
                </a:solidFill>
                <a:latin typeface="Calibri Light" panose="020F0302020204030204" pitchFamily="34" charset="0"/>
                <a:cs typeface="Calibri Light" panose="020F0302020204030204" pitchFamily="34" charset="0"/>
              </a:rPr>
              <a:t> med behandlingen av PO</a:t>
            </a:r>
          </a:p>
        </p:txBody>
      </p:sp>
      <p:sp>
        <p:nvSpPr>
          <p:cNvPr id="3" name="Plassholder for innhold 2">
            <a:extLst>
              <a:ext uri="{FF2B5EF4-FFF2-40B4-BE49-F238E27FC236}">
                <a16:creationId xmlns:a16="http://schemas.microsoft.com/office/drawing/2014/main" id="{13A0E1DA-65D4-444D-A3F8-1DEDC9447CC0}"/>
              </a:ext>
            </a:extLst>
          </p:cNvPr>
          <p:cNvSpPr>
            <a:spLocks noGrp="1"/>
          </p:cNvSpPr>
          <p:nvPr>
            <p:ph idx="1"/>
          </p:nvPr>
        </p:nvSpPr>
        <p:spPr/>
        <p:txBody>
          <a:bodyPr>
            <a:normAutofit fontScale="85000" lnSpcReduction="20000"/>
          </a:bodyPr>
          <a:lstStyle/>
          <a:p>
            <a:r>
              <a:rPr lang="nb-NO" dirty="0">
                <a:latin typeface="Calibri Light" panose="020F0302020204030204" pitchFamily="34" charset="0"/>
                <a:cs typeface="Calibri Light" panose="020F0302020204030204" pitchFamily="34" charset="0"/>
              </a:rPr>
              <a:t>Til hver behandling av PO skal det minst være </a:t>
            </a:r>
            <a:r>
              <a:rPr lang="nb-NO" i="1" dirty="0">
                <a:latin typeface="Calibri Light" panose="020F0302020204030204" pitchFamily="34" charset="0"/>
                <a:cs typeface="Calibri Light" panose="020F0302020204030204" pitchFamily="34" charset="0"/>
              </a:rPr>
              <a:t>ett</a:t>
            </a:r>
            <a:r>
              <a:rPr lang="nb-NO" dirty="0">
                <a:latin typeface="Calibri Light" panose="020F0302020204030204" pitchFamily="34" charset="0"/>
                <a:cs typeface="Calibri Light" panose="020F0302020204030204" pitchFamily="34" charset="0"/>
              </a:rPr>
              <a:t> formål, jf. art. 5(1)(b)</a:t>
            </a:r>
          </a:p>
          <a:p>
            <a:r>
              <a:rPr lang="nb-NO" dirty="0">
                <a:latin typeface="Calibri Light" panose="020F0302020204030204" pitchFamily="34" charset="0"/>
                <a:cs typeface="Calibri Light" panose="020F0302020204030204" pitchFamily="34" charset="0"/>
              </a:rPr>
              <a:t>Formålene skal være spesifikke, uttrykkelig angitte og berettigede</a:t>
            </a:r>
          </a:p>
          <a:p>
            <a:r>
              <a:rPr lang="nb-NO" dirty="0">
                <a:latin typeface="Calibri Light" panose="020F0302020204030204" pitchFamily="34" charset="0"/>
                <a:cs typeface="Calibri Light" panose="020F0302020204030204" pitchFamily="34" charset="0"/>
              </a:rPr>
              <a:t>Det er ingen begrensninger i antallet formål til hver behandling</a:t>
            </a:r>
          </a:p>
          <a:p>
            <a:pPr lvl="1"/>
            <a:r>
              <a:rPr lang="nb-NO" dirty="0">
                <a:latin typeface="Calibri Light" panose="020F0302020204030204" pitchFamily="34" charset="0"/>
                <a:cs typeface="Calibri Light" panose="020F0302020204030204" pitchFamily="34" charset="0"/>
              </a:rPr>
              <a:t>Hvert formål innebærer imidlertid krav til opplysningskvalitet, lagringstid mv. Med flere formål vil derfor det med strengest krav i praksis gjelde for alle formål</a:t>
            </a:r>
          </a:p>
          <a:p>
            <a:r>
              <a:rPr lang="nb-NO" dirty="0">
                <a:latin typeface="Calibri Light" panose="020F0302020204030204" pitchFamily="34" charset="0"/>
                <a:cs typeface="Calibri Light" panose="020F0302020204030204" pitchFamily="34" charset="0"/>
              </a:rPr>
              <a:t>Ved offentlig myndighetsutøvelse skal formålet være nødvendig for å utøve offentlig myndighet som den behandlingsansvarlige er pålagt, jf. art. 6(3)</a:t>
            </a:r>
          </a:p>
          <a:p>
            <a:r>
              <a:rPr lang="nb-NO" dirty="0">
                <a:latin typeface="Calibri Light" panose="020F0302020204030204" pitchFamily="34" charset="0"/>
                <a:cs typeface="Calibri Light" panose="020F0302020204030204" pitchFamily="34" charset="0"/>
              </a:rPr>
              <a:t>Opplysninger må ikke viderebehandles på en måte som er uforenlig med fastsatte formål</a:t>
            </a:r>
          </a:p>
          <a:p>
            <a:pPr lvl="1"/>
            <a:r>
              <a:rPr lang="nb-NO" dirty="0">
                <a:latin typeface="Calibri Light" panose="020F0302020204030204" pitchFamily="34" charset="0"/>
                <a:cs typeface="Calibri Light" panose="020F0302020204030204" pitchFamily="34" charset="0"/>
              </a:rPr>
              <a:t>For å vurdere hva som er «uforenlig» skal en bl.a. legge vekt på momentene i art. 6(4) bokstavene a – e </a:t>
            </a:r>
          </a:p>
          <a:p>
            <a:pPr lvl="1"/>
            <a:r>
              <a:rPr lang="nb-NO" dirty="0">
                <a:latin typeface="Calibri Light" panose="020F0302020204030204" pitchFamily="34" charset="0"/>
                <a:cs typeface="Calibri Light" panose="020F0302020204030204" pitchFamily="34" charset="0"/>
              </a:rPr>
              <a:t>Det kan likevel skje viderebehandling for (bl.a.) «arkivformål i allmennhetens interesse»</a:t>
            </a:r>
          </a:p>
          <a:p>
            <a:pPr lvl="1"/>
            <a:r>
              <a:rPr lang="nb-NO" dirty="0">
                <a:latin typeface="Calibri Light" panose="020F0302020204030204" pitchFamily="34" charset="0"/>
                <a:cs typeface="Calibri Light" panose="020F0302020204030204" pitchFamily="34" charset="0"/>
              </a:rPr>
              <a:t>Viderebehandling for arkivformål krever  «nødvendige garantier»/tiltak i samsvar med artikkel  89  nr.  1</a:t>
            </a:r>
          </a:p>
        </p:txBody>
      </p:sp>
    </p:spTree>
    <p:extLst>
      <p:ext uri="{BB962C8B-B14F-4D97-AF65-F5344CB8AC3E}">
        <p14:creationId xmlns:p14="http://schemas.microsoft.com/office/powerpoint/2010/main" val="237841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3609</Words>
  <Application>Microsoft Office PowerPoint</Application>
  <PresentationFormat>Widescreen</PresentationFormat>
  <Paragraphs>214</Paragraphs>
  <Slides>22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22</vt:i4>
      </vt:variant>
    </vt:vector>
  </HeadingPairs>
  <TitlesOfParts>
    <vt:vector size="26" baseType="lpstr">
      <vt:lpstr>Arial</vt:lpstr>
      <vt:lpstr>Calibri</vt:lpstr>
      <vt:lpstr>Calibri Light</vt:lpstr>
      <vt:lpstr>Office-tema</vt:lpstr>
      <vt:lpstr>Spesielt om rettslige rammer for utvikling av forvaltningens rettslige beslutningssystemer (RBS) </vt:lpstr>
      <vt:lpstr>PowerPoint-presentasjon</vt:lpstr>
      <vt:lpstr>Forvaltningsloven som rettslig ramme for utvikling av RBS, hvorav alle er av type 3, jf. forrige bilde</vt:lpstr>
      <vt:lpstr>Personvernforordningen som rettslig ramme for utvikling av RBS av type 2 (jf. bilde nr. 2)</vt:lpstr>
      <vt:lpstr>De følgende bildene er lagt ved som støtte for mer inngående studier av systemkrav i personvernforordningen. Dette er langt på vei repetisjon for de som har tatt FINF4012. Det vil ikke bli stilt detaljerte spørsmål om slike systemkrav til eksamen, men god oversikt over slike krav er nødvendig!</vt:lpstr>
      <vt:lpstr>Systemkrav (jf. type 2 i bilde 2) i personvernforordningen (PVF) med betydning for utvikling av rettslige beslutningssystemer</vt:lpstr>
      <vt:lpstr>Behandlingsansvarlig, art. 4(7) og art. 26 (m.fl.)</vt:lpstr>
      <vt:lpstr>Databehandler, art. 4(8) og art. 28 (m.fl.) </vt:lpstr>
      <vt:lpstr>Formål med behandlingen av PO</vt:lpstr>
      <vt:lpstr>Rettslig grunnlag for behandling av PO</vt:lpstr>
      <vt:lpstr>Opplysningskvalitet</vt:lpstr>
      <vt:lpstr>Automatiserte individuelle avgjørelser, herunder profilering (art. 22)</vt:lpstr>
      <vt:lpstr>Gjelder «rett til ikke å være gjenstand for» automatiserte individuelle avgjørelser … (art. 22)</vt:lpstr>
      <vt:lpstr>Sikkerhet ved behandlingen</vt:lpstr>
      <vt:lpstr>Sikkerhet ved behandlingen, art. 32</vt:lpstr>
      <vt:lpstr>Nærmere om organiseringen av sikkerhetsarbeidet</vt:lpstr>
      <vt:lpstr>Spesielt om risikovurderinger</vt:lpstr>
      <vt:lpstr>Risiko og tiltak</vt:lpstr>
      <vt:lpstr>PowerPoint-presentasjon</vt:lpstr>
      <vt:lpstr>PowerPoint-presentasjon</vt:lpstr>
      <vt:lpstr>Nærmere om risikovurderinger </vt:lpstr>
      <vt:lpstr>Nærmere om risikovurderinger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Personvernforordningen som  ramme for forvaltningens digitale  systemer</dc:title>
  <dc:creator>dag wiese schartum</dc:creator>
  <cp:lastModifiedBy>dag wiese schartum</cp:lastModifiedBy>
  <cp:revision>88</cp:revision>
  <dcterms:created xsi:type="dcterms:W3CDTF">2018-02-09T10:40:11Z</dcterms:created>
  <dcterms:modified xsi:type="dcterms:W3CDTF">2021-02-04T10:55:31Z</dcterms:modified>
</cp:coreProperties>
</file>