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8" r:id="rId4"/>
    <p:sldId id="262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9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9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06152F-6665-4F1D-9DBF-3BFE69A59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FAA60E6-2134-43A9-99D3-13500D80B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1851247-7F44-4E68-8C43-A761EFA09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B42F-DDCC-4F69-A15B-7C519A61301E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2088205-15D0-4D75-8333-8085D8405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380B417-04FA-42F0-9E97-66CC7CF81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CC87-BF2A-467D-9BC8-8F2C751811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173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28C7D7-498A-4C68-9D8C-E90A9774D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D51EC01-84A6-4EFE-B206-909A7DEF9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F0DAE2B-99A9-4061-BEFC-C6F22D0BF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B42F-DDCC-4F69-A15B-7C519A61301E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30AD28E-60BE-44C9-B2BA-CFC2EBB57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AF6A59-F2FC-4936-B377-DDFF8AD3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CC87-BF2A-467D-9BC8-8F2C751811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589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31D9F32-5F2D-4F96-9027-E0F1B8908D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FDF03B2-8A28-42D3-9B2B-F8E155D87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078EA0D-CC8B-47EE-852E-9A328F049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B42F-DDCC-4F69-A15B-7C519A61301E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C09F52F-57E2-42DE-8BDF-6267ADCA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E7035C0-CB82-4FB2-9E76-B735F2A59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CC87-BF2A-467D-9BC8-8F2C751811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081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6AB631-7DCA-441C-9D55-F3A5AA77B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1CBE4C-095B-4235-B8F8-4756B479B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39AA9C-ECA1-402B-9DCE-6A3274F94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B42F-DDCC-4F69-A15B-7C519A61301E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5B22A09-0C44-4FD0-B13A-9CCE0D0A4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D3ECFE5-6072-41D4-888B-E58447973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CC87-BF2A-467D-9BC8-8F2C751811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95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8371D9-A6EB-40C5-AA54-847B322BE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B4FC314-F553-4DE7-87FC-D5E1F5EF4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B199171-CA8D-4B71-A2AF-92493E6E8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B42F-DDCC-4F69-A15B-7C519A61301E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87B75D8-9926-4C4F-A5AC-BFA8F106C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D5915B-9E79-4BBC-B7DB-9A67C6568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CC87-BF2A-467D-9BC8-8F2C751811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09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ACDDF5-20D5-4B8B-90BD-8AD2F272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1AF82DA-A8FF-4060-9232-88F56DFD3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6FCD18B-FE5B-409C-9107-427F4B1C3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D557C92-B677-4DA8-978E-CAD9F4378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B42F-DDCC-4F69-A15B-7C519A61301E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D14013-1F28-4101-8366-47B07546C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9BCA98A-1AF9-4942-8F66-28E278B6F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CC87-BF2A-467D-9BC8-8F2C751811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314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510536-4499-4619-B84D-57E27A411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7EC71F-F79E-40DC-B233-CFF63C16F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407A2C3-E66E-47D3-8909-7A1D33787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73BFFDB-D392-4D22-83B6-6A5171734A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908ED38-481D-4530-AB14-CBDE6AD17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9FE2333-6BD6-4356-AABC-72525A5A1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B42F-DDCC-4F69-A15B-7C519A61301E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2BF31E8-B06B-47C3-AEE9-3B123B99E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7FA4ADC-A5DE-4A93-AE30-65D2CAB90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CC87-BF2A-467D-9BC8-8F2C751811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954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18DA93-08C9-4AE9-8521-D7EA9746E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2E0477B-92C9-4337-A0DA-379C91A7C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B42F-DDCC-4F69-A15B-7C519A61301E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C08CE7E-BDFB-4C55-A54C-AF8ADD315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948DA2D-E261-443A-9633-C8EA9601C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CC87-BF2A-467D-9BC8-8F2C751811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65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0104E43-8719-47FB-B408-BB631CE6E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B42F-DDCC-4F69-A15B-7C519A61301E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12330DA-54C9-41EC-AD04-6BF6A2C2C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39F3D1F-6D51-479D-840B-758331685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CC87-BF2A-467D-9BC8-8F2C751811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327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E8F1AC-369E-4BAC-A621-EE1911B27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BA0979-B34C-4EEA-BA1C-938AD1B2A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3AD37C1-AEC8-40CA-B28C-EC1202F372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6392C8C-CB37-49C3-B74C-0CF15615F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B42F-DDCC-4F69-A15B-7C519A61301E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FA6A9DD-A45B-4F46-B674-A8947A540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2044E6C-E1E7-4FE9-AD08-58C0CC524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CC87-BF2A-467D-9BC8-8F2C751811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698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F61067-DAAA-49E5-9A91-0CDFE1ABC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629990A-8159-4ECD-A9A8-1836D0FD07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8C0EEC4-E17D-4740-A112-62C7FE7D6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902B8AE-6C95-4509-951D-3000DE133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B42F-DDCC-4F69-A15B-7C519A61301E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F2AF5CC-49BA-423E-B114-65C9FEE25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FA54ED5-0D7F-45D0-9E17-8E21F087F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CC87-BF2A-467D-9BC8-8F2C751811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175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A7BE8A8-926E-495A-AF7A-59618A429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0C7557-8ADE-4555-B25C-A186D5AFB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AD76DC4-3DB7-482F-9FE7-269B7F3F08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8B42F-DDCC-4F69-A15B-7C519A61301E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EF7D511-AE0A-4493-B66B-073C507610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ABEF0A5-9B85-4F0F-959E-84B0ADE2E4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7CC87-BF2A-467D-9BC8-8F2C751811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327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1CB8735-7056-4695-966F-4F12D1E458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0070C0"/>
                </a:solidFill>
              </a:rPr>
              <a:t>Systemavgrensing og samvirke mellom</a:t>
            </a:r>
            <a:br>
              <a:rPr lang="nb-NO" sz="3600" dirty="0">
                <a:solidFill>
                  <a:srgbClr val="0070C0"/>
                </a:solidFill>
              </a:rPr>
            </a:br>
            <a:r>
              <a:rPr lang="nb-NO" sz="3600" dirty="0">
                <a:solidFill>
                  <a:srgbClr val="0070C0"/>
                </a:solidFill>
              </a:rPr>
              <a:t>ulike systemer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EB1EB74-3D6F-44AF-AC17-5D9FCE304F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r>
              <a:rPr lang="nb-NO" sz="1800" dirty="0"/>
              <a:t>Dag Wiese Schartum, SERI</a:t>
            </a:r>
          </a:p>
        </p:txBody>
      </p:sp>
    </p:spTree>
    <p:extLst>
      <p:ext uri="{BB962C8B-B14F-4D97-AF65-F5344CB8AC3E}">
        <p14:creationId xmlns:p14="http://schemas.microsoft.com/office/powerpoint/2010/main" val="1774606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81200" y="642236"/>
            <a:ext cx="8229600" cy="778098"/>
          </a:xfrm>
        </p:spPr>
        <p:txBody>
          <a:bodyPr/>
          <a:lstStyle/>
          <a:p>
            <a:r>
              <a:rPr lang="nb-NO" sz="3200" b="1" dirty="0">
                <a:solidFill>
                  <a:srgbClr val="C00000"/>
                </a:solidFill>
              </a:rPr>
              <a:t>Hvem skal systemet samhandle med?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Hvilke opplysningstyper skal systemet behandle?</a:t>
            </a:r>
          </a:p>
          <a:p>
            <a:r>
              <a:rPr lang="nb-NO" dirty="0"/>
              <a:t>Hvor skal slike opplysninger komme fra og hvor skal det sendes opplysninger til? (virksomheter, forvaltningsorganer, parter)</a:t>
            </a:r>
          </a:p>
          <a:p>
            <a:pPr lvl="1"/>
            <a:r>
              <a:rPr lang="nb-NO" dirty="0"/>
              <a:t>Innebærer en vurdering innen kontinuumet mellom «selvbetjening» og «diffus forvaltning», se neste bilde</a:t>
            </a:r>
          </a:p>
          <a:p>
            <a:pPr lvl="1"/>
            <a:r>
              <a:rPr lang="nb-NO" dirty="0"/>
              <a:t>Krever kartlegging av aktuelle opplysningstyper som andre forvaltningsorganer og virksomheter </a:t>
            </a:r>
            <a:r>
              <a:rPr lang="nb-NO" i="1" dirty="0"/>
              <a:t>har</a:t>
            </a:r>
            <a:r>
              <a:rPr lang="nb-NO" dirty="0"/>
              <a:t> eller </a:t>
            </a:r>
            <a:r>
              <a:rPr lang="nb-NO" i="1" dirty="0"/>
              <a:t>kan trenge</a:t>
            </a:r>
          </a:p>
          <a:p>
            <a:pPr lvl="2"/>
            <a:r>
              <a:rPr lang="nb-NO" dirty="0"/>
              <a:t>Forespørsler ut i fra kunnskap om informasjonsgrunnlaget for forvaltningsorganer og andre virksomheter</a:t>
            </a:r>
          </a:p>
          <a:p>
            <a:pPr lvl="2"/>
            <a:r>
              <a:rPr lang="nb-NO" dirty="0"/>
              <a:t>Datakataloger og begrepskataloger, jf. Digitaliseringsstrategien</a:t>
            </a:r>
          </a:p>
          <a:p>
            <a:r>
              <a:rPr lang="nb-NO" dirty="0"/>
              <a:t>MERK: Utveksling av opplysninger forutsetter at aktørene blir enige om økonomiske og innholdsmessige forpliktelser (lovregulere, </a:t>
            </a:r>
            <a:r>
              <a:rPr lang="nb-NO" dirty="0" err="1"/>
              <a:t>avtaleregulere</a:t>
            </a:r>
            <a:r>
              <a:rPr lang="nb-NO" dirty="0"/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2636950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0D92A2EF-5005-4118-BB4C-E0EFE3FB48E9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86" t="26132" r="25871" b="26937"/>
          <a:stretch/>
        </p:blipFill>
        <p:spPr bwMode="auto">
          <a:xfrm>
            <a:off x="7585734" y="3900859"/>
            <a:ext cx="1235078" cy="11825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3" name="Gruppe 2">
            <a:extLst>
              <a:ext uri="{FF2B5EF4-FFF2-40B4-BE49-F238E27FC236}">
                <a16:creationId xmlns:a16="http://schemas.microsoft.com/office/drawing/2014/main" id="{5205054C-18D3-4435-8591-65455B7EC231}"/>
              </a:ext>
            </a:extLst>
          </p:cNvPr>
          <p:cNvGrpSpPr/>
          <p:nvPr/>
        </p:nvGrpSpPr>
        <p:grpSpPr>
          <a:xfrm>
            <a:off x="5207138" y="2752844"/>
            <a:ext cx="2244181" cy="1693731"/>
            <a:chOff x="0" y="0"/>
            <a:chExt cx="1463373" cy="1121615"/>
          </a:xfrm>
        </p:grpSpPr>
        <p:sp>
          <p:nvSpPr>
            <p:cNvPr id="29" name="Tekstboks 2">
              <a:extLst>
                <a:ext uri="{FF2B5EF4-FFF2-40B4-BE49-F238E27FC236}">
                  <a16:creationId xmlns:a16="http://schemas.microsoft.com/office/drawing/2014/main" id="{4EA832CA-24AD-4037-982D-37EFCF798A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730250" cy="50927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Privat</a:t>
              </a:r>
              <a:b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virksomhet,</a:t>
              </a:r>
              <a:b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gjenbruk</a:t>
              </a:r>
            </a:p>
          </p:txBody>
        </p:sp>
        <p:pic>
          <p:nvPicPr>
            <p:cNvPr id="30" name="Bilde 29" descr="Bilderesultat for business building icon black">
              <a:extLst>
                <a:ext uri="{FF2B5EF4-FFF2-40B4-BE49-F238E27FC236}">
                  <a16:creationId xmlns:a16="http://schemas.microsoft.com/office/drawing/2014/main" id="{44569F02-D278-4909-BB9A-342575CEAC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336" y="455500"/>
              <a:ext cx="632460" cy="666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" name="Pil: høyre 30">
              <a:extLst>
                <a:ext uri="{FF2B5EF4-FFF2-40B4-BE49-F238E27FC236}">
                  <a16:creationId xmlns:a16="http://schemas.microsoft.com/office/drawing/2014/main" id="{766D9275-C625-4F60-93DD-FCD40BDA0283}"/>
                </a:ext>
              </a:extLst>
            </p:cNvPr>
            <p:cNvSpPr/>
            <p:nvPr/>
          </p:nvSpPr>
          <p:spPr>
            <a:xfrm rot="356819" flipV="1">
              <a:off x="832818" y="972187"/>
              <a:ext cx="630555" cy="121285"/>
            </a:xfrm>
            <a:prstGeom prst="rightArrow">
              <a:avLst>
                <a:gd name="adj1" fmla="val 46518"/>
                <a:gd name="adj2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</p:grpSp>
      <p:grpSp>
        <p:nvGrpSpPr>
          <p:cNvPr id="4" name="Gruppe 3">
            <a:extLst>
              <a:ext uri="{FF2B5EF4-FFF2-40B4-BE49-F238E27FC236}">
                <a16:creationId xmlns:a16="http://schemas.microsoft.com/office/drawing/2014/main" id="{A7BE28CE-21BF-4585-95B0-F3F362999CDA}"/>
              </a:ext>
            </a:extLst>
          </p:cNvPr>
          <p:cNvGrpSpPr/>
          <p:nvPr/>
        </p:nvGrpSpPr>
        <p:grpSpPr>
          <a:xfrm>
            <a:off x="8486718" y="3502842"/>
            <a:ext cx="1313001" cy="1877874"/>
            <a:chOff x="0" y="0"/>
            <a:chExt cx="856063" cy="1243708"/>
          </a:xfrm>
        </p:grpSpPr>
        <p:grpSp>
          <p:nvGrpSpPr>
            <p:cNvPr id="25" name="Gruppe 24">
              <a:extLst>
                <a:ext uri="{FF2B5EF4-FFF2-40B4-BE49-F238E27FC236}">
                  <a16:creationId xmlns:a16="http://schemas.microsoft.com/office/drawing/2014/main" id="{B12C2448-50BF-4ADD-BB76-1D6A294B816A}"/>
                </a:ext>
              </a:extLst>
            </p:cNvPr>
            <p:cNvGrpSpPr/>
            <p:nvPr/>
          </p:nvGrpSpPr>
          <p:grpSpPr>
            <a:xfrm>
              <a:off x="0" y="0"/>
              <a:ext cx="805180" cy="1063653"/>
              <a:chOff x="0" y="0"/>
              <a:chExt cx="805180" cy="1063653"/>
            </a:xfrm>
          </p:grpSpPr>
          <p:pic>
            <p:nvPicPr>
              <p:cNvPr id="27" name="Bilde 26">
                <a:extLst>
                  <a:ext uri="{FF2B5EF4-FFF2-40B4-BE49-F238E27FC236}">
                    <a16:creationId xmlns:a16="http://schemas.microsoft.com/office/drawing/2014/main" id="{7FDF1E40-A893-428E-AD5F-56CE48E96B4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886" t="26132" r="25871" b="26937"/>
              <a:stretch/>
            </p:blipFill>
            <p:spPr bwMode="auto">
              <a:xfrm>
                <a:off x="0" y="0"/>
                <a:ext cx="805180" cy="78295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28" name="Grafikk 218" descr="Pil: U-sving">
                <a:extLst>
                  <a:ext uri="{FF2B5EF4-FFF2-40B4-BE49-F238E27FC236}">
                    <a16:creationId xmlns:a16="http://schemas.microsoft.com/office/drawing/2014/main" id="{91B4F245-B915-4C4E-A661-0904F62CB8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1344460" flipV="1">
                <a:off x="200556" y="693448"/>
                <a:ext cx="370205" cy="370205"/>
              </a:xfrm>
              <a:prstGeom prst="rect">
                <a:avLst/>
              </a:prstGeom>
            </p:spPr>
          </p:pic>
        </p:grpSp>
        <p:sp>
          <p:nvSpPr>
            <p:cNvPr id="26" name="Tekstboks 2">
              <a:extLst>
                <a:ext uri="{FF2B5EF4-FFF2-40B4-BE49-F238E27FC236}">
                  <a16:creationId xmlns:a16="http://schemas.microsoft.com/office/drawing/2014/main" id="{BE5AC8AC-7226-4AC1-848D-F818065521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758" y="1016378"/>
              <a:ext cx="662305" cy="2273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Egne data</a:t>
              </a:r>
            </a:p>
          </p:txBody>
        </p:sp>
      </p:grpSp>
      <p:grpSp>
        <p:nvGrpSpPr>
          <p:cNvPr id="7" name="Gruppe 6">
            <a:extLst>
              <a:ext uri="{FF2B5EF4-FFF2-40B4-BE49-F238E27FC236}">
                <a16:creationId xmlns:a16="http://schemas.microsoft.com/office/drawing/2014/main" id="{6527B436-7C91-4C03-B31B-59D0FC99395F}"/>
              </a:ext>
            </a:extLst>
          </p:cNvPr>
          <p:cNvGrpSpPr/>
          <p:nvPr/>
        </p:nvGrpSpPr>
        <p:grpSpPr>
          <a:xfrm>
            <a:off x="10030565" y="2327013"/>
            <a:ext cx="1177610" cy="1898972"/>
            <a:chOff x="0" y="0"/>
            <a:chExt cx="767715" cy="1257638"/>
          </a:xfrm>
        </p:grpSpPr>
        <p:pic>
          <p:nvPicPr>
            <p:cNvPr id="14" name="Bilde 13" descr="Bilderesultat for data center icon">
              <a:extLst>
                <a:ext uri="{FF2B5EF4-FFF2-40B4-BE49-F238E27FC236}">
                  <a16:creationId xmlns:a16="http://schemas.microsoft.com/office/drawing/2014/main" id="{A8C5CF05-731B-490E-966C-146C704AB9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93" t="22669" r="55626" b="20919"/>
            <a:stretch/>
          </p:blipFill>
          <p:spPr bwMode="auto">
            <a:xfrm>
              <a:off x="95179" y="292336"/>
              <a:ext cx="547370" cy="40767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5" name="Pil: høyre 14">
              <a:extLst>
                <a:ext uri="{FF2B5EF4-FFF2-40B4-BE49-F238E27FC236}">
                  <a16:creationId xmlns:a16="http://schemas.microsoft.com/office/drawing/2014/main" id="{20032F19-4479-4E53-8B76-67E5EBE83EF0}"/>
                </a:ext>
              </a:extLst>
            </p:cNvPr>
            <p:cNvSpPr/>
            <p:nvPr/>
          </p:nvSpPr>
          <p:spPr>
            <a:xfrm rot="7940134" flipV="1">
              <a:off x="-125772" y="948393"/>
              <a:ext cx="469900" cy="148590"/>
            </a:xfrm>
            <a:prstGeom prst="rightArrow">
              <a:avLst>
                <a:gd name="adj1" fmla="val 46518"/>
                <a:gd name="adj2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16" name="Tekstboks 2">
              <a:extLst>
                <a:ext uri="{FF2B5EF4-FFF2-40B4-BE49-F238E27FC236}">
                  <a16:creationId xmlns:a16="http://schemas.microsoft.com/office/drawing/2014/main" id="{DC131709-770B-4FAA-9524-52CD94C6CB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767715" cy="2139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Fellesregister</a:t>
              </a:r>
            </a:p>
          </p:txBody>
        </p:sp>
      </p:grpSp>
      <p:grpSp>
        <p:nvGrpSpPr>
          <p:cNvPr id="8" name="Gruppe 7">
            <a:extLst>
              <a:ext uri="{FF2B5EF4-FFF2-40B4-BE49-F238E27FC236}">
                <a16:creationId xmlns:a16="http://schemas.microsoft.com/office/drawing/2014/main" id="{42AC2DF6-8EF1-4A8E-931B-93DCC0618216}"/>
              </a:ext>
            </a:extLst>
          </p:cNvPr>
          <p:cNvGrpSpPr/>
          <p:nvPr/>
        </p:nvGrpSpPr>
        <p:grpSpPr>
          <a:xfrm>
            <a:off x="6162982" y="1556874"/>
            <a:ext cx="1167555" cy="2696927"/>
            <a:chOff x="-12499" y="0"/>
            <a:chExt cx="761423" cy="1785698"/>
          </a:xfrm>
        </p:grpSpPr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21F708D9-19CF-40E2-9AA7-A7664A3F2283}"/>
                </a:ext>
              </a:extLst>
            </p:cNvPr>
            <p:cNvGrpSpPr/>
            <p:nvPr/>
          </p:nvGrpSpPr>
          <p:grpSpPr>
            <a:xfrm>
              <a:off x="-12499" y="476618"/>
              <a:ext cx="679450" cy="862382"/>
              <a:chOff x="-12499" y="-33270"/>
              <a:chExt cx="679450" cy="862382"/>
            </a:xfrm>
          </p:grpSpPr>
          <p:sp>
            <p:nvSpPr>
              <p:cNvPr id="12" name="Tekstboks 2">
                <a:extLst>
                  <a:ext uri="{FF2B5EF4-FFF2-40B4-BE49-F238E27FC236}">
                    <a16:creationId xmlns:a16="http://schemas.microsoft.com/office/drawing/2014/main" id="{4317E329-34E4-4ECA-9CD7-5A4FE11E6E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6207" y="567492"/>
                <a:ext cx="356870" cy="26162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1200" b="1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§§</a:t>
                </a:r>
              </a:p>
            </p:txBody>
          </p:sp>
          <p:pic>
            <p:nvPicPr>
              <p:cNvPr id="13" name="Bilde 12" descr="Bilderesultat for building icon">
                <a:extLst>
                  <a:ext uri="{FF2B5EF4-FFF2-40B4-BE49-F238E27FC236}">
                    <a16:creationId xmlns:a16="http://schemas.microsoft.com/office/drawing/2014/main" id="{ED0434F7-D5FA-47BC-9C25-23A2EA1E89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2499" y="-33270"/>
                <a:ext cx="679450" cy="6794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0" name="Pil: høyre 9">
              <a:extLst>
                <a:ext uri="{FF2B5EF4-FFF2-40B4-BE49-F238E27FC236}">
                  <a16:creationId xmlns:a16="http://schemas.microsoft.com/office/drawing/2014/main" id="{6C8E366C-F427-4C61-A726-BBFB22FB2A9E}"/>
                </a:ext>
              </a:extLst>
            </p:cNvPr>
            <p:cNvSpPr/>
            <p:nvPr/>
          </p:nvSpPr>
          <p:spPr>
            <a:xfrm rot="3111737" flipV="1">
              <a:off x="413009" y="1449783"/>
              <a:ext cx="542925" cy="128905"/>
            </a:xfrm>
            <a:prstGeom prst="rightArrow">
              <a:avLst>
                <a:gd name="adj1" fmla="val 46518"/>
                <a:gd name="adj2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11" name="Tekstboks 2">
              <a:extLst>
                <a:ext uri="{FF2B5EF4-FFF2-40B4-BE49-F238E27FC236}">
                  <a16:creationId xmlns:a16="http://schemas.microsoft.com/office/drawing/2014/main" id="{DB4199A9-AB16-4690-A4F8-950D8F9C17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97" y="0"/>
              <a:ext cx="727075" cy="50927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Annen forvaltning,</a:t>
              </a:r>
              <a:b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gjenbruk</a:t>
              </a:r>
            </a:p>
          </p:txBody>
        </p:sp>
      </p:grpSp>
      <p:grpSp>
        <p:nvGrpSpPr>
          <p:cNvPr id="67" name="Gruppe 66">
            <a:extLst>
              <a:ext uri="{FF2B5EF4-FFF2-40B4-BE49-F238E27FC236}">
                <a16:creationId xmlns:a16="http://schemas.microsoft.com/office/drawing/2014/main" id="{276E02D8-6A8B-4524-9948-4F7864B2A5E8}"/>
              </a:ext>
            </a:extLst>
          </p:cNvPr>
          <p:cNvGrpSpPr/>
          <p:nvPr/>
        </p:nvGrpSpPr>
        <p:grpSpPr>
          <a:xfrm>
            <a:off x="243535" y="5495590"/>
            <a:ext cx="6357834" cy="856947"/>
            <a:chOff x="712463" y="5495590"/>
            <a:chExt cx="5106801" cy="856947"/>
          </a:xfrm>
        </p:grpSpPr>
        <p:cxnSp>
          <p:nvCxnSpPr>
            <p:cNvPr id="34" name="Rett linje 33">
              <a:extLst>
                <a:ext uri="{FF2B5EF4-FFF2-40B4-BE49-F238E27FC236}">
                  <a16:creationId xmlns:a16="http://schemas.microsoft.com/office/drawing/2014/main" id="{ED87B056-F48A-4468-B793-D4336D1B7D8A}"/>
                </a:ext>
              </a:extLst>
            </p:cNvPr>
            <p:cNvCxnSpPr/>
            <p:nvPr/>
          </p:nvCxnSpPr>
          <p:spPr>
            <a:xfrm>
              <a:off x="1024679" y="5495590"/>
              <a:ext cx="4401986" cy="0"/>
            </a:xfrm>
            <a:prstGeom prst="line">
              <a:avLst/>
            </a:prstGeom>
            <a:ln w="25400">
              <a:solidFill>
                <a:schemeClr val="tx1"/>
              </a:solidFill>
              <a:headEnd type="arrow" w="lg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kstboks 2">
              <a:extLst>
                <a:ext uri="{FF2B5EF4-FFF2-40B4-BE49-F238E27FC236}">
                  <a16:creationId xmlns:a16="http://schemas.microsoft.com/office/drawing/2014/main" id="{BA7A3DD9-8B16-4AFD-870A-C460544177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463" y="5702940"/>
              <a:ext cx="1203641" cy="592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6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Selvbetjent forvaltning</a:t>
              </a:r>
            </a:p>
          </p:txBody>
        </p:sp>
        <p:sp>
          <p:nvSpPr>
            <p:cNvPr id="66" name="Tekstboks 2">
              <a:extLst>
                <a:ext uri="{FF2B5EF4-FFF2-40B4-BE49-F238E27FC236}">
                  <a16:creationId xmlns:a16="http://schemas.microsoft.com/office/drawing/2014/main" id="{605F14CB-30FB-4CAA-A96C-6A8B494C1E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9376" y="5760376"/>
              <a:ext cx="1119888" cy="5921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6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Diffus</a:t>
              </a:r>
              <a:br>
                <a:rPr lang="nb-NO" sz="16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6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forvaltning</a:t>
              </a:r>
              <a:endParaRPr lang="nb-NO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8" name="TekstSylinder 67">
            <a:extLst>
              <a:ext uri="{FF2B5EF4-FFF2-40B4-BE49-F238E27FC236}">
                <a16:creationId xmlns:a16="http://schemas.microsoft.com/office/drawing/2014/main" id="{5EE22867-6A25-46E1-9016-26D5E15115A5}"/>
              </a:ext>
            </a:extLst>
          </p:cNvPr>
          <p:cNvSpPr txBox="1"/>
          <p:nvPr/>
        </p:nvSpPr>
        <p:spPr>
          <a:xfrm>
            <a:off x="371221" y="578552"/>
            <a:ext cx="4275621" cy="42473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Aktøranalyse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Hvem skal inkluderes i saksbehandlingsrutinene?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Hvilken rolle skal hver aktør ha?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Avtaler som forutsetning for deltakelse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Systemavgrensing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I hvilken grad har aktuelle aktører egne systemløsninger?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Hva skal være forholdet til disse systemene?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Hva kreves av de samvirkende systemløsningene?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Hvordan er ansvaret for den samlede systemløsningen fordelt?</a:t>
            </a:r>
          </a:p>
        </p:txBody>
      </p:sp>
      <p:pic>
        <p:nvPicPr>
          <p:cNvPr id="70" name="Bilde 69">
            <a:extLst>
              <a:ext uri="{FF2B5EF4-FFF2-40B4-BE49-F238E27FC236}">
                <a16:creationId xmlns:a16="http://schemas.microsoft.com/office/drawing/2014/main" id="{10F9AE80-7CF1-461E-878E-B2CB778A03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707" y="5304951"/>
            <a:ext cx="810961" cy="810961"/>
          </a:xfrm>
          <a:prstGeom prst="rect">
            <a:avLst/>
          </a:prstGeom>
        </p:spPr>
      </p:pic>
      <p:sp>
        <p:nvSpPr>
          <p:cNvPr id="72" name="Pil: venstre og høyre 71">
            <a:extLst>
              <a:ext uri="{FF2B5EF4-FFF2-40B4-BE49-F238E27FC236}">
                <a16:creationId xmlns:a16="http://schemas.microsoft.com/office/drawing/2014/main" id="{C3A0088C-0F33-4303-B989-9E32F4EAD9C8}"/>
              </a:ext>
            </a:extLst>
          </p:cNvPr>
          <p:cNvSpPr/>
          <p:nvPr/>
        </p:nvSpPr>
        <p:spPr>
          <a:xfrm rot="17618650">
            <a:off x="7679026" y="5108365"/>
            <a:ext cx="381383" cy="171623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3" name="Tekstboks 2">
            <a:extLst>
              <a:ext uri="{FF2B5EF4-FFF2-40B4-BE49-F238E27FC236}">
                <a16:creationId xmlns:a16="http://schemas.microsoft.com/office/drawing/2014/main" id="{04A7B53B-FBE4-4128-915C-D6CE45022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4684" y="6115912"/>
            <a:ext cx="1134191" cy="3432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2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atabehandler</a:t>
            </a:r>
          </a:p>
        </p:txBody>
      </p:sp>
      <p:grpSp>
        <p:nvGrpSpPr>
          <p:cNvPr id="78" name="Gruppe 77">
            <a:extLst>
              <a:ext uri="{FF2B5EF4-FFF2-40B4-BE49-F238E27FC236}">
                <a16:creationId xmlns:a16="http://schemas.microsoft.com/office/drawing/2014/main" id="{A3EDC911-5779-4F98-B352-4979F9917029}"/>
              </a:ext>
            </a:extLst>
          </p:cNvPr>
          <p:cNvGrpSpPr/>
          <p:nvPr/>
        </p:nvGrpSpPr>
        <p:grpSpPr>
          <a:xfrm>
            <a:off x="5604741" y="3168359"/>
            <a:ext cx="5638378" cy="1784970"/>
            <a:chOff x="5580735" y="2548037"/>
            <a:chExt cx="5638378" cy="1784970"/>
          </a:xfrm>
        </p:grpSpPr>
        <p:sp>
          <p:nvSpPr>
            <p:cNvPr id="74" name="Tekstboks 2">
              <a:extLst>
                <a:ext uri="{FF2B5EF4-FFF2-40B4-BE49-F238E27FC236}">
                  <a16:creationId xmlns:a16="http://schemas.microsoft.com/office/drawing/2014/main" id="{024C4DCB-B924-4A9E-8562-C36C587D7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0299" y="2548037"/>
              <a:ext cx="1006964" cy="4953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</a:t>
              </a:r>
              <a:r>
                <a:rPr lang="nb-NO" sz="12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dlings-ansvarlig</a:t>
              </a:r>
              <a:endPara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5" name="Tekstboks 2">
              <a:extLst>
                <a:ext uri="{FF2B5EF4-FFF2-40B4-BE49-F238E27FC236}">
                  <a16:creationId xmlns:a16="http://schemas.microsoft.com/office/drawing/2014/main" id="{D81FF810-5EC9-4509-9CA4-BE3BFCB372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0735" y="3837611"/>
              <a:ext cx="1006964" cy="4953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</a:t>
              </a:r>
              <a:r>
                <a:rPr lang="nb-NO" sz="12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dlings-ansvarlig</a:t>
              </a:r>
              <a:endPara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6" name="Tekstboks 2">
              <a:extLst>
                <a:ext uri="{FF2B5EF4-FFF2-40B4-BE49-F238E27FC236}">
                  <a16:creationId xmlns:a16="http://schemas.microsoft.com/office/drawing/2014/main" id="{497F3D6F-BBF5-4540-8255-CDDD90E631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10968" y="3447319"/>
              <a:ext cx="1006964" cy="4953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</a:t>
              </a:r>
              <a:r>
                <a:rPr lang="nb-NO" sz="12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dlings-ansvarlig</a:t>
              </a:r>
              <a:endPara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7" name="Tekstboks 2">
              <a:extLst>
                <a:ext uri="{FF2B5EF4-FFF2-40B4-BE49-F238E27FC236}">
                  <a16:creationId xmlns:a16="http://schemas.microsoft.com/office/drawing/2014/main" id="{ACD5A0FC-8DA5-4739-9CE4-6DAF425324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12149" y="2839991"/>
              <a:ext cx="1006964" cy="4953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</a:t>
              </a:r>
              <a:r>
                <a:rPr lang="nb-NO" sz="12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dlings-ansvarlig</a:t>
              </a:r>
              <a:endPara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89C312BB-6570-400E-8385-8CAD770D85E0}"/>
              </a:ext>
            </a:extLst>
          </p:cNvPr>
          <p:cNvSpPr txBox="1"/>
          <p:nvPr/>
        </p:nvSpPr>
        <p:spPr>
          <a:xfrm>
            <a:off x="9023601" y="5788351"/>
            <a:ext cx="2645853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600" dirty="0"/>
              <a:t>Felles behandlingsansvar?</a:t>
            </a:r>
          </a:p>
          <a:p>
            <a:r>
              <a:rPr lang="nb-NO" sz="1600" dirty="0"/>
              <a:t>Jf. PVF art. 26 (jf. felles formål</a:t>
            </a:r>
          </a:p>
          <a:p>
            <a:r>
              <a:rPr lang="nb-NO" sz="1600" dirty="0"/>
              <a:t>og midler)</a:t>
            </a:r>
          </a:p>
        </p:txBody>
      </p:sp>
      <p:grpSp>
        <p:nvGrpSpPr>
          <p:cNvPr id="36" name="Gruppe 35">
            <a:extLst>
              <a:ext uri="{FF2B5EF4-FFF2-40B4-BE49-F238E27FC236}">
                <a16:creationId xmlns:a16="http://schemas.microsoft.com/office/drawing/2014/main" id="{A5CA2882-A039-49D0-915C-731181B39F67}"/>
              </a:ext>
            </a:extLst>
          </p:cNvPr>
          <p:cNvGrpSpPr/>
          <p:nvPr/>
        </p:nvGrpSpPr>
        <p:grpSpPr>
          <a:xfrm>
            <a:off x="7809198" y="702562"/>
            <a:ext cx="1840214" cy="2947978"/>
            <a:chOff x="7809198" y="702562"/>
            <a:chExt cx="1840214" cy="2947978"/>
          </a:xfrm>
        </p:grpSpPr>
        <p:grpSp>
          <p:nvGrpSpPr>
            <p:cNvPr id="5" name="Gruppe 4">
              <a:extLst>
                <a:ext uri="{FF2B5EF4-FFF2-40B4-BE49-F238E27FC236}">
                  <a16:creationId xmlns:a16="http://schemas.microsoft.com/office/drawing/2014/main" id="{7340EA4B-2E07-49A8-A3F8-D4B572AB101A}"/>
                </a:ext>
              </a:extLst>
            </p:cNvPr>
            <p:cNvGrpSpPr/>
            <p:nvPr/>
          </p:nvGrpSpPr>
          <p:grpSpPr>
            <a:xfrm>
              <a:off x="7809198" y="1237231"/>
              <a:ext cx="1014946" cy="2413309"/>
              <a:chOff x="129172" y="56990"/>
              <a:chExt cx="661670" cy="1598384"/>
            </a:xfrm>
          </p:grpSpPr>
          <p:pic>
            <p:nvPicPr>
              <p:cNvPr id="20" name="Grafikk 215" descr="Hjerne i hode">
                <a:extLst>
                  <a:ext uri="{FF2B5EF4-FFF2-40B4-BE49-F238E27FC236}">
                    <a16:creationId xmlns:a16="http://schemas.microsoft.com/office/drawing/2014/main" id="{F29B6A89-2380-4100-88AB-5380D6D7CA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129172" y="401112"/>
                <a:ext cx="434975" cy="425450"/>
              </a:xfrm>
              <a:prstGeom prst="rect">
                <a:avLst/>
              </a:prstGeom>
            </p:spPr>
          </p:pic>
          <p:pic>
            <p:nvPicPr>
              <p:cNvPr id="21" name="Bilde 20">
                <a:extLst>
                  <a:ext uri="{FF2B5EF4-FFF2-40B4-BE49-F238E27FC236}">
                    <a16:creationId xmlns:a16="http://schemas.microsoft.com/office/drawing/2014/main" id="{546F304A-B95C-4B68-B460-9D7D6CBF8F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32571" y="1080963"/>
                <a:ext cx="431165" cy="386080"/>
              </a:xfrm>
              <a:prstGeom prst="rect">
                <a:avLst/>
              </a:prstGeom>
              <a:noFill/>
            </p:spPr>
          </p:pic>
          <p:sp>
            <p:nvSpPr>
              <p:cNvPr id="22" name="Pil: høyre 21">
                <a:extLst>
                  <a:ext uri="{FF2B5EF4-FFF2-40B4-BE49-F238E27FC236}">
                    <a16:creationId xmlns:a16="http://schemas.microsoft.com/office/drawing/2014/main" id="{A2A8B998-7B67-41EA-8605-BDEA5D213CCE}"/>
                  </a:ext>
                </a:extLst>
              </p:cNvPr>
              <p:cNvSpPr/>
              <p:nvPr/>
            </p:nvSpPr>
            <p:spPr>
              <a:xfrm rot="5400000">
                <a:off x="258344" y="914399"/>
                <a:ext cx="149504" cy="115511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nb-NO"/>
              </a:p>
            </p:txBody>
          </p:sp>
          <p:sp>
            <p:nvSpPr>
              <p:cNvPr id="23" name="Pil: høyre 22">
                <a:extLst>
                  <a:ext uri="{FF2B5EF4-FFF2-40B4-BE49-F238E27FC236}">
                    <a16:creationId xmlns:a16="http://schemas.microsoft.com/office/drawing/2014/main" id="{A77BF1A3-3E85-4738-A687-D8DC73536727}"/>
                  </a:ext>
                </a:extLst>
              </p:cNvPr>
              <p:cNvSpPr/>
              <p:nvPr/>
            </p:nvSpPr>
            <p:spPr>
              <a:xfrm rot="5400000">
                <a:off x="295736" y="1522866"/>
                <a:ext cx="149504" cy="115511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nb-NO"/>
              </a:p>
            </p:txBody>
          </p:sp>
          <p:sp>
            <p:nvSpPr>
              <p:cNvPr id="24" name="Tekstboks 2">
                <a:extLst>
                  <a:ext uri="{FF2B5EF4-FFF2-40B4-BE49-F238E27FC236}">
                    <a16:creationId xmlns:a16="http://schemas.microsoft.com/office/drawing/2014/main" id="{400E1BD5-9349-4E40-BB61-86A0150C5E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9172" y="56990"/>
                <a:ext cx="661670" cy="37719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12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Via saks-</a:t>
                </a:r>
                <a:br>
                  <a:rPr lang="nb-NO" sz="12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</a:br>
                <a:r>
                  <a:rPr lang="nb-NO" sz="12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behandler</a:t>
                </a:r>
              </a:p>
            </p:txBody>
          </p:sp>
        </p:grpSp>
        <p:grpSp>
          <p:nvGrpSpPr>
            <p:cNvPr id="6" name="Gruppe 5">
              <a:extLst>
                <a:ext uri="{FF2B5EF4-FFF2-40B4-BE49-F238E27FC236}">
                  <a16:creationId xmlns:a16="http://schemas.microsoft.com/office/drawing/2014/main" id="{0BAD45DD-F9B1-4204-A06F-74A19BFBB2B8}"/>
                </a:ext>
              </a:extLst>
            </p:cNvPr>
            <p:cNvGrpSpPr/>
            <p:nvPr/>
          </p:nvGrpSpPr>
          <p:grpSpPr>
            <a:xfrm>
              <a:off x="8634466" y="2370818"/>
              <a:ext cx="1014946" cy="1104211"/>
              <a:chOff x="8056" y="19494"/>
              <a:chExt cx="661670" cy="731679"/>
            </a:xfrm>
          </p:grpSpPr>
          <p:pic>
            <p:nvPicPr>
              <p:cNvPr id="17" name="Grafikk 220" descr="Hjerne i hode">
                <a:extLst>
                  <a:ext uri="{FF2B5EF4-FFF2-40B4-BE49-F238E27FC236}">
                    <a16:creationId xmlns:a16="http://schemas.microsoft.com/office/drawing/2014/main" id="{AA92D2FA-F215-4721-9427-53BD25C74D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146168" y="237948"/>
                <a:ext cx="385445" cy="377190"/>
              </a:xfrm>
              <a:prstGeom prst="rect">
                <a:avLst/>
              </a:prstGeom>
            </p:spPr>
          </p:pic>
          <p:sp>
            <p:nvSpPr>
              <p:cNvPr id="18" name="Pil: høyre 17">
                <a:extLst>
                  <a:ext uri="{FF2B5EF4-FFF2-40B4-BE49-F238E27FC236}">
                    <a16:creationId xmlns:a16="http://schemas.microsoft.com/office/drawing/2014/main" id="{E52BA068-1264-426A-A8D8-0DFA7ED84EB4}"/>
                  </a:ext>
                </a:extLst>
              </p:cNvPr>
              <p:cNvSpPr/>
              <p:nvPr/>
            </p:nvSpPr>
            <p:spPr>
              <a:xfrm rot="5400000">
                <a:off x="244747" y="618665"/>
                <a:ext cx="149504" cy="115511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nb-NO"/>
              </a:p>
            </p:txBody>
          </p:sp>
          <p:sp>
            <p:nvSpPr>
              <p:cNvPr id="19" name="Tekstboks 2">
                <a:extLst>
                  <a:ext uri="{FF2B5EF4-FFF2-40B4-BE49-F238E27FC236}">
                    <a16:creationId xmlns:a16="http://schemas.microsoft.com/office/drawing/2014/main" id="{EFB7B3FD-E8A6-4094-B126-9AC884D4D0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56" y="19494"/>
                <a:ext cx="661670" cy="2000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12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Selvbetjent</a:t>
                </a:r>
              </a:p>
            </p:txBody>
          </p:sp>
        </p:grpSp>
        <p:sp>
          <p:nvSpPr>
            <p:cNvPr id="33" name="Venstre klammeparentes 32">
              <a:extLst>
                <a:ext uri="{FF2B5EF4-FFF2-40B4-BE49-F238E27FC236}">
                  <a16:creationId xmlns:a16="http://schemas.microsoft.com/office/drawing/2014/main" id="{0051DCC1-C5BA-40D7-8042-D314C6238E01}"/>
                </a:ext>
              </a:extLst>
            </p:cNvPr>
            <p:cNvSpPr/>
            <p:nvPr/>
          </p:nvSpPr>
          <p:spPr>
            <a:xfrm rot="5400000">
              <a:off x="8653334" y="337865"/>
              <a:ext cx="111773" cy="1641881"/>
            </a:xfrm>
            <a:prstGeom prst="leftBrace">
              <a:avLst>
                <a:gd name="adj1" fmla="val 283659"/>
                <a:gd name="adj2" fmla="val 49720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TekstSylinder 34">
              <a:extLst>
                <a:ext uri="{FF2B5EF4-FFF2-40B4-BE49-F238E27FC236}">
                  <a16:creationId xmlns:a16="http://schemas.microsoft.com/office/drawing/2014/main" id="{BEEDC169-6678-4B5C-8751-11E4D2D50DCC}"/>
                </a:ext>
              </a:extLst>
            </p:cNvPr>
            <p:cNvSpPr txBox="1"/>
            <p:nvPr/>
          </p:nvSpPr>
          <p:spPr>
            <a:xfrm>
              <a:off x="8348099" y="702562"/>
              <a:ext cx="6395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dirty="0"/>
                <a:t>parter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196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46"/>
          </a:xfrm>
        </p:spPr>
        <p:txBody>
          <a:bodyPr>
            <a:normAutofit fontScale="90000"/>
          </a:bodyPr>
          <a:lstStyle/>
          <a:p>
            <a:br>
              <a:rPr lang="nb-NO" sz="3200" b="1" dirty="0">
                <a:solidFill>
                  <a:srgbClr val="C00000"/>
                </a:solidFill>
              </a:rPr>
            </a:br>
            <a:r>
              <a:rPr lang="nb-NO" sz="3200" b="1" dirty="0">
                <a:solidFill>
                  <a:srgbClr val="C00000"/>
                </a:solidFill>
              </a:rPr>
              <a:t>Behandlingsansvar og bestemmelsesrett</a:t>
            </a:r>
            <a:br>
              <a:rPr lang="nb-NO" sz="3200" b="1" dirty="0">
                <a:solidFill>
                  <a:srgbClr val="C00000"/>
                </a:solidFill>
              </a:rPr>
            </a:br>
            <a:endParaRPr lang="nb-NO" sz="3200" b="1" dirty="0">
              <a:solidFill>
                <a:srgbClr val="C0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85077" y="1597864"/>
            <a:ext cx="8504109" cy="4199525"/>
          </a:xfrm>
        </p:spPr>
        <p:txBody>
          <a:bodyPr>
            <a:normAutofit/>
          </a:bodyPr>
          <a:lstStyle/>
          <a:p>
            <a:pPr lvl="1"/>
            <a:r>
              <a:rPr lang="nb-NO" dirty="0"/>
              <a:t>Avgjørende kriterier for at opplysninger kan utveksles</a:t>
            </a:r>
          </a:p>
          <a:p>
            <a:pPr lvl="2"/>
            <a:r>
              <a:rPr lang="nb-NO" dirty="0"/>
              <a:t>Ingen </a:t>
            </a:r>
            <a:r>
              <a:rPr lang="nb-NO" dirty="0">
                <a:solidFill>
                  <a:srgbClr val="7030A0"/>
                </a:solidFill>
              </a:rPr>
              <a:t>taushetsplikt</a:t>
            </a:r>
            <a:r>
              <a:rPr lang="nb-NO" dirty="0"/>
              <a:t> stenger for utveksling, jf. fvl § 13 flg.</a:t>
            </a:r>
          </a:p>
          <a:p>
            <a:pPr lvl="2"/>
            <a:r>
              <a:rPr lang="nb-NO" dirty="0"/>
              <a:t>Behandlings</a:t>
            </a:r>
            <a:r>
              <a:rPr lang="nb-NO" dirty="0">
                <a:solidFill>
                  <a:srgbClr val="7030A0"/>
                </a:solidFill>
              </a:rPr>
              <a:t>formål</a:t>
            </a:r>
            <a:r>
              <a:rPr lang="nb-NO" dirty="0"/>
              <a:t> er ikke til hinder for utveksling (jf. PVF art. 5(1)(b), jf. art. 6(4))</a:t>
            </a:r>
          </a:p>
          <a:p>
            <a:pPr lvl="2"/>
            <a:r>
              <a:rPr lang="nb-NO" dirty="0"/>
              <a:t>Det finnes </a:t>
            </a:r>
            <a:r>
              <a:rPr lang="nb-NO" dirty="0">
                <a:solidFill>
                  <a:srgbClr val="7030A0"/>
                </a:solidFill>
              </a:rPr>
              <a:t>rettslig grunnlag </a:t>
            </a:r>
            <a:r>
              <a:rPr lang="nb-NO" dirty="0"/>
              <a:t>for utveksling, jf. PVF art. 6(1) og 9(2)</a:t>
            </a:r>
          </a:p>
          <a:p>
            <a:pPr lvl="2"/>
            <a:r>
              <a:rPr lang="nb-NO" dirty="0"/>
              <a:t>Krav til </a:t>
            </a:r>
            <a:r>
              <a:rPr lang="nb-NO" dirty="0">
                <a:solidFill>
                  <a:srgbClr val="7030A0"/>
                </a:solidFill>
              </a:rPr>
              <a:t>opplysningskvalitet</a:t>
            </a:r>
            <a:r>
              <a:rPr lang="nb-NO" dirty="0"/>
              <a:t> gjør utveksling mulig (jf. PVF art. 5(1)(d) og fvl § 17 første ledd)</a:t>
            </a:r>
          </a:p>
          <a:p>
            <a:pPr lvl="3"/>
            <a:r>
              <a:rPr lang="nb-NO" dirty="0"/>
              <a:t>Opplysningstypen er basert på rettsriktig begrepsforståelse</a:t>
            </a:r>
          </a:p>
          <a:p>
            <a:pPr lvl="3"/>
            <a:r>
              <a:rPr lang="nb-NO" dirty="0"/>
              <a:t>Kvaliteten (fravær av feil) og ajourholdet av opplysningene er tilstrekkelig for det formålet som gjelder for systemet som skal utvikles</a:t>
            </a:r>
          </a:p>
          <a:p>
            <a:pPr lvl="3"/>
            <a:r>
              <a:rPr lang="nb-NO" dirty="0"/>
              <a:t>Kvaliteten av opplysningene må antas å være tilfredsstillende over tid, jf. mulige endringer hos avgiver</a:t>
            </a:r>
          </a:p>
        </p:txBody>
      </p:sp>
    </p:spTree>
    <p:extLst>
      <p:ext uri="{BB962C8B-B14F-4D97-AF65-F5344CB8AC3E}">
        <p14:creationId xmlns:p14="http://schemas.microsoft.com/office/powerpoint/2010/main" val="6009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Systemavgrensing og samvirke mellom ulike systemer</vt:lpstr>
      <vt:lpstr>Hvem skal systemet samhandle med?</vt:lpstr>
      <vt:lpstr>PowerPoint-presentasjon</vt:lpstr>
      <vt:lpstr> Behandlingsansvar og bestemmelsesrett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dag wiese schartum</dc:creator>
  <cp:lastModifiedBy>dag wiese schartum</cp:lastModifiedBy>
  <cp:revision>8</cp:revision>
  <dcterms:created xsi:type="dcterms:W3CDTF">2021-01-25T21:17:55Z</dcterms:created>
  <dcterms:modified xsi:type="dcterms:W3CDTF">2021-02-10T13:15:33Z</dcterms:modified>
</cp:coreProperties>
</file>