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omments/modernComment_107_7DC4324F.xml" ContentType="application/vnd.ms-powerpoint.comment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1" r:id="rId4"/>
    <p:sldId id="260" r:id="rId5"/>
    <p:sldId id="270" r:id="rId6"/>
    <p:sldId id="262" r:id="rId7"/>
    <p:sldId id="263" r:id="rId8"/>
    <p:sldId id="264" r:id="rId9"/>
    <p:sldId id="265" r:id="rId10"/>
    <p:sldId id="266" r:id="rId11"/>
    <p:sldId id="268" r:id="rId12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3609C53-0965-FDAF-DB53-92319753ACB8}" name="dag wiese schartum" initials="ds" userId="e5ffebfbedd3574c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96633"/>
    <a:srgbClr val="FF9966"/>
    <a:srgbClr val="FF99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modernComment_107_7DC4324F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514ECC2D-F5FB-4F5B-8BAD-97F758F18165}" authorId="{33609C53-0965-FDAF-DB53-92319753ACB8}" created="2024-03-12T00:07:19.545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110009935" sldId="263"/>
      <ac:spMk id="3" creationId="{9C1886C9-C734-CFD4-4CBA-BFA2F9CEE90D}"/>
    </ac:deMkLst>
    <p188:txBody>
      <a:bodyPr/>
      <a:lstStyle/>
      <a:p>
        <a:r>
          <a:rPr lang="nb-NO"/>
          <a:t>Dog art. 2(5b): This Regulation shall not apply to any research, testing and development activity regarding
AI systems or models prior to being placed on the market or put into service; those
activities shall be conducted respecting applicable Union law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40CF0F-503B-40DE-B2EF-78C280044083}" type="datetimeFigureOut">
              <a:rPr lang="nb-NO" smtClean="0"/>
              <a:t>13.03.2024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837C55-24C9-4B19-B3C6-C11DCA56F09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5318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s. 86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837C55-24C9-4B19-B3C6-C11DCA56F093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0531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BD82B9F-2AA0-429C-CDB0-A591EBA756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8CE1363-E8A0-3996-87B2-84A0C218AB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4703C38-1878-264F-A76B-DA957B202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ADF4-0B60-434C-9C7A-465CA82E225F}" type="datetimeFigureOut">
              <a:rPr lang="nb-NO" smtClean="0"/>
              <a:t>13.03.2024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FF15EA0-1849-9A9C-CFB7-A82B5FB2E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8D82941-5239-0833-5BD5-5DCA2F2AF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EDC2-A2A3-48B6-B903-B727BEF11A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2443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C5E665D-4C7E-DE34-D827-4970619CC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3C6FC82-C0BE-13CF-16EE-1B60A006EB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DC53D7-6F48-6905-3306-86110166C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ADF4-0B60-434C-9C7A-465CA82E225F}" type="datetimeFigureOut">
              <a:rPr lang="nb-NO" smtClean="0"/>
              <a:t>13.03.2024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E1BBA5D-332D-98E6-2FC2-380BC15E0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C5349DC-0605-0BC6-5B54-21DAD12E0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EDC2-A2A3-48B6-B903-B727BEF11A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87455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872D7574-35D8-19B1-A870-0E02879E3E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FA2A60B-C788-D8F6-8238-F275F2361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4C05E19-0639-152C-932B-46D73E767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ADF4-0B60-434C-9C7A-465CA82E225F}" type="datetimeFigureOut">
              <a:rPr lang="nb-NO" smtClean="0"/>
              <a:t>13.03.2024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17D7326-8C04-2920-660B-FF5390634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C7F3758-EA68-0900-A09F-DC5742388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EDC2-A2A3-48B6-B903-B727BEF11A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9228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623BCB-FBE2-B1E2-97BC-39D6EC76B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2595CE2-4C8C-1C08-D45E-123648E56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B670DE0-CE29-A408-509B-24AC2BAD3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ADF4-0B60-434C-9C7A-465CA82E225F}" type="datetimeFigureOut">
              <a:rPr lang="nb-NO" smtClean="0"/>
              <a:t>13.03.2024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015C29E-DC3B-DB88-0ABC-B092BFDD7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D9B7F14-B95E-9104-D26B-9FA092743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EDC2-A2A3-48B6-B903-B727BEF11A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264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CB51171-3F1F-EC58-5397-CA4D5D265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C54CB5B-FBC3-A22F-796F-9EAB7DE79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0C96147-C8FA-7A53-62F6-48F836073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ADF4-0B60-434C-9C7A-465CA82E225F}" type="datetimeFigureOut">
              <a:rPr lang="nb-NO" smtClean="0"/>
              <a:t>13.03.2024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8935315-06B4-C3B3-FA4C-E787568AD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21F3482-BB5D-E8E4-F525-1E7AC02BD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EDC2-A2A3-48B6-B903-B727BEF11A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1660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06649EE-48BD-906B-839E-A77EA7995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2FB915C-AD5E-5EEB-E9C1-5141586EE1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3279C8F-780C-727E-8E19-DE61215CA1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127E65C-5483-CC86-A9A4-24EB1CB6D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ADF4-0B60-434C-9C7A-465CA82E225F}" type="datetimeFigureOut">
              <a:rPr lang="nb-NO" smtClean="0"/>
              <a:t>13.03.2024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AF4218C-07FC-45BB-C122-87DDFBD94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40BE8F3-7D8E-B14F-B4F7-4BFFD064E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EDC2-A2A3-48B6-B903-B727BEF11A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08190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1527CDA-29BA-FAF1-BF2B-CA514EB5B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B29B569-BDCB-968F-F98B-38F86C5F5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9D338EA-4DD3-A124-8292-7342CCAD33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5A31A540-CBA4-A724-2346-7DD1E62499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B451D9BC-0FAD-4BA1-0F06-15064BC4D6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47BA897A-019B-EE4C-EBFC-C1A880D61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ADF4-0B60-434C-9C7A-465CA82E225F}" type="datetimeFigureOut">
              <a:rPr lang="nb-NO" smtClean="0"/>
              <a:t>13.03.2024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13CAD3C2-D7FF-0BD1-BF06-D5FA7D9A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9FB0F656-A0F2-84F9-D6A3-CA3DCBA17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EDC2-A2A3-48B6-B903-B727BEF11A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61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0C865B1-6014-5254-AA95-31DDD7180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5E5930B2-6C8E-CF6B-9633-C3D19DBA1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ADF4-0B60-434C-9C7A-465CA82E225F}" type="datetimeFigureOut">
              <a:rPr lang="nb-NO" smtClean="0"/>
              <a:t>13.03.2024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2C57026C-00D8-6C5B-15CE-576EF6B4B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69CB254-BCEE-D83E-BB9D-5F26ED095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EDC2-A2A3-48B6-B903-B727BEF11A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3439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3750D891-8F04-F187-FFA6-7F5FAC65C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ADF4-0B60-434C-9C7A-465CA82E225F}" type="datetimeFigureOut">
              <a:rPr lang="nb-NO" smtClean="0"/>
              <a:t>13.03.2024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9B85DA89-B7F1-8A7E-7FBF-14CB954F2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C29D894-8ECF-A9BD-C9B2-1EEE81B28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EDC2-A2A3-48B6-B903-B727BEF11A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9771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8F281A-01EE-9BC7-46AD-41FBAD734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95D4421-6053-9BA8-1748-83AE37484C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35184E3-9F5F-834F-6138-00560F3BB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0B8C0AA-43FB-4406-1635-FA75B93A9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ADF4-0B60-434C-9C7A-465CA82E225F}" type="datetimeFigureOut">
              <a:rPr lang="nb-NO" smtClean="0"/>
              <a:t>13.03.2024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51C7FAF-DE0D-7120-ADBC-B6CBDABA5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3310935-EC19-2E23-3A6D-4E0F7AD66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EDC2-A2A3-48B6-B903-B727BEF11A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663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FE1EA3F-ED60-1C8B-8246-2779A5951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CA363C6C-B5B5-42EA-F259-C30FED91C4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1377ED1-BB4C-4389-AB95-8725B171C6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058ACB9-9D3A-663B-3554-CCDAB6A09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ADF4-0B60-434C-9C7A-465CA82E225F}" type="datetimeFigureOut">
              <a:rPr lang="nb-NO" smtClean="0"/>
              <a:t>13.03.2024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5C845BA-DD96-1783-9868-052A33E6E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BE77A6F-3C58-9200-A611-5FFE63898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BEDC2-A2A3-48B6-B903-B727BEF11A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8339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E5E1DCAC-7D5E-AEDE-BE19-23033863E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FEE04CA-4DA2-A6C2-625E-6B29281F5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EB6E649-4C2F-F74F-D0C6-7FEE39EBB1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2FFADF4-0B60-434C-9C7A-465CA82E225F}" type="datetimeFigureOut">
              <a:rPr lang="nb-NO" smtClean="0"/>
              <a:t>13.03.2024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B3633B8-17A0-4BF8-BB2F-34EC65738E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30257A3-C2C0-0B42-B389-0F1308B2B3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C1BEDC2-A2A3-48B6-B903-B727BEF11A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6057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7_7DC4324F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EA9A2D7-F9FD-FD00-C293-B782BFB2A6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40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KI-systemer i offentlig forvaltning og rettslige rammer for utvikling av slike systemer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00DFD66-85B4-DB7B-F761-0001A9EBD6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Dag Wiese Schartum</a:t>
            </a:r>
          </a:p>
        </p:txBody>
      </p:sp>
    </p:spTree>
    <p:extLst>
      <p:ext uri="{BB962C8B-B14F-4D97-AF65-F5344CB8AC3E}">
        <p14:creationId xmlns:p14="http://schemas.microsoft.com/office/powerpoint/2010/main" val="343538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9A9DEE6-A3B2-2A98-7221-74CBC7F79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017" y="102974"/>
            <a:ext cx="10781371" cy="1325563"/>
          </a:xfrm>
        </p:spPr>
        <p:txBody>
          <a:bodyPr>
            <a:normAutofit/>
          </a:bodyPr>
          <a:lstStyle/>
          <a:p>
            <a:r>
              <a:rPr lang="nb-NO" sz="36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Trolig, vanlig(</a:t>
            </a:r>
            <a:r>
              <a:rPr lang="nb-NO" sz="3600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nb-NO" sz="36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situasjon for KI i norsk offentlig forvaltning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2546D0FC-8347-CBC7-560D-B7981250EA7C}"/>
              </a:ext>
            </a:extLst>
          </p:cNvPr>
          <p:cNvSpPr txBox="1"/>
          <p:nvPr/>
        </p:nvSpPr>
        <p:spPr>
          <a:xfrm>
            <a:off x="4035941" y="1635347"/>
            <a:ext cx="3342815" cy="88748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Ikke Høy risiko KI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Ikke generell KI</a:t>
            </a:r>
          </a:p>
        </p:txBody>
      </p:sp>
      <p:grpSp>
        <p:nvGrpSpPr>
          <p:cNvPr id="10" name="Gruppe 9">
            <a:extLst>
              <a:ext uri="{FF2B5EF4-FFF2-40B4-BE49-F238E27FC236}">
                <a16:creationId xmlns:a16="http://schemas.microsoft.com/office/drawing/2014/main" id="{C3485685-EBC5-4F4E-35B9-7F3EDC6C5A0C}"/>
              </a:ext>
            </a:extLst>
          </p:cNvPr>
          <p:cNvGrpSpPr/>
          <p:nvPr/>
        </p:nvGrpSpPr>
        <p:grpSpPr>
          <a:xfrm>
            <a:off x="2987169" y="2626239"/>
            <a:ext cx="6797758" cy="3612058"/>
            <a:chOff x="2987169" y="2626239"/>
            <a:chExt cx="6797758" cy="3612058"/>
          </a:xfrm>
        </p:grpSpPr>
        <p:sp>
          <p:nvSpPr>
            <p:cNvPr id="8" name="TekstSylinder 7">
              <a:extLst>
                <a:ext uri="{FF2B5EF4-FFF2-40B4-BE49-F238E27FC236}">
                  <a16:creationId xmlns:a16="http://schemas.microsoft.com/office/drawing/2014/main" id="{2FA34B3F-C0F4-E82D-9849-28B2A33F9C3A}"/>
                </a:ext>
              </a:extLst>
            </p:cNvPr>
            <p:cNvSpPr txBox="1"/>
            <p:nvPr/>
          </p:nvSpPr>
          <p:spPr>
            <a:xfrm>
              <a:off x="2987169" y="3098976"/>
              <a:ext cx="6797758" cy="31393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nb-NO" dirty="0">
                  <a:latin typeface="Calibri" panose="020F0502020204030204" pitchFamily="34" charset="0"/>
                  <a:cs typeface="Calibri" panose="020F0502020204030204" pitchFamily="34" charset="0"/>
                </a:rPr>
                <a:t>Krav om KI-kyndig personell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nb-NO" dirty="0">
                  <a:latin typeface="Calibri" panose="020F0502020204030204" pitchFamily="34" charset="0"/>
                  <a:cs typeface="Calibri" panose="020F0502020204030204" pitchFamily="34" charset="0"/>
                </a:rPr>
                <a:t>Transparenskrav for KI med menneskelig interaksjon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nb-NO" dirty="0">
                  <a:latin typeface="Calibri" panose="020F0502020204030204" pitchFamily="34" charset="0"/>
                  <a:cs typeface="Calibri" panose="020F0502020204030204" pitchFamily="34" charset="0"/>
                </a:rPr>
                <a:t>Krav om tilrettelegging for nasjonale atferdsnormer mv, jf. </a:t>
              </a:r>
              <a:r>
                <a:rPr lang="nb-NO" dirty="0" err="1">
                  <a:latin typeface="Calibri" panose="020F0502020204030204" pitchFamily="34" charset="0"/>
                  <a:cs typeface="Calibri" panose="020F0502020204030204" pitchFamily="34" charset="0"/>
                </a:rPr>
                <a:t>Title</a:t>
              </a:r>
              <a:r>
                <a:rPr lang="nb-NO" dirty="0">
                  <a:latin typeface="Calibri" panose="020F0502020204030204" pitchFamily="34" charset="0"/>
                  <a:cs typeface="Calibri" panose="020F0502020204030204" pitchFamily="34" charset="0"/>
                </a:rPr>
                <a:t> III</a:t>
              </a:r>
            </a:p>
            <a:p>
              <a:pPr marL="742950" lvl="1" indent="-285750" defTabSz="180975">
                <a:buFont typeface="Arial" panose="020B0604020202020204" pitchFamily="34" charset="0"/>
                <a:buChar char="•"/>
              </a:pPr>
              <a:r>
                <a:rPr lang="nb-NO" dirty="0">
                  <a:latin typeface="Calibri" panose="020F0502020204030204" pitchFamily="34" charset="0"/>
                  <a:cs typeface="Calibri" panose="020F0502020204030204" pitchFamily="34" charset="0"/>
                </a:rPr>
                <a:t>	Risk management system (jf. art. 9)</a:t>
              </a:r>
            </a:p>
            <a:p>
              <a:pPr marL="742950" lvl="1" indent="-285750" defTabSz="180975">
                <a:buFont typeface="Arial" panose="020B0604020202020204" pitchFamily="34" charset="0"/>
                <a:buChar char="•"/>
                <a:defRPr/>
              </a:pPr>
              <a:r>
                <a:rPr lang="nb-NO" dirty="0">
                  <a:latin typeface="Calibri" panose="020F0502020204030204" pitchFamily="34" charset="0"/>
                  <a:cs typeface="Calibri" panose="020F0502020204030204" pitchFamily="34" charset="0"/>
                </a:rPr>
                <a:t>	Data and data governance </a:t>
              </a:r>
              <a:r>
                <a:rPr kumimoji="0" lang="nb-NO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(jf. art. 10)</a:t>
              </a:r>
              <a:endParaRPr lang="nb-NO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742950" lvl="1" indent="-285750" defTabSz="180975">
                <a:buFont typeface="Arial" panose="020B0604020202020204" pitchFamily="34" charset="0"/>
                <a:buChar char="•"/>
              </a:pPr>
              <a:r>
                <a:rPr lang="nb-NO" dirty="0">
                  <a:latin typeface="Calibri" panose="020F0502020204030204" pitchFamily="34" charset="0"/>
                  <a:cs typeface="Calibri" panose="020F0502020204030204" pitchFamily="34" charset="0"/>
                </a:rPr>
                <a:t>	Technical documentation (jf. art. 11)</a:t>
              </a:r>
            </a:p>
            <a:p>
              <a:pPr marL="742950" lvl="1" indent="-285750" defTabSz="180975">
                <a:buFont typeface="Arial" panose="020B0604020202020204" pitchFamily="34" charset="0"/>
                <a:buChar char="•"/>
              </a:pPr>
              <a:r>
                <a:rPr lang="nb-NO" dirty="0">
                  <a:latin typeface="Calibri" panose="020F0502020204030204" pitchFamily="34" charset="0"/>
                  <a:cs typeface="Calibri" panose="020F0502020204030204" pitchFamily="34" charset="0"/>
                </a:rPr>
                <a:t>	Record-</a:t>
              </a:r>
              <a:r>
                <a:rPr lang="nb-NO" dirty="0" err="1">
                  <a:latin typeface="Calibri" panose="020F0502020204030204" pitchFamily="34" charset="0"/>
                  <a:cs typeface="Calibri" panose="020F0502020204030204" pitchFamily="34" charset="0"/>
                </a:rPr>
                <a:t>keeping</a:t>
              </a:r>
              <a:r>
                <a:rPr lang="nb-NO" dirty="0">
                  <a:latin typeface="Calibri" panose="020F0502020204030204" pitchFamily="34" charset="0"/>
                  <a:cs typeface="Calibri" panose="020F0502020204030204" pitchFamily="34" charset="0"/>
                </a:rPr>
                <a:t> (jf. art. 12)</a:t>
              </a:r>
            </a:p>
            <a:p>
              <a:pPr marL="742950" lvl="1" indent="-285750" defTabSz="180975">
                <a:buFont typeface="Arial" panose="020B0604020202020204" pitchFamily="34" charset="0"/>
                <a:buChar char="•"/>
              </a:pPr>
              <a:r>
                <a:rPr lang="nb-NO" dirty="0"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nb-NO" dirty="0" err="1">
                  <a:latin typeface="Calibri" panose="020F0502020204030204" pitchFamily="34" charset="0"/>
                  <a:cs typeface="Calibri" panose="020F0502020204030204" pitchFamily="34" charset="0"/>
                </a:rPr>
                <a:t>Transparency</a:t>
              </a:r>
              <a:r>
                <a:rPr lang="nb-NO" dirty="0">
                  <a:latin typeface="Calibri" panose="020F0502020204030204" pitchFamily="34" charset="0"/>
                  <a:cs typeface="Calibri" panose="020F0502020204030204" pitchFamily="34" charset="0"/>
                </a:rPr>
                <a:t> and information </a:t>
              </a:r>
              <a:r>
                <a:rPr kumimoji="0" lang="nb-NO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(jf. art. 13)</a:t>
              </a:r>
              <a:endParaRPr lang="nb-NO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742950" lvl="1" indent="-285750" defTabSz="180975">
                <a:buFont typeface="Arial" panose="020B0604020202020204" pitchFamily="34" charset="0"/>
                <a:buChar char="•"/>
              </a:pPr>
              <a:r>
                <a:rPr lang="nb-NO" dirty="0">
                  <a:latin typeface="Calibri" panose="020F0502020204030204" pitchFamily="34" charset="0"/>
                  <a:cs typeface="Calibri" panose="020F0502020204030204" pitchFamily="34" charset="0"/>
                </a:rPr>
                <a:t>	Human oversight </a:t>
              </a:r>
              <a:r>
                <a:rPr kumimoji="0" lang="nb-NO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(jf. art. 14)</a:t>
              </a:r>
              <a:endParaRPr lang="nb-NO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742950" lvl="1" indent="-285750" defTabSz="180975">
                <a:buFont typeface="Arial" panose="020B0604020202020204" pitchFamily="34" charset="0"/>
                <a:buChar char="•"/>
              </a:pPr>
              <a:r>
                <a:rPr lang="nb-NO" dirty="0">
                  <a:latin typeface="Calibri" panose="020F0502020204030204" pitchFamily="34" charset="0"/>
                  <a:cs typeface="Calibri" panose="020F0502020204030204" pitchFamily="34" charset="0"/>
                </a:rPr>
                <a:t>	</a:t>
              </a:r>
              <a:r>
                <a:rPr lang="nb-NO" dirty="0" err="1">
                  <a:latin typeface="Calibri" panose="020F0502020204030204" pitchFamily="34" charset="0"/>
                  <a:cs typeface="Calibri" panose="020F0502020204030204" pitchFamily="34" charset="0"/>
                </a:rPr>
                <a:t>Accuracy</a:t>
              </a:r>
              <a:r>
                <a:rPr lang="nb-NO" dirty="0">
                  <a:latin typeface="Calibri" panose="020F0502020204030204" pitchFamily="34" charset="0"/>
                  <a:cs typeface="Calibri" panose="020F0502020204030204" pitchFamily="34" charset="0"/>
                </a:rPr>
                <a:t>, </a:t>
              </a:r>
              <a:r>
                <a:rPr lang="nb-NO" dirty="0" err="1">
                  <a:latin typeface="Calibri" panose="020F0502020204030204" pitchFamily="34" charset="0"/>
                  <a:cs typeface="Calibri" panose="020F0502020204030204" pitchFamily="34" charset="0"/>
                </a:rPr>
                <a:t>robustness</a:t>
              </a:r>
              <a:r>
                <a:rPr lang="nb-NO" dirty="0">
                  <a:latin typeface="Calibri" panose="020F0502020204030204" pitchFamily="34" charset="0"/>
                  <a:cs typeface="Calibri" panose="020F0502020204030204" pitchFamily="34" charset="0"/>
                </a:rPr>
                <a:t> and cybersecurity </a:t>
              </a:r>
              <a:r>
                <a:rPr kumimoji="0" lang="nb-NO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(jf. art. 15)</a:t>
              </a:r>
            </a:p>
            <a:p>
              <a:pPr marL="285750" indent="-285750" defTabSz="180975">
                <a:buFont typeface="Arial" panose="020B0604020202020204" pitchFamily="34" charset="0"/>
                <a:buChar char="•"/>
              </a:pPr>
              <a:r>
                <a:rPr lang="nb-NO" dirty="0">
                  <a:latin typeface="Calibri" panose="020F0502020204030204" pitchFamily="34" charset="0"/>
                  <a:cs typeface="Calibri" panose="020F0502020204030204" pitchFamily="34" charset="0"/>
                </a:rPr>
                <a:t>Krav til regulatoriske sandkasser</a:t>
              </a:r>
            </a:p>
          </p:txBody>
        </p:sp>
        <p:sp>
          <p:nvSpPr>
            <p:cNvPr id="9" name="TekstSylinder 8">
              <a:extLst>
                <a:ext uri="{FF2B5EF4-FFF2-40B4-BE49-F238E27FC236}">
                  <a16:creationId xmlns:a16="http://schemas.microsoft.com/office/drawing/2014/main" id="{D73DE428-1DE0-D3EE-9ED7-B739A8CB2376}"/>
                </a:ext>
              </a:extLst>
            </p:cNvPr>
            <p:cNvSpPr txBox="1"/>
            <p:nvPr/>
          </p:nvSpPr>
          <p:spPr>
            <a:xfrm>
              <a:off x="5262791" y="2626239"/>
              <a:ext cx="7917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b-NO" b="1" i="1" dirty="0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likevel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2426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E9B3353-29DF-5988-1B68-845320B9D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 for å gi nasjonale regler om KI-systemer?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236F2472-4ADB-97BA-AF94-95F9255AAA87}"/>
              </a:ext>
            </a:extLst>
          </p:cNvPr>
          <p:cNvSpPr txBox="1"/>
          <p:nvPr/>
        </p:nvSpPr>
        <p:spPr>
          <a:xfrm>
            <a:off x="2593508" y="1853145"/>
            <a:ext cx="6096772" cy="1323439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r>
              <a:rPr lang="en-US" sz="1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regulation ensures the free movement of AI-based goods and services cross-border, thus preventing Member States from imposing restrictions on the development, marketing and use of Artificial Intelligence systems (AI systems), unless explicitly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authorised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by this Regulation. (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fortalen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avsnitt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1)</a:t>
            </a:r>
            <a:endParaRPr lang="nb-NO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24A66B87-EA37-26A1-FA69-4F07B7C8C314}"/>
              </a:ext>
            </a:extLst>
          </p:cNvPr>
          <p:cNvSpPr txBox="1"/>
          <p:nvPr/>
        </p:nvSpPr>
        <p:spPr>
          <a:xfrm>
            <a:off x="556995" y="3396508"/>
            <a:ext cx="1072659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Det finnes enkelte spredte hjemler i forordningen til å gi nasjonale regler om KI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Viktigst: Adgang til nasjonale bestemmelser som er mer fordelaktige for arbeidstakere (art. 2(5e))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Trolig en viss adgang til nasjonale regler hvis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de er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utenfor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virkeområdet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for KI-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forordningen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og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ivaretar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andre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legitime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offentlige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interesser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enn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forordningen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tar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sikte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på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å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ivareta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jf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fortalen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avsnitt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5a) </a:t>
            </a:r>
            <a:endParaRPr lang="nb-NO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b-NO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29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EC97A0-3CAC-D100-417D-7638107CD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9478"/>
          </a:xfrm>
        </p:spPr>
        <p:txBody>
          <a:bodyPr>
            <a:normAutofit/>
          </a:bodyPr>
          <a:lstStyle/>
          <a:p>
            <a:r>
              <a:rPr lang="nb-NO" sz="36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«KI-system» i KI-forordningen (AIA)?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EDB9960-3B18-A407-3F0D-6240D2EDE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19356"/>
            <a:ext cx="10515600" cy="132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“The techniques that enable inference while building an AI system include </a:t>
            </a:r>
            <a:r>
              <a:rPr lang="en-US" sz="2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machine learning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approaches that learn from data how to achieve certain objectives; and </a:t>
            </a:r>
            <a:r>
              <a:rPr lang="en-US" sz="2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logic- and knowledge-based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approaches that infer from encoded knowledge or symbolic representation of the task to be solved.”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Fortalen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avsnitt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6)</a:t>
            </a:r>
            <a:endParaRPr lang="nb-NO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30E8C52-C349-5AFF-11B6-B1FCC109A2BF}"/>
              </a:ext>
            </a:extLst>
          </p:cNvPr>
          <p:cNvSpPr txBox="1"/>
          <p:nvPr/>
        </p:nvSpPr>
        <p:spPr>
          <a:xfrm>
            <a:off x="1620244" y="2366691"/>
            <a:ext cx="7393242" cy="2419124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An AI system is a machine-based system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1)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designed to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operate with varying levels of autonomy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and that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may exhibit adaptiveness after deployment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and that, for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explicit or implicit objectives, </a:t>
            </a:r>
            <a:r>
              <a:rPr lang="en-US" sz="1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3)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infers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from the input it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receives, how to generate outputs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such as predictions,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content, recommendations, or decisions that can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influence physical or virtual environments.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259FD3AD-8A74-7433-272B-D7500B468809}"/>
              </a:ext>
            </a:extLst>
          </p:cNvPr>
          <p:cNvSpPr txBox="1"/>
          <p:nvPr/>
        </p:nvSpPr>
        <p:spPr>
          <a:xfrm>
            <a:off x="838200" y="1652633"/>
            <a:ext cx="8880701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Legger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til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grunn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definisjonen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KI-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forordningen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artikkel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3(1):</a:t>
            </a:r>
          </a:p>
        </p:txBody>
      </p:sp>
    </p:spTree>
    <p:extLst>
      <p:ext uri="{BB962C8B-B14F-4D97-AF65-F5344CB8AC3E}">
        <p14:creationId xmlns:p14="http://schemas.microsoft.com/office/powerpoint/2010/main" val="577845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2DED6E-5077-3D37-F42B-4F1E117C8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552"/>
            <a:ext cx="10515600" cy="1325563"/>
          </a:xfrm>
        </p:spPr>
        <p:txBody>
          <a:bodyPr>
            <a:normAutofit/>
          </a:bodyPr>
          <a:lstStyle/>
          <a:p>
            <a:r>
              <a:rPr lang="nb-NO" sz="36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Rettslig regulering av KI-systemer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C880BAB-7458-ACE9-570F-F16DED6C0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17717"/>
            <a:ext cx="10566271" cy="4351338"/>
          </a:xfrm>
        </p:spPr>
        <p:txBody>
          <a:bodyPr>
            <a:normAutofit/>
          </a:bodyPr>
          <a:lstStyle/>
          <a:p>
            <a:r>
              <a:rPr lang="nb-NO" sz="2400" dirty="0">
                <a:latin typeface="Calibri" panose="020F0502020204030204" pitchFamily="34" charset="0"/>
                <a:cs typeface="Calibri" panose="020F0502020204030204" pitchFamily="34" charset="0"/>
              </a:rPr>
              <a:t>KI-systemer vil bli spesielt regulert i </a:t>
            </a:r>
            <a:r>
              <a:rPr lang="nb-NO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Artificial</a:t>
            </a:r>
            <a:r>
              <a:rPr lang="nb-NO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Intelligence</a:t>
            </a:r>
            <a:r>
              <a:rPr lang="nb-NO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Act</a:t>
            </a:r>
            <a:r>
              <a:rPr lang="nb-NO" sz="2400" dirty="0">
                <a:latin typeface="Calibri" panose="020F0502020204030204" pitchFamily="34" charset="0"/>
                <a:cs typeface="Calibri" panose="020F0502020204030204" pitchFamily="34" charset="0"/>
              </a:rPr>
              <a:t> (KI-forordningen)</a:t>
            </a:r>
          </a:p>
          <a:p>
            <a:r>
              <a:rPr lang="nb-NO" sz="2400" dirty="0">
                <a:latin typeface="Calibri" panose="020F0502020204030204" pitchFamily="34" charset="0"/>
                <a:cs typeface="Calibri" panose="020F0502020204030204" pitchFamily="34" charset="0"/>
              </a:rPr>
              <a:t>KI-systemer </a:t>
            </a:r>
            <a:r>
              <a:rPr lang="nb-NO" sz="2400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</a:t>
            </a:r>
            <a:r>
              <a:rPr lang="nb-NO" sz="2400" dirty="0">
                <a:latin typeface="Calibri" panose="020F0502020204030204" pitchFamily="34" charset="0"/>
                <a:cs typeface="Calibri" panose="020F0502020204030204" pitchFamily="34" charset="0"/>
              </a:rPr>
              <a:t> imidlertid gjenstand for rettslig regulering </a:t>
            </a:r>
            <a:r>
              <a:rPr lang="nb-NO" sz="2400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allerede</a:t>
            </a:r>
            <a:r>
              <a:rPr lang="nb-NO" sz="2400" dirty="0">
                <a:latin typeface="Calibri" panose="020F0502020204030204" pitchFamily="34" charset="0"/>
                <a:cs typeface="Calibri" panose="020F0502020204030204" pitchFamily="34" charset="0"/>
              </a:rPr>
              <a:t> i dag, fordi de kan komme inn under annet </a:t>
            </a:r>
            <a:r>
              <a:rPr lang="nb-NO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teknologinøytralt </a:t>
            </a:r>
            <a:r>
              <a:rPr lang="nb-NO" sz="2400" dirty="0">
                <a:latin typeface="Calibri" panose="020F0502020204030204" pitchFamily="34" charset="0"/>
                <a:cs typeface="Calibri" panose="020F0502020204030204" pitchFamily="34" charset="0"/>
              </a:rPr>
              <a:t>regelverk, f.eks.:</a:t>
            </a:r>
          </a:p>
          <a:p>
            <a:pPr lvl="1"/>
            <a:r>
              <a:rPr lang="nb-NO" sz="2000" dirty="0">
                <a:latin typeface="Calibri" panose="020F0502020204030204" pitchFamily="34" charset="0"/>
                <a:cs typeface="Calibri" panose="020F0502020204030204" pitchFamily="34" charset="0"/>
              </a:rPr>
              <a:t>Personvernregelverket (personvernforordningen mv.)</a:t>
            </a:r>
          </a:p>
          <a:p>
            <a:pPr lvl="1"/>
            <a:r>
              <a:rPr lang="nb-NO" sz="2000" dirty="0">
                <a:latin typeface="Calibri" panose="020F0502020204030204" pitchFamily="34" charset="0"/>
                <a:cs typeface="Calibri" panose="020F0502020204030204" pitchFamily="34" charset="0"/>
              </a:rPr>
              <a:t>Likestillings- og diskrimineringsloven</a:t>
            </a:r>
          </a:p>
          <a:p>
            <a:pPr lvl="1"/>
            <a:r>
              <a:rPr lang="nb-NO" sz="2000" dirty="0">
                <a:latin typeface="Calibri" panose="020F0502020204030204" pitchFamily="34" charset="0"/>
                <a:cs typeface="Calibri" panose="020F0502020204030204" pitchFamily="34" charset="0"/>
              </a:rPr>
              <a:t>Forvaltningsloven</a:t>
            </a:r>
          </a:p>
          <a:p>
            <a:pPr lvl="1"/>
            <a:r>
              <a:rPr lang="nb-NO" sz="2000" dirty="0">
                <a:latin typeface="Calibri" panose="020F0502020204030204" pitchFamily="34" charset="0"/>
                <a:cs typeface="Calibri" panose="020F0502020204030204" pitchFamily="34" charset="0"/>
              </a:rPr>
              <a:t>Arbeidsmiljøloven</a:t>
            </a:r>
          </a:p>
          <a:p>
            <a:pPr lvl="1"/>
            <a:r>
              <a:rPr lang="nb-NO" sz="2000" dirty="0">
                <a:latin typeface="Calibri" panose="020F0502020204030204" pitchFamily="34" charset="0"/>
                <a:cs typeface="Calibri" panose="020F0502020204030204" pitchFamily="34" charset="0"/>
              </a:rPr>
              <a:t>Anskaffelsesregelverket</a:t>
            </a:r>
          </a:p>
          <a:p>
            <a:pPr lvl="1"/>
            <a:r>
              <a:rPr lang="nb-NO" sz="2000" dirty="0">
                <a:latin typeface="Calibri" panose="020F0502020204030204" pitchFamily="34" charset="0"/>
                <a:cs typeface="Calibri" panose="020F0502020204030204" pitchFamily="34" charset="0"/>
              </a:rPr>
              <a:t>osv.</a:t>
            </a:r>
          </a:p>
          <a:p>
            <a:pPr marL="0" indent="0">
              <a:buNone/>
            </a:pPr>
            <a:r>
              <a:rPr lang="nb-NO" sz="2400" dirty="0">
                <a:latin typeface="Calibri" panose="020F0502020204030204" pitchFamily="34" charset="0"/>
                <a:cs typeface="Calibri" panose="020F0502020204030204" pitchFamily="34" charset="0"/>
              </a:rPr>
              <a:t>Vil i fortsettelsen primært si noe om </a:t>
            </a:r>
            <a:r>
              <a:rPr lang="nb-NO" sz="2400" i="1" dirty="0">
                <a:latin typeface="Calibri" panose="020F0502020204030204" pitchFamily="34" charset="0"/>
                <a:cs typeface="Calibri" panose="020F0502020204030204" pitchFamily="34" charset="0"/>
              </a:rPr>
              <a:t>sammenhengen</a:t>
            </a:r>
            <a:r>
              <a:rPr lang="nb-NO" sz="2400" dirty="0">
                <a:latin typeface="Calibri" panose="020F0502020204030204" pitchFamily="34" charset="0"/>
                <a:cs typeface="Calibri" panose="020F0502020204030204" pitchFamily="34" charset="0"/>
              </a:rPr>
              <a:t> mellom person-</a:t>
            </a:r>
            <a:r>
              <a:rPr lang="nb-NO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vernforordningen</a:t>
            </a:r>
            <a:r>
              <a:rPr lang="nb-NO" sz="2400" dirty="0">
                <a:latin typeface="Calibri" panose="020F0502020204030204" pitchFamily="34" charset="0"/>
                <a:cs typeface="Calibri" panose="020F0502020204030204" pitchFamily="34" charset="0"/>
              </a:rPr>
              <a:t> og KI-forordningen, og </a:t>
            </a:r>
            <a:r>
              <a:rPr lang="nb-NO" sz="2400" i="1" dirty="0">
                <a:latin typeface="Calibri" panose="020F0502020204030204" pitchFamily="34" charset="0"/>
                <a:cs typeface="Calibri" panose="020F0502020204030204" pitchFamily="34" charset="0"/>
              </a:rPr>
              <a:t>hovedelementer</a:t>
            </a:r>
            <a:r>
              <a:rPr lang="nb-NO" sz="2400" dirty="0">
                <a:latin typeface="Calibri" panose="020F0502020204030204" pitchFamily="34" charset="0"/>
                <a:cs typeface="Calibri" panose="020F0502020204030204" pitchFamily="34" charset="0"/>
              </a:rPr>
              <a:t> i KI-forordningen</a:t>
            </a:r>
          </a:p>
        </p:txBody>
      </p:sp>
    </p:spTree>
    <p:extLst>
      <p:ext uri="{BB962C8B-B14F-4D97-AF65-F5344CB8AC3E}">
        <p14:creationId xmlns:p14="http://schemas.microsoft.com/office/powerpoint/2010/main" val="3280357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kstSylinder 15">
            <a:extLst>
              <a:ext uri="{FF2B5EF4-FFF2-40B4-BE49-F238E27FC236}">
                <a16:creationId xmlns:a16="http://schemas.microsoft.com/office/drawing/2014/main" id="{7AF56975-0EB5-E721-DB86-EE5FF2F70513}"/>
              </a:ext>
            </a:extLst>
          </p:cNvPr>
          <p:cNvSpPr txBox="1"/>
          <p:nvPr/>
        </p:nvSpPr>
        <p:spPr>
          <a:xfrm>
            <a:off x="5312997" y="2216298"/>
            <a:ext cx="461665" cy="341397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eaVert" wrap="square" rtlCol="0">
            <a:spAutoFit/>
          </a:bodyPr>
          <a:lstStyle/>
          <a:p>
            <a:r>
              <a:rPr lang="nb-NO" i="1" dirty="0">
                <a:latin typeface="Calibri" panose="020F0502020204030204" pitchFamily="34" charset="0"/>
                <a:cs typeface="Calibri" panose="020F0502020204030204" pitchFamily="34" charset="0"/>
              </a:rPr>
              <a:t>Forvaltningsrett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6D1AD617-21D6-5BFE-0BC5-4E1CDDC7C20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27915" y="288079"/>
            <a:ext cx="10515600" cy="892755"/>
          </a:xfrm>
        </p:spPr>
        <p:txBody>
          <a:bodyPr>
            <a:normAutofit/>
          </a:bodyPr>
          <a:lstStyle/>
          <a:p>
            <a:r>
              <a:rPr lang="nb-NO" sz="36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Rettslig regulering av KI-systemer</a:t>
            </a:r>
          </a:p>
        </p:txBody>
      </p:sp>
      <p:grpSp>
        <p:nvGrpSpPr>
          <p:cNvPr id="12" name="Gruppe 11">
            <a:extLst>
              <a:ext uri="{FF2B5EF4-FFF2-40B4-BE49-F238E27FC236}">
                <a16:creationId xmlns:a16="http://schemas.microsoft.com/office/drawing/2014/main" id="{7838A46C-1131-D043-E025-8D452F72A890}"/>
              </a:ext>
            </a:extLst>
          </p:cNvPr>
          <p:cNvGrpSpPr/>
          <p:nvPr/>
        </p:nvGrpSpPr>
        <p:grpSpPr>
          <a:xfrm>
            <a:off x="4764588" y="2216291"/>
            <a:ext cx="5522980" cy="3413986"/>
            <a:chOff x="3348892" y="2309123"/>
            <a:chExt cx="5522980" cy="3413986"/>
          </a:xfrm>
        </p:grpSpPr>
        <p:sp>
          <p:nvSpPr>
            <p:cNvPr id="3" name="TekstSylinder 2">
              <a:extLst>
                <a:ext uri="{FF2B5EF4-FFF2-40B4-BE49-F238E27FC236}">
                  <a16:creationId xmlns:a16="http://schemas.microsoft.com/office/drawing/2014/main" id="{6E97CB58-F648-16AB-BB27-E8A3D227A50F}"/>
                </a:ext>
              </a:extLst>
            </p:cNvPr>
            <p:cNvSpPr txBox="1"/>
            <p:nvPr/>
          </p:nvSpPr>
          <p:spPr>
            <a:xfrm>
              <a:off x="5037875" y="2309123"/>
              <a:ext cx="461665" cy="341398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vert="eaVert" wrap="square" rtlCol="0">
              <a:spAutoFit/>
            </a:bodyPr>
            <a:lstStyle/>
            <a:p>
              <a:r>
                <a:rPr lang="nb-NO" dirty="0">
                  <a:latin typeface="Calibri" panose="020F0502020204030204" pitchFamily="34" charset="0"/>
                  <a:cs typeface="Calibri" panose="020F0502020204030204" pitchFamily="34" charset="0"/>
                </a:rPr>
                <a:t>Helserett </a:t>
              </a:r>
            </a:p>
          </p:txBody>
        </p:sp>
        <p:sp>
          <p:nvSpPr>
            <p:cNvPr id="4" name="TekstSylinder 3">
              <a:extLst>
                <a:ext uri="{FF2B5EF4-FFF2-40B4-BE49-F238E27FC236}">
                  <a16:creationId xmlns:a16="http://schemas.microsoft.com/office/drawing/2014/main" id="{F16E2C89-EEBA-C4EA-CDD2-0BE37D999F7D}"/>
                </a:ext>
              </a:extLst>
            </p:cNvPr>
            <p:cNvSpPr txBox="1"/>
            <p:nvPr/>
          </p:nvSpPr>
          <p:spPr>
            <a:xfrm>
              <a:off x="4468082" y="2309123"/>
              <a:ext cx="461665" cy="341398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vert="eaVert" wrap="square" rtlCol="0">
              <a:spAutoFit/>
            </a:bodyPr>
            <a:lstStyle/>
            <a:p>
              <a:r>
                <a:rPr lang="nb-NO" dirty="0">
                  <a:latin typeface="Calibri" panose="020F0502020204030204" pitchFamily="34" charset="0"/>
                  <a:cs typeface="Calibri" panose="020F0502020204030204" pitchFamily="34" charset="0"/>
                </a:rPr>
                <a:t>Likestilling og diskrimineringsrett</a:t>
              </a:r>
            </a:p>
          </p:txBody>
        </p:sp>
        <p:sp>
          <p:nvSpPr>
            <p:cNvPr id="5" name="TekstSylinder 4">
              <a:extLst>
                <a:ext uri="{FF2B5EF4-FFF2-40B4-BE49-F238E27FC236}">
                  <a16:creationId xmlns:a16="http://schemas.microsoft.com/office/drawing/2014/main" id="{FB99696E-8730-3E5F-B68E-017B4B6F449E}"/>
                </a:ext>
              </a:extLst>
            </p:cNvPr>
            <p:cNvSpPr txBox="1"/>
            <p:nvPr/>
          </p:nvSpPr>
          <p:spPr>
            <a:xfrm>
              <a:off x="5583308" y="2309123"/>
              <a:ext cx="461665" cy="341398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vert="eaVert" wrap="square" rtlCol="0">
              <a:spAutoFit/>
            </a:bodyPr>
            <a:lstStyle/>
            <a:p>
              <a:r>
                <a:rPr lang="nb-NO" dirty="0">
                  <a:latin typeface="Calibri" panose="020F0502020204030204" pitchFamily="34" charset="0"/>
                  <a:cs typeface="Calibri" panose="020F0502020204030204" pitchFamily="34" charset="0"/>
                </a:rPr>
                <a:t>Ytringsfrihet</a:t>
              </a:r>
            </a:p>
          </p:txBody>
        </p:sp>
        <p:sp>
          <p:nvSpPr>
            <p:cNvPr id="6" name="TekstSylinder 5">
              <a:extLst>
                <a:ext uri="{FF2B5EF4-FFF2-40B4-BE49-F238E27FC236}">
                  <a16:creationId xmlns:a16="http://schemas.microsoft.com/office/drawing/2014/main" id="{56B8EA8F-CF0E-6BCB-6887-E13379415A0D}"/>
                </a:ext>
              </a:extLst>
            </p:cNvPr>
            <p:cNvSpPr txBox="1"/>
            <p:nvPr/>
          </p:nvSpPr>
          <p:spPr>
            <a:xfrm>
              <a:off x="6142366" y="2309125"/>
              <a:ext cx="461665" cy="341398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vert="eaVert" wrap="square" rtlCol="0">
              <a:spAutoFit/>
            </a:bodyPr>
            <a:lstStyle/>
            <a:p>
              <a:r>
                <a:rPr lang="nb-NO" dirty="0">
                  <a:latin typeface="Calibri" panose="020F0502020204030204" pitchFamily="34" charset="0"/>
                  <a:cs typeface="Calibri" panose="020F0502020204030204" pitchFamily="34" charset="0"/>
                </a:rPr>
                <a:t>Arbeidsmiljø</a:t>
              </a:r>
            </a:p>
          </p:txBody>
        </p:sp>
        <p:sp>
          <p:nvSpPr>
            <p:cNvPr id="7" name="TekstSylinder 6">
              <a:extLst>
                <a:ext uri="{FF2B5EF4-FFF2-40B4-BE49-F238E27FC236}">
                  <a16:creationId xmlns:a16="http://schemas.microsoft.com/office/drawing/2014/main" id="{2D2DD306-6046-8960-C250-BFC0CF083E86}"/>
                </a:ext>
              </a:extLst>
            </p:cNvPr>
            <p:cNvSpPr txBox="1"/>
            <p:nvPr/>
          </p:nvSpPr>
          <p:spPr>
            <a:xfrm>
              <a:off x="6707096" y="2309126"/>
              <a:ext cx="461665" cy="341398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vert="eaVert" wrap="square" rtlCol="0">
              <a:spAutoFit/>
            </a:bodyPr>
            <a:lstStyle/>
            <a:p>
              <a:r>
                <a:rPr lang="nb-NO" dirty="0">
                  <a:latin typeface="Calibri" panose="020F0502020204030204" pitchFamily="34" charset="0"/>
                  <a:cs typeface="Calibri" panose="020F0502020204030204" pitchFamily="34" charset="0"/>
                </a:rPr>
                <a:t>Utledningsrett</a:t>
              </a:r>
            </a:p>
          </p:txBody>
        </p:sp>
        <p:sp>
          <p:nvSpPr>
            <p:cNvPr id="8" name="TekstSylinder 7">
              <a:extLst>
                <a:ext uri="{FF2B5EF4-FFF2-40B4-BE49-F238E27FC236}">
                  <a16:creationId xmlns:a16="http://schemas.microsoft.com/office/drawing/2014/main" id="{B54EBBD9-4BCF-86A4-9D34-819F2CDAAD96}"/>
                </a:ext>
              </a:extLst>
            </p:cNvPr>
            <p:cNvSpPr txBox="1"/>
            <p:nvPr/>
          </p:nvSpPr>
          <p:spPr>
            <a:xfrm>
              <a:off x="7848975" y="2309128"/>
              <a:ext cx="461665" cy="341398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vert="eaVert" wrap="square" rtlCol="0">
              <a:spAutoFit/>
            </a:bodyPr>
            <a:lstStyle/>
            <a:p>
              <a:r>
                <a:rPr lang="nb-NO" dirty="0">
                  <a:latin typeface="Calibri" panose="020F0502020204030204" pitchFamily="34" charset="0"/>
                  <a:cs typeface="Calibri" panose="020F0502020204030204" pitchFamily="34" charset="0"/>
                </a:rPr>
                <a:t>Flysikkerhet</a:t>
              </a:r>
            </a:p>
          </p:txBody>
        </p:sp>
        <p:sp>
          <p:nvSpPr>
            <p:cNvPr id="9" name="TekstSylinder 8">
              <a:extLst>
                <a:ext uri="{FF2B5EF4-FFF2-40B4-BE49-F238E27FC236}">
                  <a16:creationId xmlns:a16="http://schemas.microsoft.com/office/drawing/2014/main" id="{E85D08FC-089C-453F-81C8-270D2B47FC4B}"/>
                </a:ext>
              </a:extLst>
            </p:cNvPr>
            <p:cNvSpPr txBox="1"/>
            <p:nvPr/>
          </p:nvSpPr>
          <p:spPr>
            <a:xfrm>
              <a:off x="7268328" y="2309127"/>
              <a:ext cx="461665" cy="341398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vert="eaVert" wrap="square" rtlCol="0">
              <a:spAutoFit/>
            </a:bodyPr>
            <a:lstStyle/>
            <a:p>
              <a:r>
                <a:rPr lang="nb-NO" dirty="0">
                  <a:latin typeface="Calibri" panose="020F0502020204030204" pitchFamily="34" charset="0"/>
                  <a:cs typeface="Calibri" panose="020F0502020204030204" pitchFamily="34" charset="0"/>
                </a:rPr>
                <a:t>Veitrafikkrett</a:t>
              </a:r>
            </a:p>
          </p:txBody>
        </p:sp>
        <p:sp>
          <p:nvSpPr>
            <p:cNvPr id="10" name="TekstSylinder 9">
              <a:extLst>
                <a:ext uri="{FF2B5EF4-FFF2-40B4-BE49-F238E27FC236}">
                  <a16:creationId xmlns:a16="http://schemas.microsoft.com/office/drawing/2014/main" id="{E10CB7CD-12B8-6517-3E6C-11B2C2D07823}"/>
                </a:ext>
              </a:extLst>
            </p:cNvPr>
            <p:cNvSpPr txBox="1"/>
            <p:nvPr/>
          </p:nvSpPr>
          <p:spPr>
            <a:xfrm>
              <a:off x="3348892" y="2309129"/>
              <a:ext cx="461665" cy="341397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vert="eaVert" wrap="square" rtlCol="0">
              <a:spAutoFit/>
            </a:bodyPr>
            <a:lstStyle/>
            <a:p>
              <a:r>
                <a:rPr lang="nb-NO" dirty="0">
                  <a:latin typeface="Calibri" panose="020F0502020204030204" pitchFamily="34" charset="0"/>
                  <a:cs typeface="Calibri" panose="020F0502020204030204" pitchFamily="34" charset="0"/>
                </a:rPr>
                <a:t>Personvernrett</a:t>
              </a:r>
            </a:p>
          </p:txBody>
        </p:sp>
        <p:sp>
          <p:nvSpPr>
            <p:cNvPr id="11" name="TekstSylinder 10">
              <a:extLst>
                <a:ext uri="{FF2B5EF4-FFF2-40B4-BE49-F238E27FC236}">
                  <a16:creationId xmlns:a16="http://schemas.microsoft.com/office/drawing/2014/main" id="{50181B87-56BB-4DB3-1A2D-7C66662624B2}"/>
                </a:ext>
              </a:extLst>
            </p:cNvPr>
            <p:cNvSpPr txBox="1"/>
            <p:nvPr/>
          </p:nvSpPr>
          <p:spPr>
            <a:xfrm>
              <a:off x="8410207" y="2309130"/>
              <a:ext cx="461665" cy="341397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vert="eaVert" wrap="square" rtlCol="0">
              <a:spAutoFit/>
            </a:bodyPr>
            <a:lstStyle/>
            <a:p>
              <a:r>
                <a:rPr lang="nb-NO" i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osv</a:t>
              </a:r>
              <a:endParaRPr lang="nb-NO" i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" name="Gruppe 14">
            <a:extLst>
              <a:ext uri="{FF2B5EF4-FFF2-40B4-BE49-F238E27FC236}">
                <a16:creationId xmlns:a16="http://schemas.microsoft.com/office/drawing/2014/main" id="{5CAA25E9-9AB9-7478-B98B-B55F128BC3ED}"/>
              </a:ext>
            </a:extLst>
          </p:cNvPr>
          <p:cNvGrpSpPr/>
          <p:nvPr/>
        </p:nvGrpSpPr>
        <p:grpSpPr>
          <a:xfrm>
            <a:off x="1995523" y="3767001"/>
            <a:ext cx="8573456" cy="1455972"/>
            <a:chOff x="1206447" y="3135740"/>
            <a:chExt cx="8573456" cy="1455972"/>
          </a:xfrm>
        </p:grpSpPr>
        <p:sp>
          <p:nvSpPr>
            <p:cNvPr id="13" name="TekstSylinder 12">
              <a:extLst>
                <a:ext uri="{FF2B5EF4-FFF2-40B4-BE49-F238E27FC236}">
                  <a16:creationId xmlns:a16="http://schemas.microsoft.com/office/drawing/2014/main" id="{77133FF1-D5B6-2DA7-806B-E39DFE7A74A9}"/>
                </a:ext>
              </a:extLst>
            </p:cNvPr>
            <p:cNvSpPr txBox="1"/>
            <p:nvPr/>
          </p:nvSpPr>
          <p:spPr>
            <a:xfrm>
              <a:off x="1759176" y="3135740"/>
              <a:ext cx="8020727" cy="646331"/>
            </a:xfrm>
            <a:prstGeom prst="rect">
              <a:avLst/>
            </a:prstGeom>
            <a:solidFill>
              <a:srgbClr val="FF9966">
                <a:alpha val="72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nb-NO" dirty="0">
                  <a:latin typeface="Calibri" panose="020F0502020204030204" pitchFamily="34" charset="0"/>
                  <a:cs typeface="Calibri" panose="020F0502020204030204" pitchFamily="34" charset="0"/>
                </a:rPr>
                <a:t>KI-forordningen</a:t>
              </a:r>
            </a:p>
            <a:p>
              <a:endParaRPr lang="nb-NO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TekstSylinder 13">
              <a:extLst>
                <a:ext uri="{FF2B5EF4-FFF2-40B4-BE49-F238E27FC236}">
                  <a16:creationId xmlns:a16="http://schemas.microsoft.com/office/drawing/2014/main" id="{A7EC1FCD-B541-98B4-1C46-A5421FCB35F3}"/>
                </a:ext>
              </a:extLst>
            </p:cNvPr>
            <p:cNvSpPr txBox="1"/>
            <p:nvPr/>
          </p:nvSpPr>
          <p:spPr>
            <a:xfrm>
              <a:off x="1206447" y="3945381"/>
              <a:ext cx="263726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latin typeface="Calibri" panose="020F0502020204030204" pitchFamily="34" charset="0"/>
                  <a:cs typeface="Calibri" panose="020F0502020204030204" pitchFamily="34" charset="0"/>
                </a:rPr>
                <a:t>= tverrgående, teknologi-</a:t>
              </a:r>
            </a:p>
            <a:p>
              <a:r>
                <a:rPr lang="nb-NO" dirty="0">
                  <a:latin typeface="Calibri" panose="020F0502020204030204" pitchFamily="34" charset="0"/>
                  <a:cs typeface="Calibri" panose="020F0502020204030204" pitchFamily="34" charset="0"/>
                </a:rPr>
                <a:t>spesifikk regulering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2284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FCD247B-97CF-5AEC-BEF0-2F57F0F8D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885" y="365125"/>
            <a:ext cx="10652915" cy="1325563"/>
          </a:xfrm>
        </p:spPr>
        <p:txBody>
          <a:bodyPr>
            <a:normAutofit/>
          </a:bodyPr>
          <a:lstStyle/>
          <a:p>
            <a:r>
              <a:rPr lang="nb-NO" sz="36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Utvikling av KI-systemer ved hjelp av personopplysninger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47EB33A8-6DBD-D588-BE08-490A1AE8821C}"/>
              </a:ext>
            </a:extLst>
          </p:cNvPr>
          <p:cNvSpPr txBox="1"/>
          <p:nvPr/>
        </p:nvSpPr>
        <p:spPr>
          <a:xfrm>
            <a:off x="2493978" y="2071374"/>
            <a:ext cx="5254452" cy="1415772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nb-NO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«Ved utvikling av KI-systemer med maskinlæring,</a:t>
            </a:r>
          </a:p>
          <a:p>
            <a:r>
              <a:rPr lang="nb-NO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vil maskinlæringsalgoritmer bygge matematiske</a:t>
            </a:r>
          </a:p>
          <a:p>
            <a:r>
              <a:rPr lang="nb-NO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modeller basert på </a:t>
            </a:r>
            <a:r>
              <a:rPr lang="nb-NO" b="0" i="0" dirty="0">
                <a:solidFill>
                  <a:srgbClr val="C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eksempeldata</a:t>
            </a:r>
            <a:r>
              <a:rPr lang="nb-NO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eller </a:t>
            </a:r>
            <a:r>
              <a:rPr lang="nb-NO" b="0" i="0" dirty="0">
                <a:solidFill>
                  <a:srgbClr val="C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treningsdata</a:t>
            </a:r>
            <a:r>
              <a:rPr lang="nb-NO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nb-NO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Disse modellene brukes deretter til å ta beslutninger.»</a:t>
            </a:r>
          </a:p>
          <a:p>
            <a:r>
              <a:rPr lang="nb-NO" sz="14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(KMD 2020)</a:t>
            </a:r>
            <a:endParaRPr lang="nb-NO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2" name="Gruppe 11">
            <a:extLst>
              <a:ext uri="{FF2B5EF4-FFF2-40B4-BE49-F238E27FC236}">
                <a16:creationId xmlns:a16="http://schemas.microsoft.com/office/drawing/2014/main" id="{DAA6DF42-ED2B-E4CF-AFDC-D706D7F46569}"/>
              </a:ext>
            </a:extLst>
          </p:cNvPr>
          <p:cNvGrpSpPr/>
          <p:nvPr/>
        </p:nvGrpSpPr>
        <p:grpSpPr>
          <a:xfrm>
            <a:off x="4288862" y="2905657"/>
            <a:ext cx="5646995" cy="2171927"/>
            <a:chOff x="4288862" y="2905657"/>
            <a:chExt cx="5646995" cy="2171927"/>
          </a:xfrm>
        </p:grpSpPr>
        <p:sp>
          <p:nvSpPr>
            <p:cNvPr id="5" name="TekstSylinder 4">
              <a:extLst>
                <a:ext uri="{FF2B5EF4-FFF2-40B4-BE49-F238E27FC236}">
                  <a16:creationId xmlns:a16="http://schemas.microsoft.com/office/drawing/2014/main" id="{6C518FDF-7541-DAA1-C8DA-2F07407417A1}"/>
                </a:ext>
              </a:extLst>
            </p:cNvPr>
            <p:cNvSpPr txBox="1"/>
            <p:nvPr/>
          </p:nvSpPr>
          <p:spPr>
            <a:xfrm>
              <a:off x="4288862" y="4154254"/>
              <a:ext cx="564699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latin typeface="Calibri" panose="020F0502020204030204" pitchFamily="34" charset="0"/>
                  <a:cs typeface="Calibri" panose="020F0502020204030204" pitchFamily="34" charset="0"/>
                </a:rPr>
                <a:t>Slike </a:t>
              </a:r>
              <a:r>
                <a:rPr lang="nb-NO" dirty="0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data</a:t>
              </a:r>
              <a:r>
                <a:rPr lang="nb-NO" dirty="0">
                  <a:latin typeface="Calibri" panose="020F0502020204030204" pitchFamily="34" charset="0"/>
                  <a:cs typeface="Calibri" panose="020F0502020204030204" pitchFamily="34" charset="0"/>
                </a:rPr>
                <a:t> vil ofte være </a:t>
              </a:r>
              <a:r>
                <a:rPr lang="nb-NO" dirty="0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personopplysninger</a:t>
              </a:r>
              <a:r>
                <a:rPr lang="nb-NO" dirty="0">
                  <a:latin typeface="Calibri" panose="020F0502020204030204" pitchFamily="34" charset="0"/>
                  <a:cs typeface="Calibri" panose="020F0502020204030204" pitchFamily="34" charset="0"/>
                </a:rPr>
                <a:t>, dvs. historiske</a:t>
              </a:r>
            </a:p>
            <a:p>
              <a:r>
                <a:rPr lang="nb-NO" dirty="0">
                  <a:latin typeface="Calibri" panose="020F0502020204030204" pitchFamily="34" charset="0"/>
                  <a:cs typeface="Calibri" panose="020F0502020204030204" pitchFamily="34" charset="0"/>
                </a:rPr>
                <a:t>data som er samlet inn for et annet primærformål, og som</a:t>
              </a:r>
            </a:p>
            <a:p>
              <a:r>
                <a:rPr lang="nb-NO" dirty="0">
                  <a:latin typeface="Calibri" panose="020F0502020204030204" pitchFamily="34" charset="0"/>
                  <a:cs typeface="Calibri" panose="020F0502020204030204" pitchFamily="34" charset="0"/>
                </a:rPr>
                <a:t>reguleres av personvernforordningen.</a:t>
              </a:r>
            </a:p>
          </p:txBody>
        </p:sp>
        <p:cxnSp>
          <p:nvCxnSpPr>
            <p:cNvPr id="7" name="Rett linje 6">
              <a:extLst>
                <a:ext uri="{FF2B5EF4-FFF2-40B4-BE49-F238E27FC236}">
                  <a16:creationId xmlns:a16="http://schemas.microsoft.com/office/drawing/2014/main" id="{089BF4A6-26F4-6CB4-5B6F-0216173B4FC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001620" y="2905657"/>
              <a:ext cx="645186" cy="1318221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tt linje 8">
              <a:extLst>
                <a:ext uri="{FF2B5EF4-FFF2-40B4-BE49-F238E27FC236}">
                  <a16:creationId xmlns:a16="http://schemas.microsoft.com/office/drawing/2014/main" id="{3F6A0644-CBF2-54CB-E4CB-FAA569B360D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83940" y="2942790"/>
              <a:ext cx="120681" cy="1267163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9783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Sylinder 10">
            <a:extLst>
              <a:ext uri="{FF2B5EF4-FFF2-40B4-BE49-F238E27FC236}">
                <a16:creationId xmlns:a16="http://schemas.microsoft.com/office/drawing/2014/main" id="{C4BF8715-44EE-C824-E97F-AFF87499902F}"/>
              </a:ext>
            </a:extLst>
          </p:cNvPr>
          <p:cNvSpPr txBox="1"/>
          <p:nvPr/>
        </p:nvSpPr>
        <p:spPr>
          <a:xfrm rot="16200000">
            <a:off x="5278341" y="-3051260"/>
            <a:ext cx="1015663" cy="8020727"/>
          </a:xfrm>
          <a:prstGeom prst="rect">
            <a:avLst/>
          </a:prstGeom>
          <a:solidFill>
            <a:schemeClr val="accent3">
              <a:lumMod val="60000"/>
              <a:lumOff val="40000"/>
              <a:alpha val="79000"/>
            </a:schemeClr>
          </a:solidFill>
        </p:spPr>
        <p:txBody>
          <a:bodyPr vert="eaVert" wrap="square" rtlCol="0">
            <a:spAutoFit/>
          </a:bodyPr>
          <a:lstStyle/>
          <a:p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Personvernrett</a:t>
            </a:r>
          </a:p>
          <a:p>
            <a:endParaRPr lang="nb-NO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b-NO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64641918-1534-DE0E-524A-76873BE023B4}"/>
              </a:ext>
            </a:extLst>
          </p:cNvPr>
          <p:cNvSpPr txBox="1"/>
          <p:nvPr/>
        </p:nvSpPr>
        <p:spPr>
          <a:xfrm>
            <a:off x="1769569" y="1143770"/>
            <a:ext cx="8020727" cy="646331"/>
          </a:xfrm>
          <a:prstGeom prst="rect">
            <a:avLst/>
          </a:prstGeom>
          <a:solidFill>
            <a:srgbClr val="FF9966">
              <a:alpha val="72000"/>
            </a:srgbClr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KI-forordningen/personvern</a:t>
            </a:r>
          </a:p>
          <a:p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KI-forordningen ellers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0924036F-2C08-F5CD-F84A-14457A44B40A}"/>
              </a:ext>
            </a:extLst>
          </p:cNvPr>
          <p:cNvSpPr txBox="1"/>
          <p:nvPr/>
        </p:nvSpPr>
        <p:spPr>
          <a:xfrm>
            <a:off x="615644" y="2047392"/>
            <a:ext cx="1020548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This Regulation does not seek to affect the application of existing Union law governing the processing of personal data,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including the tasks and powers of the independent supervisory authorities competent to monitor compliance with</a:t>
            </a:r>
          </a:p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those instruments. It also does not affect the obligations of providers and deployers of AI systems in their role as data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controllers or processors stemming from national or Union law on the protection of personal data in so far as the design,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the development or the use of AI systems involves the processing of personal data. It is also appropriate to clarify that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data subjects continue to enjoy all the rights and guarantees awarded to them by such Union law, including the rights</a:t>
            </a:r>
            <a:b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related to solely automated individual decision-making, including profiling.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Fortalen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avsnitt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5a)</a:t>
            </a:r>
            <a:endParaRPr lang="nb-NO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ktangel: avrundede hjørner 16">
            <a:extLst>
              <a:ext uri="{FF2B5EF4-FFF2-40B4-BE49-F238E27FC236}">
                <a16:creationId xmlns:a16="http://schemas.microsoft.com/office/drawing/2014/main" id="{3CE32B09-45ED-A948-5E5E-EA566FDE9925}"/>
              </a:ext>
            </a:extLst>
          </p:cNvPr>
          <p:cNvSpPr/>
          <p:nvPr/>
        </p:nvSpPr>
        <p:spPr>
          <a:xfrm>
            <a:off x="2000539" y="2117181"/>
            <a:ext cx="8820591" cy="255289"/>
          </a:xfrm>
          <a:prstGeom prst="roundRect">
            <a:avLst/>
          </a:prstGeom>
          <a:solidFill>
            <a:schemeClr val="accent5">
              <a:lumMod val="40000"/>
              <a:lumOff val="60000"/>
              <a:alpha val="3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0" name="Gruppe 19">
            <a:extLst>
              <a:ext uri="{FF2B5EF4-FFF2-40B4-BE49-F238E27FC236}">
                <a16:creationId xmlns:a16="http://schemas.microsoft.com/office/drawing/2014/main" id="{B0ABCA3A-2385-2622-19A6-8164004F0767}"/>
              </a:ext>
            </a:extLst>
          </p:cNvPr>
          <p:cNvGrpSpPr/>
          <p:nvPr/>
        </p:nvGrpSpPr>
        <p:grpSpPr>
          <a:xfrm>
            <a:off x="577065" y="2559845"/>
            <a:ext cx="10244065" cy="510577"/>
            <a:chOff x="631261" y="5128995"/>
            <a:chExt cx="10244065" cy="510577"/>
          </a:xfrm>
        </p:grpSpPr>
        <p:sp>
          <p:nvSpPr>
            <p:cNvPr id="18" name="Rektangel: avrundede hjørner 17">
              <a:extLst>
                <a:ext uri="{FF2B5EF4-FFF2-40B4-BE49-F238E27FC236}">
                  <a16:creationId xmlns:a16="http://schemas.microsoft.com/office/drawing/2014/main" id="{B01B1314-DFFD-BDD9-18D8-4957EA46F67C}"/>
                </a:ext>
              </a:extLst>
            </p:cNvPr>
            <p:cNvSpPr/>
            <p:nvPr/>
          </p:nvSpPr>
          <p:spPr>
            <a:xfrm>
              <a:off x="2891732" y="5128995"/>
              <a:ext cx="7983594" cy="255289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  <a:alpha val="3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" name="Rektangel: avrundede hjørner 18">
              <a:extLst>
                <a:ext uri="{FF2B5EF4-FFF2-40B4-BE49-F238E27FC236}">
                  <a16:creationId xmlns:a16="http://schemas.microsoft.com/office/drawing/2014/main" id="{DF96BFF2-D842-56D9-B747-40F5CA982674}"/>
                </a:ext>
              </a:extLst>
            </p:cNvPr>
            <p:cNvSpPr/>
            <p:nvPr/>
          </p:nvSpPr>
          <p:spPr>
            <a:xfrm>
              <a:off x="631261" y="5384284"/>
              <a:ext cx="8512739" cy="255288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  <a:alpha val="3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3" name="Gruppe 22">
            <a:extLst>
              <a:ext uri="{FF2B5EF4-FFF2-40B4-BE49-F238E27FC236}">
                <a16:creationId xmlns:a16="http://schemas.microsoft.com/office/drawing/2014/main" id="{00E15A5C-F499-F8DC-2438-9FC89EA2EBB6}"/>
              </a:ext>
            </a:extLst>
          </p:cNvPr>
          <p:cNvGrpSpPr/>
          <p:nvPr/>
        </p:nvGrpSpPr>
        <p:grpSpPr>
          <a:xfrm>
            <a:off x="524409" y="3325711"/>
            <a:ext cx="9963838" cy="547711"/>
            <a:chOff x="612694" y="5880938"/>
            <a:chExt cx="9963838" cy="547711"/>
          </a:xfrm>
        </p:grpSpPr>
        <p:sp>
          <p:nvSpPr>
            <p:cNvPr id="21" name="Rektangel: avrundede hjørner 20">
              <a:extLst>
                <a:ext uri="{FF2B5EF4-FFF2-40B4-BE49-F238E27FC236}">
                  <a16:creationId xmlns:a16="http://schemas.microsoft.com/office/drawing/2014/main" id="{5AF3E37D-4E5E-EF2D-19F8-F76078BDAC3C}"/>
                </a:ext>
              </a:extLst>
            </p:cNvPr>
            <p:cNvSpPr/>
            <p:nvPr/>
          </p:nvSpPr>
          <p:spPr>
            <a:xfrm>
              <a:off x="631262" y="5880938"/>
              <a:ext cx="9945270" cy="249751"/>
            </a:xfrm>
            <a:prstGeom prst="roundRect">
              <a:avLst/>
            </a:prstGeom>
            <a:solidFill>
              <a:srgbClr val="0000FF">
                <a:alpha val="20000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" name="Rektangel: avrundede hjørner 21">
              <a:extLst>
                <a:ext uri="{FF2B5EF4-FFF2-40B4-BE49-F238E27FC236}">
                  <a16:creationId xmlns:a16="http://schemas.microsoft.com/office/drawing/2014/main" id="{C7D04E77-A003-A39C-6ADA-E12922F9C785}"/>
                </a:ext>
              </a:extLst>
            </p:cNvPr>
            <p:cNvSpPr/>
            <p:nvPr/>
          </p:nvSpPr>
          <p:spPr>
            <a:xfrm>
              <a:off x="612694" y="6130689"/>
              <a:ext cx="6360946" cy="297960"/>
            </a:xfrm>
            <a:prstGeom prst="roundRect">
              <a:avLst/>
            </a:prstGeom>
            <a:solidFill>
              <a:srgbClr val="0000FF">
                <a:alpha val="20000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532184" y="4443730"/>
            <a:ext cx="66461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latin typeface="Calibri" panose="020F0502020204030204" pitchFamily="34" charset="0"/>
                <a:cs typeface="Calibri" panose="020F0502020204030204" pitchFamily="34" charset="0"/>
              </a:rPr>
              <a:t>KI-forordningen og Personvernforordningen kan virke inn på utvikling</a:t>
            </a:r>
          </a:p>
          <a:p>
            <a:r>
              <a:rPr lang="nb-NO" dirty="0" smtClean="0">
                <a:latin typeface="Calibri" panose="020F0502020204030204" pitchFamily="34" charset="0"/>
                <a:cs typeface="Calibri" panose="020F0502020204030204" pitchFamily="34" charset="0"/>
              </a:rPr>
              <a:t>av KI-systemer ved å stille krav til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>
                <a:latin typeface="Calibri" panose="020F0502020204030204" pitchFamily="34" charset="0"/>
                <a:cs typeface="Calibri" panose="020F0502020204030204" pitchFamily="34" charset="0"/>
              </a:rPr>
              <a:t>hvordan utviklingsarbeidet skal skje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>
                <a:latin typeface="Calibri" panose="020F0502020204030204" pitchFamily="34" charset="0"/>
                <a:cs typeface="Calibri" panose="020F0502020204030204" pitchFamily="34" charset="0"/>
              </a:rPr>
              <a:t>selve KI-systemet (resultatet)</a:t>
            </a:r>
            <a:endParaRPr lang="nb-NO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04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F3E67CB-76D6-1C3F-B202-5EB528D4E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9662"/>
            <a:ext cx="10515600" cy="868422"/>
          </a:xfrm>
        </p:spPr>
        <p:txBody>
          <a:bodyPr>
            <a:normAutofit/>
          </a:bodyPr>
          <a:lstStyle/>
          <a:p>
            <a:r>
              <a:rPr lang="nb-NO" sz="36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Personvernforordningen (PVF) – KI-forordningen (KIF)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C1886C9-C734-CFD4-4CBA-BFA2F9CEE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830844" cy="38742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b="1" dirty="0">
                <a:latin typeface="Calibri" panose="020F0502020204030204" pitchFamily="34" charset="0"/>
                <a:cs typeface="Calibri" panose="020F0502020204030204" pitchFamily="34" charset="0"/>
              </a:rPr>
              <a:t>For KI-systemer som innebærer behandling av personopplysninger, gjelder både PVF og KIF</a:t>
            </a:r>
          </a:p>
          <a:p>
            <a:pPr marL="0" indent="0">
              <a:buNone/>
            </a:pPr>
            <a:r>
              <a:rPr lang="nb-NO" sz="2000" u="sng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Aktører</a:t>
            </a:r>
          </a:p>
          <a:p>
            <a:pPr marL="0" indent="0">
              <a:buNone/>
            </a:pPr>
            <a:r>
              <a:rPr lang="nb-NO" sz="20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PVF:  Behandlingsansvarlige, databehandler (ikke «produsenter», jf. fortalen avsnitt 78)</a:t>
            </a:r>
          </a:p>
          <a:p>
            <a:pPr marL="0" indent="0">
              <a:buNone/>
            </a:pPr>
            <a:r>
              <a:rPr lang="nb-NO" sz="20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KIF :  Provider (</a:t>
            </a:r>
            <a:r>
              <a:rPr lang="nb-NO" sz="2000" i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leverandør</a:t>
            </a:r>
            <a:r>
              <a:rPr lang="nb-NO" sz="20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), importer, </a:t>
            </a:r>
            <a:r>
              <a:rPr lang="nb-NO" sz="2000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distributor</a:t>
            </a:r>
            <a:r>
              <a:rPr lang="nb-NO" sz="20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product </a:t>
            </a:r>
            <a:r>
              <a:rPr lang="nb-NO" sz="2000" dirty="0" err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manifacturer</a:t>
            </a:r>
            <a:r>
              <a:rPr lang="nb-NO" sz="20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deployer (</a:t>
            </a:r>
            <a:r>
              <a:rPr lang="nb-NO" sz="2000" i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bruker</a:t>
            </a:r>
            <a:r>
              <a:rPr lang="nb-NO" sz="20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(+ «operator» som fellesbetegnelse)</a:t>
            </a:r>
          </a:p>
          <a:p>
            <a:pPr marL="0" indent="0">
              <a:buNone/>
            </a:pPr>
            <a:r>
              <a:rPr lang="nb-NO" sz="2000" u="sng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 virksomhet</a:t>
            </a:r>
          </a:p>
          <a:p>
            <a:r>
              <a:rPr lang="nb-NO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PVF gjelder for «behandling av personopplysninger»</a:t>
            </a:r>
          </a:p>
          <a:p>
            <a:pPr lvl="1"/>
            <a:r>
              <a:rPr lang="nb-NO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utvikling</a:t>
            </a:r>
            <a:r>
              <a:rPr lang="nb-NO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anskaffelse </a:t>
            </a:r>
            <a:r>
              <a:rPr lang="nb-NO" sz="1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(jf. «bestemmer hvilke midler som skal benyttes»)</a:t>
            </a:r>
            <a:r>
              <a:rPr lang="nb-NO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nb-NO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sz="2000" dirty="0">
                <a:solidFill>
                  <a:srgbClr val="FF99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bruk</a:t>
            </a:r>
          </a:p>
          <a:p>
            <a:r>
              <a:rPr lang="nb-NO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KIF gjelder for</a:t>
            </a:r>
          </a:p>
          <a:p>
            <a:pPr lvl="1"/>
            <a:r>
              <a:rPr lang="nb-NO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utvikling</a:t>
            </a:r>
            <a:r>
              <a:rPr lang="nb-NO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import fra tredjeland, distribusjon og </a:t>
            </a:r>
            <a:r>
              <a:rPr lang="nb-NO" sz="2000" dirty="0">
                <a:solidFill>
                  <a:srgbClr val="FF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bruk</a:t>
            </a:r>
            <a:endParaRPr lang="nb-NO" sz="2000" dirty="0">
              <a:solidFill>
                <a:srgbClr val="99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03BAC536-C989-B326-2A9A-1CE20EC31309}"/>
              </a:ext>
            </a:extLst>
          </p:cNvPr>
          <p:cNvSpPr txBox="1"/>
          <p:nvPr/>
        </p:nvSpPr>
        <p:spPr>
          <a:xfrm>
            <a:off x="793718" y="5743701"/>
            <a:ext cx="109533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Begge forordninger kan </a:t>
            </a:r>
            <a:r>
              <a:rPr lang="nb-NO" dirty="0" err="1">
                <a:latin typeface="Calibri" panose="020F0502020204030204" pitchFamily="34" charset="0"/>
                <a:cs typeface="Calibri" panose="020F0502020204030204" pitchFamily="34" charset="0"/>
              </a:rPr>
              <a:t>mao</a:t>
            </a:r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. gjelde for utvikling av systemer som </a:t>
            </a:r>
            <a:r>
              <a:rPr lang="nb-NO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behandler personopplysninger</a:t>
            </a:r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, eller som blir</a:t>
            </a:r>
          </a:p>
          <a:p>
            <a:r>
              <a:rPr lang="nb-NO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utviklet ved hjelp av personopplysninger</a:t>
            </a:r>
          </a:p>
        </p:txBody>
      </p:sp>
      <p:grpSp>
        <p:nvGrpSpPr>
          <p:cNvPr id="10" name="Gruppe 9">
            <a:extLst>
              <a:ext uri="{FF2B5EF4-FFF2-40B4-BE49-F238E27FC236}">
                <a16:creationId xmlns:a16="http://schemas.microsoft.com/office/drawing/2014/main" id="{5A348E66-B151-B274-5693-638E816EDF8C}"/>
              </a:ext>
            </a:extLst>
          </p:cNvPr>
          <p:cNvGrpSpPr/>
          <p:nvPr/>
        </p:nvGrpSpPr>
        <p:grpSpPr>
          <a:xfrm>
            <a:off x="7166668" y="3943795"/>
            <a:ext cx="1795002" cy="1661993"/>
            <a:chOff x="7138818" y="3943795"/>
            <a:chExt cx="1822852" cy="1661993"/>
          </a:xfrm>
        </p:grpSpPr>
        <p:sp>
          <p:nvSpPr>
            <p:cNvPr id="8" name="TekstSylinder 7">
              <a:extLst>
                <a:ext uri="{FF2B5EF4-FFF2-40B4-BE49-F238E27FC236}">
                  <a16:creationId xmlns:a16="http://schemas.microsoft.com/office/drawing/2014/main" id="{92BFF205-3B61-4FC2-FF7F-DBFDC21B4D62}"/>
                </a:ext>
              </a:extLst>
            </p:cNvPr>
            <p:cNvSpPr txBox="1"/>
            <p:nvPr/>
          </p:nvSpPr>
          <p:spPr>
            <a:xfrm>
              <a:off x="7138818" y="3943795"/>
              <a:ext cx="1822852" cy="1661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0" lang="nb-NO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3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= system?</a:t>
              </a:r>
            </a:p>
            <a:p>
              <a:pPr>
                <a:lnSpc>
                  <a:spcPct val="150000"/>
                </a:lnSpc>
              </a:pPr>
              <a:endParaRPr lang="nb-NO" sz="800" dirty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>
                <a:lnSpc>
                  <a:spcPct val="150000"/>
                </a:lnSpc>
              </a:pPr>
              <a:endParaRPr lang="nb-NO" sz="2000" dirty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kumimoji="0" lang="nb-NO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3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av IK-systemer</a:t>
              </a:r>
              <a:endParaRPr lang="nb-NO" dirty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" name="Pil: opp og ned 8">
              <a:extLst>
                <a:ext uri="{FF2B5EF4-FFF2-40B4-BE49-F238E27FC236}">
                  <a16:creationId xmlns:a16="http://schemas.microsoft.com/office/drawing/2014/main" id="{EE71C2CC-E4A1-0200-5F39-2C87AA7A6421}"/>
                </a:ext>
              </a:extLst>
            </p:cNvPr>
            <p:cNvSpPr/>
            <p:nvPr/>
          </p:nvSpPr>
          <p:spPr>
            <a:xfrm>
              <a:off x="7804891" y="4449307"/>
              <a:ext cx="162457" cy="761227"/>
            </a:xfrm>
            <a:prstGeom prst="upDownArrow">
              <a:avLst/>
            </a:prstGeom>
            <a:solidFill>
              <a:schemeClr val="accent6">
                <a:lumMod val="75000"/>
                <a:alpha val="3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78EF6B88-E4FB-3ECB-E395-A248F03509C4}"/>
              </a:ext>
            </a:extLst>
          </p:cNvPr>
          <p:cNvSpPr txBox="1"/>
          <p:nvPr/>
        </p:nvSpPr>
        <p:spPr>
          <a:xfrm>
            <a:off x="9133918" y="5039678"/>
            <a:ext cx="2042995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sz="1600" dirty="0">
                <a:latin typeface="Calibri" panose="020F0502020204030204" pitchFamily="34" charset="0"/>
                <a:cs typeface="Calibri" panose="020F0502020204030204" pitchFamily="34" charset="0"/>
              </a:rPr>
              <a:t>Hvordan skal unntaket</a:t>
            </a:r>
          </a:p>
          <a:p>
            <a:r>
              <a:rPr lang="nb-NO" sz="1600" dirty="0">
                <a:latin typeface="Calibri" panose="020F0502020204030204" pitchFamily="34" charset="0"/>
                <a:cs typeface="Calibri" panose="020F0502020204030204" pitchFamily="34" charset="0"/>
              </a:rPr>
              <a:t>i art. 2(5b) forstås?</a:t>
            </a:r>
          </a:p>
        </p:txBody>
      </p:sp>
    </p:spTree>
    <p:extLst>
      <p:ext uri="{BB962C8B-B14F-4D97-AF65-F5344CB8AC3E}">
        <p14:creationId xmlns:p14="http://schemas.microsoft.com/office/powerpoint/2010/main" val="211000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 animBg="1"/>
    </p:bldLst>
  </p:timing>
  <p:extLst mod="1">
    <p:ext uri="{6950BFC3-D8DA-4A85-94F7-54DA5524770B}">
      <p188:commentRel xmlns:p188="http://schemas.microsoft.com/office/powerpoint/2018/8/main" xmlns="" r:id="rId2"/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8F3821A-C823-04A4-C380-5771AE258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Hva er hovedutfordringen med utvikling av KI-systemer og personvernforordningen?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52324A1-4259-8C6A-366C-DF60305BF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4043" y="2111096"/>
            <a:ext cx="10091482" cy="3821353"/>
          </a:xfrm>
        </p:spPr>
        <p:txBody>
          <a:bodyPr>
            <a:normAutofit fontScale="92500" lnSpcReduction="10000"/>
          </a:bodyPr>
          <a:lstStyle/>
          <a:p>
            <a:r>
              <a:rPr lang="nb-NO" sz="2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Formålsbestemthetsprinsippet (PVF artikkel 5(1)(b) og 6(4))</a:t>
            </a:r>
          </a:p>
          <a:p>
            <a:pPr lvl="1"/>
            <a:r>
              <a:rPr lang="nb-NO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Bruk til å utvikle KI-systemer vil normalt ikke være </a:t>
            </a:r>
            <a:r>
              <a:rPr lang="nb-NO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innsamlingsformål</a:t>
            </a:r>
          </a:p>
          <a:p>
            <a:pPr lvl="1"/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Åpnet for </a:t>
            </a:r>
            <a:r>
              <a:rPr lang="nb-NO" i="1" dirty="0">
                <a:latin typeface="Calibri" panose="020F0502020204030204" pitchFamily="34" charset="0"/>
                <a:cs typeface="Calibri" panose="020F0502020204030204" pitchFamily="34" charset="0"/>
              </a:rPr>
              <a:t>videre formål </a:t>
            </a:r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som ikke er uforenlig med innsamlingsformålet</a:t>
            </a:r>
          </a:p>
          <a:p>
            <a:pPr lvl="1"/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KI-utvikling vil derfor skje for videre formål etter art. 6(4), og kan da bygge på:</a:t>
            </a:r>
          </a:p>
          <a:p>
            <a:pPr lvl="2">
              <a:buFont typeface="Aptos" panose="020B0004020202020204" pitchFamily="34" charset="0"/>
              <a:buChar char="−"/>
            </a:pPr>
            <a:r>
              <a:rPr lang="nb-NO" sz="2200" dirty="0">
                <a:latin typeface="Calibri" panose="020F0502020204030204" pitchFamily="34" charset="0"/>
                <a:cs typeface="Calibri" panose="020F0502020204030204" pitchFamily="34" charset="0"/>
              </a:rPr>
              <a:t>Samtykke</a:t>
            </a:r>
          </a:p>
          <a:p>
            <a:pPr lvl="2">
              <a:buFont typeface="Aptos" panose="020B0004020202020204" pitchFamily="34" charset="0"/>
              <a:buChar char="−"/>
            </a:pPr>
            <a:r>
              <a:rPr lang="nb-NO" sz="2200" dirty="0">
                <a:latin typeface="Calibri" panose="020F0502020204030204" pitchFamily="34" charset="0"/>
                <a:cs typeface="Calibri" panose="020F0502020204030204" pitchFamily="34" charset="0"/>
              </a:rPr>
              <a:t>Nasjonal rett eller unionsretten, eller</a:t>
            </a:r>
          </a:p>
          <a:p>
            <a:pPr lvl="2">
              <a:buFont typeface="Aptos" panose="020B0004020202020204" pitchFamily="34" charset="0"/>
              <a:buChar char="−"/>
            </a:pPr>
            <a:r>
              <a:rPr lang="nb-NO" sz="2200" dirty="0">
                <a:latin typeface="Calibri" panose="020F0502020204030204" pitchFamily="34" charset="0"/>
                <a:cs typeface="Calibri" panose="020F0502020204030204" pitchFamily="34" charset="0"/>
              </a:rPr>
              <a:t>En konkret vurdering, jf. art. 6(4)(a – e)</a:t>
            </a:r>
          </a:p>
          <a:p>
            <a:r>
              <a:rPr lang="nb-NO" sz="2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Behandlingsgrunnlag (PVF artikkel 6 og 9)</a:t>
            </a:r>
          </a:p>
          <a:p>
            <a:pPr lvl="1"/>
            <a:r>
              <a:rPr lang="nb-NO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offentlig forvaltning er særlig art. 6(1)(e) og i art. 9(2) er særlig (g) aktuelt behandlingsgrunnlag</a:t>
            </a:r>
          </a:p>
          <a:p>
            <a:pPr lvl="1"/>
            <a:r>
              <a:rPr lang="nb-NO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Begge behandlingsgrunnlag krever nasjonal lovgivning</a:t>
            </a:r>
          </a:p>
          <a:p>
            <a:pPr lvl="1"/>
            <a:endParaRPr lang="nb-NO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58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C1655F2-3E4B-C10C-09B0-81DE2CEE9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hvilken grad blir forvaltningens KI-systemer regulert av KI-forordningen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69CA479-6FFE-41A0-4B15-7B72A2DF7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931" y="1825625"/>
            <a:ext cx="11330205" cy="4459134"/>
          </a:xfrm>
        </p:spPr>
        <p:txBody>
          <a:bodyPr>
            <a:normAutofit fontScale="70000" lnSpcReduction="20000"/>
          </a:bodyPr>
          <a:lstStyle/>
          <a:p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Krav om </a:t>
            </a:r>
            <a:r>
              <a:rPr lang="nb-NO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KI-kyndig personell </a:t>
            </a:r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(art. 4b)</a:t>
            </a:r>
          </a:p>
          <a:p>
            <a:r>
              <a:rPr lang="nb-NO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Forbud </a:t>
            </a:r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mot visse KI-systemer (art. 5)</a:t>
            </a:r>
          </a:p>
          <a:p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Krav til </a:t>
            </a:r>
            <a:r>
              <a:rPr lang="nb-NO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Høy risiko KI-systemer </a:t>
            </a:r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(art. 6 – 51), f.eks.</a:t>
            </a:r>
          </a:p>
          <a:p>
            <a:pPr lvl="1"/>
            <a:r>
              <a:rPr lang="en-US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Visse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KI-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systemer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eller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1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inngår</a:t>
            </a:r>
            <a:r>
              <a:rPr lang="en-US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1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sikkerhetsprodukter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(“safety”) (art. 6(1))</a:t>
            </a:r>
          </a:p>
          <a:p>
            <a:pPr lvl="1"/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Employment, workers management and access to self-employment  (Annex III (4))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Access to and enjoyment of essential private services and essential public services and benefits (Annex III (5))</a:t>
            </a:r>
          </a:p>
          <a:p>
            <a:pPr lvl="1"/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Migration, asylum and border control management, insofar as their use is permitted under relevant Union or national law (Annex III (7))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nb-NO" dirty="0" err="1">
                <a:latin typeface="Calibri" panose="020F0502020204030204" pitchFamily="34" charset="0"/>
                <a:cs typeface="Calibri" panose="020F0502020204030204" pitchFamily="34" charset="0"/>
              </a:rPr>
              <a:t>Annex</a:t>
            </a:r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 III kan endres av Kommisjonen ved delegert lovgivning (jf. art. 7)</a:t>
            </a:r>
          </a:p>
          <a:p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Krav til </a:t>
            </a:r>
            <a:r>
              <a:rPr lang="nb-NO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transparens</a:t>
            </a:r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 for visse </a:t>
            </a:r>
            <a:r>
              <a:rPr lang="nb-NO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KI-systemer som interagerer med mennesker</a:t>
            </a:r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 (uavhengig av om Høy KI-risiko (art. 52(1) og (2))</a:t>
            </a:r>
          </a:p>
          <a:p>
            <a:r>
              <a:rPr lang="nb-NO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Krav til generelle KI-modeller </a:t>
            </a:r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(art. 52 – 52e)</a:t>
            </a:r>
          </a:p>
          <a:p>
            <a:r>
              <a:rPr lang="nb-NO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Adferdsnormer</a:t>
            </a:r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 for KI-systemer som ikke er Høy risiko KI-systemer (art. 69)</a:t>
            </a:r>
          </a:p>
          <a:p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Plikt for nasjonale myndigheter til å tilby minst én </a:t>
            </a:r>
            <a:r>
              <a:rPr lang="nb-NO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regulatorisk sandkasse </a:t>
            </a:r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for KI (art. 53)</a:t>
            </a:r>
          </a:p>
        </p:txBody>
      </p:sp>
    </p:spTree>
    <p:extLst>
      <p:ext uri="{BB962C8B-B14F-4D97-AF65-F5344CB8AC3E}">
        <p14:creationId xmlns:p14="http://schemas.microsoft.com/office/powerpoint/2010/main" val="913857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924</Words>
  <Application>Microsoft Office PowerPoint</Application>
  <PresentationFormat>Widescreen</PresentationFormat>
  <Paragraphs>114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Aptos</vt:lpstr>
      <vt:lpstr>Aptos Display</vt:lpstr>
      <vt:lpstr>Arial</vt:lpstr>
      <vt:lpstr>Calibri</vt:lpstr>
      <vt:lpstr>Wingdings</vt:lpstr>
      <vt:lpstr>Office-tema</vt:lpstr>
      <vt:lpstr>KI-systemer i offentlig forvaltning og rettslige rammer for utvikling av slike systemer</vt:lpstr>
      <vt:lpstr>«KI-system» i KI-forordningen (AIA)?</vt:lpstr>
      <vt:lpstr>Rettslig regulering av KI-systemer</vt:lpstr>
      <vt:lpstr>Rettslig regulering av KI-systemer</vt:lpstr>
      <vt:lpstr>Utvikling av KI-systemer ved hjelp av personopplysninger</vt:lpstr>
      <vt:lpstr>PowerPoint Presentation</vt:lpstr>
      <vt:lpstr>Personvernforordningen (PVF) – KI-forordningen (KIF)</vt:lpstr>
      <vt:lpstr>Hva er hovedutfordringen med utvikling av KI-systemer og personvernforordningen?</vt:lpstr>
      <vt:lpstr>I hvilken grad blir forvaltningens KI-systemer regulert av KI-forordningen</vt:lpstr>
      <vt:lpstr>Trolig, vanlig(st) situasjon for KI i norsk offentlig forvaltning</vt:lpstr>
      <vt:lpstr>Rom for å gi nasjonale regler om KI-systemer?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dag wiese schartum</dc:creator>
  <cp:lastModifiedBy>Dag Wiese Schartum</cp:lastModifiedBy>
  <cp:revision>20</cp:revision>
  <cp:lastPrinted>2024-03-12T19:48:21Z</cp:lastPrinted>
  <dcterms:created xsi:type="dcterms:W3CDTF">2024-03-07T19:53:57Z</dcterms:created>
  <dcterms:modified xsi:type="dcterms:W3CDTF">2024-03-13T09:36:11Z</dcterms:modified>
</cp:coreProperties>
</file>