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88" r:id="rId5"/>
    <p:sldId id="286" r:id="rId6"/>
    <p:sldId id="258" r:id="rId7"/>
    <p:sldId id="284" r:id="rId8"/>
    <p:sldId id="283" r:id="rId9"/>
    <p:sldId id="285" r:id="rId10"/>
    <p:sldId id="293" r:id="rId11"/>
    <p:sldId id="289" r:id="rId12"/>
    <p:sldId id="264" r:id="rId13"/>
    <p:sldId id="292" r:id="rId14"/>
    <p:sldId id="260" r:id="rId15"/>
    <p:sldId id="281" r:id="rId16"/>
    <p:sldId id="290" r:id="rId17"/>
    <p:sldId id="280" r:id="rId18"/>
    <p:sldId id="287" r:id="rId19"/>
    <p:sldId id="279" r:id="rId2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034148-0F34-5FBB-6AD6-3D56395BD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82C28F4-67D9-FFF9-83DD-52DE25304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2CAC6BA-3DF1-B7BA-2EA6-B4F4D6D37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0D4E223-2051-899F-3A2C-9F9E38CC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104626E-DCED-485B-358D-B32DBCCE3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3515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2F964B-6F07-2812-BF10-B8D13E1F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A039C30-29C0-966D-825F-6F5FFA995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F073870-8249-48E4-C49E-F78E573A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76BA3C9-FB9B-7039-9789-5ED00CA46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DD84B73-0DAD-29D3-033A-DCF54206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987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12C375B-1B44-0644-21B3-016315D1DB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90747F1-1863-1504-EFC6-DBBC9D3C1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CDA314-20B1-A187-3A74-4C1D6BD1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242BF8B-B248-8548-CB15-421B55EFF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15398D9-06E2-1035-0F88-440E5C814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420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81864B-E8C0-47C1-904E-C86F2D282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A78FA21-431D-46B1-89FF-8831B4A7B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3BED01-8181-4D8D-810D-73937442B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7A12E6-5A7F-418C-8883-117AFB7BA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A2DCC4C-A458-4A6F-81F2-70A50848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8525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C52BEA-1E31-4B29-A337-D3EFB7BAD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904BD84-33DC-4DEB-A9E8-45E6ED80F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729086-714E-4E04-8760-C6B29622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6D03A5-2D6C-46E4-8F33-A5118093B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8D0A663-D318-4B02-BA2F-DE7D51E3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408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98EC48-1E7B-488C-836E-580A3F3B4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764D228-47A3-49E1-BFDC-B4E38E7A1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208ECF-059B-47C8-82E7-DE954F02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C047AD-E486-4FFE-A377-5AE2C8A8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B2D014-53E3-4932-8F74-E034453E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24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7EB802-1D9F-42F7-A6EB-57011EB1A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8FD51B-03F1-40CB-BAB1-96494E7C9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EE235BE-FD06-496E-B9D9-DC2F7CE7E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7D29794-5D6F-46B0-BE5B-B33FAA11D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0F71534-5EDD-4EB1-967D-6FECD0114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ABCF16A-A769-4CE9-AC2F-A31FE5B7E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5237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B9BFE5-72AD-42D6-A7D4-DB5146FA6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6862056-2E16-4276-8CA9-1419316F2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763430C-58E6-4950-81BA-505E4474B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6CB4FB9-BD32-4904-A934-2BDE838E2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E595DE4-1B02-433E-ABBA-C4D17F2EE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997308F-4BFA-4CAA-B36B-B98B71D18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BF7FE6E-084C-4BF0-8EFD-00E0E38F1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E153E15-5640-4115-B5F8-40195C8A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3583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254AFD-8C8A-4339-8186-5679D16D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6691976-A405-4FC9-8378-A1625C13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B0C7BFC-8D57-4410-9B6C-B5F0F583F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CE8DD99-6432-486D-98EB-FAB91409E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2333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A4E3074-AD44-410B-AC83-2D375644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71DFEF0-99F4-4D10-B5CE-93CB55E1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E1C880-E993-48CB-8CD7-C33A277B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0894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14662A-B3C7-4724-A385-0DABA1C97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B09FCF-70CA-442F-A4B2-4EC627096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EBD8B9E-AF70-4CC4-B90C-9B23C27A7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82E9C73-A78A-40D2-8E81-820E60A03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27A2-FEC6-4F9A-AE3F-87BBB4E7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0E55C6A-4BD3-421E-8C47-71953664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723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6AB09C-48D0-2A9A-9554-C2FC53C42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29220A0-4C5D-2ADA-CD72-4B067D851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E3592D4-0848-DBFC-65C2-FE3617E12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9E39060-A7B4-6849-6972-9B6F35C7B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D16C52-92C7-585E-6DBA-E2CE83BEF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1130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23A665-6499-4413-8AF2-6BF06942A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2193285-60A8-41CB-A49F-72EFFAD2FE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B03DB56-6B12-46E7-8C44-6FB622341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43DC0F9-8C91-479C-A030-63DB83E35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48E91C9-60C7-46FF-8692-0F3697F1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BD8ED59-430C-474F-82F5-2011C57BD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9980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F7EAF7-3510-44A0-A8AD-046BCA842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B001BC3-2B2E-4988-897F-9CF2FB007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B56FB6-965D-4BC9-85E0-B5DFBA90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9590619-8C76-4162-809F-2A0DA232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E83937-A450-46F8-92CD-408F3097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8164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D33670F-D036-4BE7-AECF-4D6D878ED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68A9B77-6EA1-4EAD-8A76-E49B38BAD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76C6DB-4A83-44F5-BA5E-2589EDD4B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E2BE1B6-BDE0-4BFE-8195-3ED14446F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3BC0B6-35B6-4DC3-B363-33EEEF29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28312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449CCB-9A3F-4857-B937-87CC1FA7CE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297F96-816E-4863-8934-425437A384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744D1-7BD1-47FD-8AF0-879B49D034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AB0FA-5233-4FCE-930B-0CC1E721104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665556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31C793-CD0B-439F-9048-020A5AFE3F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A43234-DECF-42A0-88A9-2D449CD171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203E87-8D8C-450C-9DE5-3FD0DDC4F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4FCEA-2C6A-49A3-8133-E9A27998B16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7636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AA045A-4701-4BE7-9360-8F641B9790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03E654-1AB0-4067-8981-291E7E659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162A5F-EECE-4C77-95FC-C8CF81414A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0DDAB-2857-4BB3-94EB-64169A24C48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686534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3A0DBE-8DB5-4F6D-B5F3-8900A50327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1932E-5F4A-45D9-A78C-AAAAD38EC4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97C7E9-5EB1-4CC1-BF4B-D171D7D676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70C22-0EEA-4661-AA8F-1458C91872C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28082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FD19B27-14D7-4927-894C-4442D17525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79FE48-6AB8-4415-9801-E9EBE7A4D3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0F83E6E-0E51-4DE2-9FF4-39498E3924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902DA-63A0-4957-909F-03F2EEFDD66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99719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97E6102-9EFA-4406-9A8D-900E993083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261DDC-41E5-4F0B-91E9-8C9DC7A1F4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55D630F-A340-4899-9F73-82C246741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41A-66AD-44F8-A07E-3AA7C19BDD2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245745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99701F2-6F0C-46CF-A530-051FF127D1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3B4A325-7F6D-4A23-BA0D-BD3BAB5518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9092D0-4A6D-4215-9562-5958F51A47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C59D0-4C97-482D-BFB5-5507B3A6BCC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9031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BA7D69-889F-ED02-854F-0E4283790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CD53D8A-F671-A988-02F3-FE59AF473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A2F143-4913-67FC-8CF2-768D13A8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169FF8C-31DA-2A43-005E-8366F99D2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AD502EB-7C28-9A16-90F0-F0B65C836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59987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FA93F3-F60D-48C2-B353-2DE2A821C9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AED43B-1EB3-4DF7-B18B-C53A36F3EE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D65628-63D8-4510-9FD9-BE231FEB7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1EE0F-BA32-4253-9E13-A80781DF8F8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255724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AFF4F5-966C-45A7-9030-25B5B9A568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815378-09F4-407F-89B1-BE6D999BCF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D85D41-A96E-47A6-8678-F0C20EEC7C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8914E-0830-4468-A37B-7C62724E243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453498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C1C643-5ACA-40C9-938D-28C6F96E58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52C3B1-2744-4178-87B7-F9CCE4ABFA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5549B1-8335-40D4-BEB2-BC7B0E9977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781D5-F813-4706-84C9-A406D2CA284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86680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FA3199-ADEA-4A82-8155-B1318128D4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B81297-0BCB-4CCB-8267-C41D315CF4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A057DE-B884-4AB7-A0BC-91E4E843A1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1ED43-D5D5-4BF3-85C2-B003D382F52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7959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874833-A551-EB52-8248-784863B3B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283085-C3BC-0654-A822-0B7C042442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04C0A63-D040-A8A1-4D8F-C75FFBA86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231B6E4-15EF-A7BF-73AA-B8B18045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3562F66-B7DD-732B-86A2-102F7503F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8E1BE14-6378-7EC1-31F3-BA4938040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68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6DFDA2-067A-C1C1-83B6-84AEC000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911C54A-F854-3BA8-0C50-34179B89B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1CDF293-E4CF-F134-B205-AB6C2367B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3E0CAD5-E3A0-655E-D386-1D1EAE1853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72FC952-E816-7880-7438-D6B07905F9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1C8D889-29BF-A2C7-1129-4FAC84755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CC60510-AAC9-2CAA-1E1F-C83B8B1D2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EA8C2AA-362F-F983-165F-915B7CF3F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324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DF7987-AD08-BBFE-0E59-6161D6F38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22F41FA-981E-88D1-A284-97319298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B38BAA4-F51E-9C81-51B4-520F9FA0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C0E562E-5B72-34C4-CD49-815D89BBB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869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41F853A-EEC5-E91B-D880-911FBFF0D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B4585CF-0448-4409-A7D7-636F08A6C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5D7AEC6-103E-0651-153E-C3E3A2BD5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156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43DBE5-C243-8F35-95EE-26C099C6A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46D1D0-B5FF-8972-9041-1AA0D5D1C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74C2A81-9F6E-26DD-98A6-6B7AAFD8F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79293CB-0A98-6049-A290-A84A6357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B908FEC-0A93-C5C8-A2A1-611B03536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8400920-1821-4F56-C5BA-54A97D83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93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80237D-5599-E513-2968-13500EC49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8D24657-9E44-FE98-3EF3-AA9653DCBF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D34B1CB-F1DF-5470-6502-E268A5290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D30DFBA-030A-EF98-4ABE-F686736C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DE771FB-13B9-2414-7D35-0A66EBF8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7525DE7-603A-4502-00BA-E5FBF834E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157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BF2F3DE-4593-74AC-5724-9D87027DB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BD0B4DB-C545-A7DE-C837-4EC7275F7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69DDDFB-0E15-E31C-B652-96B59A716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78E7B-9585-48BA-AFBB-CA996F46D5AC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263D9C-41DC-1190-F261-0E84AF6D7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6BB3FB-FD9E-8047-0D96-B4E65077A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836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322F3BB-1C83-4014-B69D-74A0DEB7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643E932-0A63-402D-BBF0-68F4201CF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374E3B-4855-410C-ABC6-6A0EE03B8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268AD-4892-4182-8125-38CEF3D7B0D6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DA4978C-5D59-44A7-A4AE-A9A67C472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F0C6DCB-A3FF-414A-BB35-8956C27A5C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95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D7CD854-E3FC-4924-9BB5-425E18A78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 i malen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BBA88FB-33BE-41D0-B1B2-139C531D2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19E662-0825-44B3-8B72-BB679617FF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99455A-F03A-410E-A028-40CD1830E4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BF7F91B-1BB7-4575-8401-85D00A3DB2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8599DF-0ED7-4308-A262-61006B6DECC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8616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E1B747-989E-7A15-FCA1-FC3D7C79F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2867" y="1122363"/>
            <a:ext cx="10630135" cy="1311804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</a:rPr>
              <a:t>Om innbygging av enkeltbestemmelser og prinsipper, og </a:t>
            </a:r>
            <a:br>
              <a:rPr lang="nb-NO" sz="3600" dirty="0">
                <a:solidFill>
                  <a:srgbClr val="7030A0"/>
                </a:solidFill>
              </a:rPr>
            </a:br>
            <a:r>
              <a:rPr lang="nb-NO" sz="3600" dirty="0">
                <a:solidFill>
                  <a:srgbClr val="7030A0"/>
                </a:solidFill>
              </a:rPr>
              <a:t>forholdet mellom systemutvikling og regelverksutvikling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A218E82-E7D0-9427-0973-C5C7C20D72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1516681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74E276C-2332-473A-B17D-799E592AC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4567" y="374510"/>
            <a:ext cx="9608024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Forholdet mellom  systemutvikling og regelverksutvikling</a:t>
            </a:r>
            <a:b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                    - oversikt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F484484-D3BD-408E-B873-4796B9581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34" y="1433434"/>
            <a:ext cx="9840035" cy="5003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Kan skjelne mellom tre situasjoner knyttet til systemutvikling der regelverksutvikling er aktuelt:</a:t>
            </a:r>
          </a:p>
          <a:p>
            <a:pPr marL="625475" lvl="1" indent="-265113">
              <a:spcBef>
                <a:spcPct val="20000"/>
              </a:spcBef>
              <a:buFont typeface="+mj-lt"/>
              <a:buAutoNum type="arabicParenR"/>
              <a:defRPr/>
            </a:pPr>
            <a:r>
              <a:rPr lang="nb-NO" b="1" i="1" u="sng" dirty="0">
                <a:solidFill>
                  <a:srgbClr val="8000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Generell</a:t>
            </a:r>
            <a:r>
              <a:rPr lang="nb-NO" b="1" u="sng" dirty="0">
                <a:solidFill>
                  <a:srgbClr val="8000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tilnærming (før systemutvikling)</a:t>
            </a:r>
            <a:r>
              <a:rPr lang="nb-NO" b="1" dirty="0">
                <a:solidFill>
                  <a:srgbClr val="8000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nb-NO" b="1" dirty="0">
                <a:solidFill>
                  <a:srgbClr val="800080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«automatiseringsvennlig lovgivning»</a:t>
            </a:r>
            <a:br>
              <a:rPr lang="nb-NO" dirty="0">
                <a:solidFill>
                  <a:srgbClr val="800080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dirty="0">
                <a:solidFill>
                  <a:srgbClr val="8000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Dvs.: skrive lover og forskrifter slik at de blir lette å transformere til programkode – eller, i alle fall slik at dette ikke blir unødvendig vanskelig</a:t>
            </a:r>
          </a:p>
          <a:p>
            <a:pPr marL="360362" lvl="1">
              <a:spcBef>
                <a:spcPct val="20000"/>
              </a:spcBef>
              <a:defRPr/>
            </a:pPr>
            <a:endParaRPr lang="nb-NO" dirty="0">
              <a:solidFill>
                <a:srgbClr val="80008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25475" lvl="1" indent="-265113">
              <a:spcBef>
                <a:spcPct val="20000"/>
              </a:spcBef>
              <a:buFont typeface="+mj-lt"/>
              <a:buAutoNum type="arabicParenR"/>
              <a:defRPr/>
            </a:pPr>
            <a:endParaRPr lang="nb-NO" dirty="0">
              <a:solidFill>
                <a:srgbClr val="80008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25475" lvl="1" indent="-265113">
              <a:spcBef>
                <a:spcPct val="20000"/>
              </a:spcBef>
              <a:defRPr/>
            </a:pPr>
            <a:endParaRPr lang="nb-NO" dirty="0">
              <a:solidFill>
                <a:srgbClr val="80008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25475" lvl="1" indent="-265113">
              <a:spcBef>
                <a:spcPct val="20000"/>
              </a:spcBef>
              <a:defRPr/>
            </a:pPr>
            <a:endParaRPr lang="nb-NO" dirty="0">
              <a:solidFill>
                <a:srgbClr val="80008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25475" lvl="1" indent="-265113">
              <a:spcBef>
                <a:spcPct val="20000"/>
              </a:spcBef>
              <a:buFont typeface="+mj-lt"/>
              <a:buAutoNum type="arabicParenR" startAt="2"/>
              <a:defRPr/>
            </a:pPr>
            <a:endParaRPr lang="nb-NO" b="1" i="1" u="sng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25475" lvl="1" indent="-265113">
              <a:spcBef>
                <a:spcPct val="20000"/>
              </a:spcBef>
              <a:buFont typeface="+mj-lt"/>
              <a:buAutoNum type="arabicParenR" startAt="2"/>
              <a:defRPr/>
            </a:pPr>
            <a:r>
              <a:rPr lang="nb-NO" b="1" i="1" u="sng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Før </a:t>
            </a:r>
            <a:r>
              <a:rPr lang="nb-NO" b="1" u="sng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og</a:t>
            </a:r>
            <a:r>
              <a:rPr lang="nb-NO" b="1" i="1" u="sng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under veis </a:t>
            </a:r>
            <a:r>
              <a:rPr lang="nb-NO" b="1" u="sng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systemutvikling</a:t>
            </a:r>
            <a:r>
              <a:rPr lang="nb-NO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  <a:r>
              <a:rPr lang="nb-NO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b="1" i="1" dirty="0">
                <a:solidFill>
                  <a:srgbClr val="C00000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«</a:t>
            </a:r>
            <a:r>
              <a:rPr lang="nb-NO" b="1" dirty="0">
                <a:solidFill>
                  <a:srgbClr val="C00000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systemdrevet lovendring»</a:t>
            </a:r>
            <a:br>
              <a:rPr lang="nb-NO" i="1" dirty="0">
                <a:solidFill>
                  <a:srgbClr val="C00000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Endre eksisterende lover og forskrifter for å tilfredsstille behov knyttet til den systemløsningen en ønsker å utvikle</a:t>
            </a:r>
            <a:endParaRPr lang="nb-NO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25475" lvl="1" indent="-265113">
              <a:spcBef>
                <a:spcPct val="20000"/>
              </a:spcBef>
              <a:buFont typeface="+mj-lt"/>
              <a:buAutoNum type="arabicParenR" startAt="2"/>
              <a:defRPr/>
            </a:pPr>
            <a:r>
              <a:rPr lang="nb-NO" b="1" i="1" u="sng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Etter</a:t>
            </a:r>
            <a:r>
              <a:rPr lang="nb-NO" b="1" u="sng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systemutvikling:</a:t>
            </a:r>
            <a:r>
              <a:rPr lang="nb-NO" b="1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b="1" dirty="0">
                <a:solidFill>
                  <a:srgbClr val="0000FF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«systemutvikling som regelverksutvikling» </a:t>
            </a:r>
            <a:r>
              <a:rPr lang="nb-NO" b="1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eller </a:t>
            </a:r>
            <a:r>
              <a:rPr lang="nb-NO" b="1" dirty="0">
                <a:solidFill>
                  <a:srgbClr val="0000FF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«regelvask»</a:t>
            </a:r>
            <a:br>
              <a:rPr lang="nb-NO" dirty="0">
                <a:solidFill>
                  <a:srgbClr val="0000FF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Reformulere lover og forskrifter som har vært gjenstand for transformering slik at rettsreglene blir uttrykt på en klarere/bedre måte, ved å anvende innsikter fra transformeringen</a:t>
            </a: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0100" lvl="2" indent="-342900">
              <a:spcBef>
                <a:spcPct val="20000"/>
              </a:spcBef>
              <a:buFontTx/>
              <a:buChar char="•"/>
              <a:defRPr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0100" lvl="2" indent="-342900">
              <a:spcBef>
                <a:spcPct val="20000"/>
              </a:spcBef>
              <a:buFontTx/>
              <a:buChar char="•"/>
              <a:defRPr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0F3732AE-7435-4FB0-A585-5F1A0EB7D0E5}"/>
              </a:ext>
            </a:extLst>
          </p:cNvPr>
          <p:cNvSpPr txBox="1"/>
          <p:nvPr/>
        </p:nvSpPr>
        <p:spPr>
          <a:xfrm>
            <a:off x="1260747" y="2644170"/>
            <a:ext cx="73134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Er særlig aktuelt for lovgivning som er ment å være </a:t>
            </a:r>
            <a:r>
              <a:rPr lang="nb-NO" sz="1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innhold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i RBS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Lovgivning som er </a:t>
            </a:r>
            <a:r>
              <a:rPr lang="nb-NO" sz="1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ramme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vil sjelden kunne automatiseres i særlig grad (jf. ovenfor), fordi rammene ofte forutsetter konkrete, individuelle vurderinger (f.eks. om innsyn, om opplysninger skal slettes mv.)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mulig å tenke seg enkelte «automatiseringsvennlige rammer», men dette vil lett bryte med tilvant lovgivningspraksis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386609" y="2645067"/>
            <a:ext cx="4524315" cy="1777409"/>
          </a:xfrm>
          <a:prstGeom prst="rect">
            <a:avLst/>
          </a:prstGeom>
        </p:spPr>
      </p:pic>
      <p:sp>
        <p:nvSpPr>
          <p:cNvPr id="5" name="Pil høyre 4"/>
          <p:cNvSpPr/>
          <p:nvPr/>
        </p:nvSpPr>
        <p:spPr>
          <a:xfrm>
            <a:off x="5931204" y="2973794"/>
            <a:ext cx="3760638" cy="116892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Systemutvikling</a:t>
            </a:r>
          </a:p>
        </p:txBody>
      </p:sp>
      <p:sp>
        <p:nvSpPr>
          <p:cNvPr id="11" name="Pil høyre 10"/>
          <p:cNvSpPr/>
          <p:nvPr/>
        </p:nvSpPr>
        <p:spPr>
          <a:xfrm>
            <a:off x="344631" y="2973794"/>
            <a:ext cx="2230281" cy="116892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Lovutvikling</a:t>
            </a:r>
          </a:p>
        </p:txBody>
      </p:sp>
      <p:grpSp>
        <p:nvGrpSpPr>
          <p:cNvPr id="14" name="Gruppe 13"/>
          <p:cNvGrpSpPr/>
          <p:nvPr/>
        </p:nvGrpSpPr>
        <p:grpSpPr>
          <a:xfrm>
            <a:off x="1818166" y="3852684"/>
            <a:ext cx="7036591" cy="2679349"/>
            <a:chOff x="1751091" y="3077984"/>
            <a:chExt cx="7036591" cy="2234153"/>
          </a:xfrm>
        </p:grpSpPr>
        <p:sp>
          <p:nvSpPr>
            <p:cNvPr id="12" name="Bue 11"/>
            <p:cNvSpPr/>
            <p:nvPr/>
          </p:nvSpPr>
          <p:spPr>
            <a:xfrm rot="5400000">
              <a:off x="2938867" y="1890208"/>
              <a:ext cx="2234153" cy="4609706"/>
            </a:xfrm>
            <a:prstGeom prst="arc">
              <a:avLst>
                <a:gd name="adj1" fmla="val 16033449"/>
                <a:gd name="adj2" fmla="val 5473512"/>
              </a:avLst>
            </a:prstGeom>
            <a:ln w="412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TekstSylinder 12"/>
            <p:cNvSpPr txBox="1"/>
            <p:nvPr/>
          </p:nvSpPr>
          <p:spPr>
            <a:xfrm>
              <a:off x="5891753" y="3242819"/>
              <a:ext cx="2895929" cy="830997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Prosessanalyser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Informasjonsanalyser</a:t>
              </a:r>
            </a:p>
          </p:txBody>
        </p:sp>
      </p:grpSp>
      <p:grpSp>
        <p:nvGrpSpPr>
          <p:cNvPr id="6" name="Gruppe 5">
            <a:extLst>
              <a:ext uri="{FF2B5EF4-FFF2-40B4-BE49-F238E27FC236}">
                <a16:creationId xmlns:a16="http://schemas.microsoft.com/office/drawing/2014/main" id="{D0D869B7-2CFF-A887-F98C-A0A1303BD2BF}"/>
              </a:ext>
            </a:extLst>
          </p:cNvPr>
          <p:cNvGrpSpPr/>
          <p:nvPr/>
        </p:nvGrpSpPr>
        <p:grpSpPr>
          <a:xfrm>
            <a:off x="2607261" y="542006"/>
            <a:ext cx="3263970" cy="5837767"/>
            <a:chOff x="369276" y="-246184"/>
            <a:chExt cx="3263970" cy="6247864"/>
          </a:xfrm>
        </p:grpSpPr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AF46ADCD-C010-3C24-8BD5-A59E4BADFB2D}"/>
                </a:ext>
              </a:extLst>
            </p:cNvPr>
            <p:cNvSpPr txBox="1"/>
            <p:nvPr/>
          </p:nvSpPr>
          <p:spPr>
            <a:xfrm>
              <a:off x="369276" y="-246184"/>
              <a:ext cx="2655277" cy="6247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§</a:t>
              </a:r>
            </a:p>
          </p:txBody>
        </p:sp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01116EC8-137E-1A66-5419-FB32D7201A7C}"/>
                </a:ext>
              </a:extLst>
            </p:cNvPr>
            <p:cNvSpPr txBox="1"/>
            <p:nvPr/>
          </p:nvSpPr>
          <p:spPr>
            <a:xfrm>
              <a:off x="369276" y="944518"/>
              <a:ext cx="3263970" cy="4524315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Formålet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med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behandlingen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skal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være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fastlagt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dette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retsgrundlag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eller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for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så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vidt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angår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den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behandling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der er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omhandlet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stk. 1, litra e),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være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nødvendig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for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udførelsen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af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opgave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I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samfundets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interesse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eller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som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henhører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under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offentlig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myndighedsudøvelse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som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den data-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ansvarlige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har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fået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pålagt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 Dette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retsgrundlag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kan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indeholde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specifikke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bestemmelser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med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henblik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på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at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tilpasse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anvendelsen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af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bestem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melserne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denne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forordning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bl.a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 de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generelle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betingelser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for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lovlighed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af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den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dataansvarliges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behandling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hvilke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typer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oplysninger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der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skal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behandles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berørte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registrerede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hvilke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enheder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personoplysninger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må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videregives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til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formålet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hermed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formålsbegrænsninger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opbevarings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perioder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behandlingsaktiviteter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samt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behand-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lingsprocedurer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herunder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foranstaltninger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til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sikring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af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lovlig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rimelig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behandling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såsom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I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andre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specifikke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databehandlingssituationer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som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omhandlet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kapitel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IX. EU-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retten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eller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medlemsstaternes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nationale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ret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skal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opfylde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et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formål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samfundets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interesse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stå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rimeligt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forhold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til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det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legitime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mål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der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forfølges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</a:t>
              </a:r>
              <a:r>
                <a:rPr kumimoji="0" lang="en-GB" sz="1200" b="0" i="1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fra</a:t>
              </a:r>
              <a:r>
                <a:rPr kumimoji="0" lang="en-GB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1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personvernforordningen</a:t>
              </a:r>
              <a:r>
                <a:rPr kumimoji="0" lang="en-GB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art. 6)</a:t>
              </a:r>
            </a:p>
          </p:txBody>
        </p:sp>
      </p:grp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9C80F620-BE91-3F40-3009-50C554BE6913}"/>
              </a:ext>
            </a:extLst>
          </p:cNvPr>
          <p:cNvSpPr txBox="1"/>
          <p:nvPr/>
        </p:nvSpPr>
        <p:spPr>
          <a:xfrm>
            <a:off x="694525" y="141018"/>
            <a:ext cx="10739707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Motivasjon for automatiseringsvennlig lovgivning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Tradisjonell lovgivning overlater en rekke rettsspørsmål til systemutvikling</a:t>
            </a:r>
            <a:endParaRPr kumimoji="0" lang="nb-NO" sz="2400" b="0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65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e 8"/>
          <p:cNvGrpSpPr/>
          <p:nvPr/>
        </p:nvGrpSpPr>
        <p:grpSpPr>
          <a:xfrm>
            <a:off x="4282436" y="241300"/>
            <a:ext cx="3263970" cy="5837767"/>
            <a:chOff x="369276" y="-246184"/>
            <a:chExt cx="3263970" cy="6247864"/>
          </a:xfrm>
        </p:grpSpPr>
        <p:sp>
          <p:nvSpPr>
            <p:cNvPr id="3" name="TekstSylinder 2"/>
            <p:cNvSpPr txBox="1"/>
            <p:nvPr/>
          </p:nvSpPr>
          <p:spPr>
            <a:xfrm>
              <a:off x="369276" y="-246184"/>
              <a:ext cx="2655277" cy="6247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§</a:t>
              </a:r>
            </a:p>
          </p:txBody>
        </p:sp>
        <p:sp>
          <p:nvSpPr>
            <p:cNvPr id="2" name="TekstSylinder 1"/>
            <p:cNvSpPr txBox="1"/>
            <p:nvPr/>
          </p:nvSpPr>
          <p:spPr>
            <a:xfrm>
              <a:off x="369276" y="944518"/>
              <a:ext cx="3263970" cy="4524315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Formålet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med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behandlingen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skal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være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fastlagt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dette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retsgrundlag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eller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for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så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vidt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angår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den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behandling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der er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omhandlet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stk. 1, litra e),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være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nødvendig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for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udførelsen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af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opgave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I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samfundets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interesse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eller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som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henhører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under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offentlig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myndighedsudøvelse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som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den data-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ansvarlige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har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fået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pålagt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 Dette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retsgrundlag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kan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indeholde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specifikke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bestemmelser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med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henblik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på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at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tilpasse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anvendelsen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af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bestem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melserne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denne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forordning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bl.a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 de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generelle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betingelser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for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lovlighed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af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den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dataansvarliges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behandling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hvilke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typer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oplysninger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der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skal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behandles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berørte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registrerede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hvilke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enheder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personoplysninger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må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videregives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til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formålet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hermed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formålsbegrænsninger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opbevarings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perioder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behandlingsaktiviteter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samt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behand-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lingsprocedurer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herunder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foranstaltninger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til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sikring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af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lovlig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rimelig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behandling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såsom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I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andre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specifikke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databehandlingssituationer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som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omhandlet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kapitel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IX. EU-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retten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eller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medlemsstaternes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nationale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ret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skal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opfylde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et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formål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samfundets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interesse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og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stå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rimeligt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forhold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til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det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legitime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mål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der </a:t>
              </a: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forfølges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</a:t>
              </a:r>
              <a:r>
                <a:rPr kumimoji="0" lang="en-GB" sz="1200" b="0" i="1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fra</a:t>
              </a:r>
              <a:r>
                <a:rPr kumimoji="0" lang="en-GB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200" b="0" i="1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personvernforordningen</a:t>
              </a:r>
              <a:r>
                <a:rPr kumimoji="0" lang="en-GB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art. 6)</a:t>
              </a:r>
            </a:p>
          </p:txBody>
        </p:sp>
      </p:grp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319534" y="1870367"/>
            <a:ext cx="4524315" cy="1777409"/>
          </a:xfrm>
          <a:prstGeom prst="rect">
            <a:avLst/>
          </a:prstGeom>
        </p:spPr>
      </p:pic>
      <p:sp>
        <p:nvSpPr>
          <p:cNvPr id="5" name="Pil høyre 4"/>
          <p:cNvSpPr/>
          <p:nvPr/>
        </p:nvSpPr>
        <p:spPr>
          <a:xfrm>
            <a:off x="7701700" y="1640265"/>
            <a:ext cx="1913640" cy="245096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429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System-utvikling</a:t>
            </a:r>
          </a:p>
        </p:txBody>
      </p:sp>
      <p:sp>
        <p:nvSpPr>
          <p:cNvPr id="11" name="Pil høyre 10"/>
          <p:cNvSpPr/>
          <p:nvPr/>
        </p:nvSpPr>
        <p:spPr>
          <a:xfrm>
            <a:off x="634262" y="2174609"/>
            <a:ext cx="3648174" cy="116892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Lovutvikling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719327" y="3343533"/>
            <a:ext cx="2855333" cy="8309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Prosessanalyser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Informasjonsanalyser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7485205" y="4386086"/>
            <a:ext cx="2130135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84138" marR="0" lvl="0" indent="-841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"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Enklere og raskere</a:t>
            </a:r>
          </a:p>
          <a:p>
            <a:pPr marL="84138" marR="0" lvl="0" indent="-841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transformering fra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4138" marR="0" lvl="0" indent="-841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lov til system</a:t>
            </a:r>
          </a:p>
          <a:p>
            <a:pPr marL="84138" marR="0" lvl="0" indent="-841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"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Mindre innflytelse </a:t>
            </a:r>
          </a:p>
          <a:p>
            <a:pPr marL="84138" marR="0" lvl="0" indent="-841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for systemutviklere</a:t>
            </a:r>
          </a:p>
        </p:txBody>
      </p:sp>
      <p:sp>
        <p:nvSpPr>
          <p:cNvPr id="14" name="TekstSylinder 13"/>
          <p:cNvSpPr txBox="1"/>
          <p:nvPr/>
        </p:nvSpPr>
        <p:spPr>
          <a:xfrm>
            <a:off x="719326" y="4421064"/>
            <a:ext cx="2855333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4138" marR="0" lvl="0" indent="-841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"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Grundigere analyser, </a:t>
            </a:r>
          </a:p>
          <a:p>
            <a:pPr marL="84138" marR="0" lvl="0" indent="-841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noe økt tidsforbruk</a:t>
            </a:r>
          </a:p>
          <a:p>
            <a:pPr marL="84138" marR="0" lvl="0" indent="-841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"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Større innflytelse for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lovgiver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7DCB87D8-F763-A066-6A84-E0BE8BE56009}"/>
              </a:ext>
            </a:extLst>
          </p:cNvPr>
          <p:cNvSpPr txBox="1"/>
          <p:nvPr/>
        </p:nvSpPr>
        <p:spPr>
          <a:xfrm>
            <a:off x="694525" y="141018"/>
            <a:ext cx="10739707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2200" b="1" dirty="0">
                <a:solidFill>
                  <a:srgbClr val="0070C0"/>
                </a:solidFill>
                <a:latin typeface="Calibri Light" panose="020F0302020204030204"/>
              </a:rPr>
              <a:t>A</a:t>
            </a:r>
            <a:r>
              <a:rPr kumimoji="0" lang="nb-NO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utomatiseringsvennlig</a:t>
            </a:r>
            <a:r>
              <a:rPr kumimoji="0" lang="nb-NO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lovgivning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Lovgiver tar stilling til flere rettsspørsmål, overlater få til systemutvikling</a:t>
            </a:r>
            <a:endParaRPr kumimoji="0" lang="nb-NO" sz="2400" b="0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51583" y="260649"/>
            <a:ext cx="7499383" cy="895051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br>
              <a:rPr lang="en-GB" sz="3200" dirty="0">
                <a:solidFill>
                  <a:srgbClr val="3333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Automatiseringsvennlige opplysningstyper</a:t>
            </a:r>
            <a:b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     </a:t>
            </a:r>
            <a:r>
              <a:rPr lang="nb-NO" sz="24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(«hvem» og «hva»)</a:t>
            </a:r>
            <a:br>
              <a:rPr lang="en-GB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GB" sz="3200" dirty="0">
              <a:solidFill>
                <a:srgbClr val="7030A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3366" y="1124744"/>
            <a:ext cx="10329333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Lovgiver må klart angi alle opplysningstyper som angir</a:t>
            </a:r>
          </a:p>
          <a:p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partskategorier («hvem»), og</a:t>
            </a:r>
          </a:p>
          <a:p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grunnlag for avgjørelser («hva»)</a:t>
            </a:r>
          </a:p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å oppnå høy grad av automatisering bør lovgiver vurdere om hver opplysningstype kan angis i samsvar med opplysningstyper som finnes i maskinlesbare kilder, f.eks. som</a:t>
            </a:r>
          </a:p>
          <a:p>
            <a:pPr lvl="1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beslutningsgrunnlag i avgjorte enkeltsaker, og</a:t>
            </a:r>
          </a:p>
          <a:p>
            <a:pPr lvl="1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resultat av enkeltvedtak i samme og andre forvaltningsorganer, og</a:t>
            </a:r>
          </a:p>
          <a:p>
            <a:pPr lvl="1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opplysninger i fellesregistre</a:t>
            </a:r>
          </a:p>
          <a:p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Lovgiver bør ikke nødvendigvis bruke legaldefinisjoner for å fastlegge begrepsinnhold; for å sikre fleksibilitet kan presiseringer i særlige merknader (i lovforarbeidene) ofte være å foretrekke</a:t>
            </a:r>
          </a:p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Begrepsmodeller</a:t>
            </a:r>
          </a:p>
          <a:p>
            <a:pPr lvl="1"/>
            <a:r>
              <a:rPr lang="nb-NO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Begrepsmodeller kan med fordel omfatte flere lover (som i eksempelet)</a:t>
            </a:r>
          </a:p>
          <a:p>
            <a:pPr lvl="1"/>
            <a:r>
              <a:rPr lang="nb-NO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Begrepsmodeller bør om mulig legges til grunn i alle fremtidige lovarbeider innen vedkommende lovområde</a:t>
            </a:r>
          </a:p>
          <a:p>
            <a:r>
              <a:rPr lang="nb-NO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Lovgiver bør om mulig arbeide ut i fra data-/begrepsmodeller innen det aktuelle forvaltningsområdet, jf. eksempelet på neste side</a:t>
            </a:r>
          </a:p>
          <a:p>
            <a:pPr marL="0" indent="0">
              <a:buNone/>
            </a:pPr>
            <a:endParaRPr lang="nb-NO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3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682F5FB1-3602-84FA-08FF-9E776EA37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870" y="835492"/>
            <a:ext cx="7338408" cy="550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23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01829" y="510255"/>
            <a:ext cx="8225145" cy="85725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kumimoji="0" lang="nb-NO" sz="32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Automatiseringsvennlige b</a:t>
            </a:r>
            <a:r>
              <a:rPr lang="nb-NO" sz="3200" noProof="1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ehandlingsregler («hvordan»)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03300" y="1556792"/>
            <a:ext cx="10147300" cy="4680520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Lovgiver bør klart angi alle </a:t>
            </a:r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vilkår</a:t>
            </a:r>
            <a:r>
              <a:rPr lang="en-GB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og</a:t>
            </a:r>
            <a:r>
              <a:rPr lang="en-GB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u="sng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rettsfølger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(</a:t>
            </a: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jf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. HVIS – SÅ)</a:t>
            </a: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herunder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om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vilkårene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alternative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eller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kumulative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osv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ved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å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bruke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språklige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uttrykk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som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tilsvarer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logiske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operatorer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tydelig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angi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strukturen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av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hovedregler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unntaksregler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tydelig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angi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hvilke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partskategorier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enkeltreglene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gjelder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for</a:t>
            </a: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tydelig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angi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behandlingstrinn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Lovgiver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bør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klart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angi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u="sng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beregningsmåter</a:t>
            </a:r>
            <a:endParaRPr lang="en-GB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vedrørende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beløp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tid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vekt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lengde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mv.</a:t>
            </a: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tydelig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an</a:t>
            </a:r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gi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hvordan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beregninger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skal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utføres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ved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å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bruke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språklige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uttrykk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som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tilsvarer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aritmetiske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operatorer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Generelt</a:t>
            </a: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Tydelig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angi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hvordan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ulike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vilkår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beregninger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skal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lenkes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sammen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til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sammenhengende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prosedyrer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(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algoritmer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jf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. “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toget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”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tidligere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forelesning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om </a:t>
            </a:r>
            <a:r>
              <a:rPr lang="en-GB" sz="29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Formelle</a:t>
            </a:r>
            <a:r>
              <a:rPr lang="en-GB" sz="2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analyser </a:t>
            </a:r>
            <a:r>
              <a:rPr lang="en-GB" sz="29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og</a:t>
            </a:r>
            <a:r>
              <a:rPr lang="en-GB" sz="2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transformering</a:t>
            </a:r>
            <a:r>
              <a:rPr lang="en-GB" sz="2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av</a:t>
            </a:r>
            <a:r>
              <a:rPr lang="en-GB" sz="2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lovtekst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lvl="1"/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68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9DB824F2-93B2-77D5-6B90-CB3BA604A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180" y="1395903"/>
            <a:ext cx="9556467" cy="5375512"/>
          </a:xfrm>
          <a:prstGeom prst="rect">
            <a:avLst/>
          </a:prstGeom>
        </p:spPr>
      </p:pic>
      <p:sp>
        <p:nvSpPr>
          <p:cNvPr id="3" name="Tittel 2">
            <a:extLst>
              <a:ext uri="{FF2B5EF4-FFF2-40B4-BE49-F238E27FC236}">
                <a16:creationId xmlns:a16="http://schemas.microsoft.com/office/drawing/2014/main" id="{7D13DC06-B4CC-380B-506E-119C0F164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FF6600"/>
                </a:solidFill>
              </a:rPr>
              <a:t>Systemdrevet lovendring </a:t>
            </a:r>
          </a:p>
        </p:txBody>
      </p:sp>
      <p:sp>
        <p:nvSpPr>
          <p:cNvPr id="4" name="Pil: høyre 3">
            <a:extLst>
              <a:ext uri="{FF2B5EF4-FFF2-40B4-BE49-F238E27FC236}">
                <a16:creationId xmlns:a16="http://schemas.microsoft.com/office/drawing/2014/main" id="{1DBF676B-E78A-3DB2-FC8A-69A494CB3C55}"/>
              </a:ext>
            </a:extLst>
          </p:cNvPr>
          <p:cNvSpPr/>
          <p:nvPr/>
        </p:nvSpPr>
        <p:spPr>
          <a:xfrm>
            <a:off x="5745956" y="861218"/>
            <a:ext cx="700088" cy="33337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6589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0621F4-D81C-4715-B44C-BE53230A2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123" y="418532"/>
            <a:ext cx="10654352" cy="1143000"/>
          </a:xfrm>
        </p:spPr>
        <p:txBody>
          <a:bodyPr/>
          <a:lstStyle/>
          <a:p>
            <a: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«Systemutvikling som regelverksutvikling» eller «regelvask»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959A1B-E4FD-4B2A-89D8-E1DF331C0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051" y="1889215"/>
            <a:ext cx="10886365" cy="4400128"/>
          </a:xfrm>
        </p:spPr>
        <p:txBody>
          <a:bodyPr>
            <a:normAutofit fontScale="92500" lnSpcReduction="20000"/>
          </a:bodyPr>
          <a:lstStyle/>
          <a:p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Denne tilnærmingen innebærer bruk av analyseresultatene fra transformeringen til å uttrykke eksisterende rettsregler på en klarere og bedre måte</a:t>
            </a:r>
          </a:p>
          <a:p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Dere vil derfor gjenkjenne flere av elementene fra transformeringsarbeidet</a:t>
            </a:r>
          </a:p>
          <a:p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Forutsetter arbeid i to </a:t>
            </a:r>
            <a:r>
              <a:rPr lang="nb-NO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hovedtrinn</a:t>
            </a:r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971550" lvl="1" indent="-514350">
              <a:buFont typeface="+mj-lt"/>
              <a:buAutoNum type="arabicParenR"/>
            </a:pPr>
            <a:r>
              <a:rPr lang="nb-NO" sz="26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Transformering fra lov mv. til pseudokode, datamodeller, prosessmodeller mv (halvformelle representasjoner)</a:t>
            </a:r>
          </a:p>
          <a:p>
            <a:pPr marL="971550" lvl="1" indent="-514350">
              <a:buFont typeface="+mj-lt"/>
              <a:buAutoNum type="arabicParenR"/>
            </a:pPr>
            <a:r>
              <a:rPr lang="nb-NO" sz="26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Transformere </a:t>
            </a:r>
            <a:r>
              <a:rPr lang="nb-NO" sz="2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tilbake</a:t>
            </a: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 fra halvformelle representasjoner til naturlig språk</a:t>
            </a:r>
          </a:p>
          <a:p>
            <a:pPr marL="457200" lvl="1" indent="0">
              <a:buNone/>
            </a:pP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Altså: I </a:t>
            </a:r>
            <a:r>
              <a:rPr lang="nb-NO" sz="19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1)</a:t>
            </a: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 analyserer vi og finner frem til en presis forståelse av loven, og denne forståelsen bruker vi i </a:t>
            </a:r>
            <a:r>
              <a:rPr lang="nb-NO" sz="19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2)</a:t>
            </a: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 til å omformulere loven</a:t>
            </a:r>
          </a:p>
          <a:p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I tillegg kan vi bruke enkelte enkle teknikker basert på Lovteknikk-heftet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19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D8F131E5-39B0-20D8-EBAE-D4DAFC8E7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12202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b-NO" sz="3600" dirty="0">
                <a:solidFill>
                  <a:srgbClr val="C00000"/>
                </a:solidFill>
              </a:rPr>
              <a:t>Innbygging av enkeltbestemmelser og prinsipper </a:t>
            </a:r>
          </a:p>
        </p:txBody>
      </p:sp>
    </p:spTree>
    <p:extLst>
      <p:ext uri="{BB962C8B-B14F-4D97-AF65-F5344CB8AC3E}">
        <p14:creationId xmlns:p14="http://schemas.microsoft.com/office/powerpoint/2010/main" val="3202317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39A12E-7C25-89CB-FED9-B70D5F2D7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Allmenngjøring av innbygget personvern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3A215E-47CE-513E-6761-729204737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825625"/>
            <a:ext cx="10079567" cy="4092575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«Innbygging» kan sies å handle om å finne måter å gjøre rettsregler og rettsprinsipper til del av systemløsninger, enten ved</a:t>
            </a:r>
          </a:p>
          <a:p>
            <a:pPr lvl="1"/>
            <a:r>
              <a:rPr lang="nb-NO" dirty="0"/>
              <a:t> automatisering (helt eller delvis) eller</a:t>
            </a:r>
          </a:p>
          <a:p>
            <a:pPr lvl="1"/>
            <a:r>
              <a:rPr lang="nb-NO" dirty="0"/>
              <a:t>beslutningsstøtte</a:t>
            </a:r>
          </a:p>
          <a:p>
            <a:r>
              <a:rPr lang="nb-NO" dirty="0"/>
              <a:t>Det systematiske utgangspunktet i pensum er innbygget personvern som i PVF artikkel 25(1)</a:t>
            </a:r>
          </a:p>
          <a:p>
            <a:r>
              <a:rPr lang="nb-NO" dirty="0"/>
              <a:t>Dette utgangspunktet kan </a:t>
            </a:r>
            <a:r>
              <a:rPr lang="nb-NO" i="1" dirty="0"/>
              <a:t>allmenngjøres</a:t>
            </a:r>
            <a:r>
              <a:rPr lang="nb-NO" dirty="0"/>
              <a:t> og anvendes uavhengig av personvernforordningen, jf. også «innbygget rettssikkerhet», «innbygget offentlighet» mv.</a:t>
            </a:r>
          </a:p>
          <a:p>
            <a:pPr lvl="1"/>
            <a:r>
              <a:rPr lang="nb-NO" dirty="0"/>
              <a:t>Alle rettsregler og rettsprinsipper kan bygges inn i datasystemer som </a:t>
            </a:r>
            <a:r>
              <a:rPr lang="nb-NO" i="1" dirty="0"/>
              <a:t>beslutningsstøtte</a:t>
            </a:r>
            <a:r>
              <a:rPr lang="nb-NO" dirty="0"/>
              <a:t>, men </a:t>
            </a:r>
          </a:p>
          <a:p>
            <a:pPr lvl="1"/>
            <a:r>
              <a:rPr lang="nb-NO" dirty="0"/>
              <a:t>vi kan bare </a:t>
            </a:r>
            <a:r>
              <a:rPr lang="nb-NO" i="1" dirty="0"/>
              <a:t>automatisere</a:t>
            </a:r>
            <a:r>
              <a:rPr lang="nb-NO" dirty="0"/>
              <a:t> anvendelsen av visse rettsregler og rettsprinsipper</a:t>
            </a:r>
          </a:p>
        </p:txBody>
      </p:sp>
    </p:spTree>
    <p:extLst>
      <p:ext uri="{BB962C8B-B14F-4D97-AF65-F5344CB8AC3E}">
        <p14:creationId xmlns:p14="http://schemas.microsoft.com/office/powerpoint/2010/main" val="156186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8C60B3-A517-4CA2-A679-9C2135925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552" y="191011"/>
            <a:ext cx="10307472" cy="824024"/>
          </a:xfrm>
        </p:spPr>
        <p:txBody>
          <a:bodyPr>
            <a:no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Automatisering eller (annen) innbygging av rettsregler i datasystemer (RBS og andre)</a:t>
            </a:r>
            <a:endParaRPr lang="nb-NO" sz="3200" i="1" dirty="0">
              <a:solidFill>
                <a:srgbClr val="7030A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28BBB4-8BB9-48AF-8F79-4D4C323A4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471" y="1354201"/>
            <a:ext cx="11281057" cy="5215507"/>
          </a:xfrm>
        </p:spPr>
        <p:txBody>
          <a:bodyPr>
            <a:normAutofit fontScale="85000" lnSpcReduction="10000"/>
          </a:bodyPr>
          <a:lstStyle/>
          <a:p>
            <a:r>
              <a:rPr lang="nb-NO" sz="2600" dirty="0">
                <a:solidFill>
                  <a:srgbClr val="660066"/>
                </a:solidFill>
              </a:rPr>
              <a:t>Noen bestemmelser kan </a:t>
            </a:r>
            <a:r>
              <a:rPr lang="nb-NO" sz="2600" b="1" dirty="0">
                <a:solidFill>
                  <a:srgbClr val="660066"/>
                </a:solidFill>
              </a:rPr>
              <a:t>lett</a:t>
            </a:r>
            <a:r>
              <a:rPr lang="nb-NO" sz="2600" dirty="0">
                <a:solidFill>
                  <a:srgbClr val="660066"/>
                </a:solidFill>
              </a:rPr>
              <a:t> automatiseres og bygges inn (bli «innhold») i systemløsninger fordi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>
                <a:solidFill>
                  <a:srgbClr val="660066"/>
                </a:solidFill>
              </a:rPr>
              <a:t>de angir </a:t>
            </a:r>
            <a:r>
              <a:rPr lang="nb-NO" b="1" dirty="0">
                <a:solidFill>
                  <a:srgbClr val="660066"/>
                </a:solidFill>
              </a:rPr>
              <a:t>opplysninger/data </a:t>
            </a:r>
            <a:r>
              <a:rPr lang="nb-NO" dirty="0">
                <a:solidFill>
                  <a:srgbClr val="660066"/>
                </a:solidFill>
              </a:rPr>
              <a:t>som kan formaliseres og gjøres digitalt tilgjengelig, </a:t>
            </a:r>
            <a:r>
              <a:rPr lang="nb-NO" i="1" dirty="0">
                <a:solidFill>
                  <a:srgbClr val="660066"/>
                </a:solidFill>
              </a:rPr>
              <a:t>og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>
                <a:solidFill>
                  <a:srgbClr val="660066"/>
                </a:solidFill>
              </a:rPr>
              <a:t>opplysningene skal/kan behandles i samsvar med fast definerte </a:t>
            </a:r>
            <a:r>
              <a:rPr lang="nb-NO" b="1" dirty="0">
                <a:solidFill>
                  <a:srgbClr val="660066"/>
                </a:solidFill>
              </a:rPr>
              <a:t>behandlingsregler/prosedyrer</a:t>
            </a:r>
          </a:p>
          <a:p>
            <a:pPr marL="457200" lvl="1" indent="0">
              <a:buNone/>
            </a:pPr>
            <a:r>
              <a:rPr lang="nb-NO" dirty="0">
                <a:solidFill>
                  <a:srgbClr val="660066"/>
                </a:solidFill>
              </a:rPr>
              <a:t>1) og 2) er typisk for særlovgivning, og er den type rettsregler vi primært opptar oss med på FINF4021</a:t>
            </a:r>
          </a:p>
          <a:p>
            <a:r>
              <a:rPr lang="nb-NO" sz="2600" dirty="0">
                <a:solidFill>
                  <a:srgbClr val="0000CC"/>
                </a:solidFill>
              </a:rPr>
              <a:t>Saksbehandlingsbestemmelser som de i personvernforordningen, forvaltningsloven og offentleglova tilfredsstiller ikke kravene i 1) og 2) og kan derfor </a:t>
            </a:r>
            <a:r>
              <a:rPr lang="nb-NO" sz="2600" b="1" dirty="0">
                <a:solidFill>
                  <a:srgbClr val="0000CC"/>
                </a:solidFill>
              </a:rPr>
              <a:t>vanskelig</a:t>
            </a:r>
            <a:r>
              <a:rPr lang="nb-NO" sz="2600" dirty="0">
                <a:solidFill>
                  <a:srgbClr val="0000CC"/>
                </a:solidFill>
              </a:rPr>
              <a:t> automatiseres, annet enn på helt begrensede måter</a:t>
            </a:r>
          </a:p>
          <a:p>
            <a:pPr lvl="1"/>
            <a:r>
              <a:rPr lang="nb-NO" u="sng" dirty="0"/>
              <a:t>Eksempel 1</a:t>
            </a:r>
            <a:r>
              <a:rPr lang="nb-NO" dirty="0"/>
              <a:t>: Hvis lagringsbegrensningsprinsippet i PVF art. 5(1)(e) tilsier konkret tidsbegrensning for lagring, kan det være mulig å automatisere sletting til bestemte tider eller hendelser</a:t>
            </a:r>
          </a:p>
          <a:p>
            <a:pPr lvl="1"/>
            <a:r>
              <a:rPr lang="nb-NO" u="sng" dirty="0"/>
              <a:t>Eksempel 2</a:t>
            </a:r>
            <a:r>
              <a:rPr lang="nb-NO" dirty="0"/>
              <a:t>: Det kan gå an å lage en rutine for automatisk begrunnelse som (delvis) tilfredsstiller kravene i forvaltningsloven §§ 24 og 25</a:t>
            </a:r>
          </a:p>
          <a:p>
            <a:r>
              <a:rPr lang="nb-NO" sz="2600" dirty="0">
                <a:solidFill>
                  <a:srgbClr val="993300"/>
                </a:solidFill>
              </a:rPr>
              <a:t>Det er </a:t>
            </a:r>
            <a:r>
              <a:rPr lang="nb-NO" sz="2600" b="1" dirty="0">
                <a:solidFill>
                  <a:srgbClr val="993300"/>
                </a:solidFill>
              </a:rPr>
              <a:t>alltid</a:t>
            </a:r>
            <a:r>
              <a:rPr lang="nb-NO" sz="2600" dirty="0">
                <a:solidFill>
                  <a:srgbClr val="993300"/>
                </a:solidFill>
              </a:rPr>
              <a:t> mulig å lage beslutnings</a:t>
            </a:r>
            <a:r>
              <a:rPr lang="nb-NO" sz="2600" i="1" dirty="0">
                <a:solidFill>
                  <a:srgbClr val="993300"/>
                </a:solidFill>
              </a:rPr>
              <a:t>støtte</a:t>
            </a:r>
            <a:r>
              <a:rPr lang="nb-NO" sz="2600" dirty="0">
                <a:solidFill>
                  <a:srgbClr val="993300"/>
                </a:solidFill>
              </a:rPr>
              <a:t>systemer, ved at</a:t>
            </a:r>
          </a:p>
          <a:p>
            <a:pPr lvl="1"/>
            <a:r>
              <a:rPr lang="nb-NO" dirty="0">
                <a:solidFill>
                  <a:srgbClr val="993300"/>
                </a:solidFill>
              </a:rPr>
              <a:t>selve den logiske strukturen i regelverket (og rettskildene ellers) programmeres, og</a:t>
            </a:r>
          </a:p>
          <a:p>
            <a:pPr lvl="1"/>
            <a:r>
              <a:rPr lang="nb-NO" dirty="0">
                <a:solidFill>
                  <a:srgbClr val="993300"/>
                </a:solidFill>
              </a:rPr>
              <a:t>det gis </a:t>
            </a:r>
            <a:r>
              <a:rPr lang="nb-NO" i="1" dirty="0">
                <a:solidFill>
                  <a:srgbClr val="993300"/>
                </a:solidFill>
              </a:rPr>
              <a:t>støtte</a:t>
            </a:r>
            <a:r>
              <a:rPr lang="nb-NO" dirty="0">
                <a:solidFill>
                  <a:srgbClr val="993300"/>
                </a:solidFill>
              </a:rPr>
              <a:t> til å ta stilling til hva som er riktige/holdbare forståelser av begreper i loven som betegner beslutningsgrunnlag/faktum (hva betyr det f.eks. at et samtykke er «frivillig»?)</a:t>
            </a:r>
          </a:p>
          <a:p>
            <a:pPr lvl="1"/>
            <a:r>
              <a:rPr lang="nb-NO" dirty="0">
                <a:solidFill>
                  <a:srgbClr val="993300"/>
                </a:solidFill>
              </a:rPr>
              <a:t>Det vil også være mulig å gi støtte til utøvelse av </a:t>
            </a:r>
            <a:r>
              <a:rPr lang="nb-NO" i="1" dirty="0">
                <a:solidFill>
                  <a:srgbClr val="993300"/>
                </a:solidFill>
              </a:rPr>
              <a:t>skjønn</a:t>
            </a:r>
            <a:r>
              <a:rPr lang="nb-NO" dirty="0">
                <a:solidFill>
                  <a:srgbClr val="993300"/>
                </a:solidFill>
              </a:rPr>
              <a:t> (men ikke automatisere det)</a:t>
            </a:r>
          </a:p>
        </p:txBody>
      </p:sp>
    </p:spTree>
    <p:extLst>
      <p:ext uri="{BB962C8B-B14F-4D97-AF65-F5344CB8AC3E}">
        <p14:creationId xmlns:p14="http://schemas.microsoft.com/office/powerpoint/2010/main" val="21007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: avrundede hjørner 1">
            <a:extLst>
              <a:ext uri="{FF2B5EF4-FFF2-40B4-BE49-F238E27FC236}">
                <a16:creationId xmlns:a16="http://schemas.microsoft.com/office/drawing/2014/main" id="{9422BD01-CB18-AD0F-DC00-B4F7D94D1C55}"/>
              </a:ext>
            </a:extLst>
          </p:cNvPr>
          <p:cNvSpPr/>
          <p:nvPr/>
        </p:nvSpPr>
        <p:spPr>
          <a:xfrm>
            <a:off x="486167" y="3968687"/>
            <a:ext cx="5546333" cy="107642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A7D23E0-F23F-4B07-93CF-D6CFFC5B1005}"/>
              </a:ext>
            </a:extLst>
          </p:cNvPr>
          <p:cNvSpPr txBox="1"/>
          <p:nvPr/>
        </p:nvSpPr>
        <p:spPr>
          <a:xfrm>
            <a:off x="486168" y="2136623"/>
            <a:ext cx="542206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Generelle rammer 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(som ikke har direkte med den aktuelle myndighetsutøvelsen å gjøre)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(anskaffelsesregelverket, arbeidsmiljøloven, åndsverkloven o.a.)</a:t>
            </a:r>
          </a:p>
          <a:p>
            <a:pPr lvl="0"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</a:t>
            </a:r>
            <a:r>
              <a:rPr kumimoji="0" lang="nb-NO" sz="1800" b="0" i="0" u="none" strike="noStrike" kern="1200" cap="none" spc="0" normalizeH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Krav til systemet </a:t>
            </a:r>
            <a:r>
              <a:rPr lang="nb-NO" sz="1300" dirty="0">
                <a:solidFill>
                  <a:srgbClr val="4472C4"/>
                </a:solidFill>
              </a:rPr>
              <a:t>(jf. «systembestemmelser»)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(særlig: flere bestemmelser i personvernforordningen og 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forskrifter til forvaltningsloven om standarder og digital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kommunikasjon)</a:t>
            </a:r>
          </a:p>
          <a:p>
            <a:pPr marL="342900" marR="0" lvl="0" indent="-342900" algn="l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3"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Krav til saksbehandlingen </a:t>
            </a:r>
            <a:r>
              <a:rPr kumimoji="0" lang="nb-NO" sz="13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(jf. «saksbehandlingsbestemmelser»)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</a:t>
            </a: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(særlig: bestemmelser i forvaltningsloven kap. IV – VI (om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enkeltsaksbehandling mv.) og personvernforordningen kap. III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(om rettigheter)) </a:t>
            </a:r>
            <a:r>
              <a:rPr kumimoji="0" lang="nb-NO" sz="15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Særlig aktuelle for innbygging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E0EEFAAB-71D4-4AD4-A1CD-A35E29326065}"/>
              </a:ext>
            </a:extLst>
          </p:cNvPr>
          <p:cNvGrpSpPr/>
          <p:nvPr/>
        </p:nvGrpSpPr>
        <p:grpSpPr>
          <a:xfrm>
            <a:off x="6504036" y="1812888"/>
            <a:ext cx="5193330" cy="3232224"/>
            <a:chOff x="6131109" y="1014968"/>
            <a:chExt cx="5193330" cy="3232224"/>
          </a:xfrm>
        </p:grpSpPr>
        <p:pic>
          <p:nvPicPr>
            <p:cNvPr id="7" name="Bilde 6">
              <a:extLst>
                <a:ext uri="{FF2B5EF4-FFF2-40B4-BE49-F238E27FC236}">
                  <a16:creationId xmlns:a16="http://schemas.microsoft.com/office/drawing/2014/main" id="{FF2CDFBF-E564-4CB6-A20A-04B6CEAC0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31109" y="1230412"/>
              <a:ext cx="5193330" cy="3016780"/>
            </a:xfrm>
            <a:prstGeom prst="rect">
              <a:avLst/>
            </a:prstGeom>
          </p:spPr>
        </p:pic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8D53BB4-6CD0-4971-8DA9-99C14A8C5379}"/>
                </a:ext>
              </a:extLst>
            </p:cNvPr>
            <p:cNvSpPr txBox="1"/>
            <p:nvPr/>
          </p:nvSpPr>
          <p:spPr>
            <a:xfrm>
              <a:off x="7742532" y="1014968"/>
              <a:ext cx="2150589" cy="43088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Rettslige rammer</a:t>
              </a:r>
            </a:p>
          </p:txBody>
        </p:sp>
      </p:grpSp>
      <p:sp>
        <p:nvSpPr>
          <p:cNvPr id="3" name="Tittel 2">
            <a:extLst>
              <a:ext uri="{FF2B5EF4-FFF2-40B4-BE49-F238E27FC236}">
                <a16:creationId xmlns:a16="http://schemas.microsoft.com/office/drawing/2014/main" id="{D6921F6A-5348-BF15-DD3C-58372FD45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</a:rPr>
              <a:t>Innbygging av saksbehandlingsregler</a:t>
            </a:r>
          </a:p>
        </p:txBody>
      </p:sp>
    </p:spTree>
    <p:extLst>
      <p:ext uri="{BB962C8B-B14F-4D97-AF65-F5344CB8AC3E}">
        <p14:creationId xmlns:p14="http://schemas.microsoft.com/office/powerpoint/2010/main" val="373132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511DBE-DD69-4723-9376-51AA0271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460" y="242295"/>
            <a:ext cx="10803340" cy="1325563"/>
          </a:xfrm>
        </p:spPr>
        <p:txBody>
          <a:bodyPr>
            <a:no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Forvaltningsloven og personvernforordningen inneholder flere rettslige rammer av </a:t>
            </a:r>
            <a:r>
              <a:rPr lang="nb-NO" sz="2800" i="1" dirty="0">
                <a:solidFill>
                  <a:srgbClr val="C00000"/>
                </a:solidFill>
              </a:rPr>
              <a:t>type 3</a:t>
            </a:r>
            <a:r>
              <a:rPr lang="nb-NO" sz="3200" i="1" dirty="0">
                <a:solidFill>
                  <a:schemeClr val="accent1"/>
                </a:solidFill>
              </a:rPr>
              <a:t> </a:t>
            </a:r>
            <a:r>
              <a:rPr lang="nb-NO" sz="3200" i="1" dirty="0">
                <a:solidFill>
                  <a:srgbClr val="7030A0"/>
                </a:solidFill>
              </a:rPr>
              <a:t>som kan være aktuelle for innbygging</a:t>
            </a:r>
            <a:r>
              <a:rPr lang="nb-NO" sz="320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2E18B0B-F8BF-40C1-AC8C-1F75EE3ED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87018"/>
          </a:xfrm>
        </p:spPr>
        <p:txBody>
          <a:bodyPr>
            <a:normAutofit/>
          </a:bodyPr>
          <a:lstStyle/>
          <a:p>
            <a:r>
              <a:rPr lang="nb-NO" sz="2200" dirty="0">
                <a:latin typeface="+mj-lt"/>
              </a:rPr>
              <a:t>Forvaltningsloven</a:t>
            </a:r>
          </a:p>
          <a:p>
            <a:pPr marL="0" indent="0">
              <a:buNone/>
            </a:pPr>
            <a:r>
              <a:rPr lang="nb-NO" sz="2200" dirty="0">
                <a:latin typeface="+mj-lt"/>
              </a:rPr>
              <a:t>Veiledningsplikt (§ 11); svartider (§ 11 a); muntlige konferanser (§ 11 d); taushetsplikt (§ 13 flg., pålegg om å gi opplysninger (§ 14), utrednings- og informasjonsplikt (§ 17), innsynsrett (§§ 18 – 19), bestemmelser om vedtak og begrunnelse (§§ 23 – 27); bestemmelser om klage, omgjøring og sakskostnader (§§ 28 – 36)</a:t>
            </a:r>
          </a:p>
          <a:p>
            <a:r>
              <a:rPr lang="nb-NO" sz="2200" dirty="0">
                <a:latin typeface="+mj-lt"/>
              </a:rPr>
              <a:t>Personvernforordningen</a:t>
            </a:r>
          </a:p>
          <a:p>
            <a:pPr marL="0" indent="0">
              <a:buNone/>
            </a:pPr>
            <a:r>
              <a:rPr lang="nb-NO" sz="2200" dirty="0">
                <a:latin typeface="+mj-lt"/>
              </a:rPr>
              <a:t>Informasjonsplikter (art. 13 og 14); innsynsrett (art. 15); retting og komplettering (art. 16); sletting (art. 17); begrenset behandling (art. 18); dataportabilitet (art. 20); </a:t>
            </a:r>
            <a:r>
              <a:rPr lang="nb-NO" sz="2200" dirty="0" err="1">
                <a:latin typeface="+mj-lt"/>
              </a:rPr>
              <a:t>protestrett</a:t>
            </a:r>
            <a:r>
              <a:rPr lang="nb-NO" sz="2200" dirty="0">
                <a:latin typeface="+mj-lt"/>
              </a:rPr>
              <a:t> (art. 21)</a:t>
            </a:r>
          </a:p>
          <a:p>
            <a:pPr marL="0" indent="0">
              <a:buNone/>
            </a:pPr>
            <a:endParaRPr lang="nb-NO" sz="2200" dirty="0">
              <a:latin typeface="+mj-lt"/>
            </a:endParaRPr>
          </a:p>
          <a:p>
            <a:endParaRPr lang="nb-NO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4265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80F803-B3B0-C4CB-A20D-355DEE8FA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Innbygging av rettsprinsipper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58670946-C52E-B1AF-8B7C-DFFA7C3B4488}"/>
              </a:ext>
            </a:extLst>
          </p:cNvPr>
          <p:cNvSpPr txBox="1"/>
          <p:nvPr/>
        </p:nvSpPr>
        <p:spPr>
          <a:xfrm>
            <a:off x="753533" y="1584967"/>
            <a:ext cx="9783429" cy="31393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b-NO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 hvert rettsprinsipp kan i utgangspunktet bygges inn i systemløsninger, f.eks.: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Legalitetsprinsippet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Prinsippet om åpen og offentlig lovgivning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Kontradiksjonsprinsippet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Prinsippet om forsvarlig saksbehandling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Utredningsprinsippet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Prinsippet om nøytralitet og forholdsmessighet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Formålsbestemthetsprinsippet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Dataminimeringsprinsippet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Lagringsbegrensningsprinsippet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600" dirty="0">
                <a:solidFill>
                  <a:prstClr val="black"/>
                </a:solidFill>
                <a:latin typeface="Calibri" panose="020F0502020204030204"/>
              </a:rPr>
              <a:t>mv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C30C1A0A-1348-1319-3920-9BCE69941CF0}"/>
              </a:ext>
            </a:extLst>
          </p:cNvPr>
          <p:cNvSpPr txBox="1"/>
          <p:nvPr/>
        </p:nvSpPr>
        <p:spPr>
          <a:xfrm>
            <a:off x="753533" y="5164667"/>
            <a:ext cx="9838463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Slike prinsipper er relativt brede og lite spesifikke, og kan derfor gi flere større og mindre muligheter</a:t>
            </a:r>
          </a:p>
          <a:p>
            <a:r>
              <a:rPr lang="nb-NO" dirty="0"/>
              <a:t>      for innbygging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Altså, ingen fasit for hvordan prinsipper skal/kan bygges inn, og stort rom for innovasjon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Som ellers, er det alltid mulig å bygge inn beslutningsstøtte</a:t>
            </a:r>
          </a:p>
        </p:txBody>
      </p:sp>
    </p:spTree>
    <p:extLst>
      <p:ext uri="{BB962C8B-B14F-4D97-AF65-F5344CB8AC3E}">
        <p14:creationId xmlns:p14="http://schemas.microsoft.com/office/powerpoint/2010/main" val="392835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222BF1AE-2CBD-42F5-8031-45AC57009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836160"/>
              </p:ext>
            </p:extLst>
          </p:nvPr>
        </p:nvGraphicFramePr>
        <p:xfrm>
          <a:off x="3092853" y="571480"/>
          <a:ext cx="8349768" cy="5846203"/>
        </p:xfrm>
        <a:graphic>
          <a:graphicData uri="http://schemas.openxmlformats.org/drawingml/2006/table">
            <a:tbl>
              <a:tblPr firstRow="1" firstCol="1" bandRow="1"/>
              <a:tblGrid>
                <a:gridCol w="1412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9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5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1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4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b="1" noProof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Definerte rutiner</a:t>
                      </a:r>
                      <a:endParaRPr lang="nb-NO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b="1" noProof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Automatisering</a:t>
                      </a:r>
                      <a:endParaRPr lang="nb-NO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b="1" noProof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Varsler</a:t>
                      </a:r>
                      <a:endParaRPr lang="nb-NO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b="1" noProof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Generell informasjon</a:t>
                      </a:r>
                      <a:endParaRPr lang="nb-NO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5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b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System-arkitektur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(oppbyggingen av systemet</a:t>
                      </a:r>
                      <a:r>
                        <a:rPr lang="nb-NO" sz="1400" b="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Etablere egen innsynsmodul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Automatisk sjekk av at innsynsmodulen er tilgjengelig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Varsel til system-administrator hvis feil i systemet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Generell informasjon om innsynsrett og innsynsrutinen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500" b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Prosedyrer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(noe systemet gjør)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5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Fastsette innsyns-prosedyre (logisk struktur)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Automatisk generering av begjæring om innsyn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Varsel når innsyns-krav er så hyppig eller omfattende at innsynet krever betaling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Generell informasjon og veiledning om de enkelte trinn i innsynsrutinen, opplysninger som må gis, mulige resultater, frister mv.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500" b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Opplysninger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(Opplysninger i systemet)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5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Fastsette hvilke opplysninger som må/kan inngå og forklare begreps-innehold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Automatisk oppdatering av opplysninger ved pålogging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Varsler om feil ved inndatakontroll av opplysninger i innsynsrutinen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5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1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b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Brukergrense-snitt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(måten systemet brukes)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Lage brukergrense-snitt som registrerte kan bruke for å kreve innsyn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Viser at operasjoner utføres automatisk samt grunnlag og resultatene av dette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Varsler og hjelp ved feil bruk av innsynsrutinen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Presentasjonen av informasjonen ovenfor, på bruker-vennlig måte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kstSylinder 3">
            <a:extLst>
              <a:ext uri="{FF2B5EF4-FFF2-40B4-BE49-F238E27FC236}">
                <a16:creationId xmlns:a16="http://schemas.microsoft.com/office/drawing/2014/main" id="{01888495-03A7-49B1-99FD-9A98EB0BF8CD}"/>
              </a:ext>
            </a:extLst>
          </p:cNvPr>
          <p:cNvSpPr txBox="1"/>
          <p:nvPr/>
        </p:nvSpPr>
        <p:spPr>
          <a:xfrm>
            <a:off x="170014" y="418143"/>
            <a:ext cx="224785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Eksempel: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Innbygging av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rettsregler 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innsyn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110CF108-2190-4BB1-8372-37A9D891A19B}"/>
              </a:ext>
            </a:extLst>
          </p:cNvPr>
          <p:cNvSpPr txBox="1"/>
          <p:nvPr/>
        </p:nvSpPr>
        <p:spPr>
          <a:xfrm>
            <a:off x="3303787" y="495391"/>
            <a:ext cx="115474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ved hjelp av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11007711-957F-4B9C-95D7-1B61C782EFE1}"/>
              </a:ext>
            </a:extLst>
          </p:cNvPr>
          <p:cNvSpPr txBox="1"/>
          <p:nvPr/>
        </p:nvSpPr>
        <p:spPr>
          <a:xfrm>
            <a:off x="3019664" y="790235"/>
            <a:ext cx="113204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 gjelder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AFC67EFC-677A-489D-9C5F-9D05C4B0A151}"/>
              </a:ext>
            </a:extLst>
          </p:cNvPr>
          <p:cNvCxnSpPr>
            <a:cxnSpLocks/>
          </p:cNvCxnSpPr>
          <p:nvPr/>
        </p:nvCxnSpPr>
        <p:spPr>
          <a:xfrm>
            <a:off x="3067324" y="624917"/>
            <a:ext cx="1421966" cy="413547"/>
          </a:xfrm>
          <a:prstGeom prst="line">
            <a:avLst/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9D2C7A83-73DD-450B-9674-5B7F6DEA6105}"/>
              </a:ext>
            </a:extLst>
          </p:cNvPr>
          <p:cNvSpPr txBox="1"/>
          <p:nvPr/>
        </p:nvSpPr>
        <p:spPr>
          <a:xfrm>
            <a:off x="2992094" y="228867"/>
            <a:ext cx="166455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Teknologiske tiltak</a:t>
            </a:r>
          </a:p>
        </p:txBody>
      </p:sp>
    </p:spTree>
    <p:extLst>
      <p:ext uri="{BB962C8B-B14F-4D97-AF65-F5344CB8AC3E}">
        <p14:creationId xmlns:p14="http://schemas.microsoft.com/office/powerpoint/2010/main" val="114147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3B3344-A0FB-199F-7BAD-0FBB5BB3A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668" y="1728259"/>
            <a:ext cx="9554633" cy="1325563"/>
          </a:xfrm>
        </p:spPr>
        <p:txBody>
          <a:bodyPr>
            <a:normAutofit/>
          </a:bodyPr>
          <a:lstStyle/>
          <a:p>
            <a:pPr algn="ctr"/>
            <a:r>
              <a:rPr lang="nb-NO" sz="3600" dirty="0">
                <a:solidFill>
                  <a:srgbClr val="C00000"/>
                </a:solidFill>
              </a:rPr>
              <a:t>Om forholdet mellom systemutvikling og regelverksutvikling</a:t>
            </a:r>
          </a:p>
        </p:txBody>
      </p:sp>
    </p:spTree>
    <p:extLst>
      <p:ext uri="{BB962C8B-B14F-4D97-AF65-F5344CB8AC3E}">
        <p14:creationId xmlns:p14="http://schemas.microsoft.com/office/powerpoint/2010/main" val="2997398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1902</Words>
  <Application>Microsoft Office PowerPoint</Application>
  <PresentationFormat>Widescreen</PresentationFormat>
  <Paragraphs>175</Paragraphs>
  <Slides>17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Times New Roman</vt:lpstr>
      <vt:lpstr>Office-tema</vt:lpstr>
      <vt:lpstr>1_Office-tema</vt:lpstr>
      <vt:lpstr>2_Office-tema</vt:lpstr>
      <vt:lpstr>Om innbygging av enkeltbestemmelser og prinsipper, og  forholdet mellom systemutvikling og regelverksutvikling</vt:lpstr>
      <vt:lpstr>Innbygging av enkeltbestemmelser og prinsipper </vt:lpstr>
      <vt:lpstr>Allmenngjøring av innbygget personvern</vt:lpstr>
      <vt:lpstr>Automatisering eller (annen) innbygging av rettsregler i datasystemer (RBS og andre)</vt:lpstr>
      <vt:lpstr>Innbygging av saksbehandlingsregler</vt:lpstr>
      <vt:lpstr>Forvaltningsloven og personvernforordningen inneholder flere rettslige rammer av type 3 som kan være aktuelle for innbygging </vt:lpstr>
      <vt:lpstr>Innbygging av rettsprinsipper</vt:lpstr>
      <vt:lpstr>PowerPoint-presentasjon</vt:lpstr>
      <vt:lpstr>Om forholdet mellom systemutvikling og regelverksutvikling</vt:lpstr>
      <vt:lpstr>Forholdet mellom  systemutvikling og regelverksutvikling                                           - oversikt</vt:lpstr>
      <vt:lpstr>PowerPoint-presentasjon</vt:lpstr>
      <vt:lpstr>PowerPoint-presentasjon</vt:lpstr>
      <vt:lpstr> Automatiseringsvennlige opplysningstyper                            («hvem» og «hva») </vt:lpstr>
      <vt:lpstr>PowerPoint-presentasjon</vt:lpstr>
      <vt:lpstr>Automatiseringsvennlige behandlingsregler («hvordan»)</vt:lpstr>
      <vt:lpstr>Systemdrevet lovendring </vt:lpstr>
      <vt:lpstr>«Systemutvikling som regelverksutvikling» eller «regelvask»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forholdet mellom systemutvikling og regelverksutvikling</dc:title>
  <dc:creator>dag wiese schartum</dc:creator>
  <cp:lastModifiedBy>dag wiese schartum</cp:lastModifiedBy>
  <cp:revision>10</cp:revision>
  <dcterms:created xsi:type="dcterms:W3CDTF">2023-03-05T20:48:20Z</dcterms:created>
  <dcterms:modified xsi:type="dcterms:W3CDTF">2024-03-05T22:29:01Z</dcterms:modified>
</cp:coreProperties>
</file>