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7" r:id="rId3"/>
    <p:sldId id="260" r:id="rId4"/>
    <p:sldId id="268" r:id="rId5"/>
    <p:sldId id="275" r:id="rId6"/>
    <p:sldId id="266" r:id="rId7"/>
    <p:sldId id="285" r:id="rId8"/>
    <p:sldId id="278" r:id="rId9"/>
    <p:sldId id="277" r:id="rId10"/>
    <p:sldId id="270" r:id="rId11"/>
    <p:sldId id="279" r:id="rId12"/>
    <p:sldId id="283" r:id="rId13"/>
    <p:sldId id="264" r:id="rId14"/>
    <p:sldId id="263" r:id="rId15"/>
    <p:sldId id="262" r:id="rId16"/>
    <p:sldId id="286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361F-125B-483C-971C-183FBB0D4226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3899-D620-4095-9362-9348F907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23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8413D-6A6A-4F02-A113-315085F0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A53F2C-6B52-4923-96DC-1B50136A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BE846A-2ACA-406E-94EF-C376BD43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4A13C-CEA8-45DA-A024-03CA8316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A3854B-CCC2-4BDA-BD25-E5D5C165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64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31E6C-7205-4AE3-810C-0CC9DCD8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7873F8-F853-4B85-BF3D-B6D58B6D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E1D-01D4-4618-A622-7B889C3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32A317-E7F1-4A16-86E8-744F7695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A33AB1-6034-40C6-BD8E-94319C6E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1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8B16D71-47B2-4A4E-BAEE-E799D1B67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238CEDE-36F0-49F7-B4C8-046CB665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61F29-A31A-41DB-8F43-366B351A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92DA34-77BC-4EE1-81F1-14C2F1C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D0D6F-6294-44C1-891C-449CAAC3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51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3A9F7-578D-45E9-A900-F7D0141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4B0379-A1B3-4B3E-9D04-EC24F1B6B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1DD9A8-16B3-4D5E-B5BD-BFF233D0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DBC906-46FD-4F93-BC91-F9667C44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90BB55-CC75-41BD-BBBF-DBA5791B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5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4AF9F0-A7DF-4C55-AE94-34C26927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81C040-ACCB-40FA-9318-8E72DD94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83352C-5A05-42BF-90E4-6D2745CE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D9239E-B3B9-408B-A52F-E99CD21B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338167-15EC-4BB6-BB7B-2EA79D24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00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5C36D-0652-4121-8903-80DB4442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B085CC-09A1-4B61-8A45-9028662C7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E13ACE-6F5F-4B1B-9888-A9C40B83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EA8C25-BC8F-4A25-ADA7-A487FCD6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2637CD-431B-4FB0-98C1-6FAB2D03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2004B2-CDD5-48C1-8805-DDF69696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8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860758-A34C-4460-97FB-65A00B9B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B82532-BA1F-4409-B794-B964D56C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A55DB1-E6ED-4387-BBE1-CF737107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617B3C-5C21-473C-AB83-5F07D320D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D69879-B8B3-4CB0-BFF4-5468984E0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4D8157-47D0-432A-AAD0-B103EBA7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224FB28-EF34-4709-A51A-4987E3DF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927CA1-C2CB-4A36-8AE6-3B833F6D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67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C7C6F1-B634-45F3-95A7-845CF300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880DE1-515A-48FC-BAE2-F30C4C74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DCDF7D-0AA4-418B-BE34-4EE29CC4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0BEBAD-87EB-43C3-815F-5EECC9D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41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1701A1-0DDF-4883-9E15-9CAFDBAC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5315A1-9FEA-4821-A6FF-005187BF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56B523-7FC1-4AC3-A00C-BE3A177F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61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4E919-F758-4E78-AC7C-3B545DE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1F5DE-AB36-45F1-8078-A7D2F973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F9E2BE-9A47-400A-A1F3-7C51AF4D6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E37429-F4A3-445D-8705-AE3A8D55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922D1C-B8BB-438B-AEEB-04E5059D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8FA87A-B248-4BF4-8E54-1BD74150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3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19B78-B393-4538-B772-8F832B15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DAE2A7-EB9C-4764-87D4-4F60D8DF6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A306DA-3ACC-4221-A137-BF46A0845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7D5608-1BEE-4D5D-B54D-14229E2C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BEAB84-9C97-450B-A5D8-28F44B03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2A259D-A0F7-48BC-AB4C-AA65C8FF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9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6ACD8D-3133-45FF-8972-B522BF17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8EACAD-DF6D-4B44-A2D4-F2D81D4C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AD4C4B-F1B3-49AC-BEC0-4DC7C3BEA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D12A-E0F8-4C20-829F-7D87B6D8B09F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1E0FB9-B783-4733-80B0-BE5A5AF8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D0278F-00BC-4CD0-8000-42199E2B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96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afin/FINF4021/v24/eksamen/index.html" TargetMode="External"/><Relationship Id="rId2" Type="http://schemas.openxmlformats.org/officeDocument/2006/relationships/hyperlink" Target="https://www.uio.no/studier/emner/jus/afin/FINF4021/tidligere-eksamensoppgav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88919C4-6FC5-4ED8-AF47-2D346D13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solidFill>
                  <a:srgbClr val="0070C0"/>
                </a:solidFill>
              </a:rPr>
              <a:t>Oppsummering FINF4021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5A131A0-D232-414C-A029-44E741CCE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1800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149853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BE195FA-07A4-40BF-AF3D-C50EF6A2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2" y="746527"/>
            <a:ext cx="9591284" cy="55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6E4C030-CFD8-4071-8D7B-2D69384D8FB7}"/>
              </a:ext>
            </a:extLst>
          </p:cNvPr>
          <p:cNvSpPr txBox="1"/>
          <p:nvPr/>
        </p:nvSpPr>
        <p:spPr>
          <a:xfrm>
            <a:off x="2631801" y="269213"/>
            <a:ext cx="818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Bestemmelser (vognene) koplet sammen i en algoritme («defragmentering»)</a:t>
            </a: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AAEF7CDF-DA17-4E9E-A3FF-05F6538802C0}"/>
              </a:ext>
            </a:extLst>
          </p:cNvPr>
          <p:cNvGrpSpPr/>
          <p:nvPr/>
        </p:nvGrpSpPr>
        <p:grpSpPr>
          <a:xfrm>
            <a:off x="674425" y="1360540"/>
            <a:ext cx="10367223" cy="4803486"/>
            <a:chOff x="320612" y="1677593"/>
            <a:chExt cx="10367223" cy="4803486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EC1A18C9-DD77-436A-BCF7-2086014E4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2092" t="27834" r="21343" b="24354"/>
            <a:stretch/>
          </p:blipFill>
          <p:spPr>
            <a:xfrm>
              <a:off x="9518146" y="3389359"/>
              <a:ext cx="1169689" cy="988666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CB6F139D-92F1-4A62-8792-9098898D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77781" y="3065727"/>
              <a:ext cx="1170533" cy="987638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E1AA5720-7A52-4813-86D7-8920C225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314" y="3228057"/>
              <a:ext cx="1170533" cy="98763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F36FF922-1681-434D-B235-0F099DC8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7503" y="2402749"/>
              <a:ext cx="1170533" cy="9876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C77BFA70-A83B-4D7F-AEF6-D8ECD4AF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7192" y="2526956"/>
              <a:ext cx="4682134" cy="1402202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347B44A2-D7DB-44F1-92C7-424BDE27CFBF}"/>
                </a:ext>
              </a:extLst>
            </p:cNvPr>
            <p:cNvSpPr txBox="1"/>
            <p:nvPr/>
          </p:nvSpPr>
          <p:spPr>
            <a:xfrm>
              <a:off x="2237411" y="3447421"/>
              <a:ext cx="1523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annet ledd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A8C5267-0A58-4974-AD1B-BFFAFB87E85F}"/>
                </a:ext>
              </a:extLst>
            </p:cNvPr>
            <p:cNvSpPr txBox="1"/>
            <p:nvPr/>
          </p:nvSpPr>
          <p:spPr>
            <a:xfrm>
              <a:off x="7113516" y="4004861"/>
              <a:ext cx="1051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Forskrift § 6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9327220F-ECB1-4ED3-AD26-58BB40A4D3C4}"/>
                </a:ext>
              </a:extLst>
            </p:cNvPr>
            <p:cNvSpPr txBox="1"/>
            <p:nvPr/>
          </p:nvSpPr>
          <p:spPr>
            <a:xfrm>
              <a:off x="3453860" y="3621381"/>
              <a:ext cx="1536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tredje ledd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A6B292B4-AA0D-415A-9CCE-9F5F4EF58DA4}"/>
                </a:ext>
              </a:extLst>
            </p:cNvPr>
            <p:cNvSpPr txBox="1"/>
            <p:nvPr/>
          </p:nvSpPr>
          <p:spPr>
            <a:xfrm>
              <a:off x="988985" y="3289892"/>
              <a:ext cx="1425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7 bokstav a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1DA71097-F425-406C-881D-5CC69F01D066}"/>
                </a:ext>
              </a:extLst>
            </p:cNvPr>
            <p:cNvSpPr txBox="1"/>
            <p:nvPr/>
          </p:nvSpPr>
          <p:spPr>
            <a:xfrm>
              <a:off x="8447309" y="4135019"/>
              <a:ext cx="788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13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9B6BDA7B-CD1E-4F39-A02D-1A70195F4761}"/>
                </a:ext>
              </a:extLst>
            </p:cNvPr>
            <p:cNvSpPr txBox="1"/>
            <p:nvPr/>
          </p:nvSpPr>
          <p:spPr>
            <a:xfrm>
              <a:off x="4567614" y="3796691"/>
              <a:ext cx="1527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femte ledd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580012F-5589-45C0-A726-EFD147C354F9}"/>
                </a:ext>
              </a:extLst>
            </p:cNvPr>
            <p:cNvSpPr txBox="1"/>
            <p:nvPr/>
          </p:nvSpPr>
          <p:spPr>
            <a:xfrm>
              <a:off x="6087567" y="3868699"/>
              <a:ext cx="788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16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0BD3D414-4BBC-464E-BCF6-208CC43C700C}"/>
                </a:ext>
              </a:extLst>
            </p:cNvPr>
            <p:cNvSpPr txBox="1"/>
            <p:nvPr/>
          </p:nvSpPr>
          <p:spPr>
            <a:xfrm>
              <a:off x="9518146" y="4387007"/>
              <a:ext cx="1051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Forskrift § 7</a:t>
              </a:r>
            </a:p>
          </p:txBody>
        </p: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79CC9506-BAF9-4B98-8C15-F32E8C1C60C8}"/>
                </a:ext>
              </a:extLst>
            </p:cNvPr>
            <p:cNvGrpSpPr/>
            <p:nvPr/>
          </p:nvGrpSpPr>
          <p:grpSpPr>
            <a:xfrm>
              <a:off x="2053978" y="1677593"/>
              <a:ext cx="8081570" cy="1882855"/>
              <a:chOff x="1886202" y="2848524"/>
              <a:chExt cx="8081570" cy="1882855"/>
            </a:xfrm>
          </p:grpSpPr>
          <p:pic>
            <p:nvPicPr>
              <p:cNvPr id="15" name="Bilde 14">
                <a:extLst>
                  <a:ext uri="{FF2B5EF4-FFF2-40B4-BE49-F238E27FC236}">
                    <a16:creationId xmlns:a16="http://schemas.microsoft.com/office/drawing/2014/main" id="{C49967D6-CA2E-44E8-9664-192D37E33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6202" y="2848524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82317ABA-AFC5-4F7C-88E9-752A9352C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5871" y="2972731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7" name="Bilde 16">
                <a:extLst>
                  <a:ext uri="{FF2B5EF4-FFF2-40B4-BE49-F238E27FC236}">
                    <a16:creationId xmlns:a16="http://schemas.microsoft.com/office/drawing/2014/main" id="{9DBE7B8A-94E4-42C7-8F2F-1EC71DEB9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5540" y="3100857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8" name="Bilde 17">
                <a:extLst>
                  <a:ext uri="{FF2B5EF4-FFF2-40B4-BE49-F238E27FC236}">
                    <a16:creationId xmlns:a16="http://schemas.microsoft.com/office/drawing/2014/main" id="{7355FE1C-EF74-4FCA-8159-59EF10C89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5209" y="3259067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9" name="Bilde 18">
                <a:extLst>
                  <a:ext uri="{FF2B5EF4-FFF2-40B4-BE49-F238E27FC236}">
                    <a16:creationId xmlns:a16="http://schemas.microsoft.com/office/drawing/2014/main" id="{44A27600-4399-4774-BEDB-816505424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1362" y="3749838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764225FB-F1B9-42B5-AF5B-D9B074304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4783" y="3493513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21" name="Bilde 20">
                <a:extLst>
                  <a:ext uri="{FF2B5EF4-FFF2-40B4-BE49-F238E27FC236}">
                    <a16:creationId xmlns:a16="http://schemas.microsoft.com/office/drawing/2014/main" id="{2ECE44A7-0F1F-4CA0-BCE0-689B334EC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3771" y="3596490"/>
                <a:ext cx="1036410" cy="981541"/>
              </a:xfrm>
              <a:prstGeom prst="rect">
                <a:avLst/>
              </a:prstGeom>
            </p:spPr>
          </p:pic>
        </p:grp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352E3B03-DEA2-4FB2-BE1F-5FF1F9A6D122}"/>
                </a:ext>
              </a:extLst>
            </p:cNvPr>
            <p:cNvGrpSpPr/>
            <p:nvPr/>
          </p:nvGrpSpPr>
          <p:grpSpPr>
            <a:xfrm>
              <a:off x="908825" y="2847103"/>
              <a:ext cx="9305561" cy="3633976"/>
              <a:chOff x="978450" y="2369192"/>
              <a:chExt cx="9305561" cy="3633976"/>
            </a:xfrm>
          </p:grpSpPr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111B888-151A-4F24-BB14-798E5A4CC6DA}"/>
                  </a:ext>
                </a:extLst>
              </p:cNvPr>
              <p:cNvGrpSpPr/>
              <p:nvPr/>
            </p:nvGrpSpPr>
            <p:grpSpPr>
              <a:xfrm>
                <a:off x="1989634" y="2369192"/>
                <a:ext cx="8136918" cy="2804681"/>
                <a:chOff x="1989634" y="2369192"/>
                <a:chExt cx="8136918" cy="2804681"/>
              </a:xfrm>
            </p:grpSpPr>
            <p:sp>
              <p:nvSpPr>
                <p:cNvPr id="26" name="TekstSylinder 25">
                  <a:extLst>
                    <a:ext uri="{FF2B5EF4-FFF2-40B4-BE49-F238E27FC236}">
                      <a16:creationId xmlns:a16="http://schemas.microsoft.com/office/drawing/2014/main" id="{A6405A8D-63C9-49BB-9D5E-16896A3154EF}"/>
                    </a:ext>
                  </a:extLst>
                </p:cNvPr>
                <p:cNvSpPr txBox="1"/>
                <p:nvPr/>
              </p:nvSpPr>
              <p:spPr>
                <a:xfrm>
                  <a:off x="3252214" y="4804541"/>
                  <a:ext cx="4758034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Opplysninger som skal være beslutningsgrunnlag</a:t>
                  </a:r>
                </a:p>
              </p:txBody>
            </p:sp>
            <p:cxnSp>
              <p:nvCxnSpPr>
                <p:cNvPr id="28" name="Rett linje 27">
                  <a:extLst>
                    <a:ext uri="{FF2B5EF4-FFF2-40B4-BE49-F238E27FC236}">
                      <a16:creationId xmlns:a16="http://schemas.microsoft.com/office/drawing/2014/main" id="{BF118253-FF47-45F1-BAD7-CBCDEF86C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89634" y="2369192"/>
                  <a:ext cx="1691174" cy="2435350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tt linje 28">
                  <a:extLst>
                    <a:ext uri="{FF2B5EF4-FFF2-40B4-BE49-F238E27FC236}">
                      <a16:creationId xmlns:a16="http://schemas.microsoft.com/office/drawing/2014/main" id="{906F063E-4485-49FC-92B0-753E52AA2F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79000" y="2911448"/>
                  <a:ext cx="260024" cy="1893094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tt linje 29">
                  <a:extLst>
                    <a:ext uri="{FF2B5EF4-FFF2-40B4-BE49-F238E27FC236}">
                      <a16:creationId xmlns:a16="http://schemas.microsoft.com/office/drawing/2014/main" id="{2017907D-1CDF-4513-B0BE-360D02DE6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48470" y="3034741"/>
                  <a:ext cx="860386" cy="176980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tt linje 30">
                  <a:extLst>
                    <a:ext uri="{FF2B5EF4-FFF2-40B4-BE49-F238E27FC236}">
                      <a16:creationId xmlns:a16="http://schemas.microsoft.com/office/drawing/2014/main" id="{A52FD568-0D2A-4F4C-AB70-569A4AA5D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43205" y="3215875"/>
                  <a:ext cx="1460000" cy="160195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tt linje 31">
                  <a:extLst>
                    <a:ext uri="{FF2B5EF4-FFF2-40B4-BE49-F238E27FC236}">
                      <a16:creationId xmlns:a16="http://schemas.microsoft.com/office/drawing/2014/main" id="{11910EEE-BE74-4022-A56F-E39BF5BB3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81172" y="3376053"/>
                  <a:ext cx="2145380" cy="1405972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tt linje 36">
                  <a:extLst>
                    <a:ext uri="{FF2B5EF4-FFF2-40B4-BE49-F238E27FC236}">
                      <a16:creationId xmlns:a16="http://schemas.microsoft.com/office/drawing/2014/main" id="{5F97CF4E-D4CE-4080-9D20-4D81F4F03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3210" y="2399731"/>
                  <a:ext cx="837916" cy="2404810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tt linje 37">
                  <a:extLst>
                    <a:ext uri="{FF2B5EF4-FFF2-40B4-BE49-F238E27FC236}">
                      <a16:creationId xmlns:a16="http://schemas.microsoft.com/office/drawing/2014/main" id="{1598A04B-026A-46B3-8C13-FA265C72D3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91516" y="2587816"/>
                  <a:ext cx="89381" cy="223001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tt linje 38">
                  <a:extLst>
                    <a:ext uri="{FF2B5EF4-FFF2-40B4-BE49-F238E27FC236}">
                      <a16:creationId xmlns:a16="http://schemas.microsoft.com/office/drawing/2014/main" id="{1CD3FB6D-42D2-469C-A6F9-60492F905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43532" y="2703022"/>
                  <a:ext cx="26504" cy="2114805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kstSylinder 43">
                <a:extLst>
                  <a:ext uri="{FF2B5EF4-FFF2-40B4-BE49-F238E27FC236}">
                    <a16:creationId xmlns:a16="http://schemas.microsoft.com/office/drawing/2014/main" id="{618C3C99-3998-4130-8AD4-E1D6741B03ED}"/>
                  </a:ext>
                </a:extLst>
              </p:cNvPr>
              <p:cNvSpPr txBox="1"/>
              <p:nvPr/>
            </p:nvSpPr>
            <p:spPr>
              <a:xfrm>
                <a:off x="978450" y="5356837"/>
                <a:ext cx="9305561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Hver bestemmelse inneholder informasjon om hvilke opplysninger om parten mv som skal inngå i</a:t>
                </a:r>
                <a:br>
                  <a:rPr lang="nb-NO" dirty="0"/>
                </a:br>
                <a:r>
                  <a:rPr lang="nb-NO" dirty="0"/>
                  <a:t>behandlingen, og det er disse som i sin tur vil bli analysert i den rettslige informasjonsanalysen</a:t>
                </a:r>
              </a:p>
            </p:txBody>
          </p:sp>
        </p:grp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933DFC85-3C00-47D5-9996-DC35F0778747}"/>
                </a:ext>
              </a:extLst>
            </p:cNvPr>
            <p:cNvGrpSpPr/>
            <p:nvPr/>
          </p:nvGrpSpPr>
          <p:grpSpPr>
            <a:xfrm>
              <a:off x="320612" y="3188310"/>
              <a:ext cx="2814810" cy="2306692"/>
              <a:chOff x="320612" y="3188310"/>
              <a:chExt cx="2814810" cy="2306692"/>
            </a:xfrm>
          </p:grpSpPr>
          <p:grpSp>
            <p:nvGrpSpPr>
              <p:cNvPr id="51" name="Gruppe 50">
                <a:extLst>
                  <a:ext uri="{FF2B5EF4-FFF2-40B4-BE49-F238E27FC236}">
                    <a16:creationId xmlns:a16="http://schemas.microsoft.com/office/drawing/2014/main" id="{FC89C4F1-5CDC-41C0-856C-4760B8E07C7D}"/>
                  </a:ext>
                </a:extLst>
              </p:cNvPr>
              <p:cNvGrpSpPr/>
              <p:nvPr/>
            </p:nvGrpSpPr>
            <p:grpSpPr>
              <a:xfrm>
                <a:off x="742283" y="3188310"/>
                <a:ext cx="1981372" cy="1328573"/>
                <a:chOff x="886408" y="3180933"/>
                <a:chExt cx="1981372" cy="1328573"/>
              </a:xfrm>
            </p:grpSpPr>
            <p:pic>
              <p:nvPicPr>
                <p:cNvPr id="46" name="Bilde 45">
                  <a:extLst>
                    <a:ext uri="{FF2B5EF4-FFF2-40B4-BE49-F238E27FC236}">
                      <a16:creationId xmlns:a16="http://schemas.microsoft.com/office/drawing/2014/main" id="{2723E230-F5CC-48C4-B28F-577176F80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6408" y="3814502"/>
                  <a:ext cx="1981372" cy="695004"/>
                </a:xfrm>
                <a:prstGeom prst="rect">
                  <a:avLst/>
                </a:prstGeom>
              </p:spPr>
            </p:pic>
            <p:cxnSp>
              <p:nvCxnSpPr>
                <p:cNvPr id="48" name="Rett pilkobling 47">
                  <a:extLst>
                    <a:ext uri="{FF2B5EF4-FFF2-40B4-BE49-F238E27FC236}">
                      <a16:creationId xmlns:a16="http://schemas.microsoft.com/office/drawing/2014/main" id="{3A472457-A35D-4CA0-B30D-96A4C9EF3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7736" y="3180933"/>
                  <a:ext cx="4322" cy="631859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kstSylinder 59">
                <a:extLst>
                  <a:ext uri="{FF2B5EF4-FFF2-40B4-BE49-F238E27FC236}">
                    <a16:creationId xmlns:a16="http://schemas.microsoft.com/office/drawing/2014/main" id="{D2E5D350-7566-4B1A-9E44-A5B8957142F5}"/>
                  </a:ext>
                </a:extLst>
              </p:cNvPr>
              <p:cNvSpPr txBox="1"/>
              <p:nvPr/>
            </p:nvSpPr>
            <p:spPr>
              <a:xfrm>
                <a:off x="320612" y="4540895"/>
                <a:ext cx="2814810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Også enkeltbestemmelser kan</a:t>
                </a:r>
                <a:br>
                  <a:rPr lang="nb-NO" sz="1400" dirty="0"/>
                </a:br>
                <a:r>
                  <a:rPr lang="nb-NO" sz="1400" dirty="0"/>
                  <a:t>være så komplekse at de trenger</a:t>
                </a:r>
              </a:p>
              <a:p>
                <a:r>
                  <a:rPr lang="nb-NO" sz="1400" dirty="0"/>
                  <a:t>samme form for «defragmentering»</a:t>
                </a:r>
              </a:p>
              <a:p>
                <a:r>
                  <a:rPr lang="nb-NO" sz="1400" dirty="0"/>
                  <a:t>(jf. eksempel på bilde 7)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9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E70BFBB-552B-46F1-B6A4-EB81D3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/>
          <a:lstStyle/>
          <a:p>
            <a:r>
              <a:rPr lang="nb-NO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Sentrale tema vedrørende dokumentasjon, innsyn og åpenhet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3EC6E95-3D21-4A44-86B0-AA406AE0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19" y="1556792"/>
            <a:ext cx="8600093" cy="4608512"/>
          </a:xfrm>
        </p:spPr>
        <p:txBody>
          <a:bodyPr/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 krav til å dokumentere behandling av personopplysninger, jf. personvernforordningen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Dette er de eneste lovkravene til systemdokumentasjon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Dokumentering av rettslig innhold i RBS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Krav i personvernforordningen, art. 24(1) og 30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Anbefalinger i pensum om dokumentasjon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Forslag til ny lovregulering av dokumentasjonskrav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Innsyn i systemdokumentasjon i offentlig forvaltning</a:t>
            </a:r>
          </a:p>
          <a:p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Forklarbarhet og dokumentasjon av</a:t>
            </a:r>
            <a:r>
              <a:rPr lang="nb-NO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maskinlæringsmodeller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reiser spesielle spørsmål som vi ikke har kommet nærmere inn på</a:t>
            </a:r>
          </a:p>
          <a:p>
            <a:pPr marL="0" indent="0">
              <a:buNone/>
            </a:pP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74E276C-2332-473A-B17D-799E592A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70807"/>
            <a:ext cx="6915820" cy="838200"/>
          </a:xfrm>
        </p:spPr>
        <p:txBody>
          <a:bodyPr/>
          <a:lstStyle/>
          <a:p>
            <a:pPr>
              <a:defRPr/>
            </a:pPr>
            <a:r>
              <a:rPr lang="nb-NO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Digitalisering og regelverksarbeid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34D333-D2EF-44CB-BC99-94872CC19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29"/>
          <a:stretch/>
        </p:blipFill>
        <p:spPr>
          <a:xfrm>
            <a:off x="1838490" y="1497687"/>
            <a:ext cx="8266892" cy="4618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D6171-416F-4EFC-BC9B-328ACD3E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46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Sentrale begreper i pensum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BA159-75CA-4451-8E88-CA4FB099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504"/>
            <a:ext cx="10515600" cy="5119930"/>
          </a:xfrm>
        </p:spPr>
        <p:txBody>
          <a:bodyPr>
            <a:normAutofit fontScale="62500" lnSpcReduction="20000"/>
          </a:bodyPr>
          <a:lstStyle/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Rettskildesystemer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Rettslige beslutningsstøttesystemer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Rettslige beslutningssystemer</a:t>
            </a:r>
          </a:p>
          <a:p>
            <a:r>
              <a:rPr lang="nb-NO" dirty="0">
                <a:solidFill>
                  <a:srgbClr val="0070C0"/>
                </a:solidFill>
              </a:rPr>
              <a:t>Politiske føringer for systemutvikling</a:t>
            </a:r>
          </a:p>
          <a:p>
            <a:r>
              <a:rPr lang="nb-NO" dirty="0">
                <a:solidFill>
                  <a:srgbClr val="0070C0"/>
                </a:solidFill>
              </a:rPr>
              <a:t>Rettslige rammer for systemutvikling («jus som ramme»)</a:t>
            </a:r>
          </a:p>
          <a:p>
            <a:r>
              <a:rPr lang="nb-NO" dirty="0">
                <a:solidFill>
                  <a:srgbClr val="0070C0"/>
                </a:solidFill>
              </a:rPr>
              <a:t>Rettslig innhold i beslutnings(støtte)systemer («jus som innhold»)</a:t>
            </a:r>
          </a:p>
          <a:p>
            <a:r>
              <a:rPr lang="nb-NO" dirty="0">
                <a:solidFill>
                  <a:srgbClr val="0070C0"/>
                </a:solidFill>
              </a:rPr>
              <a:t>Innbygging av personvern og av regler og prinsipper ellers</a:t>
            </a:r>
          </a:p>
          <a:p>
            <a:r>
              <a:rPr lang="nb-NO" i="1" dirty="0">
                <a:solidFill>
                  <a:schemeClr val="accent6">
                    <a:lumMod val="50000"/>
                  </a:schemeClr>
                </a:solidFill>
              </a:rPr>
              <a:t>Systemdrevet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 og </a:t>
            </a:r>
            <a:r>
              <a:rPr lang="nb-NO" i="1" dirty="0">
                <a:solidFill>
                  <a:schemeClr val="accent6">
                    <a:lumMod val="50000"/>
                  </a:schemeClr>
                </a:solidFill>
              </a:rPr>
              <a:t>saksdrevet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 fortolkning av lov og andre rettskilder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Aktøranalyse og systemavgrensing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Transformering fra rettskilder (til hhv pseudokode og programkode)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 informasjonsanalyse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 prosessanalyse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Rettslige systemavgjørelser</a:t>
            </a:r>
          </a:p>
          <a:p>
            <a:r>
              <a:rPr lang="nb-NO" dirty="0">
                <a:solidFill>
                  <a:srgbClr val="7030A0"/>
                </a:solidFill>
              </a:rPr>
              <a:t>Automatiseringsvennlig lovgivning</a:t>
            </a:r>
          </a:p>
          <a:p>
            <a:r>
              <a:rPr lang="nb-NO" dirty="0">
                <a:solidFill>
                  <a:srgbClr val="7030A0"/>
                </a:solidFill>
              </a:rPr>
              <a:t>Systemdrevet lovendring</a:t>
            </a:r>
          </a:p>
          <a:p>
            <a:r>
              <a:rPr lang="nb-NO" dirty="0">
                <a:solidFill>
                  <a:srgbClr val="7030A0"/>
                </a:solidFill>
              </a:rPr>
              <a:t>Regelvask </a:t>
            </a:r>
          </a:p>
        </p:txBody>
      </p:sp>
    </p:spTree>
    <p:extLst>
      <p:ext uri="{BB962C8B-B14F-4D97-AF65-F5344CB8AC3E}">
        <p14:creationId xmlns:p14="http://schemas.microsoft.com/office/powerpoint/2010/main" val="393888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D332B-381E-47BE-972C-E29002D2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58"/>
            <a:ext cx="10515600" cy="7651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Informasjon og råd om 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2B696B-9C10-48DF-AA02-315A9B92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22" y="2442634"/>
            <a:ext cx="10515600" cy="3958166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Hjelpemidler</a:t>
            </a:r>
          </a:p>
          <a:p>
            <a:pPr lvl="1"/>
            <a:r>
              <a:rPr lang="nb-NO" sz="2000" dirty="0"/>
              <a:t>Det blir adgang til enkel bruk av Lovdata</a:t>
            </a:r>
          </a:p>
          <a:p>
            <a:pPr lvl="1"/>
            <a:r>
              <a:rPr lang="nb-NO" sz="2000" dirty="0"/>
              <a:t>Oppgaven gir ikke grunn til rettskildebruk, så Lovdata er ikke nødvendig for å svare på oppgaven</a:t>
            </a:r>
          </a:p>
          <a:p>
            <a:r>
              <a:rPr lang="nb-NO" sz="2400" dirty="0"/>
              <a:t>Om oppgavetypen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Oppgaven kan være «vanlige spørsmål», men kan også ta utgangspunkt i en figur, ett eller flere begreper (jf. listen ovenfor, s 14), eller dere kan bli bedt om å vurdere en konkret situasjon osv.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Oppgaven pleier å bestå av 2 – 3 (obligatoriske) spørsmål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Det blir angitt i oppgavesettet hvor mye hver del teller ved karaktersetting</a:t>
            </a:r>
          </a:p>
          <a:p>
            <a:pPr lvl="1"/>
            <a:r>
              <a:rPr lang="nb-NO" sz="2000" dirty="0"/>
              <a:t>Se </a:t>
            </a:r>
            <a:r>
              <a:rPr lang="nb-NO" sz="2000" dirty="0">
                <a:hlinkClick r:id="rId2"/>
              </a:rPr>
              <a:t>oppgaver fra tidligere år </a:t>
            </a:r>
            <a:r>
              <a:rPr lang="nb-NO" sz="2000" dirty="0"/>
              <a:t>med sensorveiledning (men merk at noe av dette var hjemmeeksamen)</a:t>
            </a:r>
          </a:p>
          <a:p>
            <a:pPr lvl="1"/>
            <a:r>
              <a:rPr lang="nb-NO" sz="2000" dirty="0"/>
              <a:t>Det forventes ikke at besvarelser skal inneholde henvisninger til pensum og litteratur</a:t>
            </a:r>
            <a:endParaRPr lang="nb-NO" sz="2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B5F619E-7C1B-4B0F-BE79-7929A29D9801}"/>
              </a:ext>
            </a:extLst>
          </p:cNvPr>
          <p:cNvSpPr txBox="1"/>
          <p:nvPr/>
        </p:nvSpPr>
        <p:spPr>
          <a:xfrm>
            <a:off x="3525322" y="1002897"/>
            <a:ext cx="34868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/>
              <a:t>Skoleeksamen i Silurveien,</a:t>
            </a:r>
          </a:p>
          <a:p>
            <a:r>
              <a:rPr lang="nb-NO" sz="2400" dirty="0"/>
              <a:t>29. april kl. 09:00 (4 timer)</a:t>
            </a:r>
          </a:p>
          <a:p>
            <a:r>
              <a:rPr lang="nb-NO" sz="2400" i="1" dirty="0">
                <a:hlinkClick r:id="rId3"/>
              </a:rPr>
              <a:t>Se info på semestersiden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374655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6AC43-70DD-4193-9919-19FE118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72"/>
            <a:ext cx="10515600" cy="75145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Informasjon og råd om 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97734-7E0C-4566-B4F8-68DD5537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274"/>
            <a:ext cx="10515600" cy="5463601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Les spørsmålet i oppgaven godt og disponer før du begynner å skrive</a:t>
            </a:r>
          </a:p>
          <a:p>
            <a:pPr lvl="1"/>
            <a:r>
              <a:rPr lang="nb-NO" sz="2000" dirty="0"/>
              <a:t>Er du tvil om hvordan spørsmålet skal forstås, er det alltid trygt å forstå det som noe som er sentralt i pensum</a:t>
            </a:r>
          </a:p>
          <a:p>
            <a:pPr lvl="1"/>
            <a:r>
              <a:rPr lang="nb-NO" sz="2000" dirty="0"/>
              <a:t>Kjernen i svaret må alltid gjelde det spørsmålene i oppgaven direkte handler om</a:t>
            </a:r>
          </a:p>
          <a:p>
            <a:pPr lvl="1"/>
            <a:r>
              <a:rPr lang="nb-NO" sz="2000" dirty="0"/>
              <a:t>Du bør likevel alltid </a:t>
            </a:r>
            <a:r>
              <a:rPr lang="nb-NO" sz="2000" i="1" dirty="0"/>
              <a:t>kort</a:t>
            </a:r>
            <a:r>
              <a:rPr lang="nb-NO" sz="2000" dirty="0"/>
              <a:t> redegjøre for den </a:t>
            </a:r>
            <a:r>
              <a:rPr lang="nb-NO" sz="2000" i="1" dirty="0"/>
              <a:t>sammenhengen</a:t>
            </a:r>
            <a:r>
              <a:rPr lang="nb-NO" sz="2000" dirty="0"/>
              <a:t> spørsmålet og svaret står i (kontekst), og de eventuelle </a:t>
            </a:r>
            <a:r>
              <a:rPr lang="nb-NO" sz="2000" i="1" dirty="0"/>
              <a:t>forutsetninger</a:t>
            </a:r>
            <a:r>
              <a:rPr lang="nb-NO" sz="2000" dirty="0"/>
              <a:t> du legger til grunn for svaret</a:t>
            </a:r>
          </a:p>
          <a:p>
            <a:pPr lvl="1"/>
            <a:r>
              <a:rPr lang="nb-NO" sz="2000" dirty="0"/>
              <a:t>Det er alltid en fordel å bruke eksempler. Eksemplene kan være virkelige eller konstruerte</a:t>
            </a:r>
          </a:p>
          <a:p>
            <a:pPr lvl="1"/>
            <a:r>
              <a:rPr lang="nb-NO" sz="2000" dirty="0"/>
              <a:t>Det kan være lurt å lære seg alle figurer i pensum og bruke dem hvis oppgaven gjør det relevant. Lag gjerne egne figurer også. Husk at figurerer alltid må forklares</a:t>
            </a:r>
          </a:p>
          <a:p>
            <a:pPr lvl="1"/>
            <a:r>
              <a:rPr lang="nb-NO" sz="2000" dirty="0"/>
              <a:t>Skulle du være så uheldig at du ikke vet hvordan du skal svare, er det alltid bedre å skrive noe som er så relevant som mulig, enn å levere blankt</a:t>
            </a:r>
          </a:p>
          <a:p>
            <a:pPr lvl="1"/>
            <a:r>
              <a:rPr lang="nb-NO" sz="2000" dirty="0"/>
              <a:t>Skulle du få for liten tid til å gi fullstendig svar på alt, kan du gjengi disposisjonen i svaret ditt. En detaljert og god disposisjon kan gi positiv uttelling på karakteren</a:t>
            </a:r>
          </a:p>
          <a:p>
            <a:r>
              <a:rPr lang="nb-NO" sz="2400" dirty="0"/>
              <a:t>Dag kommer på «trøsterunde» ca. 9.15</a:t>
            </a:r>
          </a:p>
          <a:p>
            <a:pPr lvl="1"/>
            <a:r>
              <a:rPr lang="nb-NO" sz="2000" dirty="0"/>
              <a:t>På trøsterunden kan dere få svar på eventuelle uklarheter i oppgaveteksten mv.</a:t>
            </a:r>
          </a:p>
          <a:p>
            <a:pPr lvl="1"/>
            <a:r>
              <a:rPr lang="nb-NO" sz="2000" dirty="0"/>
              <a:t>Du kan også få hjelp dersom du har jernteppe</a:t>
            </a:r>
          </a:p>
          <a:p>
            <a:pPr lvl="1"/>
            <a:r>
              <a:rPr lang="nb-NO" sz="2000" dirty="0"/>
              <a:t>Blir du usikker på forståelsen av eksamensspørsmål etter at ordningen med trøsterunde er avsluttet, må du skrive i oppgaven hvordan du har forstått teksten pluss en kort begrunnelse for dette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318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29024BAE-6075-4F22-AE40-7B138C311AF7}"/>
              </a:ext>
            </a:extLst>
          </p:cNvPr>
          <p:cNvGrpSpPr/>
          <p:nvPr/>
        </p:nvGrpSpPr>
        <p:grpSpPr>
          <a:xfrm>
            <a:off x="757767" y="1253119"/>
            <a:ext cx="10206566" cy="3874480"/>
            <a:chOff x="757767" y="1253119"/>
            <a:chExt cx="10206566" cy="3874480"/>
          </a:xfrm>
        </p:grpSpPr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85918BFD-563C-4E1A-B2DD-05280EE8D961}"/>
                </a:ext>
              </a:extLst>
            </p:cNvPr>
            <p:cNvSpPr txBox="1"/>
            <p:nvPr/>
          </p:nvSpPr>
          <p:spPr>
            <a:xfrm>
              <a:off x="3992498" y="1253119"/>
              <a:ext cx="3166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chemeClr val="accent5">
                      <a:lumMod val="75000"/>
                    </a:schemeClr>
                  </a:solidFill>
                </a:rPr>
                <a:t>Rettslige informasjonssystemer</a:t>
              </a:r>
            </a:p>
            <a:p>
              <a:r>
                <a:rPr lang="nb-NO" dirty="0"/>
                <a:t>             (jf. «datasystem»)</a:t>
              </a:r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17734E8F-E380-4619-A468-8793DE46C442}"/>
                </a:ext>
              </a:extLst>
            </p:cNvPr>
            <p:cNvSpPr txBox="1"/>
            <p:nvPr/>
          </p:nvSpPr>
          <p:spPr>
            <a:xfrm>
              <a:off x="757767" y="2624667"/>
              <a:ext cx="249510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Rettskildesystemer (RKS)</a:t>
              </a:r>
            </a:p>
            <a:p>
              <a:r>
                <a:rPr lang="nb-NO" sz="1500" dirty="0"/>
                <a:t>(autentiske rettskilder)</a:t>
              </a:r>
            </a:p>
          </p:txBody>
        </p:sp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4F64076F-F80A-468F-9639-98900C9CBA2C}"/>
                </a:ext>
              </a:extLst>
            </p:cNvPr>
            <p:cNvSpPr txBox="1"/>
            <p:nvPr/>
          </p:nvSpPr>
          <p:spPr>
            <a:xfrm>
              <a:off x="3624830" y="2624667"/>
              <a:ext cx="3541162" cy="1523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Rettslige beslutningsstøttesystemer</a:t>
              </a:r>
            </a:p>
            <a:p>
              <a:r>
                <a:rPr lang="nb-NO" sz="1500" dirty="0"/>
                <a:t>(strukturert tilrettelegging for manuell</a:t>
              </a:r>
            </a:p>
            <a:p>
              <a:r>
                <a:rPr lang="nb-NO" sz="1500" dirty="0"/>
                <a:t>saksbehandling; integrert bruk av RKS;</a:t>
              </a:r>
            </a:p>
            <a:p>
              <a:r>
                <a:rPr lang="nb-NO" sz="1500" dirty="0"/>
                <a:t>liten grad av automatisert rettsanvendelse)</a:t>
              </a:r>
            </a:p>
            <a:p>
              <a:r>
                <a:rPr lang="nb-NO" sz="1500" i="1" dirty="0">
                  <a:solidFill>
                    <a:srgbClr val="7030A0"/>
                  </a:solidFill>
                </a:rPr>
                <a:t>Innbygging av personvern </a:t>
              </a:r>
              <a:r>
                <a:rPr lang="nb-NO" sz="1500" dirty="0">
                  <a:solidFill>
                    <a:srgbClr val="7030A0"/>
                  </a:solidFill>
                </a:rPr>
                <a:t>vil ofte fore-</a:t>
              </a:r>
            </a:p>
            <a:p>
              <a:r>
                <a:rPr lang="nb-NO" sz="1500" dirty="0">
                  <a:solidFill>
                    <a:srgbClr val="7030A0"/>
                  </a:solidFill>
                </a:rPr>
                <a:t>komme som beslutningsstøtte</a:t>
              </a:r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87C6C29-F739-440A-BDD4-3AEBA4E6498E}"/>
                </a:ext>
              </a:extLst>
            </p:cNvPr>
            <p:cNvSpPr txBox="1"/>
            <p:nvPr/>
          </p:nvSpPr>
          <p:spPr>
            <a:xfrm>
              <a:off x="7687733" y="2624667"/>
              <a:ext cx="321318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Rettslige beslutningssystemer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(omfattende formell representasjon av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500" dirty="0">
                  <a:solidFill>
                    <a:prstClr val="black"/>
                  </a:solidFill>
                  <a:latin typeface="Calibri" panose="020F0502020204030204"/>
                </a:rPr>
                <a:t>rettskildene; stor grad av automatisert</a:t>
              </a:r>
              <a:endPara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rettsanvendelse)</a:t>
              </a:r>
            </a:p>
            <a:p>
              <a:endParaRPr lang="nb-NO" dirty="0"/>
            </a:p>
          </p:txBody>
        </p:sp>
        <p:sp>
          <p:nvSpPr>
            <p:cNvPr id="6" name="Pil: høyre 5">
              <a:extLst>
                <a:ext uri="{FF2B5EF4-FFF2-40B4-BE49-F238E27FC236}">
                  <a16:creationId xmlns:a16="http://schemas.microsoft.com/office/drawing/2014/main" id="{E7800E8D-9EBE-4611-A7A9-5099A5B2BE58}"/>
                </a:ext>
              </a:extLst>
            </p:cNvPr>
            <p:cNvSpPr/>
            <p:nvPr/>
          </p:nvSpPr>
          <p:spPr>
            <a:xfrm>
              <a:off x="918633" y="4538133"/>
              <a:ext cx="10045700" cy="2201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9FDFD337-4D89-437A-B78E-C6BB1AD36740}"/>
                </a:ext>
              </a:extLst>
            </p:cNvPr>
            <p:cNvSpPr txBox="1"/>
            <p:nvPr/>
          </p:nvSpPr>
          <p:spPr>
            <a:xfrm>
              <a:off x="3750733" y="4758267"/>
              <a:ext cx="37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accent5">
                      <a:lumMod val="75000"/>
                    </a:schemeClr>
                  </a:solidFill>
                </a:rPr>
                <a:t>Transformering: Grad av formalisering</a:t>
              </a:r>
            </a:p>
          </p:txBody>
        </p: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6FD44D46-902B-42FB-B379-86D062CB8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2378" y="1945617"/>
              <a:ext cx="2181" cy="3693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A8C8AFDB-1D8C-43B2-A612-746C586FA6DB}"/>
                </a:ext>
              </a:extLst>
            </p:cNvPr>
            <p:cNvCxnSpPr/>
            <p:nvPr/>
          </p:nvCxnSpPr>
          <p:spPr>
            <a:xfrm flipH="1">
              <a:off x="1811464" y="2314948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E4C91CCE-BCD1-44CF-9F72-0B701A3C00BA}"/>
                </a:ext>
              </a:extLst>
            </p:cNvPr>
            <p:cNvCxnSpPr/>
            <p:nvPr/>
          </p:nvCxnSpPr>
          <p:spPr>
            <a:xfrm flipH="1">
              <a:off x="5544560" y="2314949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0EC4AE-9C1C-4EB1-823D-A40B3C8880F7}"/>
                </a:ext>
              </a:extLst>
            </p:cNvPr>
            <p:cNvCxnSpPr/>
            <p:nvPr/>
          </p:nvCxnSpPr>
          <p:spPr>
            <a:xfrm flipH="1">
              <a:off x="9042330" y="2314948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B93898B-93DC-40C0-94DD-917549903A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464" y="2314949"/>
              <a:ext cx="7230866" cy="1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235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6"/>
            <a:ext cx="10515600" cy="107844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Nærmere om forholdet mellom</a:t>
            </a:r>
            <a:br>
              <a:rPr lang="nb-NO" sz="3600" dirty="0">
                <a:solidFill>
                  <a:srgbClr val="0070C0"/>
                </a:solidFill>
              </a:rPr>
            </a:br>
            <a:r>
              <a:rPr lang="nb-NO" sz="3600" dirty="0">
                <a:solidFill>
                  <a:srgbClr val="0070C0"/>
                </a:solidFill>
              </a:rPr>
              <a:t>rettskildesystemer og rettslige beslutningssystemer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C7A9DE8-9832-47AE-926F-5CF7BCB2E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" y="2063319"/>
            <a:ext cx="10795404" cy="38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B3621-6777-4412-99BE-FAE51C4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849782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Oversikt over transformeringsprosessen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DE7DDD-642A-4D56-A694-21890E30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99" y="1088436"/>
            <a:ext cx="5854915" cy="54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E01A146-CA25-4DF0-A8BB-B897349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74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Algoritme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4CE0C6F-BB83-4BBF-8481-EE4EE3F5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97" y="1248292"/>
            <a:ext cx="10841135" cy="4681021"/>
          </a:xfrm>
        </p:spPr>
        <p:txBody>
          <a:bodyPr>
            <a:normAutofit/>
          </a:bodyPr>
          <a:lstStyle/>
          <a:p>
            <a:r>
              <a:rPr lang="nb-NO" dirty="0"/>
              <a:t>I et rettslig beslutningssystem skjer rettsanvendelsen ved at en på forhånd, som ledd i transformeringsarbeidet, har fastlagt </a:t>
            </a:r>
            <a:r>
              <a:rPr lang="nb-NO" i="1" dirty="0"/>
              <a:t>algoritmer</a:t>
            </a:r>
            <a:r>
              <a:rPr lang="nb-NO" dirty="0"/>
              <a:t> som maskinen skal følge for å komme frem til rettslig holdbare resultater</a:t>
            </a:r>
          </a:p>
          <a:p>
            <a:r>
              <a:rPr lang="nb-NO" dirty="0"/>
              <a:t>«Algoritme»</a:t>
            </a:r>
          </a:p>
          <a:p>
            <a:pPr lvl="1"/>
            <a:r>
              <a:rPr lang="nb-NO" dirty="0"/>
              <a:t>«An </a:t>
            </a:r>
            <a:r>
              <a:rPr lang="nb-NO" dirty="0" err="1"/>
              <a:t>algorithm</a:t>
            </a:r>
            <a:r>
              <a:rPr lang="nb-NO" dirty="0"/>
              <a:t> is a </a:t>
            </a:r>
            <a:r>
              <a:rPr lang="nb-NO" dirty="0" err="1">
                <a:solidFill>
                  <a:srgbClr val="7030A0"/>
                </a:solidFill>
              </a:rPr>
              <a:t>finite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sequence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>
                <a:solidFill>
                  <a:srgbClr val="7030A0"/>
                </a:solidFill>
              </a:rPr>
              <a:t>well-defined</a:t>
            </a:r>
            <a:r>
              <a:rPr lang="nb-NO" dirty="0">
                <a:solidFill>
                  <a:srgbClr val="7030A0"/>
                </a:solidFill>
              </a:rPr>
              <a:t>, computer-</a:t>
            </a:r>
            <a:r>
              <a:rPr lang="nb-NO" dirty="0" err="1">
                <a:solidFill>
                  <a:srgbClr val="7030A0"/>
                </a:solidFill>
              </a:rPr>
              <a:t>implementable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instructions</a:t>
            </a:r>
            <a:r>
              <a:rPr lang="nb-NO" dirty="0"/>
              <a:t>, </a:t>
            </a: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>
                <a:solidFill>
                  <a:srgbClr val="7030A0"/>
                </a:solidFill>
              </a:rPr>
              <a:t>to </a:t>
            </a:r>
            <a:r>
              <a:rPr lang="nb-NO" dirty="0" err="1">
                <a:solidFill>
                  <a:srgbClr val="7030A0"/>
                </a:solidFill>
              </a:rPr>
              <a:t>solve</a:t>
            </a:r>
            <a:r>
              <a:rPr lang="nb-NO" dirty="0">
                <a:solidFill>
                  <a:srgbClr val="7030A0"/>
                </a:solidFill>
              </a:rPr>
              <a:t> a </a:t>
            </a:r>
            <a:r>
              <a:rPr lang="nb-NO" dirty="0" err="1">
                <a:solidFill>
                  <a:srgbClr val="7030A0"/>
                </a:solidFill>
              </a:rPr>
              <a:t>class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of</a:t>
            </a:r>
            <a:r>
              <a:rPr lang="nb-NO" dirty="0">
                <a:solidFill>
                  <a:srgbClr val="7030A0"/>
                </a:solidFill>
              </a:rPr>
              <a:t> problems or to </a:t>
            </a:r>
            <a:r>
              <a:rPr lang="nb-NO" dirty="0" err="1">
                <a:solidFill>
                  <a:srgbClr val="7030A0"/>
                </a:solidFill>
              </a:rPr>
              <a:t>perform</a:t>
            </a:r>
            <a:r>
              <a:rPr lang="nb-NO" dirty="0">
                <a:solidFill>
                  <a:srgbClr val="7030A0"/>
                </a:solidFill>
              </a:rPr>
              <a:t> a </a:t>
            </a:r>
            <a:r>
              <a:rPr lang="nb-NO" dirty="0" err="1">
                <a:solidFill>
                  <a:srgbClr val="7030A0"/>
                </a:solidFill>
              </a:rPr>
              <a:t>computation</a:t>
            </a:r>
            <a:r>
              <a:rPr lang="nb-NO" dirty="0"/>
              <a:t>. </a:t>
            </a:r>
            <a:r>
              <a:rPr lang="nb-NO" dirty="0" err="1"/>
              <a:t>Algorithms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>
                <a:solidFill>
                  <a:srgbClr val="7030A0"/>
                </a:solidFill>
              </a:rPr>
              <a:t>unambiguous</a:t>
            </a:r>
            <a:r>
              <a:rPr lang="nb-NO" dirty="0"/>
              <a:t>. (Wikipedia)</a:t>
            </a:r>
          </a:p>
          <a:p>
            <a:pPr lvl="1"/>
            <a:r>
              <a:rPr lang="nb-NO" u="sng" dirty="0"/>
              <a:t>Mulig presisering av «algoritme» ut ifra dette emnet</a:t>
            </a:r>
            <a:r>
              <a:rPr lang="nb-NO" dirty="0"/>
              <a:t>: Uttømmende og entydige beskrivelser av en serie instrukser som må følges for å anvende rettsreglene innen et bestemt rettsområde slik at resultatene blir i samsvar med gjeldende rett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C73C9202-2A36-4B80-AE56-C1EAEC4192A9}"/>
              </a:ext>
            </a:extLst>
          </p:cNvPr>
          <p:cNvSpPr/>
          <p:nvPr/>
        </p:nvSpPr>
        <p:spPr>
          <a:xfrm>
            <a:off x="580397" y="1248291"/>
            <a:ext cx="10617557" cy="1655775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1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857F4-2B92-4528-AE5D-348DDE9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67" y="395533"/>
            <a:ext cx="10515600" cy="1061255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Inndeling av systemutviklingsarbeidet i åtte faser</a:t>
            </a:r>
            <a:br>
              <a:rPr lang="nb-NO" sz="3200" dirty="0">
                <a:solidFill>
                  <a:srgbClr val="0070C0"/>
                </a:solidFill>
              </a:rPr>
            </a:br>
            <a:r>
              <a:rPr lang="nb-NO" sz="2800" dirty="0"/>
              <a:t>(transformeringen skjer i D – F, mest i E. Resultatet er algoritmer + prosess- og informasjonsmodeller som transformeres videre av programmerere)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D6FE53-F699-4A09-8F14-0254E28F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50" y="1785997"/>
            <a:ext cx="9374277" cy="4555068"/>
          </a:xfrm>
          <a:prstGeom prst="rect">
            <a:avLst/>
          </a:prstGeom>
        </p:spPr>
      </p:pic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9EBD363-2995-483D-8479-BAAF5CA88C45}"/>
              </a:ext>
            </a:extLst>
          </p:cNvPr>
          <p:cNvSpPr/>
          <p:nvPr/>
        </p:nvSpPr>
        <p:spPr>
          <a:xfrm>
            <a:off x="808567" y="770467"/>
            <a:ext cx="10143066" cy="757766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9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55686CB-7B2E-4752-9863-43EC290058AF}"/>
              </a:ext>
            </a:extLst>
          </p:cNvPr>
          <p:cNvSpPr txBox="1"/>
          <p:nvPr/>
        </p:nvSpPr>
        <p:spPr>
          <a:xfrm>
            <a:off x="4157133" y="118533"/>
            <a:ext cx="700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j-lt"/>
              </a:rPr>
              <a:t>Organisering av systemutviklingsarbeidet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D23B93D-0C80-43B4-B4D2-931C0D5DA869}"/>
              </a:ext>
            </a:extLst>
          </p:cNvPr>
          <p:cNvCxnSpPr/>
          <p:nvPr/>
        </p:nvCxnSpPr>
        <p:spPr>
          <a:xfrm flipV="1">
            <a:off x="6446750" y="601942"/>
            <a:ext cx="4438745" cy="321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FCD697FC-F0B7-938A-3449-503580A0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41903"/>
            <a:ext cx="8390731" cy="471978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8B96D09-F15D-8D9C-6404-94EA4BA1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18" y="1896154"/>
            <a:ext cx="7876734" cy="44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12A1B-7AB3-4DB2-8C0F-ADC3CD15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60"/>
            <a:ext cx="10515600" cy="913342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/>
                </a:solidFill>
              </a:rPr>
              <a:t>Etablering av rettskildesystem for systemet som skal utvikles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C949EF6-B907-4ABD-A01D-F4AA6B98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33" y="1578117"/>
            <a:ext cx="9958864" cy="40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e 36">
            <a:extLst>
              <a:ext uri="{FF2B5EF4-FFF2-40B4-BE49-F238E27FC236}">
                <a16:creationId xmlns:a16="http://schemas.microsoft.com/office/drawing/2014/main" id="{2333C30A-F925-4A3D-848C-69760C02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8520"/>
            <a:ext cx="9912539" cy="5185507"/>
          </a:xfrm>
          <a:prstGeom prst="rect">
            <a:avLst/>
          </a:prstGeom>
        </p:spPr>
      </p:pic>
      <p:sp>
        <p:nvSpPr>
          <p:cNvPr id="38" name="Tittel 37">
            <a:extLst>
              <a:ext uri="{FF2B5EF4-FFF2-40B4-BE49-F238E27FC236}">
                <a16:creationId xmlns:a16="http://schemas.microsoft.com/office/drawing/2014/main" id="{E76863AB-5559-4F0B-B0C2-8562B02A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2"/>
            <a:ext cx="10515600" cy="132556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Aktøranalyse og systemavgrensing</a:t>
            </a:r>
            <a:br>
              <a:rPr lang="nb-NO" sz="3200" dirty="0">
                <a:solidFill>
                  <a:srgbClr val="0070C0"/>
                </a:solidFill>
              </a:rPr>
            </a:br>
            <a:r>
              <a:rPr lang="nb-NO" sz="2200" dirty="0"/>
              <a:t>(Hva skal være kilde for opplysninger og hvem skal behandle dem?)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0127DB94-86C1-4BD2-A61B-B05F5EDA45C6}"/>
              </a:ext>
            </a:extLst>
          </p:cNvPr>
          <p:cNvSpPr/>
          <p:nvPr/>
        </p:nvSpPr>
        <p:spPr>
          <a:xfrm>
            <a:off x="838200" y="726814"/>
            <a:ext cx="7690073" cy="476827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96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Oppsummering FINF4021</vt:lpstr>
      <vt:lpstr>PowerPoint-presentasjon</vt:lpstr>
      <vt:lpstr>Nærmere om forholdet mellom rettskildesystemer og rettslige beslutningssystemer</vt:lpstr>
      <vt:lpstr>Oversikt over transformeringsprosessen</vt:lpstr>
      <vt:lpstr>Algoritme</vt:lpstr>
      <vt:lpstr>Inndeling av systemutviklingsarbeidet i åtte faser (transformeringen skjer i D – F, mest i E. Resultatet er algoritmer + prosess- og informasjonsmodeller som transformeres videre av programmerere)</vt:lpstr>
      <vt:lpstr>PowerPoint-presentasjon</vt:lpstr>
      <vt:lpstr>Etablering av rettskildesystem for systemet som skal utvikles</vt:lpstr>
      <vt:lpstr>Aktøranalyse og systemavgrensing (Hva skal være kilde for opplysninger og hvem skal behandle dem?)</vt:lpstr>
      <vt:lpstr>PowerPoint-presentasjon</vt:lpstr>
      <vt:lpstr>PowerPoint-presentasjon</vt:lpstr>
      <vt:lpstr>Sentrale tema vedrørende dokumentasjon, innsyn og åpenhet</vt:lpstr>
      <vt:lpstr>Digitalisering og regelverksarbeid</vt:lpstr>
      <vt:lpstr>Sentrale begreper i pensum</vt:lpstr>
      <vt:lpstr>Informasjon og råd om eksamen</vt:lpstr>
      <vt:lpstr>Informasjon og råd om eksamen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Kunnskapsmål</dc:title>
  <dc:creator>dag wiese schartum</dc:creator>
  <cp:lastModifiedBy>dag wiese schartum</cp:lastModifiedBy>
  <cp:revision>50</cp:revision>
  <cp:lastPrinted>2022-04-05T20:06:02Z</cp:lastPrinted>
  <dcterms:created xsi:type="dcterms:W3CDTF">2018-04-17T20:08:33Z</dcterms:created>
  <dcterms:modified xsi:type="dcterms:W3CDTF">2024-04-04T18:55:53Z</dcterms:modified>
</cp:coreProperties>
</file>