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handoutMasterIdLst>
    <p:handoutMasterId r:id="rId30"/>
  </p:handoutMasterIdLst>
  <p:sldIdLst>
    <p:sldId id="256" r:id="rId2"/>
    <p:sldId id="315" r:id="rId3"/>
    <p:sldId id="257" r:id="rId4"/>
    <p:sldId id="327" r:id="rId5"/>
    <p:sldId id="325" r:id="rId6"/>
    <p:sldId id="326" r:id="rId7"/>
    <p:sldId id="275" r:id="rId8"/>
    <p:sldId id="287" r:id="rId9"/>
    <p:sldId id="289" r:id="rId10"/>
    <p:sldId id="292" r:id="rId11"/>
    <p:sldId id="314" r:id="rId12"/>
    <p:sldId id="300" r:id="rId13"/>
    <p:sldId id="271" r:id="rId14"/>
    <p:sldId id="270" r:id="rId15"/>
    <p:sldId id="273" r:id="rId16"/>
    <p:sldId id="278" r:id="rId17"/>
    <p:sldId id="280" r:id="rId18"/>
    <p:sldId id="269" r:id="rId19"/>
    <p:sldId id="283" r:id="rId20"/>
    <p:sldId id="295" r:id="rId21"/>
    <p:sldId id="296" r:id="rId22"/>
    <p:sldId id="322" r:id="rId23"/>
    <p:sldId id="317" r:id="rId24"/>
    <p:sldId id="318" r:id="rId25"/>
    <p:sldId id="290" r:id="rId26"/>
    <p:sldId id="291" r:id="rId27"/>
    <p:sldId id="301" r:id="rId28"/>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7" autoAdjust="0"/>
    <p:restoredTop sz="73507" autoAdjust="0"/>
  </p:normalViewPr>
  <p:slideViewPr>
    <p:cSldViewPr snapToGrid="0">
      <p:cViewPr varScale="1">
        <p:scale>
          <a:sx n="82" d="100"/>
          <a:sy n="82" d="100"/>
        </p:scale>
        <p:origin x="1743" y="5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715"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72A47E40-1992-4B29-8CA7-F42EB8AA07C6}" type="datetimeFigureOut">
              <a:rPr lang="nb-NO" smtClean="0"/>
              <a:t>12.03.2024</a:t>
            </a:fld>
            <a:endParaRPr lang="nb-NO"/>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3295AE88-BE80-437B-A3D1-C5E9D73E0F29}" type="slidenum">
              <a:rPr lang="nb-NO" smtClean="0"/>
              <a:t>‹#›</a:t>
            </a:fld>
            <a:endParaRPr lang="nb-NO"/>
          </a:p>
        </p:txBody>
      </p:sp>
    </p:spTree>
    <p:extLst>
      <p:ext uri="{BB962C8B-B14F-4D97-AF65-F5344CB8AC3E}">
        <p14:creationId xmlns:p14="http://schemas.microsoft.com/office/powerpoint/2010/main" val="2852698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FEEE68BA-A5EC-44A2-8582-CE163CE8B308}" type="datetimeFigureOut">
              <a:rPr lang="nb-NO" smtClean="0"/>
              <a:t>12.03.2024</a:t>
            </a:fld>
            <a:endParaRPr lang="nb-NO"/>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925D6C08-4DE2-4BBD-AB79-6D21426E122C}" type="slidenum">
              <a:rPr lang="nb-NO" smtClean="0"/>
              <a:t>‹#›</a:t>
            </a:fld>
            <a:endParaRPr lang="nb-NO"/>
          </a:p>
        </p:txBody>
      </p:sp>
    </p:spTree>
    <p:extLst>
      <p:ext uri="{BB962C8B-B14F-4D97-AF65-F5344CB8AC3E}">
        <p14:creationId xmlns:p14="http://schemas.microsoft.com/office/powerpoint/2010/main" val="366112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piceworks.com/hr/hr-analytics/articles/what-is-people-analytic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 litt om Renate,</a:t>
            </a:r>
            <a:r>
              <a:rPr lang="nb-NO" baseline="0" dirty="0"/>
              <a:t> bakgrunn og rollen som stipendiat</a:t>
            </a:r>
          </a:p>
          <a:p>
            <a:endParaRPr lang="nb-NO" baseline="0" dirty="0"/>
          </a:p>
          <a:p>
            <a:r>
              <a:rPr lang="nb-NO" baseline="0" dirty="0"/>
              <a:t>Et prosjekt med en hypotese om at digitalisering medfører at maktbalansen mellom arbeidstakere og arbeidsgivere forskyves på bekostning av arbeidstakerne</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a:t>
            </a:fld>
            <a:endParaRPr lang="nb-NO"/>
          </a:p>
        </p:txBody>
      </p:sp>
    </p:spTree>
    <p:extLst>
      <p:ext uri="{BB962C8B-B14F-4D97-AF65-F5344CB8AC3E}">
        <p14:creationId xmlns:p14="http://schemas.microsoft.com/office/powerpoint/2010/main" val="286846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25D6C08-4DE2-4BBD-AB79-6D21426E122C}" type="slidenum">
              <a:rPr lang="nb-NO" smtClean="0"/>
              <a:t>13</a:t>
            </a:fld>
            <a:endParaRPr lang="nb-NO"/>
          </a:p>
        </p:txBody>
      </p:sp>
    </p:spTree>
    <p:extLst>
      <p:ext uri="{BB962C8B-B14F-4D97-AF65-F5344CB8AC3E}">
        <p14:creationId xmlns:p14="http://schemas.microsoft.com/office/powerpoint/2010/main" val="124611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mye</a:t>
            </a:r>
            <a:r>
              <a:rPr lang="nb-NO" baseline="0" dirty="0"/>
              <a:t> som kan forebygges med sunn fornuft og godt samarbeid</a:t>
            </a:r>
          </a:p>
          <a:p>
            <a:r>
              <a:rPr lang="nb-NO" baseline="0" dirty="0"/>
              <a:t>Denne er laget i kjølvannet av den første rammeavtalen for datamaskinbaserte systemer fra 1975.</a:t>
            </a:r>
          </a:p>
          <a:p>
            <a:endParaRPr lang="nb-NO" baseline="0" dirty="0"/>
          </a:p>
          <a:p>
            <a:r>
              <a:rPr lang="nb-NO" baseline="0" dirty="0"/>
              <a:t>Makten er fordelt, så vi kan føle oss trygge? Eller?</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14</a:t>
            </a:fld>
            <a:endParaRPr lang="nb-NO"/>
          </a:p>
        </p:txBody>
      </p:sp>
    </p:spTree>
    <p:extLst>
      <p:ext uri="{BB962C8B-B14F-4D97-AF65-F5344CB8AC3E}">
        <p14:creationId xmlns:p14="http://schemas.microsoft.com/office/powerpoint/2010/main" val="2719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Vise til FAFO</a:t>
            </a:r>
            <a:r>
              <a:rPr lang="nb-NO" sz="1400" baseline="0" dirty="0"/>
              <a:t> rapporten – lagt til grunn at rettsregler for medvirkning gjelder for innføring av nye digitale systemer</a:t>
            </a:r>
            <a:endParaRPr lang="nb-NO" sz="1400"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15</a:t>
            </a:fld>
            <a:endParaRPr lang="nb-NO"/>
          </a:p>
        </p:txBody>
      </p:sp>
    </p:spTree>
    <p:extLst>
      <p:ext uri="{BB962C8B-B14F-4D97-AF65-F5344CB8AC3E}">
        <p14:creationId xmlns:p14="http://schemas.microsoft.com/office/powerpoint/2010/main" val="105816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3"/>
            <a:r>
              <a:rPr lang="nb-NO" dirty="0"/>
              <a:t>Resultatene</a:t>
            </a:r>
            <a:r>
              <a:rPr lang="nb-NO" baseline="0" dirty="0"/>
              <a:t> harmonerer dårlig med rettsgrunnlagene for medbestemmelse</a:t>
            </a:r>
            <a:endParaRPr lang="nb-NO" dirty="0"/>
          </a:p>
          <a:p>
            <a:pPr lvl="3"/>
            <a:endParaRPr lang="nb-NO" dirty="0"/>
          </a:p>
          <a:p>
            <a:pPr lvl="3"/>
            <a:r>
              <a:rPr lang="nb-NO" dirty="0"/>
              <a:t>ESENER-3 undersøkelsen (2019) viser:</a:t>
            </a:r>
          </a:p>
          <a:p>
            <a:pPr lvl="4"/>
            <a:r>
              <a:rPr lang="nb-NO" dirty="0"/>
              <a:t>12% av virksomhetene rapporterer at de bruker systemer for å spore innhold og tempo på arbeidet</a:t>
            </a:r>
          </a:p>
          <a:p>
            <a:pPr lvl="4"/>
            <a:r>
              <a:rPr lang="nb-NO" dirty="0"/>
              <a:t>8% bruker systemer for å overvåke arbeidstakers prestasjoner (ikke bare HR-funksjoner)</a:t>
            </a:r>
          </a:p>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16</a:t>
            </a:fld>
            <a:endParaRPr lang="nb-NO"/>
          </a:p>
        </p:txBody>
      </p:sp>
    </p:spTree>
    <p:extLst>
      <p:ext uri="{BB962C8B-B14F-4D97-AF65-F5344CB8AC3E}">
        <p14:creationId xmlns:p14="http://schemas.microsoft.com/office/powerpoint/2010/main" val="287431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Skal se nærmere på hvordan</a:t>
            </a:r>
            <a:r>
              <a:rPr lang="nb-NO" baseline="0" dirty="0"/>
              <a:t> reglene slår ulikt ut.  Kommer nærmere tilbake til grensedragningen til ulovlig overvåking senere i foredraget.</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17</a:t>
            </a:fld>
            <a:endParaRPr lang="nb-NO"/>
          </a:p>
        </p:txBody>
      </p:sp>
    </p:spTree>
    <p:extLst>
      <p:ext uri="{BB962C8B-B14F-4D97-AF65-F5344CB8AC3E}">
        <p14:creationId xmlns:p14="http://schemas.microsoft.com/office/powerpoint/2010/main" val="73622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Programvare som er utformet for å overvåke og kontrollere arbeidstakeres digitale aktiviteter. Denne typen programvare kombinerer ofte flere tiltak og funksjonaliteter, og tilbyr et brukervennlig grensesnitt til arbeidsgivere som ønsker å kartlegge aktivitetene til de ansatte. (Datatilsynet)</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På norsk kaller vi </a:t>
            </a:r>
            <a:r>
              <a:rPr lang="nb-NO" sz="1200" b="0" i="0" kern="1200" dirty="0" err="1">
                <a:solidFill>
                  <a:schemeClr val="tx1"/>
                </a:solidFill>
                <a:effectLst/>
                <a:latin typeface="+mn-lt"/>
                <a:ea typeface="+mn-ea"/>
                <a:cs typeface="+mn-cs"/>
              </a:rPr>
              <a:t>bossware</a:t>
            </a:r>
            <a:r>
              <a:rPr lang="nb-NO" sz="1200" b="0" i="0" kern="1200" dirty="0">
                <a:solidFill>
                  <a:schemeClr val="tx1"/>
                </a:solidFill>
                <a:effectLst/>
                <a:latin typeface="+mn-lt"/>
                <a:ea typeface="+mn-ea"/>
                <a:cs typeface="+mn-cs"/>
              </a:rPr>
              <a:t> for sjefsvare</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18</a:t>
            </a:fld>
            <a:endParaRPr lang="nb-NO"/>
          </a:p>
        </p:txBody>
      </p:sp>
    </p:spTree>
    <p:extLst>
      <p:ext uri="{BB962C8B-B14F-4D97-AF65-F5344CB8AC3E}">
        <p14:creationId xmlns:p14="http://schemas.microsoft.com/office/powerpoint/2010/main" val="424303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HR analyse</a:t>
            </a:r>
            <a:r>
              <a:rPr lang="nb-NO" baseline="0" dirty="0"/>
              <a:t> er i sin reneste form et digitalt verktøy for å utføre HR tjenester som samtidig analyserer data. HR– analyse er derfor noe mer en tradisjonell HR-rapportering (sykefraværsrapport, </a:t>
            </a:r>
            <a:r>
              <a:rPr lang="nb-NO" baseline="0" dirty="0" err="1"/>
              <a:t>turnoverstatistikk</a:t>
            </a:r>
            <a:r>
              <a:rPr lang="nb-NO" baseline="0" dirty="0"/>
              <a:t> osv.) I HR analyse kan man få svar på andre spørsmål som f. eks: Hvilken aldersgruppe er mest sykemeldt, hva skiller de som selger mest fra de som ikke gjør det. Linker HR tiltak til virksomhetens ledelse. MAO: s andre mål slik at HR sin status som forretningspartner kan bli styrket. MAO: bruk av HR data til å sikre bedre beslutningsgrunnlag for ledere.  </a:t>
            </a:r>
          </a:p>
          <a:p>
            <a:endParaRPr lang="nb-NO" baseline="0" dirty="0"/>
          </a:p>
          <a:p>
            <a:r>
              <a:rPr lang="nb-NO" baseline="0" dirty="0"/>
              <a:t>People Analytics: </a:t>
            </a:r>
            <a:r>
              <a:rPr lang="nb-NO" sz="1200" kern="1200" dirty="0">
                <a:solidFill>
                  <a:schemeClr val="tx1"/>
                </a:solidFill>
                <a:effectLst/>
                <a:latin typeface="+mn-lt"/>
                <a:ea typeface="+mn-ea"/>
                <a:cs typeface="+mn-cs"/>
              </a:rPr>
              <a:t>Man studerer med andre ord hvordan medarbeiderdata påvirker forretningsresultatet. Alle interaksjoner som en ansatt har med en organisasjon kan være et datapunkt som kan brukes til å få slik innsikt. Dataene kan settes sammen med annen forretningsdata for å oppnå nye innsikter. Gjennom bruken av statistikk og andre dataanalyseverktøy med moderne teknologi kan personanalysene bli mer proaktive i stedet for reaktive. Et eksempel er at man kan finne sammenhengen mellom de ansattes oppdatering av </a:t>
            </a:r>
            <a:r>
              <a:rPr lang="nb-NO" sz="1200" kern="1200" dirty="0" err="1">
                <a:solidFill>
                  <a:schemeClr val="tx1"/>
                </a:solidFill>
                <a:effectLst/>
                <a:latin typeface="+mn-lt"/>
                <a:ea typeface="+mn-ea"/>
                <a:cs typeface="+mn-cs"/>
              </a:rPr>
              <a:t>linkedin</a:t>
            </a:r>
            <a:r>
              <a:rPr lang="nb-NO" sz="1200" kern="1200" dirty="0">
                <a:solidFill>
                  <a:schemeClr val="tx1"/>
                </a:solidFill>
                <a:effectLst/>
                <a:latin typeface="+mn-lt"/>
                <a:ea typeface="+mn-ea"/>
                <a:cs typeface="+mn-cs"/>
              </a:rPr>
              <a:t> profilen sin eller hyppig fravær og at de ikke er fornøyd på jobben. Produktivitetsøkning gjennom å forstå ulike faktorers påvirkning på lønnsomheten, og kompetanseøkning er typiske mål for analysen. Man kan for eksempel undersøke hvorfor man har en feilprosent i produksjonen gjennom å se på om årsaksfaktorene ligger hos de ansatte f. eks. gjennom manglende utdanning eller opplæring. Et annet eksempel er å gjøre belønningsanalyser gjennom å analysere hvordan bonusordninger påvirker for eksempel kundetilfredshet. </a:t>
            </a:r>
          </a:p>
          <a:p>
            <a:r>
              <a:rPr lang="nb-NO" sz="1200" u="sng" kern="1200" dirty="0">
                <a:solidFill>
                  <a:schemeClr val="tx1"/>
                </a:solidFill>
                <a:effectLst/>
                <a:latin typeface="+mn-lt"/>
                <a:ea typeface="+mn-ea"/>
                <a:cs typeface="+mn-cs"/>
                <a:hlinkClick r:id="rId3"/>
              </a:rPr>
              <a:t>https://www.spiceworks.com/hr/hr-analytics/articles/what-is-people-analytics/</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hlinkClick r:id="rId3"/>
              </a:rPr>
              <a:t>https://www.spiceworks.com/hr/hr-analytics/articles/what-is-people-analytics/</a:t>
            </a:r>
            <a:endParaRPr lang="nb-NO" sz="1200"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hlinkClick r:id="rId3"/>
              </a:rPr>
              <a:t>https://www.spiceworks.com/hr/hr-analytics/articles/what-is-people-analytics/</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19</a:t>
            </a:fld>
            <a:endParaRPr lang="nb-NO"/>
          </a:p>
        </p:txBody>
      </p:sp>
    </p:spTree>
    <p:extLst>
      <p:ext uri="{BB962C8B-B14F-4D97-AF65-F5344CB8AC3E}">
        <p14:creationId xmlns:p14="http://schemas.microsoft.com/office/powerpoint/2010/main" val="117416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litt skjult men veldig viktig bestemmelse. </a:t>
            </a:r>
          </a:p>
          <a:p>
            <a:r>
              <a:rPr lang="nb-NO" dirty="0"/>
              <a:t>Lite kilder på grensene</a:t>
            </a:r>
            <a:r>
              <a:rPr lang="nb-NO" baseline="0" dirty="0"/>
              <a:t> men Datatilsynet kommet med god veileder. </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20</a:t>
            </a:fld>
            <a:endParaRPr lang="nb-NO"/>
          </a:p>
        </p:txBody>
      </p:sp>
    </p:spTree>
    <p:extLst>
      <p:ext uri="{BB962C8B-B14F-4D97-AF65-F5344CB8AC3E}">
        <p14:creationId xmlns:p14="http://schemas.microsoft.com/office/powerpoint/2010/main" val="100483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Vilkårene må forstås som kumulative.</a:t>
            </a:r>
            <a:r>
              <a:rPr lang="nb-NO" baseline="0" dirty="0"/>
              <a:t> Når alle foreligger er det kun lov å overvåke for de formål som følger av annet ledd. </a:t>
            </a:r>
            <a:endParaRPr lang="nb-NO" dirty="0"/>
          </a:p>
          <a:p>
            <a:r>
              <a:rPr lang="nb-NO" dirty="0"/>
              <a:t>En enkeltstående</a:t>
            </a:r>
            <a:r>
              <a:rPr lang="nb-NO" baseline="0" dirty="0"/>
              <a:t> kontroll av e-.post vil være kontrolltiltak men ikke overvåking</a:t>
            </a:r>
          </a:p>
          <a:p>
            <a:endParaRPr lang="nb-NO" baseline="0" dirty="0"/>
          </a:p>
          <a:p>
            <a:r>
              <a:rPr lang="nb-NO" baseline="0" dirty="0"/>
              <a:t>Rettspraksis tyder på en videre adgang til kontrolltiltak ved mistanke – gjelder både nasjonal praksis og EMD.</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21</a:t>
            </a:fld>
            <a:endParaRPr lang="nb-NO"/>
          </a:p>
        </p:txBody>
      </p:sp>
    </p:spTree>
    <p:extLst>
      <p:ext uri="{BB962C8B-B14F-4D97-AF65-F5344CB8AC3E}">
        <p14:creationId xmlns:p14="http://schemas.microsoft.com/office/powerpoint/2010/main" val="2308730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a:p>
        </p:txBody>
      </p:sp>
    </p:spTree>
    <p:extLst>
      <p:ext uri="{BB962C8B-B14F-4D97-AF65-F5344CB8AC3E}">
        <p14:creationId xmlns:p14="http://schemas.microsoft.com/office/powerpoint/2010/main" val="424536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a:t>
            </a:fld>
            <a:endParaRPr lang="nb-NO"/>
          </a:p>
        </p:txBody>
      </p:sp>
    </p:spTree>
    <p:extLst>
      <p:ext uri="{BB962C8B-B14F-4D97-AF65-F5344CB8AC3E}">
        <p14:creationId xmlns:p14="http://schemas.microsoft.com/office/powerpoint/2010/main" val="280940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Som nevnt her og i FAFO rapporten er det ofte</a:t>
            </a:r>
            <a:r>
              <a:rPr lang="nb-NO" baseline="0" dirty="0"/>
              <a:t> en utfordring at de digitale systemene gir muligheter for kontroll også hvor kontroll ikke er et uttalt formål med systemet. </a:t>
            </a:r>
          </a:p>
          <a:p>
            <a:endParaRPr lang="nb-NO" baseline="0" dirty="0"/>
          </a:p>
          <a:p>
            <a:r>
              <a:rPr lang="nb-NO" baseline="0" dirty="0"/>
              <a:t>Forarbeider: Vid definisjon av kontrolltiltak. Alt fra tidsregistrering (stempling) til helseundersøkelser av ansatte. Forarbeidene viser til oppregningen i tilleggsavtale V til Hovedavtalen LO/NHO og at den ikke er uttømmende. </a:t>
            </a:r>
          </a:p>
          <a:p>
            <a:endParaRPr lang="nb-NO" baseline="0" dirty="0"/>
          </a:p>
          <a:p>
            <a:r>
              <a:rPr lang="nb-NO" baseline="0" dirty="0"/>
              <a:t>Så – ingen klar avgrensning av hva som er kontrolltiltak – mange funksjoner i et HR verktøy eller et arbeidsverktøy for ansatte kan etter sin art være et kontrolltiltak som da skal behandles som kontrolltiltak. </a:t>
            </a:r>
          </a:p>
          <a:p>
            <a:endParaRPr lang="nb-NO" baseline="0" dirty="0"/>
          </a:p>
          <a:p>
            <a:r>
              <a:rPr lang="nb-NO" baseline="0" dirty="0"/>
              <a:t>Kravet til saklighet har </a:t>
            </a:r>
            <a:r>
              <a:rPr lang="nb-NO" baseline="0" dirty="0" err="1"/>
              <a:t>iflg</a:t>
            </a:r>
            <a:r>
              <a:rPr lang="nb-NO" baseline="0" dirty="0"/>
              <a:t>. forarbeidene to hovedelementer:  referer seg både til at virksomheten må ha et saklig formål og at det må være saklig ovenfor den enkelte arbeidstaker. Sakligheten må være egnet for formålet og tungtveiende nok. Det må ikke være mulig å oppnå tiltaket med mindre inngripende tiltak. Hvis </a:t>
            </a:r>
            <a:r>
              <a:rPr lang="nb-NO" baseline="0" dirty="0" err="1"/>
              <a:t>saklligheten</a:t>
            </a:r>
            <a:r>
              <a:rPr lang="nb-NO" baseline="0" dirty="0"/>
              <a:t> opphører så må kontrolltiltaket opphøre. </a:t>
            </a:r>
          </a:p>
          <a:p>
            <a:endParaRPr lang="nb-NO" baseline="0" dirty="0"/>
          </a:p>
          <a:p>
            <a:r>
              <a:rPr lang="nb-NO" baseline="0" dirty="0"/>
              <a:t>I forholdsmessigheten </a:t>
            </a:r>
            <a:r>
              <a:rPr lang="nb-NO" baseline="0" dirty="0" err="1"/>
              <a:t>ift</a:t>
            </a:r>
            <a:r>
              <a:rPr lang="nb-NO" baseline="0" dirty="0"/>
              <a:t>. ansatte må man se summen av kontrolltiltak i bedriften (tålegrensevurdering) Uttalelse «</a:t>
            </a:r>
            <a:r>
              <a:rPr lang="nb-NO" sz="1200" b="0" i="0" kern="1200" dirty="0">
                <a:solidFill>
                  <a:schemeClr val="tx1"/>
                </a:solidFill>
                <a:effectLst/>
                <a:latin typeface="+mn-lt"/>
                <a:ea typeface="+mn-ea"/>
                <a:cs typeface="+mn-cs"/>
              </a:rPr>
              <a:t>Dersom kontrolltiltaket vil medføre ikke ubetydelig inngrep i rettsgoder som personlig integritet, verdighet, privatlivets fred, legemets ukrenkelighet eller lignende, vil vilkårene for å gjennomføre kontrollen i utgangspunktet bare unntaksvis være oppfylt. </a:t>
            </a:r>
            <a:r>
              <a:rPr lang="nb-NO" baseline="0" dirty="0"/>
              <a:t>»</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23</a:t>
            </a:fld>
            <a:endParaRPr lang="nb-NO"/>
          </a:p>
        </p:txBody>
      </p:sp>
    </p:spTree>
    <p:extLst>
      <p:ext uri="{BB962C8B-B14F-4D97-AF65-F5344CB8AC3E}">
        <p14:creationId xmlns:p14="http://schemas.microsoft.com/office/powerpoint/2010/main" val="253457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Nr. 1 drøftingsplikten, nr2. </a:t>
            </a:r>
            <a:r>
              <a:rPr lang="nb-NO" sz="1200" b="0" i="0" kern="1200" dirty="0" err="1">
                <a:solidFill>
                  <a:schemeClr val="tx1"/>
                </a:solidFill>
                <a:effectLst/>
                <a:latin typeface="+mn-lt"/>
                <a:ea typeface="+mn-ea"/>
                <a:cs typeface="+mn-cs"/>
              </a:rPr>
              <a:t>inforamsjonsplikten</a:t>
            </a:r>
            <a:r>
              <a:rPr lang="nb-NO" sz="1200" b="0" i="0" kern="1200" dirty="0">
                <a:solidFill>
                  <a:schemeClr val="tx1"/>
                </a:solidFill>
                <a:effectLst/>
                <a:latin typeface="+mn-lt"/>
                <a:ea typeface="+mn-ea"/>
                <a:cs typeface="+mn-cs"/>
              </a:rPr>
              <a:t> og </a:t>
            </a:r>
            <a:r>
              <a:rPr lang="nb-NO" sz="1200" b="0" i="0" kern="1200" dirty="0" err="1">
                <a:solidFill>
                  <a:schemeClr val="tx1"/>
                </a:solidFill>
                <a:effectLst/>
                <a:latin typeface="+mn-lt"/>
                <a:ea typeface="+mn-ea"/>
                <a:cs typeface="+mn-cs"/>
              </a:rPr>
              <a:t>nr</a:t>
            </a:r>
            <a:r>
              <a:rPr lang="nb-NO" sz="1200" b="0" i="0" kern="1200" dirty="0">
                <a:solidFill>
                  <a:schemeClr val="tx1"/>
                </a:solidFill>
                <a:effectLst/>
                <a:latin typeface="+mn-lt"/>
                <a:ea typeface="+mn-ea"/>
                <a:cs typeface="+mn-cs"/>
              </a:rPr>
              <a:t> 3.</a:t>
            </a:r>
            <a:r>
              <a:rPr lang="nb-NO" sz="1200" b="0" i="0" kern="1200" baseline="0" dirty="0">
                <a:solidFill>
                  <a:schemeClr val="tx1"/>
                </a:solidFill>
                <a:effectLst/>
                <a:latin typeface="+mn-lt"/>
                <a:ea typeface="+mn-ea"/>
                <a:cs typeface="+mn-cs"/>
              </a:rPr>
              <a:t> regelmessighetsplikten. </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Hva</a:t>
            </a:r>
            <a:r>
              <a:rPr lang="nb-NO" sz="1200" b="0" i="0" kern="1200" baseline="0" dirty="0">
                <a:solidFill>
                  <a:schemeClr val="tx1"/>
                </a:solidFill>
                <a:effectLst/>
                <a:latin typeface="+mn-lt"/>
                <a:ea typeface="+mn-ea"/>
                <a:cs typeface="+mn-cs"/>
              </a:rPr>
              <a:t> utløser drøftingsplikt: </a:t>
            </a:r>
            <a:r>
              <a:rPr lang="nb-NO" sz="1200" b="0" i="0" kern="1200" dirty="0">
                <a:solidFill>
                  <a:schemeClr val="tx1"/>
                </a:solidFill>
                <a:effectLst/>
                <a:latin typeface="+mn-lt"/>
                <a:ea typeface="+mn-ea"/>
                <a:cs typeface="+mn-cs"/>
              </a:rPr>
              <a:t>Kravene om drøfting og informasjon knytter seg til de systemer for kontroll og overvåking som virksomheten iverksetter. Det er med andre ord ikke meningen at gjennomføring av den enkelte kontroll nødvendigvis skal utløse drøftings- og informasjonsplikt. For eksempel vil en konkret veskekontroll ikke medføre drøftingsplikt, men tiltaket som sådan forutsettes å ha vært drøftet tidligere. Drøftingsplikt</a:t>
            </a:r>
            <a:r>
              <a:rPr lang="nb-NO" sz="1200" b="0" i="0" kern="1200" baseline="0" dirty="0">
                <a:solidFill>
                  <a:schemeClr val="tx1"/>
                </a:solidFill>
                <a:effectLst/>
                <a:latin typeface="+mn-lt"/>
                <a:ea typeface="+mn-ea"/>
                <a:cs typeface="+mn-cs"/>
              </a:rPr>
              <a:t> betyr som kjent ikke at enighet er et vilkår for kontrolltiltakets gyldighet. Drøftelsene skal gjøres «så tidlig som mulig» – altså før beslutning om å iverksette kontrolltiltak er fattet. </a:t>
            </a:r>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Tillitsvalgte: Ikke krav</a:t>
            </a:r>
            <a:r>
              <a:rPr lang="nb-NO" sz="1200" b="0" i="0" kern="1200" baseline="0" dirty="0">
                <a:solidFill>
                  <a:schemeClr val="tx1"/>
                </a:solidFill>
                <a:effectLst/>
                <a:latin typeface="+mn-lt"/>
                <a:ea typeface="+mn-ea"/>
                <a:cs typeface="+mn-cs"/>
              </a:rPr>
              <a:t> om at de må være tillitsvalgte i tariffrettslig forstand.</a:t>
            </a:r>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Kravene til informasjon i annet ledd gjelder uavhengig av</a:t>
            </a:r>
            <a:r>
              <a:rPr lang="nb-NO" sz="1200" b="0" i="0" kern="1200" baseline="0" dirty="0">
                <a:solidFill>
                  <a:schemeClr val="tx1"/>
                </a:solidFill>
                <a:effectLst/>
                <a:latin typeface="+mn-lt"/>
                <a:ea typeface="+mn-ea"/>
                <a:cs typeface="+mn-cs"/>
              </a:rPr>
              <a:t> om det fins tillitsvalgte eller ikke. Formål: Adgang til andre formål </a:t>
            </a:r>
            <a:r>
              <a:rPr lang="nb-NO" sz="1200" b="0" i="0" kern="1200" baseline="0" dirty="0" err="1">
                <a:solidFill>
                  <a:schemeClr val="tx1"/>
                </a:solidFill>
                <a:effectLst/>
                <a:latin typeface="+mn-lt"/>
                <a:ea typeface="+mn-ea"/>
                <a:cs typeface="+mn-cs"/>
              </a:rPr>
              <a:t>regulerers</a:t>
            </a:r>
            <a:r>
              <a:rPr lang="nb-NO" sz="1200" b="0" i="0" kern="1200" baseline="0" dirty="0">
                <a:solidFill>
                  <a:schemeClr val="tx1"/>
                </a:solidFill>
                <a:effectLst/>
                <a:latin typeface="+mn-lt"/>
                <a:ea typeface="+mn-ea"/>
                <a:cs typeface="+mn-cs"/>
              </a:rPr>
              <a:t> av </a:t>
            </a:r>
            <a:r>
              <a:rPr lang="nb-NO" sz="1200" b="0" i="0" kern="1200" baseline="0" dirty="0" err="1">
                <a:solidFill>
                  <a:schemeClr val="tx1"/>
                </a:solidFill>
                <a:effectLst/>
                <a:latin typeface="+mn-lt"/>
                <a:ea typeface="+mn-ea"/>
                <a:cs typeface="+mn-cs"/>
              </a:rPr>
              <a:t>personopplsningsloven</a:t>
            </a:r>
            <a:r>
              <a:rPr lang="nb-NO" sz="1200" b="0" i="0" kern="1200" baseline="0" dirty="0">
                <a:solidFill>
                  <a:schemeClr val="tx1"/>
                </a:solidFill>
                <a:effectLst/>
                <a:latin typeface="+mn-lt"/>
                <a:ea typeface="+mn-ea"/>
                <a:cs typeface="+mn-cs"/>
              </a:rPr>
              <a:t> (</a:t>
            </a:r>
            <a:r>
              <a:rPr lang="nb-NO" sz="1200" b="0" i="0" kern="1200" baseline="0" dirty="0" err="1">
                <a:solidFill>
                  <a:schemeClr val="tx1"/>
                </a:solidFill>
                <a:effectLst/>
                <a:latin typeface="+mn-lt"/>
                <a:ea typeface="+mn-ea"/>
                <a:cs typeface="+mn-cs"/>
              </a:rPr>
              <a:t>avfallservice</a:t>
            </a:r>
            <a:r>
              <a:rPr lang="nb-NO" sz="1200" b="0" i="0" kern="1200" baseline="0" dirty="0">
                <a:solidFill>
                  <a:schemeClr val="tx1"/>
                </a:solidFill>
                <a:effectLst/>
                <a:latin typeface="+mn-lt"/>
                <a:ea typeface="+mn-ea"/>
                <a:cs typeface="+mn-cs"/>
              </a:rPr>
              <a:t>-saken). Varighet henger sammen med forholdsmessigheten (tålegrensen)</a:t>
            </a:r>
          </a:p>
          <a:p>
            <a:endParaRPr lang="nb-NO" sz="1200" b="0" i="0" kern="1200" dirty="0">
              <a:solidFill>
                <a:schemeClr val="tx1"/>
              </a:solidFill>
              <a:effectLst/>
              <a:latin typeface="+mn-lt"/>
              <a:ea typeface="+mn-ea"/>
              <a:cs typeface="+mn-cs"/>
            </a:endParaRP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Jevnlig</a:t>
            </a:r>
            <a:r>
              <a:rPr lang="nb-NO" sz="1200" b="0" i="0" kern="1200" baseline="0" dirty="0">
                <a:solidFill>
                  <a:schemeClr val="tx1"/>
                </a:solidFill>
                <a:effectLst/>
                <a:latin typeface="+mn-lt"/>
                <a:ea typeface="+mn-ea"/>
                <a:cs typeface="+mn-cs"/>
              </a:rPr>
              <a:t> evaluering: For å sikre at de materielle grunnkrav er oppfylt til enhver tid, </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24</a:t>
            </a:fld>
            <a:endParaRPr lang="nb-NO"/>
          </a:p>
        </p:txBody>
      </p:sp>
    </p:spTree>
    <p:extLst>
      <p:ext uri="{BB962C8B-B14F-4D97-AF65-F5344CB8AC3E}">
        <p14:creationId xmlns:p14="http://schemas.microsoft.com/office/powerpoint/2010/main" val="3725880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25</a:t>
            </a:fld>
            <a:endParaRPr lang="nb-NO"/>
          </a:p>
        </p:txBody>
      </p:sp>
    </p:spTree>
    <p:extLst>
      <p:ext uri="{BB962C8B-B14F-4D97-AF65-F5344CB8AC3E}">
        <p14:creationId xmlns:p14="http://schemas.microsoft.com/office/powerpoint/2010/main" val="4180531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buFont typeface="Wingdings" panose="05000000000000000000" pitchFamily="2" charset="2"/>
              <a:buChar char="Ø"/>
            </a:pPr>
            <a:r>
              <a:rPr lang="nb-NO" dirty="0"/>
              <a:t>EFTA domstolen vurderte dette i saken E-9/22. EFTA-domstolen velger en ganske bred tilnærming og skriver at:</a:t>
            </a:r>
          </a:p>
          <a:p>
            <a:pPr marL="457200" lvl="1" indent="0">
              <a:buNone/>
            </a:pPr>
            <a:endParaRPr lang="en-US" dirty="0"/>
          </a:p>
          <a:p>
            <a:pPr marL="457200" lvl="1" indent="0">
              <a:buNone/>
            </a:pPr>
            <a:r>
              <a:rPr lang="en-US" dirty="0"/>
              <a:t>«there is also a redundancy within the meaning of Article 1(1)(a) where the employer — unilaterally and to the detriment of the employee — makes significant changes to essential elements of the employment contract for reasons not related to the individual employee concerned </a:t>
            </a:r>
            <a:endParaRPr lang="nb-NO" b="1" dirty="0"/>
          </a:p>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26</a:t>
            </a:fld>
            <a:endParaRPr lang="nb-NO"/>
          </a:p>
        </p:txBody>
      </p:sp>
    </p:spTree>
    <p:extLst>
      <p:ext uri="{BB962C8B-B14F-4D97-AF65-F5344CB8AC3E}">
        <p14:creationId xmlns:p14="http://schemas.microsoft.com/office/powerpoint/2010/main" val="91417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3</a:t>
            </a:fld>
            <a:endParaRPr lang="nb-NO"/>
          </a:p>
        </p:txBody>
      </p:sp>
    </p:spTree>
    <p:extLst>
      <p:ext uri="{BB962C8B-B14F-4D97-AF65-F5344CB8AC3E}">
        <p14:creationId xmlns:p14="http://schemas.microsoft.com/office/powerpoint/2010/main" val="33874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 om ikke arbeidsplasser reduseres</a:t>
            </a:r>
            <a:r>
              <a:rPr lang="nb-NO" baseline="0" dirty="0"/>
              <a:t> er det en HMS-relevant frykt for at arbeidsplasser kan bli eliminert.</a:t>
            </a:r>
            <a:endParaRPr lang="nb-NO" dirty="0"/>
          </a:p>
        </p:txBody>
      </p:sp>
      <p:sp>
        <p:nvSpPr>
          <p:cNvPr id="4" name="Plassholder for lysbildenummer 3"/>
          <p:cNvSpPr>
            <a:spLocks noGrp="1"/>
          </p:cNvSpPr>
          <p:nvPr>
            <p:ph type="sldNum" sz="quarter" idx="10"/>
          </p:nvPr>
        </p:nvSpPr>
        <p:spPr/>
        <p:txBody>
          <a:bodyPr/>
          <a:lstStyle/>
          <a:p>
            <a:fld id="{FF221871-5541-412D-A443-EAADBE139327}" type="slidenum">
              <a:rPr lang="nb-NO" smtClean="0"/>
              <a:t>4</a:t>
            </a:fld>
            <a:endParaRPr lang="nb-NO"/>
          </a:p>
        </p:txBody>
      </p:sp>
    </p:spTree>
    <p:extLst>
      <p:ext uri="{BB962C8B-B14F-4D97-AF65-F5344CB8AC3E}">
        <p14:creationId xmlns:p14="http://schemas.microsoft.com/office/powerpoint/2010/main" val="355371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5</a:t>
            </a:fld>
            <a:endParaRPr lang="nb-NO"/>
          </a:p>
        </p:txBody>
      </p:sp>
    </p:spTree>
    <p:extLst>
      <p:ext uri="{BB962C8B-B14F-4D97-AF65-F5344CB8AC3E}">
        <p14:creationId xmlns:p14="http://schemas.microsoft.com/office/powerpoint/2010/main" val="226184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400" dirty="0"/>
              <a:t>Det eksisterer mange</a:t>
            </a:r>
            <a:r>
              <a:rPr lang="nb-NO" sz="1400" baseline="0" dirty="0"/>
              <a:t> ulike begreper om medbestemmelse. Dette er hvordan jeg (foreløpig) har systematisert aktuelle og ulike former for medvirkning i arbeide med min avhandling. Jo høyere i pyramiden jo større innflytelse har arbeidstakerne, men </a:t>
            </a:r>
            <a:r>
              <a:rPr lang="nb-NO" sz="1600" baseline="0" dirty="0"/>
              <a:t>sammenhengen</a:t>
            </a:r>
            <a:r>
              <a:rPr lang="nb-NO" sz="1400" baseline="0" dirty="0"/>
              <a:t> er også slik at forhandlinger krever en form for representasjon, med drøftinger og informasjon i bunn. I hvert fall informasjon. </a:t>
            </a:r>
          </a:p>
          <a:p>
            <a:endParaRPr lang="nb-NO" sz="1400" baseline="0" dirty="0"/>
          </a:p>
          <a:p>
            <a:r>
              <a:rPr lang="nb-NO" sz="1400" baseline="0" dirty="0"/>
              <a:t>Svensk rett – nesten ethvert </a:t>
            </a:r>
            <a:r>
              <a:rPr lang="nb-NO" sz="1400" baseline="0" dirty="0" err="1"/>
              <a:t>arbeisdrettsig</a:t>
            </a:r>
            <a:r>
              <a:rPr lang="nb-NO" sz="1400" baseline="0" dirty="0"/>
              <a:t> spørsmål kan bli gjenstand for forhandling </a:t>
            </a:r>
            <a:endParaRPr lang="nb-NO" sz="1400"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7</a:t>
            </a:fld>
            <a:endParaRPr lang="nb-NO"/>
          </a:p>
        </p:txBody>
      </p:sp>
    </p:spTree>
    <p:extLst>
      <p:ext uri="{BB962C8B-B14F-4D97-AF65-F5344CB8AC3E}">
        <p14:creationId xmlns:p14="http://schemas.microsoft.com/office/powerpoint/2010/main" val="329974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Dette er hovedsakelig</a:t>
            </a:r>
            <a:r>
              <a:rPr lang="nb-NO" baseline="0" dirty="0"/>
              <a:t> i et arbeidsmiljøperspektiv. Klarhet hva gjelder teknologiens følger for sikkerhet og helse. </a:t>
            </a:r>
            <a:endParaRPr lang="nb-NO" dirty="0"/>
          </a:p>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8</a:t>
            </a:fld>
            <a:endParaRPr lang="nb-NO"/>
          </a:p>
        </p:txBody>
      </p:sp>
    </p:spTree>
    <p:extLst>
      <p:ext uri="{BB962C8B-B14F-4D97-AF65-F5344CB8AC3E}">
        <p14:creationId xmlns:p14="http://schemas.microsoft.com/office/powerpoint/2010/main" val="352251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9</a:t>
            </a:fld>
            <a:endParaRPr lang="nb-NO"/>
          </a:p>
        </p:txBody>
      </p:sp>
    </p:spTree>
    <p:extLst>
      <p:ext uri="{BB962C8B-B14F-4D97-AF65-F5344CB8AC3E}">
        <p14:creationId xmlns:p14="http://schemas.microsoft.com/office/powerpoint/2010/main" val="162770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en bestemmelse</a:t>
            </a:r>
            <a:r>
              <a:rPr lang="nb-NO" baseline="0" dirty="0"/>
              <a:t> som kommer til anvendelse uavhengig av virksomhetens størrelse, potensielle oppsigelser eller om det foreligger kontrolltiltak. </a:t>
            </a:r>
          </a:p>
          <a:p>
            <a:endParaRPr lang="nb-NO" baseline="0" dirty="0"/>
          </a:p>
          <a:p>
            <a:r>
              <a:rPr lang="nb-NO" baseline="0" dirty="0"/>
              <a:t>Står i kapittel 4 om krav til arbeidsmiljøet. Men betyr det at det må foreligge en arbeidsmiljøutfordring for at den skal komme til anvendelse? Det står ikke det , det står bare systemer. Ref. </a:t>
            </a:r>
            <a:r>
              <a:rPr lang="nb-NO" baseline="0" dirty="0" err="1"/>
              <a:t>fafo</a:t>
            </a:r>
            <a:r>
              <a:rPr lang="nb-NO" baseline="0" dirty="0"/>
              <a:t> rapporten om hvor mange som har innført nye digitale systemer de siste årene. </a:t>
            </a:r>
          </a:p>
          <a:p>
            <a:r>
              <a:rPr lang="nb-NO" baseline="0" dirty="0"/>
              <a:t>Ordlyden harmonerer dårlig med resultatene av </a:t>
            </a:r>
            <a:r>
              <a:rPr lang="nb-NO" baseline="0" dirty="0" err="1"/>
              <a:t>Fafo</a:t>
            </a:r>
            <a:r>
              <a:rPr lang="nb-NO" baseline="0" dirty="0"/>
              <a:t> –undersøkelsen. </a:t>
            </a:r>
          </a:p>
          <a:p>
            <a:endParaRPr lang="nb-NO" baseline="0" dirty="0"/>
          </a:p>
          <a:p>
            <a:r>
              <a:rPr lang="nb-NO" baseline="0" dirty="0"/>
              <a:t>Medvirke ved utformingen av dem – kjøpes ofte hyllevare som settes opp i virksomhetene. Hvordan kan man sikre at arbeidstakere får være med på utformingen av digitale systemer?</a:t>
            </a:r>
            <a:endParaRPr lang="nb-NO" dirty="0"/>
          </a:p>
        </p:txBody>
      </p:sp>
      <p:sp>
        <p:nvSpPr>
          <p:cNvPr id="4" name="Plassholder for lysbildenummer 3"/>
          <p:cNvSpPr>
            <a:spLocks noGrp="1"/>
          </p:cNvSpPr>
          <p:nvPr>
            <p:ph type="sldNum" sz="quarter" idx="10"/>
          </p:nvPr>
        </p:nvSpPr>
        <p:spPr/>
        <p:txBody>
          <a:bodyPr/>
          <a:lstStyle/>
          <a:p>
            <a:fld id="{925D6C08-4DE2-4BBD-AB79-6D21426E122C}" type="slidenum">
              <a:rPr lang="nb-NO" smtClean="0"/>
              <a:t>10</a:t>
            </a:fld>
            <a:endParaRPr lang="nb-NO"/>
          </a:p>
        </p:txBody>
      </p:sp>
    </p:spTree>
    <p:extLst>
      <p:ext uri="{BB962C8B-B14F-4D97-AF65-F5344CB8AC3E}">
        <p14:creationId xmlns:p14="http://schemas.microsoft.com/office/powerpoint/2010/main" val="416076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51A08B73-854B-4431-B330-F38BDEDF758B}" type="datetimeFigureOut">
              <a:rPr lang="nb-NO" smtClean="0"/>
              <a:t>12.03.2024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351969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A08B73-854B-4431-B330-F38BDEDF758B}" type="datetimeFigureOut">
              <a:rPr lang="nb-NO" smtClean="0"/>
              <a:t>12.03.2024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113397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A08B73-854B-4431-B330-F38BDEDF758B}" type="datetimeFigureOut">
              <a:rPr lang="nb-NO" smtClean="0"/>
              <a:t>12.03.2024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149287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1A08B73-854B-4431-B330-F38BDEDF758B}" type="datetimeFigureOut">
              <a:rPr lang="nb-NO" smtClean="0"/>
              <a:t>12.03.2024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248318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51A08B73-854B-4431-B330-F38BDEDF758B}" type="datetimeFigureOut">
              <a:rPr lang="nb-NO" smtClean="0"/>
              <a:t>12.03.2024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8567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51A08B73-854B-4431-B330-F38BDEDF758B}" type="datetimeFigureOut">
              <a:rPr lang="nb-NO" smtClean="0"/>
              <a:t>12.03.2024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60530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51A08B73-854B-4431-B330-F38BDEDF758B}" type="datetimeFigureOut">
              <a:rPr lang="nb-NO" smtClean="0"/>
              <a:t>12.03.2024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316276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51A08B73-854B-4431-B330-F38BDEDF758B}" type="datetimeFigureOut">
              <a:rPr lang="nb-NO" smtClean="0"/>
              <a:t>12.03.2024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232281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1A08B73-854B-4431-B330-F38BDEDF758B}" type="datetimeFigureOut">
              <a:rPr lang="nb-NO" smtClean="0"/>
              <a:t>12.03.2024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285333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51A08B73-854B-4431-B330-F38BDEDF758B}" type="datetimeFigureOut">
              <a:rPr lang="nb-NO" smtClean="0"/>
              <a:t>12.03.2024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305161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51A08B73-854B-4431-B330-F38BDEDF758B}" type="datetimeFigureOut">
              <a:rPr lang="nb-NO" smtClean="0"/>
              <a:t>12.03.2024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BBCCFBB-5BE8-4C70-BEA2-B66A365DB932}" type="slidenum">
              <a:rPr lang="nb-NO" smtClean="0"/>
              <a:t>‹#›</a:t>
            </a:fld>
            <a:endParaRPr lang="nb-NO"/>
          </a:p>
        </p:txBody>
      </p:sp>
    </p:spTree>
    <p:extLst>
      <p:ext uri="{BB962C8B-B14F-4D97-AF65-F5344CB8AC3E}">
        <p14:creationId xmlns:p14="http://schemas.microsoft.com/office/powerpoint/2010/main" val="994038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08B73-854B-4431-B330-F38BDEDF758B}" type="datetimeFigureOut">
              <a:rPr lang="nb-NO" smtClean="0"/>
              <a:t>12.03.2024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CCFBB-5BE8-4C70-BEA2-B66A365DB932}" type="slidenum">
              <a:rPr lang="nb-NO" smtClean="0"/>
              <a:t>‹#›</a:t>
            </a:fld>
            <a:endParaRPr lang="nb-NO"/>
          </a:p>
        </p:txBody>
      </p:sp>
    </p:spTree>
    <p:extLst>
      <p:ext uri="{BB962C8B-B14F-4D97-AF65-F5344CB8AC3E}">
        <p14:creationId xmlns:p14="http://schemas.microsoft.com/office/powerpoint/2010/main" val="4140852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in.rettsdata.no/#/Dokument/gF20111206NR135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min.rettsdata.no/#/Dokument/gF20111206NR135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bark.no/Diverse/Hovedavtalen_av_1935/Hovedavtalen_av_1935.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home.coworker.org/worktech/" TargetMode="External"/><Relationship Id="rId4" Type="http://schemas.openxmlformats.org/officeDocument/2006/relationships/hyperlink" Target="https://digital.com/6-in-10-employers-require-monitoring-software-for-remote-worke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r.i.heggelund@jus.uio.n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1530376" y="2432629"/>
            <a:ext cx="8748518" cy="4115157"/>
          </a:xfrm>
          <a:prstGeom prst="rect">
            <a:avLst/>
          </a:prstGeom>
        </p:spPr>
      </p:pic>
      <p:sp>
        <p:nvSpPr>
          <p:cNvPr id="2" name="Tittel 1"/>
          <p:cNvSpPr>
            <a:spLocks noGrp="1"/>
          </p:cNvSpPr>
          <p:nvPr>
            <p:ph type="ctrTitle"/>
          </p:nvPr>
        </p:nvSpPr>
        <p:spPr>
          <a:xfrm>
            <a:off x="1332635" y="45029"/>
            <a:ext cx="9144000" cy="2387600"/>
          </a:xfrm>
        </p:spPr>
        <p:txBody>
          <a:bodyPr/>
          <a:lstStyle/>
          <a:p>
            <a:r>
              <a:rPr lang="nb-NO" dirty="0">
                <a:ln w="0"/>
                <a:effectLst>
                  <a:outerShdw blurRad="38100" dist="19050" dir="2700000" algn="tl" rotWithShape="0">
                    <a:schemeClr val="dk1">
                      <a:alpha val="40000"/>
                    </a:schemeClr>
                  </a:outerShdw>
                </a:effectLst>
              </a:rPr>
              <a:t>Digitalisering og arbeidsrett</a:t>
            </a:r>
          </a:p>
        </p:txBody>
      </p:sp>
      <p:sp>
        <p:nvSpPr>
          <p:cNvPr id="3" name="Undertittel 2"/>
          <p:cNvSpPr>
            <a:spLocks noGrp="1"/>
          </p:cNvSpPr>
          <p:nvPr>
            <p:ph type="subTitle" idx="1"/>
          </p:nvPr>
        </p:nvSpPr>
        <p:spPr>
          <a:xfrm>
            <a:off x="1332635" y="2855430"/>
            <a:ext cx="9144000" cy="899886"/>
          </a:xfrm>
        </p:spPr>
        <p:txBody>
          <a:bodyPr>
            <a:normAutofit/>
          </a:bodyPr>
          <a:lstStyle/>
          <a:p>
            <a:r>
              <a:rPr lang="nb-NO" sz="2800" dirty="0">
                <a:solidFill>
                  <a:schemeClr val="bg1"/>
                </a:solidFill>
              </a:rPr>
              <a:t>Ansattes rett til medvirkning ved utvikling og anskaffelse av KI-systemer</a:t>
            </a:r>
          </a:p>
        </p:txBody>
      </p:sp>
      <p:sp>
        <p:nvSpPr>
          <p:cNvPr id="6" name="TekstSylinder 5"/>
          <p:cNvSpPr txBox="1"/>
          <p:nvPr/>
        </p:nvSpPr>
        <p:spPr>
          <a:xfrm>
            <a:off x="3737610" y="5977890"/>
            <a:ext cx="4489114" cy="369332"/>
          </a:xfrm>
          <a:prstGeom prst="rect">
            <a:avLst/>
          </a:prstGeom>
          <a:noFill/>
        </p:spPr>
        <p:txBody>
          <a:bodyPr wrap="none" rtlCol="0">
            <a:spAutoFit/>
          </a:bodyPr>
          <a:lstStyle/>
          <a:p>
            <a:r>
              <a:rPr lang="nb-NO" dirty="0">
                <a:solidFill>
                  <a:schemeClr val="bg1"/>
                </a:solidFill>
              </a:rPr>
              <a:t>Renate Iren J. Heggelund (stipendiat ved SERI)</a:t>
            </a:r>
          </a:p>
        </p:txBody>
      </p:sp>
    </p:spTree>
    <p:extLst>
      <p:ext uri="{BB962C8B-B14F-4D97-AF65-F5344CB8AC3E}">
        <p14:creationId xmlns:p14="http://schemas.microsoft.com/office/powerpoint/2010/main" val="390786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Hvilken rolle skal HMS ha ved innføring av nye digitale verktøy</a:t>
            </a:r>
          </a:p>
        </p:txBody>
      </p:sp>
      <p:sp>
        <p:nvSpPr>
          <p:cNvPr id="3" name="Plassholder for innhold 2"/>
          <p:cNvSpPr>
            <a:spLocks noGrp="1"/>
          </p:cNvSpPr>
          <p:nvPr>
            <p:ph idx="1"/>
          </p:nvPr>
        </p:nvSpPr>
        <p:spPr/>
        <p:txBody>
          <a:bodyPr>
            <a:normAutofit fontScale="92500" lnSpcReduction="20000"/>
          </a:bodyPr>
          <a:lstStyle/>
          <a:p>
            <a:endParaRPr lang="nb-NO" dirty="0"/>
          </a:p>
          <a:p>
            <a:r>
              <a:rPr lang="nb-NO" dirty="0"/>
              <a:t>Arbeidsmiljøloven § 4-2 (1)</a:t>
            </a:r>
          </a:p>
          <a:p>
            <a:endParaRPr lang="nb-NO" dirty="0"/>
          </a:p>
          <a:p>
            <a:pPr marL="0" indent="0">
              <a:buNone/>
            </a:pPr>
            <a:r>
              <a:rPr lang="nb-NO" dirty="0"/>
              <a:t>«Arbeidstakerne og deres tillitsvalgte skal holdes løpende informert om </a:t>
            </a:r>
            <a:r>
              <a:rPr lang="nb-NO" dirty="0">
                <a:solidFill>
                  <a:schemeClr val="accent2">
                    <a:lumMod val="75000"/>
                  </a:schemeClr>
                </a:solidFill>
              </a:rPr>
              <a:t>systemer som nyttes ved planlegging og gjennomføring av arbeidet. </a:t>
            </a:r>
            <a:r>
              <a:rPr lang="nb-NO" dirty="0"/>
              <a:t>De skal gis nødvendig opplæring for å sette seg inn i systemene, og de skal </a:t>
            </a:r>
            <a:r>
              <a:rPr lang="nb-NO" dirty="0">
                <a:solidFill>
                  <a:schemeClr val="accent2">
                    <a:lumMod val="75000"/>
                  </a:schemeClr>
                </a:solidFill>
              </a:rPr>
              <a:t>medvirke ved utformingen av dem</a:t>
            </a:r>
            <a:r>
              <a:rPr lang="nb-NO" dirty="0"/>
              <a:t>.»</a:t>
            </a:r>
          </a:p>
          <a:p>
            <a:pPr marL="0" indent="0">
              <a:buNone/>
            </a:pPr>
            <a:endParaRPr lang="nb-NO" dirty="0"/>
          </a:p>
          <a:p>
            <a:pPr marL="0" indent="0">
              <a:buNone/>
            </a:pPr>
            <a:r>
              <a:rPr lang="nb-NO" dirty="0"/>
              <a:t>Arbeidsmiljøloven § 4-2 (4) Forskriftshjemler</a:t>
            </a:r>
          </a:p>
          <a:p>
            <a:pPr lvl="1"/>
            <a:r>
              <a:rPr lang="nb-NO" dirty="0"/>
              <a:t>forskrift </a:t>
            </a:r>
            <a:r>
              <a:rPr lang="nb-NO" u="sng" dirty="0">
                <a:hlinkClick r:id="rId3"/>
              </a:rPr>
              <a:t>6. desember 2011 nr. 1355</a:t>
            </a:r>
            <a:r>
              <a:rPr lang="nb-NO" dirty="0"/>
              <a:t> om organisering, ledelse og medvirkning og</a:t>
            </a:r>
          </a:p>
          <a:p>
            <a:pPr lvl="1"/>
            <a:r>
              <a:rPr lang="nb-NO" dirty="0"/>
              <a:t>forskrift </a:t>
            </a:r>
            <a:r>
              <a:rPr lang="nb-NO" u="sng" dirty="0">
                <a:hlinkClick r:id="rId4"/>
              </a:rPr>
              <a:t>6. desember 2011 nr. 1357</a:t>
            </a:r>
            <a:r>
              <a:rPr lang="nb-NO" dirty="0"/>
              <a:t> om utførelse av arbeid, bruk av arbeidsutstyr og tilhørende tekniske krav.</a:t>
            </a:r>
          </a:p>
          <a:p>
            <a:pPr marL="0" indent="0">
              <a:buNone/>
            </a:pPr>
            <a:endParaRPr lang="nb-NO" dirty="0"/>
          </a:p>
        </p:txBody>
      </p:sp>
    </p:spTree>
    <p:extLst>
      <p:ext uri="{BB962C8B-B14F-4D97-AF65-F5344CB8AC3E}">
        <p14:creationId xmlns:p14="http://schemas.microsoft.com/office/powerpoint/2010/main" val="310845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Hvilken rolle skal HMS ha ved innføring av nye digitale verktøy</a:t>
            </a:r>
            <a:endParaRPr lang="nb-NO" dirty="0"/>
          </a:p>
        </p:txBody>
      </p:sp>
      <p:sp>
        <p:nvSpPr>
          <p:cNvPr id="3" name="Plassholder for innhold 2"/>
          <p:cNvSpPr>
            <a:spLocks noGrp="1"/>
          </p:cNvSpPr>
          <p:nvPr>
            <p:ph idx="1"/>
          </p:nvPr>
        </p:nvSpPr>
        <p:spPr>
          <a:xfrm>
            <a:off x="838200" y="1825010"/>
            <a:ext cx="10515600" cy="4012882"/>
          </a:xfrm>
        </p:spPr>
        <p:txBody>
          <a:bodyPr/>
          <a:lstStyle/>
          <a:p>
            <a:pPr marL="0" indent="0">
              <a:buNone/>
            </a:pPr>
            <a:r>
              <a:rPr lang="nb-NO" sz="2000" b="1" dirty="0"/>
              <a:t>§ 3-1.</a:t>
            </a:r>
            <a:r>
              <a:rPr lang="nb-NO" sz="2000" b="1" i="1" dirty="0"/>
              <a:t>Krav til systematisk helse-, miljø- og sikkerhetsarbeid</a:t>
            </a:r>
            <a:endParaRPr lang="nb-NO" sz="2000" dirty="0"/>
          </a:p>
          <a:p>
            <a:pPr marL="0" indent="0">
              <a:buNone/>
            </a:pPr>
            <a:r>
              <a:rPr lang="nb-NO" sz="2000" dirty="0"/>
              <a:t>(1) For å sikre at hensynet til arbeidstakers helse, miljø og sikkerhet blir ivaretatt, skal arbeidsgiver sørge for at det utføres systematisk helse-, miljø- og sikkerhetsarbeid på alle plan i virksomheten. Dette skal gjøres </a:t>
            </a:r>
            <a:r>
              <a:rPr lang="nb-NO" sz="2000" dirty="0">
                <a:solidFill>
                  <a:srgbClr val="FF0000"/>
                </a:solidFill>
              </a:rPr>
              <a:t>i samarbeid med arbeidstakerne og deres tillitsvalgte</a:t>
            </a:r>
            <a:r>
              <a:rPr lang="nb-NO" sz="2000" dirty="0"/>
              <a:t>.</a:t>
            </a:r>
          </a:p>
          <a:p>
            <a:pPr marL="0" indent="0">
              <a:buNone/>
            </a:pPr>
            <a:br>
              <a:rPr lang="nb-NO" dirty="0"/>
            </a:br>
            <a:endParaRPr lang="nb-NO" dirty="0"/>
          </a:p>
        </p:txBody>
      </p:sp>
      <p:graphicFrame>
        <p:nvGraphicFramePr>
          <p:cNvPr id="8" name="Tabell 7"/>
          <p:cNvGraphicFramePr>
            <a:graphicFrameLocks noGrp="1"/>
          </p:cNvGraphicFramePr>
          <p:nvPr>
            <p:extLst>
              <p:ext uri="{D42A27DB-BD31-4B8C-83A1-F6EECF244321}">
                <p14:modId xmlns:p14="http://schemas.microsoft.com/office/powerpoint/2010/main" val="730720423"/>
              </p:ext>
            </p:extLst>
          </p:nvPr>
        </p:nvGraphicFramePr>
        <p:xfrm>
          <a:off x="1057906" y="3420189"/>
          <a:ext cx="8521703" cy="640080"/>
        </p:xfrm>
        <a:graphic>
          <a:graphicData uri="http://schemas.openxmlformats.org/drawingml/2006/table">
            <a:tbl>
              <a:tblPr/>
              <a:tblGrid>
                <a:gridCol w="426044">
                  <a:extLst>
                    <a:ext uri="{9D8B030D-6E8A-4147-A177-3AD203B41FA5}">
                      <a16:colId xmlns:a16="http://schemas.microsoft.com/office/drawing/2014/main" val="3018833623"/>
                    </a:ext>
                  </a:extLst>
                </a:gridCol>
                <a:gridCol w="8095659">
                  <a:extLst>
                    <a:ext uri="{9D8B030D-6E8A-4147-A177-3AD203B41FA5}">
                      <a16:colId xmlns:a16="http://schemas.microsoft.com/office/drawing/2014/main" val="3061654207"/>
                    </a:ext>
                  </a:extLst>
                </a:gridCol>
              </a:tblGrid>
              <a:tr h="0">
                <a:tc>
                  <a:txBody>
                    <a:bodyPr/>
                    <a:lstStyle/>
                    <a:p>
                      <a:pPr algn="r" fontAlgn="t"/>
                      <a:r>
                        <a:rPr lang="nb-NO" dirty="0">
                          <a:effectLst/>
                        </a:rPr>
                        <a:t>c.</a:t>
                      </a:r>
                    </a:p>
                  </a:txBody>
                  <a:tcPr marL="19050" marR="19050">
                    <a:lnL>
                      <a:noFill/>
                    </a:lnL>
                    <a:lnR>
                      <a:noFill/>
                    </a:lnR>
                    <a:lnT>
                      <a:noFill/>
                    </a:lnT>
                    <a:lnB>
                      <a:noFill/>
                    </a:lnB>
                    <a:solidFill>
                      <a:srgbClr val="FFFFFF"/>
                    </a:solidFill>
                  </a:tcPr>
                </a:tc>
                <a:tc>
                  <a:txBody>
                    <a:bodyPr/>
                    <a:lstStyle/>
                    <a:p>
                      <a:pPr algn="l" fontAlgn="t"/>
                      <a:r>
                        <a:rPr lang="nb-NO" dirty="0">
                          <a:effectLst/>
                        </a:rPr>
                        <a:t>kartlegge farer og problemer og på denne bakgrunn </a:t>
                      </a:r>
                      <a:r>
                        <a:rPr lang="nb-NO" dirty="0">
                          <a:solidFill>
                            <a:srgbClr val="FF0000"/>
                          </a:solidFill>
                          <a:effectLst/>
                        </a:rPr>
                        <a:t>vurdere risikoforholdene </a:t>
                      </a:r>
                      <a:r>
                        <a:rPr lang="nb-NO" dirty="0">
                          <a:effectLst/>
                        </a:rPr>
                        <a:t>i virksomheten, utarbeide planer og iverksette tiltak for å redusere risikoen</a:t>
                      </a:r>
                    </a:p>
                  </a:txBody>
                  <a:tcPr marL="19050" marR="19050">
                    <a:lnL>
                      <a:noFill/>
                    </a:lnL>
                    <a:lnR>
                      <a:noFill/>
                    </a:lnR>
                    <a:lnT>
                      <a:noFill/>
                    </a:lnT>
                    <a:lnB>
                      <a:noFill/>
                    </a:lnB>
                    <a:solidFill>
                      <a:srgbClr val="FFFFFF"/>
                    </a:solidFill>
                  </a:tcPr>
                </a:tc>
                <a:extLst>
                  <a:ext uri="{0D108BD9-81ED-4DB2-BD59-A6C34878D82A}">
                    <a16:rowId xmlns:a16="http://schemas.microsoft.com/office/drawing/2014/main" val="3446367749"/>
                  </a:ext>
                </a:extLst>
              </a:tr>
            </a:tbl>
          </a:graphicData>
        </a:graphic>
      </p:graphicFrame>
      <p:graphicFrame>
        <p:nvGraphicFramePr>
          <p:cNvPr id="9" name="Tabell 8"/>
          <p:cNvGraphicFramePr>
            <a:graphicFrameLocks noGrp="1"/>
          </p:cNvGraphicFramePr>
          <p:nvPr>
            <p:extLst>
              <p:ext uri="{D42A27DB-BD31-4B8C-83A1-F6EECF244321}">
                <p14:modId xmlns:p14="http://schemas.microsoft.com/office/powerpoint/2010/main" val="574923240"/>
              </p:ext>
            </p:extLst>
          </p:nvPr>
        </p:nvGraphicFramePr>
        <p:xfrm>
          <a:off x="1057907" y="4127430"/>
          <a:ext cx="8521703" cy="640080"/>
        </p:xfrm>
        <a:graphic>
          <a:graphicData uri="http://schemas.openxmlformats.org/drawingml/2006/table">
            <a:tbl>
              <a:tblPr/>
              <a:tblGrid>
                <a:gridCol w="426044">
                  <a:extLst>
                    <a:ext uri="{9D8B030D-6E8A-4147-A177-3AD203B41FA5}">
                      <a16:colId xmlns:a16="http://schemas.microsoft.com/office/drawing/2014/main" val="1031218258"/>
                    </a:ext>
                  </a:extLst>
                </a:gridCol>
                <a:gridCol w="8095659">
                  <a:extLst>
                    <a:ext uri="{9D8B030D-6E8A-4147-A177-3AD203B41FA5}">
                      <a16:colId xmlns:a16="http://schemas.microsoft.com/office/drawing/2014/main" val="2726481753"/>
                    </a:ext>
                  </a:extLst>
                </a:gridCol>
              </a:tblGrid>
              <a:tr h="0">
                <a:tc>
                  <a:txBody>
                    <a:bodyPr/>
                    <a:lstStyle/>
                    <a:p>
                      <a:pPr algn="r" fontAlgn="t"/>
                      <a:r>
                        <a:rPr lang="nb-NO">
                          <a:effectLst/>
                        </a:rPr>
                        <a:t>d.</a:t>
                      </a:r>
                    </a:p>
                  </a:txBody>
                  <a:tcPr marL="19050" marR="19050">
                    <a:lnL>
                      <a:noFill/>
                    </a:lnL>
                    <a:lnR>
                      <a:noFill/>
                    </a:lnR>
                    <a:lnT>
                      <a:noFill/>
                    </a:lnT>
                    <a:lnB>
                      <a:noFill/>
                    </a:lnB>
                    <a:solidFill>
                      <a:srgbClr val="FFFFFF"/>
                    </a:solidFill>
                  </a:tcPr>
                </a:tc>
                <a:tc>
                  <a:txBody>
                    <a:bodyPr/>
                    <a:lstStyle/>
                    <a:p>
                      <a:pPr algn="l" fontAlgn="t"/>
                      <a:r>
                        <a:rPr lang="nb-NO" dirty="0">
                          <a:effectLst/>
                        </a:rPr>
                        <a:t>under </a:t>
                      </a:r>
                      <a:r>
                        <a:rPr lang="nb-NO" dirty="0">
                          <a:solidFill>
                            <a:srgbClr val="FF0000"/>
                          </a:solidFill>
                          <a:effectLst/>
                        </a:rPr>
                        <a:t>planlegging og gjennomføring av endringer </a:t>
                      </a:r>
                      <a:r>
                        <a:rPr lang="nb-NO" dirty="0">
                          <a:effectLst/>
                        </a:rPr>
                        <a:t>i virksomheten, vurdere om arbeidsmiljøet vil være i samsvar med lovens krav, og iverksette de nødvendige tiltak</a:t>
                      </a:r>
                    </a:p>
                  </a:txBody>
                  <a:tcPr marL="19050" marR="19050">
                    <a:lnL>
                      <a:noFill/>
                    </a:lnL>
                    <a:lnR>
                      <a:noFill/>
                    </a:lnR>
                    <a:lnT>
                      <a:noFill/>
                    </a:lnT>
                    <a:lnB>
                      <a:noFill/>
                    </a:lnB>
                    <a:solidFill>
                      <a:srgbClr val="FFFFFF"/>
                    </a:solidFill>
                  </a:tcPr>
                </a:tc>
                <a:extLst>
                  <a:ext uri="{0D108BD9-81ED-4DB2-BD59-A6C34878D82A}">
                    <a16:rowId xmlns:a16="http://schemas.microsoft.com/office/drawing/2014/main" val="1735613388"/>
                  </a:ext>
                </a:extLst>
              </a:tr>
            </a:tbl>
          </a:graphicData>
        </a:graphic>
      </p:graphicFrame>
      <p:sp>
        <p:nvSpPr>
          <p:cNvPr id="10" name="TekstSylinder 9"/>
          <p:cNvSpPr txBox="1"/>
          <p:nvPr/>
        </p:nvSpPr>
        <p:spPr>
          <a:xfrm>
            <a:off x="838200" y="5116135"/>
            <a:ext cx="10603230" cy="1815882"/>
          </a:xfrm>
          <a:prstGeom prst="rect">
            <a:avLst/>
          </a:prstGeom>
          <a:noFill/>
        </p:spPr>
        <p:txBody>
          <a:bodyPr wrap="square" rtlCol="0">
            <a:spAutoFit/>
          </a:bodyPr>
          <a:lstStyle/>
          <a:p>
            <a:r>
              <a:rPr lang="nb-NO" sz="2000" dirty="0"/>
              <a:t>(3) Departementet kan i forskrift gi nærmere bestemmelser om gjennomføringen av kravene i denne paragraf, herunder om krav til dokumentasjon av det systematiske helse-, miljø- og sikkerhetsarbeidet.</a:t>
            </a:r>
          </a:p>
          <a:p>
            <a:endParaRPr lang="nb-NO" sz="2000" dirty="0"/>
          </a:p>
          <a:p>
            <a:pPr marL="342900" indent="-342900">
              <a:buFont typeface="Arial" panose="020B0604020202020204" pitchFamily="34" charset="0"/>
              <a:buChar char="•"/>
            </a:pPr>
            <a:r>
              <a:rPr lang="nb-NO" sz="1600" dirty="0"/>
              <a:t>Forskrift 6. desember 1996 nr. 1127 om systematisk helse-, miljø- og sikkerhetsarbeid i virksomheter (Internkontrollforskriften).</a:t>
            </a:r>
          </a:p>
        </p:txBody>
      </p:sp>
    </p:spTree>
    <p:extLst>
      <p:ext uri="{BB962C8B-B14F-4D97-AF65-F5344CB8AC3E}">
        <p14:creationId xmlns:p14="http://schemas.microsoft.com/office/powerpoint/2010/main" val="53800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solidFill>
                  <a:schemeClr val="accent1"/>
                </a:solidFill>
              </a:rPr>
              <a:t>Partenes utgangspunkt for samarbeid om bruk av ny teknologi</a:t>
            </a:r>
            <a:endParaRPr lang="nb-NO" dirty="0"/>
          </a:p>
        </p:txBody>
      </p:sp>
      <p:sp>
        <p:nvSpPr>
          <p:cNvPr id="3" name="Content Placeholder 2"/>
          <p:cNvSpPr>
            <a:spLocks noGrp="1"/>
          </p:cNvSpPr>
          <p:nvPr>
            <p:ph idx="1"/>
          </p:nvPr>
        </p:nvSpPr>
        <p:spPr/>
        <p:txBody>
          <a:bodyPr>
            <a:normAutofit lnSpcReduction="10000"/>
          </a:bodyPr>
          <a:lstStyle/>
          <a:p>
            <a:pPr marL="0" indent="0">
              <a:buNone/>
            </a:pPr>
            <a:r>
              <a:rPr lang="nb-NO" dirty="0"/>
              <a:t>Gode og grundige reguleringer i </a:t>
            </a:r>
            <a:r>
              <a:rPr lang="nb-NO" dirty="0" err="1"/>
              <a:t>tariffavaler</a:t>
            </a:r>
            <a:r>
              <a:rPr lang="nb-NO" dirty="0"/>
              <a:t>, f.eks. i Hovedavtalen mellom LO og NHO</a:t>
            </a:r>
          </a:p>
          <a:p>
            <a:endParaRPr lang="nb-NO" dirty="0"/>
          </a:p>
          <a:p>
            <a:pPr marL="0" indent="0">
              <a:buNone/>
            </a:pPr>
            <a:r>
              <a:rPr lang="nb-NO" dirty="0"/>
              <a:t>Hovedavtalenes bestemmelser om medbestemmelse generelt.</a:t>
            </a:r>
          </a:p>
          <a:p>
            <a:pPr marL="0" indent="0">
              <a:buNone/>
            </a:pPr>
            <a:r>
              <a:rPr lang="nb-NO" dirty="0" err="1"/>
              <a:t>Kap</a:t>
            </a:r>
            <a:r>
              <a:rPr lang="nb-NO" dirty="0"/>
              <a:t>. IX Informasjon, samarbeid og medbestemmelse </a:t>
            </a:r>
          </a:p>
          <a:p>
            <a:pPr lvl="1">
              <a:buFont typeface="Wingdings" panose="05000000000000000000" pitchFamily="2" charset="2"/>
              <a:buChar char="Ø"/>
            </a:pPr>
            <a:r>
              <a:rPr lang="nb-NO" dirty="0"/>
              <a:t>	 § 9-11 om personvern, herunder drøftelser ved kontrolltiltak</a:t>
            </a:r>
          </a:p>
          <a:p>
            <a:pPr marL="0" indent="0">
              <a:buNone/>
            </a:pPr>
            <a:r>
              <a:rPr lang="nb-NO" dirty="0"/>
              <a:t>Tilleggsavtale IV - Rammeavtale om teknologisk utvikling og datamaskinbaserte systemer </a:t>
            </a:r>
          </a:p>
          <a:p>
            <a:pPr lvl="1">
              <a:buFont typeface="Wingdings" panose="05000000000000000000" pitchFamily="2" charset="2"/>
              <a:buChar char="Ø"/>
            </a:pPr>
            <a:r>
              <a:rPr lang="nb-NO" dirty="0"/>
              <a:t> forutsetter både oppæring og et samarbeid om valg av datamaskinbaserte systemer.</a:t>
            </a:r>
          </a:p>
        </p:txBody>
      </p:sp>
    </p:spTree>
    <p:extLst>
      <p:ext uri="{BB962C8B-B14F-4D97-AF65-F5344CB8AC3E}">
        <p14:creationId xmlns:p14="http://schemas.microsoft.com/office/powerpoint/2010/main" val="428904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Partenes utgangspunkt for samarbeid om bruk av ny teknologi</a:t>
            </a:r>
          </a:p>
        </p:txBody>
      </p:sp>
      <p:sp>
        <p:nvSpPr>
          <p:cNvPr id="3" name="Plassholder for innhold 2"/>
          <p:cNvSpPr>
            <a:spLocks noGrp="1"/>
          </p:cNvSpPr>
          <p:nvPr>
            <p:ph idx="1"/>
          </p:nvPr>
        </p:nvSpPr>
        <p:spPr>
          <a:xfrm>
            <a:off x="670775" y="2160475"/>
            <a:ext cx="10515600" cy="4351338"/>
          </a:xfrm>
        </p:spPr>
        <p:txBody>
          <a:bodyPr/>
          <a:lstStyle/>
          <a:p>
            <a:r>
              <a:rPr lang="nb-NO" dirty="0"/>
              <a:t>I 1975 undertegnet LO og NAF "Rammeavtalen vedrørende datamaskinbaserte systemer", som sikret de ansatte medvirkning ved introduksjon av ny teknologi. </a:t>
            </a:r>
          </a:p>
          <a:p>
            <a:r>
              <a:rPr lang="nb-NO" dirty="0"/>
              <a:t>Tilleggsavtalen viser at partene i arbeidslivet har forsøkt å ligge i forkant av den teknologiske utviklingen, og hvordan de ved hjelp av Hovedavtalen har ønsket å legge forholdene til rette for utnyttelse av en ny teknologi og samtidig ivareta de ansattes behov</a:t>
            </a:r>
            <a:r>
              <a:rPr lang="nb-NO" u="sng" dirty="0"/>
              <a:t>.</a:t>
            </a:r>
            <a:r>
              <a:rPr lang="nb-NO" dirty="0"/>
              <a:t>  </a:t>
            </a:r>
            <a:r>
              <a:rPr lang="nb-NO" u="sng" dirty="0">
                <a:hlinkClick r:id="rId3"/>
              </a:rPr>
              <a:t>Hovedavtalen av 1935 (arbark.no)</a:t>
            </a:r>
            <a:endParaRPr lang="nb-NO" dirty="0"/>
          </a:p>
          <a:p>
            <a:endParaRPr lang="nb-NO" dirty="0"/>
          </a:p>
        </p:txBody>
      </p:sp>
    </p:spTree>
    <p:extLst>
      <p:ext uri="{BB962C8B-B14F-4D97-AF65-F5344CB8AC3E}">
        <p14:creationId xmlns:p14="http://schemas.microsoft.com/office/powerpoint/2010/main" val="33989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30219" cy="6858000"/>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219" y="0"/>
            <a:ext cx="4858929" cy="6858000"/>
          </a:xfrm>
          <a:prstGeom prst="rect">
            <a:avLst/>
          </a:prstGeom>
        </p:spPr>
      </p:pic>
      <p:sp>
        <p:nvSpPr>
          <p:cNvPr id="6" name="TekstSylinder 5"/>
          <p:cNvSpPr txBox="1"/>
          <p:nvPr/>
        </p:nvSpPr>
        <p:spPr>
          <a:xfrm>
            <a:off x="9690748" y="2612571"/>
            <a:ext cx="2399652" cy="2308324"/>
          </a:xfrm>
          <a:prstGeom prst="rect">
            <a:avLst/>
          </a:prstGeom>
          <a:noFill/>
        </p:spPr>
        <p:txBody>
          <a:bodyPr wrap="square" rtlCol="0">
            <a:spAutoFit/>
          </a:bodyPr>
          <a:lstStyle/>
          <a:p>
            <a:r>
              <a:rPr lang="nb-NO" dirty="0"/>
              <a:t>Konsekvensanalyser ved innføring av ny teknologi : en håndbok utarbeidet av LO-NHO</a:t>
            </a:r>
          </a:p>
          <a:p>
            <a:endParaRPr lang="nb-NO" dirty="0"/>
          </a:p>
          <a:p>
            <a:r>
              <a:rPr lang="nb-NO" dirty="0"/>
              <a:t>Dato: 1986, rev. 1993</a:t>
            </a:r>
          </a:p>
          <a:p>
            <a:r>
              <a:rPr lang="nb-NO" dirty="0"/>
              <a:t>Signert av Yngve Hågensen og Karl Glad</a:t>
            </a:r>
          </a:p>
        </p:txBody>
      </p:sp>
    </p:spTree>
    <p:extLst>
      <p:ext uri="{BB962C8B-B14F-4D97-AF65-F5344CB8AC3E}">
        <p14:creationId xmlns:p14="http://schemas.microsoft.com/office/powerpoint/2010/main" val="34931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FAFO-rapport 2023-12: Hvor godt fungerer partssamarbeidet ved digitalisering? </a:t>
            </a:r>
          </a:p>
        </p:txBody>
      </p:sp>
      <p:sp>
        <p:nvSpPr>
          <p:cNvPr id="3" name="Plassholder for innhold 2"/>
          <p:cNvSpPr>
            <a:spLocks noGrp="1"/>
          </p:cNvSpPr>
          <p:nvPr>
            <p:ph idx="1"/>
          </p:nvPr>
        </p:nvSpPr>
        <p:spPr>
          <a:xfrm>
            <a:off x="659295" y="1782866"/>
            <a:ext cx="5980043" cy="1513923"/>
          </a:xfrm>
        </p:spPr>
        <p:txBody>
          <a:bodyPr/>
          <a:lstStyle/>
          <a:p>
            <a:pPr marL="0" indent="0">
              <a:buNone/>
            </a:pPr>
            <a:r>
              <a:rPr lang="nb-NO" dirty="0"/>
              <a:t>Hypotese: Forskyves makten på bekostning av arbeidstakersiden?</a:t>
            </a:r>
          </a:p>
          <a:p>
            <a:endParaRPr lang="nb-NO" dirty="0"/>
          </a:p>
        </p:txBody>
      </p:sp>
      <p:sp>
        <p:nvSpPr>
          <p:cNvPr id="4" name="Rektangel 3"/>
          <p:cNvSpPr/>
          <p:nvPr/>
        </p:nvSpPr>
        <p:spPr>
          <a:xfrm>
            <a:off x="3107635" y="4305430"/>
            <a:ext cx="7686260" cy="2031325"/>
          </a:xfrm>
          <a:prstGeom prst="rect">
            <a:avLst/>
          </a:prstGeom>
        </p:spPr>
        <p:txBody>
          <a:bodyPr wrap="square">
            <a:spAutoFit/>
          </a:bodyPr>
          <a:lstStyle/>
          <a:p>
            <a:r>
              <a:rPr lang="nb-NO" dirty="0"/>
              <a:t>«Stadig flere digitale løsninger og teknologier tas i bruk i norsk arbeidsliv. </a:t>
            </a:r>
            <a:r>
              <a:rPr lang="nb-NO" dirty="0">
                <a:solidFill>
                  <a:srgbClr val="FF0000"/>
                </a:solidFill>
              </a:rPr>
              <a:t>Tillitsvalgte og verneombud har rett til medvirkning ved innføring og bruk av ny teknologi og nye kontrolltiltak. I vår undersøkelse svarer likevel nær halvparten av arbeidsgiverne at det ikke har funnet sted.</a:t>
            </a:r>
            <a:r>
              <a:rPr lang="nb-NO" dirty="0"/>
              <a:t> I rapporten drøfter vi personvern-utfordringer i et digitalisert arbeidsliv, og det stadig økende kravet til kompetanse om personvern både hos arbeidsgivere og tillitsvalgte.</a:t>
            </a:r>
          </a:p>
          <a:p>
            <a:r>
              <a:rPr lang="nb-NO" dirty="0"/>
              <a:t>14. mars 2023»</a:t>
            </a:r>
          </a:p>
        </p:txBody>
      </p:sp>
      <p:pic>
        <p:nvPicPr>
          <p:cNvPr id="5" name="Bilde 4"/>
          <p:cNvPicPr>
            <a:picLocks noChangeAspect="1"/>
          </p:cNvPicPr>
          <p:nvPr/>
        </p:nvPicPr>
        <p:blipFill>
          <a:blip r:embed="rId3"/>
          <a:stretch>
            <a:fillRect/>
          </a:stretch>
        </p:blipFill>
        <p:spPr>
          <a:xfrm>
            <a:off x="387595" y="3084698"/>
            <a:ext cx="2554357" cy="3623201"/>
          </a:xfrm>
          <a:prstGeom prst="rect">
            <a:avLst/>
          </a:prstGeom>
        </p:spPr>
      </p:pic>
      <p:pic>
        <p:nvPicPr>
          <p:cNvPr id="6" name="Bilde 5"/>
          <p:cNvPicPr>
            <a:picLocks noChangeAspect="1"/>
          </p:cNvPicPr>
          <p:nvPr/>
        </p:nvPicPr>
        <p:blipFill>
          <a:blip r:embed="rId4"/>
          <a:stretch>
            <a:fillRect/>
          </a:stretch>
        </p:blipFill>
        <p:spPr>
          <a:xfrm>
            <a:off x="7373434" y="1782866"/>
            <a:ext cx="3813282" cy="2135877"/>
          </a:xfrm>
          <a:prstGeom prst="rect">
            <a:avLst/>
          </a:prstGeom>
        </p:spPr>
      </p:pic>
    </p:spTree>
    <p:extLst>
      <p:ext uri="{BB962C8B-B14F-4D97-AF65-F5344CB8AC3E}">
        <p14:creationId xmlns:p14="http://schemas.microsoft.com/office/powerpoint/2010/main" val="281327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Nærmere om FAFO-rapport 2023-12</a:t>
            </a:r>
          </a:p>
        </p:txBody>
      </p:sp>
      <p:sp>
        <p:nvSpPr>
          <p:cNvPr id="3" name="Plassholder for innhold 2"/>
          <p:cNvSpPr>
            <a:spLocks noGrp="1"/>
          </p:cNvSpPr>
          <p:nvPr>
            <p:ph idx="1"/>
          </p:nvPr>
        </p:nvSpPr>
        <p:spPr>
          <a:xfrm>
            <a:off x="838200" y="1571223"/>
            <a:ext cx="10515600" cy="5087154"/>
          </a:xfrm>
        </p:spPr>
        <p:txBody>
          <a:bodyPr>
            <a:normAutofit fontScale="55000" lnSpcReduction="20000"/>
          </a:bodyPr>
          <a:lstStyle/>
          <a:p>
            <a:r>
              <a:rPr lang="nb-NO" dirty="0">
                <a:solidFill>
                  <a:schemeClr val="accent1"/>
                </a:solidFill>
              </a:rPr>
              <a:t>Grunnlagsmateriale:	</a:t>
            </a:r>
          </a:p>
          <a:p>
            <a:pPr lvl="1"/>
            <a:r>
              <a:rPr lang="nb-NO" dirty="0"/>
              <a:t>Spørreundersøkelse blant 1182 virksomheter i privat og offentlig sektor</a:t>
            </a:r>
          </a:p>
          <a:p>
            <a:pPr lvl="1"/>
            <a:r>
              <a:rPr lang="nb-NO" dirty="0"/>
              <a:t>13 kvalitative intervjuer av tillitsvalgte og verneombud i ulike LO-forbund</a:t>
            </a:r>
          </a:p>
          <a:p>
            <a:pPr lvl="1"/>
            <a:r>
              <a:rPr lang="nb-NO" dirty="0"/>
              <a:t>Spørsmål til LOs tillitsvalgtpanel </a:t>
            </a:r>
          </a:p>
          <a:p>
            <a:pPr lvl="1"/>
            <a:r>
              <a:rPr lang="nb-NO" dirty="0"/>
              <a:t>Deskstudie av 8 utvalgte spesialsystemer</a:t>
            </a:r>
          </a:p>
          <a:p>
            <a:pPr lvl="1"/>
            <a:endParaRPr lang="nb-NO" dirty="0"/>
          </a:p>
          <a:p>
            <a:r>
              <a:rPr lang="nb-NO" dirty="0">
                <a:solidFill>
                  <a:schemeClr val="accent2">
                    <a:lumMod val="75000"/>
                  </a:schemeClr>
                </a:solidFill>
              </a:rPr>
              <a:t>Hovedfunn:</a:t>
            </a:r>
          </a:p>
          <a:p>
            <a:r>
              <a:rPr lang="nb-NO" dirty="0"/>
              <a:t>9/10 bedrifter har tatt i bruk nye digitale systemer de siste 3 år, hovedsakelig systemer til intern/ekstern kommunikasjon og til opplæring av ansatte</a:t>
            </a:r>
          </a:p>
          <a:p>
            <a:r>
              <a:rPr lang="nb-NO" dirty="0"/>
              <a:t>Teknologien brukes i mange tilfeller til å kontrollere de ansatte på en eller annen måte:</a:t>
            </a:r>
          </a:p>
          <a:p>
            <a:pPr lvl="1"/>
            <a:r>
              <a:rPr lang="nb-NO" dirty="0"/>
              <a:t>Pålogging (30 %)</a:t>
            </a:r>
          </a:p>
          <a:p>
            <a:pPr lvl="1"/>
            <a:r>
              <a:rPr lang="nb-NO" dirty="0"/>
              <a:t>Ansattes tidsbruk og produktivitet (24%)</a:t>
            </a:r>
          </a:p>
          <a:p>
            <a:pPr lvl="1"/>
            <a:r>
              <a:rPr lang="nb-NO" dirty="0"/>
              <a:t>Hvordan de ansatte utfører arbeidsoppgaver (18 %)</a:t>
            </a:r>
          </a:p>
          <a:p>
            <a:pPr lvl="1"/>
            <a:r>
              <a:rPr lang="nb-NO" dirty="0"/>
              <a:t>Ansattes bevegelser eller oppholdssted (8 %)</a:t>
            </a:r>
          </a:p>
          <a:p>
            <a:pPr lvl="1"/>
            <a:r>
              <a:rPr lang="nb-NO" dirty="0"/>
              <a:t>Ansattes private aktiviteter eller privat bruk av arbeidsgivers utstyr (4 %).</a:t>
            </a:r>
          </a:p>
          <a:p>
            <a:r>
              <a:rPr lang="nb-NO" dirty="0"/>
              <a:t>Medvirkningen for ansatte fungerer dårlig i forhold til regelverket:</a:t>
            </a:r>
          </a:p>
          <a:p>
            <a:pPr lvl="1"/>
            <a:r>
              <a:rPr lang="nb-NO" dirty="0"/>
              <a:t>Nær halvparten av virksomhetene har verken involvert tillitsvalgte eller verneombud i prosessen</a:t>
            </a:r>
          </a:p>
          <a:p>
            <a:pPr lvl="1"/>
            <a:r>
              <a:rPr lang="nb-NO" dirty="0"/>
              <a:t>Av virksomhetene som har verneombud eller tillitsvalgte er involveringsprosenten av disse om lag 35 %</a:t>
            </a:r>
          </a:p>
          <a:p>
            <a:pPr lvl="1"/>
            <a:r>
              <a:rPr lang="nb-NO" dirty="0"/>
              <a:t>58 % av virksomhetene har informert de ansatte om opplysninger som samles inn</a:t>
            </a:r>
          </a:p>
          <a:p>
            <a:pPr lvl="1"/>
            <a:r>
              <a:rPr lang="nb-NO" dirty="0"/>
              <a:t>46 % har drøftet konsekvenser for personvern med verneombud eller tillitsvalgte</a:t>
            </a:r>
          </a:p>
          <a:p>
            <a:r>
              <a:rPr lang="nb-NO" dirty="0"/>
              <a:t>Vi kan ikke se bort fra at sjefsvare (</a:t>
            </a:r>
            <a:r>
              <a:rPr lang="nb-NO" dirty="0" err="1"/>
              <a:t>bossware</a:t>
            </a:r>
            <a:r>
              <a:rPr lang="nb-NO" dirty="0"/>
              <a:t>) blir brukt i norsk arbeidsliv da programvaren er billig og lett å få tak i</a:t>
            </a:r>
          </a:p>
          <a:p>
            <a:endParaRPr lang="nb-NO" dirty="0"/>
          </a:p>
          <a:p>
            <a:endParaRPr lang="nb-NO" dirty="0"/>
          </a:p>
        </p:txBody>
      </p:sp>
    </p:spTree>
    <p:extLst>
      <p:ext uri="{BB962C8B-B14F-4D97-AF65-F5344CB8AC3E}">
        <p14:creationId xmlns:p14="http://schemas.microsoft.com/office/powerpoint/2010/main" val="265038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Overvåking i digitaliseringskontekst</a:t>
            </a:r>
          </a:p>
        </p:txBody>
      </p:sp>
      <p:sp>
        <p:nvSpPr>
          <p:cNvPr id="3" name="Plassholder for innhold 2"/>
          <p:cNvSpPr>
            <a:spLocks noGrp="1"/>
          </p:cNvSpPr>
          <p:nvPr>
            <p:ph idx="1"/>
          </p:nvPr>
        </p:nvSpPr>
        <p:spPr/>
        <p:txBody>
          <a:bodyPr/>
          <a:lstStyle/>
          <a:p>
            <a:endParaRPr lang="nb-NO" dirty="0"/>
          </a:p>
          <a:p>
            <a:r>
              <a:rPr lang="nb-NO" dirty="0"/>
              <a:t>Bruke digitale verktøy for å holde kontroll med hva de ansatte gjør fysisk</a:t>
            </a:r>
          </a:p>
          <a:p>
            <a:endParaRPr lang="nb-NO" dirty="0"/>
          </a:p>
          <a:p>
            <a:r>
              <a:rPr lang="nb-NO" dirty="0"/>
              <a:t>Bruke digitale verktøy til å holde kontroll med hva de ansatte gjør på et elektronisk utstyr</a:t>
            </a:r>
          </a:p>
          <a:p>
            <a:endParaRPr lang="nb-NO" dirty="0"/>
          </a:p>
          <a:p>
            <a:r>
              <a:rPr lang="nb-NO" dirty="0"/>
              <a:t>Bruk av kunstig intelligens til å overvåke ansatte</a:t>
            </a:r>
          </a:p>
        </p:txBody>
      </p:sp>
    </p:spTree>
    <p:extLst>
      <p:ext uri="{BB962C8B-B14F-4D97-AF65-F5344CB8AC3E}">
        <p14:creationId xmlns:p14="http://schemas.microsoft.com/office/powerpoint/2010/main" val="261707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Bossware</a:t>
            </a:r>
            <a:r>
              <a:rPr lang="nb-NO" dirty="0"/>
              <a:t> - problemet</a:t>
            </a:r>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7840" y="1690688"/>
            <a:ext cx="4264340" cy="3984398"/>
          </a:xfrm>
        </p:spPr>
      </p:pic>
      <p:sp>
        <p:nvSpPr>
          <p:cNvPr id="5" name="TekstSylinder 4"/>
          <p:cNvSpPr txBox="1"/>
          <p:nvPr/>
        </p:nvSpPr>
        <p:spPr>
          <a:xfrm>
            <a:off x="145144" y="5818555"/>
            <a:ext cx="6257498" cy="923330"/>
          </a:xfrm>
          <a:prstGeom prst="rect">
            <a:avLst/>
          </a:prstGeom>
          <a:noFill/>
        </p:spPr>
        <p:txBody>
          <a:bodyPr wrap="square" rtlCol="0">
            <a:spAutoFit/>
          </a:bodyPr>
          <a:lstStyle/>
          <a:p>
            <a:r>
              <a:rPr lang="nb-NO" dirty="0"/>
              <a:t>https://www.theguardian.com/technology/2022/apr/27/remote-work-software-home-surveillance-computer-monitoring-pandemic</a:t>
            </a:r>
          </a:p>
        </p:txBody>
      </p:sp>
      <p:sp>
        <p:nvSpPr>
          <p:cNvPr id="6" name="TekstSylinder 5"/>
          <p:cNvSpPr txBox="1"/>
          <p:nvPr/>
        </p:nvSpPr>
        <p:spPr>
          <a:xfrm>
            <a:off x="6582282" y="1472973"/>
            <a:ext cx="4775200" cy="5078313"/>
          </a:xfrm>
          <a:prstGeom prst="rect">
            <a:avLst/>
          </a:prstGeom>
          <a:noFill/>
        </p:spPr>
        <p:txBody>
          <a:bodyPr wrap="square" rtlCol="0">
            <a:spAutoFit/>
          </a:bodyPr>
          <a:lstStyle/>
          <a:p>
            <a:pPr fontAlgn="base"/>
            <a:r>
              <a:rPr lang="en-US" dirty="0">
                <a:hlinkClick r:id="rId4"/>
              </a:rPr>
              <a:t>A survey</a:t>
            </a:r>
            <a:r>
              <a:rPr lang="en-US" dirty="0"/>
              <a:t> last September by review site Digital.com of 1,250 US employers found </a:t>
            </a:r>
            <a:r>
              <a:rPr lang="en-US" dirty="0">
                <a:solidFill>
                  <a:srgbClr val="FF0000"/>
                </a:solidFill>
              </a:rPr>
              <a:t>60%</a:t>
            </a:r>
            <a:r>
              <a:rPr lang="en-US" dirty="0"/>
              <a:t> with remote employees are using work monitoring software of some type, most commonly to track web browsing and application use. And</a:t>
            </a:r>
            <a:r>
              <a:rPr lang="en-US" b="1" dirty="0"/>
              <a:t> </a:t>
            </a:r>
            <a:r>
              <a:rPr lang="en-US" dirty="0"/>
              <a:t>almost </a:t>
            </a:r>
            <a:r>
              <a:rPr lang="en-US" dirty="0">
                <a:solidFill>
                  <a:srgbClr val="FF0000"/>
                </a:solidFill>
              </a:rPr>
              <a:t>nine out of 10 </a:t>
            </a:r>
            <a:r>
              <a:rPr lang="en-US" dirty="0"/>
              <a:t>of the companies said they had </a:t>
            </a:r>
            <a:r>
              <a:rPr lang="en-US" dirty="0">
                <a:solidFill>
                  <a:srgbClr val="FF0000"/>
                </a:solidFill>
              </a:rPr>
              <a:t>terminated workers after implementing monitoring software.</a:t>
            </a:r>
          </a:p>
          <a:p>
            <a:pPr fontAlgn="base"/>
            <a:r>
              <a:rPr lang="en-US" dirty="0"/>
              <a:t>The </a:t>
            </a:r>
            <a:r>
              <a:rPr lang="en-US" dirty="0">
                <a:hlinkClick r:id="rId5"/>
              </a:rPr>
              <a:t>number and array of tools</a:t>
            </a:r>
            <a:r>
              <a:rPr lang="en-US" dirty="0"/>
              <a:t> now on offer to continuously monitor employees’ digital activity and provide feedback to managers is remarkable. Tracking technology can also </a:t>
            </a:r>
            <a:r>
              <a:rPr lang="en-US" dirty="0">
                <a:solidFill>
                  <a:srgbClr val="FF0000"/>
                </a:solidFill>
              </a:rPr>
              <a:t>log keystrokes, take screenshots, record mouse movements, activate webcams and microphones, or periodically snap pictures without employees knowing.</a:t>
            </a:r>
            <a:r>
              <a:rPr lang="en-US" dirty="0"/>
              <a:t> And a growing subset incorporates artificial intelligence (AI) and complex algorithms to make sense of the data being collected.</a:t>
            </a:r>
          </a:p>
        </p:txBody>
      </p:sp>
    </p:spTree>
    <p:extLst>
      <p:ext uri="{BB962C8B-B14F-4D97-AF65-F5344CB8AC3E}">
        <p14:creationId xmlns:p14="http://schemas.microsoft.com/office/powerpoint/2010/main" val="385083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199" y="215106"/>
            <a:ext cx="10515600" cy="1325563"/>
          </a:xfrm>
        </p:spPr>
        <p:txBody>
          <a:bodyPr/>
          <a:lstStyle/>
          <a:p>
            <a:r>
              <a:rPr lang="nb-NO" dirty="0">
                <a:solidFill>
                  <a:schemeClr val="accent1"/>
                </a:solidFill>
              </a:rPr>
              <a:t>Begreper innenfor HR </a:t>
            </a:r>
          </a:p>
        </p:txBody>
      </p:sp>
      <p:sp>
        <p:nvSpPr>
          <p:cNvPr id="3" name="TekstSylinder 2"/>
          <p:cNvSpPr txBox="1"/>
          <p:nvPr/>
        </p:nvSpPr>
        <p:spPr>
          <a:xfrm>
            <a:off x="700087" y="1443427"/>
            <a:ext cx="10791825" cy="4401205"/>
          </a:xfrm>
          <a:prstGeom prst="rect">
            <a:avLst/>
          </a:prstGeom>
          <a:noFill/>
        </p:spPr>
        <p:txBody>
          <a:bodyPr wrap="square" rtlCol="0">
            <a:spAutoFit/>
          </a:bodyPr>
          <a:lstStyle/>
          <a:p>
            <a:r>
              <a:rPr lang="nb-NO" sz="2800" dirty="0">
                <a:solidFill>
                  <a:schemeClr val="accent2"/>
                </a:solidFill>
              </a:rPr>
              <a:t>HR –analyse</a:t>
            </a:r>
            <a:r>
              <a:rPr lang="nb-NO" sz="2800" dirty="0"/>
              <a:t>:</a:t>
            </a:r>
          </a:p>
          <a:p>
            <a:pPr marL="742950" lvl="1" indent="-285750">
              <a:buFont typeface="Arial" panose="020B0604020202020204" pitchFamily="34" charset="0"/>
              <a:buChar char="•"/>
            </a:pPr>
            <a:r>
              <a:rPr lang="nb-NO" sz="2800" dirty="0"/>
              <a:t>Bruk av HR-data til å få verdifull innsikt for å forbedre HR-operasjoner.</a:t>
            </a:r>
          </a:p>
          <a:p>
            <a:pPr marL="742950" lvl="1" indent="-285750">
              <a:buFont typeface="Arial" panose="020B0604020202020204" pitchFamily="34" charset="0"/>
              <a:buChar char="•"/>
            </a:pPr>
            <a:r>
              <a:rPr lang="nb-NO" sz="2800" dirty="0"/>
              <a:t>Vurderingsgrunnlag i HR-relevante data (personaldata)</a:t>
            </a:r>
          </a:p>
          <a:p>
            <a:pPr marL="742950" lvl="1" indent="-285750">
              <a:buFont typeface="Arial" panose="020B0604020202020204" pitchFamily="34" charset="0"/>
              <a:buChar char="•"/>
            </a:pPr>
            <a:endParaRPr lang="nb-NO" sz="2800" dirty="0"/>
          </a:p>
          <a:p>
            <a:r>
              <a:rPr lang="nb-NO" sz="2800" dirty="0">
                <a:solidFill>
                  <a:schemeClr val="accent2"/>
                </a:solidFill>
              </a:rPr>
              <a:t>People </a:t>
            </a:r>
            <a:r>
              <a:rPr lang="en-GB" sz="2800" dirty="0">
                <a:solidFill>
                  <a:schemeClr val="accent2"/>
                </a:solidFill>
              </a:rPr>
              <a:t>analytics</a:t>
            </a:r>
            <a:r>
              <a:rPr lang="en-GB" sz="2800" dirty="0"/>
              <a:t>:</a:t>
            </a:r>
          </a:p>
          <a:p>
            <a:pPr marL="742950" lvl="1" indent="-285750">
              <a:buFont typeface="Arial" panose="020B0604020202020204" pitchFamily="34" charset="0"/>
              <a:buChar char="•"/>
            </a:pPr>
            <a:r>
              <a:rPr lang="en-GB" sz="2800" dirty="0" err="1"/>
              <a:t>Bruk</a:t>
            </a:r>
            <a:r>
              <a:rPr lang="en-GB" sz="2800" dirty="0"/>
              <a:t> </a:t>
            </a:r>
            <a:r>
              <a:rPr lang="en-GB" sz="2800" dirty="0" err="1"/>
              <a:t>av</a:t>
            </a:r>
            <a:r>
              <a:rPr lang="en-GB" sz="2800" dirty="0"/>
              <a:t> </a:t>
            </a:r>
            <a:r>
              <a:rPr lang="en-GB" sz="2800" dirty="0" err="1"/>
              <a:t>medarbeiderdata</a:t>
            </a:r>
            <a:r>
              <a:rPr lang="en-GB" sz="2800" dirty="0"/>
              <a:t> for å </a:t>
            </a:r>
            <a:r>
              <a:rPr lang="en-GB" sz="2800" dirty="0" err="1"/>
              <a:t>få</a:t>
            </a:r>
            <a:r>
              <a:rPr lang="en-GB" sz="2800" dirty="0"/>
              <a:t> </a:t>
            </a:r>
            <a:r>
              <a:rPr lang="en-GB" sz="2800" dirty="0" err="1"/>
              <a:t>forretningsinnsikt</a:t>
            </a:r>
            <a:endParaRPr lang="en-GB" sz="2800" dirty="0"/>
          </a:p>
          <a:p>
            <a:pPr marL="742950" lvl="1" indent="-285750">
              <a:buFont typeface="Arial" panose="020B0604020202020204" pitchFamily="34" charset="0"/>
              <a:buChar char="•"/>
            </a:pPr>
            <a:r>
              <a:rPr lang="en-GB" sz="2800" dirty="0" err="1"/>
              <a:t>Vurderingsgrunnlag</a:t>
            </a:r>
            <a:r>
              <a:rPr lang="en-GB" sz="2800" dirty="0"/>
              <a:t> </a:t>
            </a:r>
            <a:r>
              <a:rPr lang="en-GB" sz="2800" dirty="0" err="1"/>
              <a:t>i</a:t>
            </a:r>
            <a:r>
              <a:rPr lang="en-GB" sz="2800" dirty="0"/>
              <a:t> </a:t>
            </a:r>
            <a:r>
              <a:rPr lang="en-GB" sz="2800" dirty="0" err="1"/>
              <a:t>persondata</a:t>
            </a:r>
            <a:r>
              <a:rPr lang="en-GB" sz="2800" dirty="0"/>
              <a:t> (</a:t>
            </a:r>
            <a:r>
              <a:rPr lang="en-GB" sz="2800" dirty="0" err="1"/>
              <a:t>personopplysninger</a:t>
            </a:r>
            <a:r>
              <a:rPr lang="en-GB" sz="2800" dirty="0"/>
              <a:t>)</a:t>
            </a:r>
          </a:p>
          <a:p>
            <a:pPr marL="742950" lvl="1" indent="-285750">
              <a:buFont typeface="Arial" panose="020B0604020202020204" pitchFamily="34" charset="0"/>
              <a:buChar char="•"/>
            </a:pPr>
            <a:r>
              <a:rPr lang="en-GB" sz="2800" dirty="0" err="1"/>
              <a:t>Bruk</a:t>
            </a:r>
            <a:r>
              <a:rPr lang="en-GB" sz="2800" dirty="0"/>
              <a:t> </a:t>
            </a:r>
            <a:r>
              <a:rPr lang="en-GB" sz="2800" dirty="0" err="1"/>
              <a:t>av</a:t>
            </a:r>
            <a:r>
              <a:rPr lang="en-GB" sz="2800" dirty="0"/>
              <a:t> </a:t>
            </a:r>
            <a:r>
              <a:rPr lang="en-GB" sz="2800" dirty="0" err="1"/>
              <a:t>kunstig</a:t>
            </a:r>
            <a:r>
              <a:rPr lang="en-GB" sz="2800" dirty="0"/>
              <a:t> </a:t>
            </a:r>
            <a:r>
              <a:rPr lang="en-GB" sz="2800" dirty="0" err="1"/>
              <a:t>intellligens</a:t>
            </a:r>
            <a:r>
              <a:rPr lang="en-GB" sz="2800" dirty="0"/>
              <a:t> for å </a:t>
            </a:r>
            <a:r>
              <a:rPr lang="en-GB" sz="2800" dirty="0" err="1"/>
              <a:t>analysere</a:t>
            </a:r>
            <a:r>
              <a:rPr lang="en-GB" sz="2800" dirty="0"/>
              <a:t> </a:t>
            </a:r>
            <a:r>
              <a:rPr lang="en-GB" sz="2800" dirty="0" err="1"/>
              <a:t>resultatene</a:t>
            </a:r>
            <a:endParaRPr lang="en-GB" sz="2800" dirty="0"/>
          </a:p>
          <a:p>
            <a:endParaRPr lang="en-GB" sz="2800" dirty="0"/>
          </a:p>
        </p:txBody>
      </p:sp>
    </p:spTree>
    <p:extLst>
      <p:ext uri="{BB962C8B-B14F-4D97-AF65-F5344CB8AC3E}">
        <p14:creationId xmlns:p14="http://schemas.microsoft.com/office/powerpoint/2010/main" val="387000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Hva skal dere få ut av dette foredraget?</a:t>
            </a:r>
          </a:p>
        </p:txBody>
      </p:sp>
      <p:sp>
        <p:nvSpPr>
          <p:cNvPr id="3" name="Plassholder for innhold 2"/>
          <p:cNvSpPr>
            <a:spLocks noGrp="1"/>
          </p:cNvSpPr>
          <p:nvPr>
            <p:ph idx="1"/>
          </p:nvPr>
        </p:nvSpPr>
        <p:spPr/>
        <p:txBody>
          <a:bodyPr/>
          <a:lstStyle/>
          <a:p>
            <a:r>
              <a:rPr lang="nb-NO" dirty="0"/>
              <a:t>Hvilke utfordringer medfører bruk av KI-systemer for arbeidsmiljøet?</a:t>
            </a:r>
          </a:p>
          <a:p>
            <a:r>
              <a:rPr lang="nb-NO" dirty="0"/>
              <a:t>Hva er medvirkning for ansatte? Hvilke former for medvirkning er aktuelle ved utvikling og anskaffelse av KI-systemer?</a:t>
            </a:r>
          </a:p>
          <a:p>
            <a:r>
              <a:rPr lang="nb-NO" dirty="0"/>
              <a:t>Hvilken betydning har det om ansatte overvåkes eller ikke? Hva gjør overvåkingselementet med retten til medvirkning?</a:t>
            </a:r>
          </a:p>
        </p:txBody>
      </p:sp>
    </p:spTree>
    <p:extLst>
      <p:ext uri="{BB962C8B-B14F-4D97-AF65-F5344CB8AC3E}">
        <p14:creationId xmlns:p14="http://schemas.microsoft.com/office/powerpoint/2010/main" val="271989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solidFill>
                  <a:schemeClr val="accent1"/>
                </a:solidFill>
              </a:rPr>
              <a:t>Nærmere reguleringer av arbeidsgivers rett til å overvåke arbeidstakers bruk av elektronisk utstyr</a:t>
            </a:r>
          </a:p>
        </p:txBody>
      </p:sp>
      <p:sp>
        <p:nvSpPr>
          <p:cNvPr id="3" name="Plassholder for innhold 2"/>
          <p:cNvSpPr>
            <a:spLocks noGrp="1"/>
          </p:cNvSpPr>
          <p:nvPr>
            <p:ph idx="1"/>
          </p:nvPr>
        </p:nvSpPr>
        <p:spPr>
          <a:xfrm>
            <a:off x="838199" y="1825625"/>
            <a:ext cx="9528313" cy="4351338"/>
          </a:xfrm>
        </p:spPr>
        <p:txBody>
          <a:bodyPr>
            <a:normAutofit/>
          </a:bodyPr>
          <a:lstStyle/>
          <a:p>
            <a:pPr marL="0" indent="0">
              <a:buNone/>
            </a:pPr>
            <a:r>
              <a:rPr lang="nb-NO" sz="2000" dirty="0"/>
              <a:t>F02.07.2018 nr. 1108 Forskrift om arbeidsgivers innsyn i </a:t>
            </a:r>
            <a:r>
              <a:rPr lang="nb-NO" sz="2000" dirty="0" err="1"/>
              <a:t>e-postkasse</a:t>
            </a:r>
            <a:r>
              <a:rPr lang="nb-NO" sz="2000" dirty="0"/>
              <a:t> og annet elektronisk lagret materiale</a:t>
            </a:r>
          </a:p>
          <a:p>
            <a:pPr marL="0" indent="0">
              <a:buNone/>
            </a:pPr>
            <a:endParaRPr lang="nb-NO" sz="2000" dirty="0"/>
          </a:p>
          <a:p>
            <a:pPr marL="0" indent="0">
              <a:buNone/>
            </a:pPr>
            <a:r>
              <a:rPr lang="nb-NO" sz="2000" dirty="0"/>
              <a:t>§ 2, annet ledd: </a:t>
            </a:r>
          </a:p>
          <a:p>
            <a:pPr marL="0" indent="0">
              <a:buNone/>
            </a:pPr>
            <a:r>
              <a:rPr lang="nb-NO" sz="2000" dirty="0"/>
              <a:t>«Arbeidsgiver har ikke rett til å </a:t>
            </a:r>
            <a:r>
              <a:rPr lang="nb-NO" sz="2000" dirty="0">
                <a:solidFill>
                  <a:srgbClr val="FF0000"/>
                </a:solidFill>
              </a:rPr>
              <a:t>overvåke</a:t>
            </a:r>
            <a:r>
              <a:rPr lang="nb-NO" sz="2000" dirty="0"/>
              <a:t> arbeidstakers bruk av </a:t>
            </a:r>
            <a:r>
              <a:rPr lang="nb-NO" sz="2000" dirty="0">
                <a:solidFill>
                  <a:srgbClr val="FF0000"/>
                </a:solidFill>
              </a:rPr>
              <a:t>elektronisk utstyr</a:t>
            </a:r>
            <a:r>
              <a:rPr lang="nb-NO" sz="2000" dirty="0"/>
              <a:t>, herunder bruk av Internett, med mindre formålet med overvåkingen er</a:t>
            </a:r>
          </a:p>
          <a:p>
            <a:pPr marL="0" indent="0">
              <a:buNone/>
            </a:pPr>
            <a:r>
              <a:rPr lang="nb-NO" sz="2000" dirty="0"/>
              <a:t>a) å administrere virksomhetens datanettverk eller</a:t>
            </a:r>
          </a:p>
          <a:p>
            <a:pPr marL="0" indent="0">
              <a:buNone/>
            </a:pPr>
            <a:r>
              <a:rPr lang="nb-NO" sz="2000" dirty="0"/>
              <a:t>b) å avdekke eller oppklare sikkerhetsbrudd i nettverket.»</a:t>
            </a:r>
          </a:p>
        </p:txBody>
      </p:sp>
    </p:spTree>
    <p:extLst>
      <p:ext uri="{BB962C8B-B14F-4D97-AF65-F5344CB8AC3E}">
        <p14:creationId xmlns:p14="http://schemas.microsoft.com/office/powerpoint/2010/main" val="81358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Nærmere om regelverk - Teknologi og personvern</a:t>
            </a:r>
            <a:endParaRPr lang="nb-NO" dirty="0"/>
          </a:p>
        </p:txBody>
      </p:sp>
      <p:sp>
        <p:nvSpPr>
          <p:cNvPr id="3" name="Plassholder for innhold 2"/>
          <p:cNvSpPr>
            <a:spLocks noGrp="1"/>
          </p:cNvSpPr>
          <p:nvPr>
            <p:ph idx="1"/>
          </p:nvPr>
        </p:nvSpPr>
        <p:spPr>
          <a:xfrm>
            <a:off x="457200" y="1838738"/>
            <a:ext cx="11479696" cy="4810540"/>
          </a:xfrm>
        </p:spPr>
        <p:txBody>
          <a:bodyPr>
            <a:normAutofit fontScale="85000" lnSpcReduction="20000"/>
          </a:bodyPr>
          <a:lstStyle/>
          <a:p>
            <a:pPr marL="0" indent="0">
              <a:buNone/>
            </a:pPr>
            <a:r>
              <a:rPr lang="nb-NO" sz="2000" b="1" dirty="0"/>
              <a:t>Vilkårene for overvåking av elektronisk utstyr</a:t>
            </a:r>
          </a:p>
          <a:p>
            <a:endParaRPr lang="nb-NO" sz="2000" b="1" dirty="0"/>
          </a:p>
          <a:p>
            <a:r>
              <a:rPr lang="nb-NO" sz="1800" dirty="0"/>
              <a:t>bruk av «</a:t>
            </a:r>
            <a:r>
              <a:rPr lang="nb-NO" sz="1800" dirty="0">
                <a:solidFill>
                  <a:srgbClr val="FF0000"/>
                </a:solidFill>
              </a:rPr>
              <a:t>elektronisk utstyr</a:t>
            </a:r>
            <a:r>
              <a:rPr lang="nb-NO" sz="1800" dirty="0"/>
              <a:t>» </a:t>
            </a:r>
          </a:p>
          <a:p>
            <a:pPr marL="0" indent="0">
              <a:buNone/>
            </a:pPr>
            <a:r>
              <a:rPr lang="nb-NO" sz="1800" dirty="0"/>
              <a:t>- skal forstås vidt og være teknologinøytral. Omfatter alle datamaskiner, nettbrett, mobiler, printere osv. som arbeidsgiver har stilt til arbeidstakers disposisjon.</a:t>
            </a:r>
          </a:p>
          <a:p>
            <a:pPr marL="0" indent="0">
              <a:buNone/>
            </a:pPr>
            <a:endParaRPr lang="nb-NO" sz="1800" dirty="0"/>
          </a:p>
          <a:p>
            <a:r>
              <a:rPr lang="nb-NO" sz="1800" dirty="0"/>
              <a:t>«</a:t>
            </a:r>
            <a:r>
              <a:rPr lang="nb-NO" sz="1800" dirty="0">
                <a:solidFill>
                  <a:srgbClr val="FF0000"/>
                </a:solidFill>
              </a:rPr>
              <a:t>Overvåking</a:t>
            </a:r>
            <a:r>
              <a:rPr lang="nb-NO" sz="1800" dirty="0"/>
              <a:t>»</a:t>
            </a:r>
          </a:p>
          <a:p>
            <a:pPr marL="0" indent="0">
              <a:buNone/>
            </a:pPr>
            <a:r>
              <a:rPr lang="nb-NO" sz="1800" dirty="0"/>
              <a:t>NSF ( v/datatilsynet): Overvåking er at arbeidsgiveren samler inn informasjon om ansatte for å kartlegge atferd eller holdninger. Momenter: </a:t>
            </a:r>
          </a:p>
          <a:p>
            <a:pPr lvl="1"/>
            <a:r>
              <a:rPr lang="nb-NO" sz="1500" dirty="0"/>
              <a:t>Overvåkingsbegrepet skal omfatte både innsamling og gjennomgang av opplysningene</a:t>
            </a:r>
          </a:p>
          <a:p>
            <a:pPr lvl="1"/>
            <a:r>
              <a:rPr lang="nb-NO" sz="1500" dirty="0"/>
              <a:t>Ikke nok at det er en teoretisk mulighet for å kontrollere. Derfor faller påloggingsindikator på f. eks. teams utenfor. Sjefsvare – klart innenfor. HR-verktøy med andre angitte formål?</a:t>
            </a:r>
          </a:p>
          <a:p>
            <a:pPr lvl="1"/>
            <a:r>
              <a:rPr lang="nb-NO" sz="1500" dirty="0"/>
              <a:t>De ansattes opplevelse av å være overvåket er et moment i vurderingen</a:t>
            </a:r>
          </a:p>
          <a:p>
            <a:pPr lvl="1"/>
            <a:r>
              <a:rPr lang="nb-NO" sz="1500" dirty="0"/>
              <a:t>Tiltaket må ha en viss varighet for å være overvåking</a:t>
            </a:r>
          </a:p>
          <a:p>
            <a:pPr marL="0" indent="0">
              <a:buNone/>
            </a:pPr>
            <a:endParaRPr lang="nb-NO" sz="1800" dirty="0"/>
          </a:p>
          <a:p>
            <a:r>
              <a:rPr lang="nb-NO" sz="1800" dirty="0"/>
              <a:t>Arbeidsgiver må ha </a:t>
            </a:r>
            <a:r>
              <a:rPr lang="nb-NO" sz="1800" dirty="0">
                <a:solidFill>
                  <a:srgbClr val="FF0000"/>
                </a:solidFill>
              </a:rPr>
              <a:t>tilgang til opplysningene </a:t>
            </a:r>
          </a:p>
          <a:p>
            <a:pPr marL="0" indent="0">
              <a:buNone/>
            </a:pPr>
            <a:endParaRPr lang="nb-NO" sz="1800" dirty="0"/>
          </a:p>
          <a:p>
            <a:pPr marL="0" indent="0">
              <a:buNone/>
            </a:pPr>
            <a:r>
              <a:rPr lang="nb-NO" sz="1800" dirty="0"/>
              <a:t>Unntak i annet ledd for å «administrere virksomhetens datanettverk2 eller å «avdekke eller oppklare sikkerhetsbrudd i nettverket». </a:t>
            </a:r>
          </a:p>
          <a:p>
            <a:pPr marL="0" indent="0">
              <a:buNone/>
            </a:pPr>
            <a:r>
              <a:rPr lang="nb-NO" sz="1800" dirty="0"/>
              <a:t>Dette må forstås som en uttømmende regulering av arbeidsgivers adgang til å overvåke arbeidstakers bruk av elektronisk utstyr. </a:t>
            </a:r>
          </a:p>
          <a:p>
            <a:pPr marL="0" indent="0">
              <a:buNone/>
            </a:pPr>
            <a:endParaRPr lang="nb-NO" sz="1800" dirty="0"/>
          </a:p>
        </p:txBody>
      </p:sp>
    </p:spTree>
    <p:extLst>
      <p:ext uri="{BB962C8B-B14F-4D97-AF65-F5344CB8AC3E}">
        <p14:creationId xmlns:p14="http://schemas.microsoft.com/office/powerpoint/2010/main" val="328955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C1E0E-31BA-49BC-961E-EAF7EF57E433}"/>
              </a:ext>
            </a:extLst>
          </p:cNvPr>
          <p:cNvSpPr>
            <a:spLocks noGrp="1"/>
          </p:cNvSpPr>
          <p:nvPr>
            <p:ph type="title"/>
          </p:nvPr>
        </p:nvSpPr>
        <p:spPr/>
        <p:txBody>
          <a:bodyPr/>
          <a:lstStyle/>
          <a:p>
            <a:r>
              <a:rPr lang="nb-NO" dirty="0">
                <a:solidFill>
                  <a:schemeClr val="accent1"/>
                </a:solidFill>
              </a:rPr>
              <a:t>Kontrolltiltak</a:t>
            </a:r>
          </a:p>
        </p:txBody>
      </p:sp>
      <p:sp>
        <p:nvSpPr>
          <p:cNvPr id="3" name="Plassholder for innhold 2">
            <a:extLst>
              <a:ext uri="{FF2B5EF4-FFF2-40B4-BE49-F238E27FC236}">
                <a16:creationId xmlns:a16="http://schemas.microsoft.com/office/drawing/2014/main" id="{4B7A42FA-E545-444D-B44F-3188267630AA}"/>
              </a:ext>
            </a:extLst>
          </p:cNvPr>
          <p:cNvSpPr>
            <a:spLocks noGrp="1"/>
          </p:cNvSpPr>
          <p:nvPr>
            <p:ph idx="1"/>
          </p:nvPr>
        </p:nvSpPr>
        <p:spPr>
          <a:xfrm>
            <a:off x="587883" y="2429744"/>
            <a:ext cx="9931167" cy="4032448"/>
          </a:xfrm>
        </p:spPr>
        <p:txBody>
          <a:bodyPr>
            <a:normAutofit/>
          </a:bodyPr>
          <a:lstStyle/>
          <a:p>
            <a:r>
              <a:rPr lang="nb-NO" sz="2133" dirty="0"/>
              <a:t>Hjemlet i arbeidsgivers styringsrett</a:t>
            </a:r>
          </a:p>
          <a:p>
            <a:pPr lvl="1"/>
            <a:r>
              <a:rPr lang="nb-NO" sz="1933" dirty="0"/>
              <a:t>«[A]</a:t>
            </a:r>
            <a:r>
              <a:rPr lang="nb-NO" sz="1933" dirty="0" err="1"/>
              <a:t>rbeidsgiver</a:t>
            </a:r>
            <a:r>
              <a:rPr lang="nb-NO" sz="1933" dirty="0"/>
              <a:t> har i henhold til styringsretten rett til å organisere, lede, kontrollere og fordele arbeidet», jf. </a:t>
            </a:r>
            <a:r>
              <a:rPr lang="nb-NO" sz="1933" dirty="0" err="1"/>
              <a:t>Rt</a:t>
            </a:r>
            <a:r>
              <a:rPr lang="nb-NO" sz="1933" dirty="0"/>
              <a:t>. 2000 s. 1602 (Nøkk).</a:t>
            </a:r>
          </a:p>
          <a:p>
            <a:r>
              <a:rPr lang="nb-NO" sz="2133" dirty="0"/>
              <a:t>Vil være regulert i både </a:t>
            </a:r>
            <a:r>
              <a:rPr lang="nb-NO" sz="2133" dirty="0" err="1"/>
              <a:t>aml</a:t>
            </a:r>
            <a:r>
              <a:rPr lang="nb-NO" sz="2133" dirty="0"/>
              <a:t>. og GDPR</a:t>
            </a:r>
          </a:p>
          <a:p>
            <a:pPr lvl="1"/>
            <a:r>
              <a:rPr lang="nb-NO" sz="2133" dirty="0"/>
              <a:t>Arbeidsmiljøloven regulerer vilkår for overhodet å sette i gang overvåkingen</a:t>
            </a:r>
          </a:p>
          <a:p>
            <a:pPr lvl="1"/>
            <a:r>
              <a:rPr lang="nb-NO" sz="2133" dirty="0"/>
              <a:t>GDPR regulerer tilknyttet/etterfølgende behandling av </a:t>
            </a:r>
            <a:r>
              <a:rPr lang="nb-NO" sz="2133" dirty="0" err="1"/>
              <a:t>personopplysinger</a:t>
            </a:r>
            <a:endParaRPr lang="nb-NO" sz="2133" dirty="0"/>
          </a:p>
          <a:p>
            <a:endParaRPr lang="nb-NO" dirty="0"/>
          </a:p>
        </p:txBody>
      </p:sp>
    </p:spTree>
    <p:extLst>
      <p:ext uri="{BB962C8B-B14F-4D97-AF65-F5344CB8AC3E}">
        <p14:creationId xmlns:p14="http://schemas.microsoft.com/office/powerpoint/2010/main" val="1498791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solidFill>
                  <a:schemeClr val="accent1"/>
                </a:solidFill>
              </a:rPr>
              <a:t>Nærmere om regelverk - overvåking</a:t>
            </a:r>
          </a:p>
        </p:txBody>
      </p:sp>
      <p:sp>
        <p:nvSpPr>
          <p:cNvPr id="3" name="Plassholder for innhold 2"/>
          <p:cNvSpPr>
            <a:spLocks noGrp="1"/>
          </p:cNvSpPr>
          <p:nvPr>
            <p:ph idx="1"/>
          </p:nvPr>
        </p:nvSpPr>
        <p:spPr>
          <a:xfrm>
            <a:off x="597568" y="1905835"/>
            <a:ext cx="10515600" cy="4351338"/>
          </a:xfrm>
        </p:spPr>
        <p:txBody>
          <a:bodyPr>
            <a:normAutofit fontScale="70000" lnSpcReduction="20000"/>
          </a:bodyPr>
          <a:lstStyle/>
          <a:p>
            <a:pPr marL="0" indent="0">
              <a:buNone/>
            </a:pPr>
            <a:r>
              <a:rPr lang="nb-NO" b="1" dirty="0"/>
              <a:t>Grunnvilkår for «kontrolltiltak» iht. </a:t>
            </a:r>
            <a:r>
              <a:rPr lang="nb-NO" b="1" dirty="0" err="1"/>
              <a:t>aml</a:t>
            </a:r>
            <a:r>
              <a:rPr lang="nb-NO" b="1" dirty="0"/>
              <a:t>. Kapittel 9</a:t>
            </a:r>
          </a:p>
          <a:p>
            <a:pPr marL="0" indent="0">
              <a:buNone/>
            </a:pPr>
            <a:endParaRPr lang="nb-NO" dirty="0"/>
          </a:p>
          <a:p>
            <a:pPr marL="0" indent="0">
              <a:buNone/>
            </a:pPr>
            <a:r>
              <a:rPr lang="nb-NO" dirty="0"/>
              <a:t>§ 9-1 Vilkår for kontrolltiltak i virksomheten</a:t>
            </a:r>
          </a:p>
          <a:p>
            <a:pPr marL="0" indent="0">
              <a:buNone/>
            </a:pPr>
            <a:r>
              <a:rPr lang="nb-NO" dirty="0"/>
              <a:t>(1) «Arbeidsgiver kan bare iverksette </a:t>
            </a:r>
            <a:r>
              <a:rPr lang="nb-NO" dirty="0">
                <a:solidFill>
                  <a:srgbClr val="FF0000"/>
                </a:solidFill>
              </a:rPr>
              <a:t>kontrolltiltak</a:t>
            </a:r>
            <a:r>
              <a:rPr lang="nb-NO" dirty="0"/>
              <a:t> overfor arbeidstaker når tiltaket har </a:t>
            </a:r>
            <a:r>
              <a:rPr lang="nb-NO" dirty="0">
                <a:solidFill>
                  <a:srgbClr val="FF0000"/>
                </a:solidFill>
              </a:rPr>
              <a:t>saklig grunn</a:t>
            </a:r>
            <a:r>
              <a:rPr lang="nb-NO" dirty="0"/>
              <a:t> i virksomhetens forhold og det ikke innebærer en </a:t>
            </a:r>
            <a:r>
              <a:rPr lang="nb-NO" dirty="0">
                <a:solidFill>
                  <a:srgbClr val="FF0000"/>
                </a:solidFill>
              </a:rPr>
              <a:t>uforholdsmessig belastning</a:t>
            </a:r>
            <a:r>
              <a:rPr lang="nb-NO" dirty="0"/>
              <a:t> for arbeidstakeren.»</a:t>
            </a:r>
          </a:p>
          <a:p>
            <a:pPr marL="0" indent="0">
              <a:buNone/>
            </a:pPr>
            <a:endParaRPr lang="nb-NO" dirty="0"/>
          </a:p>
          <a:p>
            <a:pPr marL="0" indent="0">
              <a:buNone/>
            </a:pPr>
            <a:r>
              <a:rPr lang="nb-NO" dirty="0"/>
              <a:t>Og hvis det samles inn personopplysninger bestemmer annet ledd at Personopplysningsloven kommer til anvendelse.</a:t>
            </a:r>
          </a:p>
          <a:p>
            <a:pPr marL="0" indent="0">
              <a:buNone/>
            </a:pPr>
            <a:endParaRPr lang="nb-NO" dirty="0"/>
          </a:p>
          <a:p>
            <a:pPr marL="0" indent="0">
              <a:buNone/>
            </a:pPr>
            <a:r>
              <a:rPr lang="nb-NO" dirty="0"/>
              <a:t>Problemstilling: Slår bestemmelsen inn så snart det innføres et digitalt system som gir </a:t>
            </a:r>
            <a:r>
              <a:rPr lang="nb-NO" dirty="0">
                <a:solidFill>
                  <a:srgbClr val="FF0000"/>
                </a:solidFill>
              </a:rPr>
              <a:t>mulighet</a:t>
            </a:r>
            <a:r>
              <a:rPr lang="nb-NO" dirty="0"/>
              <a:t> til kontroll?</a:t>
            </a:r>
          </a:p>
          <a:p>
            <a:pPr marL="0" indent="0">
              <a:buNone/>
            </a:pPr>
            <a:endParaRPr lang="nb-NO" dirty="0"/>
          </a:p>
          <a:p>
            <a:pPr marL="0" indent="0">
              <a:buNone/>
            </a:pPr>
            <a:r>
              <a:rPr lang="nb-NO" dirty="0"/>
              <a:t>I så fall skal det </a:t>
            </a:r>
            <a:r>
              <a:rPr lang="nb-NO" dirty="0">
                <a:solidFill>
                  <a:srgbClr val="FF0000"/>
                </a:solidFill>
              </a:rPr>
              <a:t>før</a:t>
            </a:r>
            <a:r>
              <a:rPr lang="nb-NO" dirty="0"/>
              <a:t> innføring av digitale systemer drøftes og evalueres, både formål og konsekvenser og varighet av systemets funksjoner iht. bestemmelsens annet ledd </a:t>
            </a:r>
          </a:p>
          <a:p>
            <a:pPr marL="0" indent="0">
              <a:buNone/>
            </a:pPr>
            <a:endParaRPr lang="nb-NO" dirty="0"/>
          </a:p>
        </p:txBody>
      </p:sp>
    </p:spTree>
    <p:extLst>
      <p:ext uri="{BB962C8B-B14F-4D97-AF65-F5344CB8AC3E}">
        <p14:creationId xmlns:p14="http://schemas.microsoft.com/office/powerpoint/2010/main" val="3472085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solidFill>
                  <a:schemeClr val="accent1"/>
                </a:solidFill>
              </a:rPr>
              <a:t>Nærmere om regelverk - overvåking</a:t>
            </a:r>
          </a:p>
        </p:txBody>
      </p:sp>
      <p:sp>
        <p:nvSpPr>
          <p:cNvPr id="3" name="Plassholder for innhold 2"/>
          <p:cNvSpPr>
            <a:spLocks noGrp="1"/>
          </p:cNvSpPr>
          <p:nvPr>
            <p:ph idx="1"/>
          </p:nvPr>
        </p:nvSpPr>
        <p:spPr>
          <a:xfrm>
            <a:off x="597568" y="1690688"/>
            <a:ext cx="10515600" cy="4566485"/>
          </a:xfrm>
        </p:spPr>
        <p:txBody>
          <a:bodyPr>
            <a:normAutofit fontScale="92500" lnSpcReduction="20000"/>
          </a:bodyPr>
          <a:lstStyle/>
          <a:p>
            <a:pPr marL="0" indent="0">
              <a:buNone/>
            </a:pPr>
            <a:r>
              <a:rPr lang="nb-NO" b="1" dirty="0"/>
              <a:t>Skjerpede krav til medvirkning for «kontrolltiltak» jf. </a:t>
            </a:r>
            <a:r>
              <a:rPr lang="nb-NO" b="1" dirty="0" err="1"/>
              <a:t>aml</a:t>
            </a:r>
            <a:r>
              <a:rPr lang="nb-NO" b="1" dirty="0"/>
              <a:t>. § 9-2</a:t>
            </a:r>
          </a:p>
          <a:p>
            <a:pPr marL="0" indent="0">
              <a:buNone/>
            </a:pPr>
            <a:r>
              <a:rPr lang="nb-NO" dirty="0"/>
              <a:t>(1) Arbeidsgiver plikter så tidlig som mulig å </a:t>
            </a:r>
            <a:r>
              <a:rPr lang="nb-NO" u="sng" dirty="0"/>
              <a:t>drøfte</a:t>
            </a:r>
            <a:r>
              <a:rPr lang="nb-NO" dirty="0"/>
              <a:t> </a:t>
            </a:r>
            <a:r>
              <a:rPr lang="nb-NO" dirty="0">
                <a:solidFill>
                  <a:srgbClr val="FF0000"/>
                </a:solidFill>
              </a:rPr>
              <a:t>behov, utforming, gjennomføring og vesentlig endring av kontrolltiltak </a:t>
            </a:r>
            <a:r>
              <a:rPr lang="nb-NO" dirty="0"/>
              <a:t>i virksomheten med arbeidstakernes tillitsvalgte.</a:t>
            </a:r>
          </a:p>
          <a:p>
            <a:pPr marL="0" indent="0">
              <a:buNone/>
            </a:pPr>
            <a:r>
              <a:rPr lang="nb-NO" dirty="0"/>
              <a:t>(2) Før tiltaket iverksettes, skal arbeidsgiver gi de berørte arbeidstakerne </a:t>
            </a:r>
            <a:r>
              <a:rPr lang="nb-NO" u="sng" dirty="0"/>
              <a:t>informasjon</a:t>
            </a:r>
            <a:r>
              <a:rPr lang="nb-NO" dirty="0"/>
              <a:t> om:</a:t>
            </a:r>
          </a:p>
          <a:p>
            <a:pPr marL="514350" indent="-514350">
              <a:buFont typeface="+mj-lt"/>
              <a:buAutoNum type="alphaLcPeriod"/>
            </a:pPr>
            <a:r>
              <a:rPr lang="nb-NO" dirty="0">
                <a:solidFill>
                  <a:srgbClr val="FF0000"/>
                </a:solidFill>
              </a:rPr>
              <a:t>formålet</a:t>
            </a:r>
            <a:r>
              <a:rPr lang="nb-NO" dirty="0"/>
              <a:t> med kontrolltiltaket,</a:t>
            </a:r>
          </a:p>
          <a:p>
            <a:pPr marL="514350" indent="-514350">
              <a:buFont typeface="+mj-lt"/>
              <a:buAutoNum type="alphaLcPeriod"/>
            </a:pPr>
            <a:r>
              <a:rPr lang="nb-NO" dirty="0">
                <a:solidFill>
                  <a:srgbClr val="FF0000"/>
                </a:solidFill>
              </a:rPr>
              <a:t>praktiske konsekvenser </a:t>
            </a:r>
            <a:r>
              <a:rPr lang="nb-NO" dirty="0"/>
              <a:t>av kontrolltiltaket, herunder hvordan kontrolltiltaket vil bli </a:t>
            </a:r>
            <a:r>
              <a:rPr lang="nb-NO" dirty="0">
                <a:solidFill>
                  <a:srgbClr val="FF0000"/>
                </a:solidFill>
              </a:rPr>
              <a:t>gjennomført</a:t>
            </a:r>
            <a:r>
              <a:rPr lang="nb-NO" dirty="0"/>
              <a:t>,</a:t>
            </a:r>
          </a:p>
          <a:p>
            <a:pPr marL="514350" indent="-514350">
              <a:buFont typeface="+mj-lt"/>
              <a:buAutoNum type="alphaLcPeriod"/>
            </a:pPr>
            <a:r>
              <a:rPr lang="nb-NO" dirty="0"/>
              <a:t>kontrolltiltakets antatte </a:t>
            </a:r>
            <a:r>
              <a:rPr lang="nb-NO" dirty="0">
                <a:solidFill>
                  <a:srgbClr val="FF0000"/>
                </a:solidFill>
              </a:rPr>
              <a:t>varighet</a:t>
            </a:r>
            <a:r>
              <a:rPr lang="nb-NO" dirty="0"/>
              <a:t>.</a:t>
            </a:r>
          </a:p>
          <a:p>
            <a:pPr marL="0" indent="0">
              <a:buNone/>
            </a:pPr>
            <a:r>
              <a:rPr lang="nb-NO" dirty="0"/>
              <a:t>(3) Arbeidsgiver skal sammen med arbeidstakernes tillitsvalgte </a:t>
            </a:r>
            <a:r>
              <a:rPr lang="nb-NO" u="sng" dirty="0"/>
              <a:t>jevnlig evaluere behovet </a:t>
            </a:r>
            <a:r>
              <a:rPr lang="nb-NO" dirty="0"/>
              <a:t>for de kontrolltiltak som iverksettes.</a:t>
            </a:r>
          </a:p>
          <a:p>
            <a:pPr marL="0" indent="0">
              <a:buNone/>
            </a:pPr>
            <a:endParaRPr lang="nb-NO" dirty="0"/>
          </a:p>
        </p:txBody>
      </p:sp>
    </p:spTree>
    <p:extLst>
      <p:ext uri="{BB962C8B-B14F-4D97-AF65-F5344CB8AC3E}">
        <p14:creationId xmlns:p14="http://schemas.microsoft.com/office/powerpoint/2010/main" val="1851398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00062"/>
            <a:ext cx="10515600" cy="1325563"/>
          </a:xfrm>
        </p:spPr>
        <p:txBody>
          <a:bodyPr/>
          <a:lstStyle/>
          <a:p>
            <a:r>
              <a:rPr lang="nb-NO" dirty="0">
                <a:solidFill>
                  <a:schemeClr val="accent1"/>
                </a:solidFill>
              </a:rPr>
              <a:t>Nærmere om regelverk – Teknologi og medbestemmelse</a:t>
            </a:r>
          </a:p>
        </p:txBody>
      </p:sp>
      <p:sp>
        <p:nvSpPr>
          <p:cNvPr id="3" name="Plassholder for innhold 2"/>
          <p:cNvSpPr>
            <a:spLocks noGrp="1"/>
          </p:cNvSpPr>
          <p:nvPr>
            <p:ph idx="1"/>
          </p:nvPr>
        </p:nvSpPr>
        <p:spPr>
          <a:xfrm>
            <a:off x="838200" y="1825624"/>
            <a:ext cx="10515600" cy="4806995"/>
          </a:xfrm>
        </p:spPr>
        <p:txBody>
          <a:bodyPr>
            <a:normAutofit/>
          </a:bodyPr>
          <a:lstStyle/>
          <a:p>
            <a:pPr marL="0" indent="0">
              <a:buNone/>
            </a:pPr>
            <a:r>
              <a:rPr lang="nb-NO" b="1" dirty="0"/>
              <a:t>Rådsdirektiv 2002/14/EF om fastsettelse av en generell ramme for informasjon til og konsultasjon med arbeidstakere i Det europeiske fellesskap.</a:t>
            </a:r>
            <a:endParaRPr lang="nb-NO" dirty="0"/>
          </a:p>
          <a:p>
            <a:pPr marL="0" indent="0">
              <a:buNone/>
            </a:pPr>
            <a:r>
              <a:rPr lang="nb-NO" dirty="0"/>
              <a:t>Er gjennomført i Norge gjennom kapittel 8 i arbeidsmiljøloven.</a:t>
            </a:r>
          </a:p>
          <a:p>
            <a:pPr marL="0" indent="0">
              <a:buNone/>
            </a:pPr>
            <a:r>
              <a:rPr lang="nb-NO" dirty="0"/>
              <a:t>Kollektive drøftingsregler som kommer til anvendelse for spørsmål av betydning for arbeidstakernes arbeidsforhold. </a:t>
            </a:r>
          </a:p>
          <a:p>
            <a:pPr marL="0" indent="0">
              <a:buNone/>
            </a:pPr>
            <a:r>
              <a:rPr lang="nb-NO" dirty="0"/>
              <a:t>Krever drøfting av den aktuelle og forventede utvikling av aktiviteter, økonomiske situasjon og bemanningssituasjon – eller fører til vesentlige endringer i arbeidsorganisering eller arbeidsforhold</a:t>
            </a:r>
          </a:p>
          <a:p>
            <a:pPr marL="0" indent="0">
              <a:buNone/>
            </a:pPr>
            <a:r>
              <a:rPr lang="nb-NO" dirty="0"/>
              <a:t>Krever at det er 50 ansatte eller flere</a:t>
            </a:r>
          </a:p>
        </p:txBody>
      </p:sp>
    </p:spTree>
    <p:extLst>
      <p:ext uri="{BB962C8B-B14F-4D97-AF65-F5344CB8AC3E}">
        <p14:creationId xmlns:p14="http://schemas.microsoft.com/office/powerpoint/2010/main" val="783687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Nærmere om regelverk – Teknologi og medbestemmelse</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a:t>Masseoppsigelsesdirektivet </a:t>
            </a:r>
            <a:r>
              <a:rPr lang="nb-NO" b="1" dirty="0" err="1"/>
              <a:t>Rdir</a:t>
            </a:r>
            <a:r>
              <a:rPr lang="nb-NO" b="1" dirty="0"/>
              <a:t>. 98/59/EF</a:t>
            </a:r>
          </a:p>
          <a:p>
            <a:pPr marL="0" indent="0">
              <a:buNone/>
            </a:pPr>
            <a:endParaRPr lang="nb-NO" b="1" dirty="0"/>
          </a:p>
          <a:p>
            <a:r>
              <a:rPr lang="nb-NO" dirty="0"/>
              <a:t>Er gjennomført i norsk rett gjennom arbeidsmiljøloven § 15-2.</a:t>
            </a:r>
          </a:p>
          <a:p>
            <a:r>
              <a:rPr lang="nb-NO" dirty="0"/>
              <a:t>Gjelder ved oppsigelser av minst 10 ansatte i tidsrommet 30 dager.</a:t>
            </a:r>
          </a:p>
          <a:p>
            <a:r>
              <a:rPr lang="nb-NO" dirty="0"/>
              <a:t>Krever informasjon og drøfting «så tidlig som mulig» for å «komme fram til en avtale for å unngå masseoppsigelser eller for å redusere antall oppsagte».</a:t>
            </a:r>
          </a:p>
          <a:p>
            <a:r>
              <a:rPr lang="nb-NO" dirty="0"/>
              <a:t>Problemstilling ved digitalisering som medfører høy effektivisering: </a:t>
            </a:r>
          </a:p>
          <a:p>
            <a:pPr lvl="1">
              <a:buFont typeface="Wingdings" panose="05000000000000000000" pitchFamily="2" charset="2"/>
              <a:buChar char="Ø"/>
            </a:pPr>
            <a:r>
              <a:rPr lang="nb-NO" dirty="0"/>
              <a:t>Spørsmål om selve planleggingen av innføringer av systemer kan «make </a:t>
            </a:r>
            <a:r>
              <a:rPr lang="nb-NO" dirty="0" err="1"/>
              <a:t>significant</a:t>
            </a:r>
            <a:r>
              <a:rPr lang="nb-NO" dirty="0"/>
              <a:t> </a:t>
            </a:r>
            <a:r>
              <a:rPr lang="nb-NO" dirty="0" err="1"/>
              <a:t>changes</a:t>
            </a:r>
            <a:r>
              <a:rPr lang="nb-NO" dirty="0"/>
              <a:t> to </a:t>
            </a:r>
            <a:r>
              <a:rPr lang="nb-NO" dirty="0" err="1"/>
              <a:t>essential</a:t>
            </a:r>
            <a:r>
              <a:rPr lang="nb-NO" dirty="0"/>
              <a:t> elements </a:t>
            </a:r>
            <a:r>
              <a:rPr lang="nb-NO" dirty="0" err="1"/>
              <a:t>of</a:t>
            </a:r>
            <a:r>
              <a:rPr lang="nb-NO" dirty="0"/>
              <a:t> </a:t>
            </a:r>
            <a:r>
              <a:rPr lang="nb-NO" dirty="0" err="1"/>
              <a:t>the</a:t>
            </a:r>
            <a:r>
              <a:rPr lang="nb-NO" dirty="0"/>
              <a:t> </a:t>
            </a:r>
            <a:r>
              <a:rPr lang="nb-NO" dirty="0" err="1"/>
              <a:t>employment</a:t>
            </a:r>
            <a:r>
              <a:rPr lang="nb-NO" dirty="0"/>
              <a:t> </a:t>
            </a:r>
            <a:r>
              <a:rPr lang="nb-NO" dirty="0" err="1"/>
              <a:t>contract</a:t>
            </a:r>
            <a:r>
              <a:rPr lang="nb-NO" dirty="0"/>
              <a:t>» og dermed falle inn under masseoppsigelsesdirektivet. </a:t>
            </a:r>
          </a:p>
        </p:txBody>
      </p:sp>
    </p:spTree>
    <p:extLst>
      <p:ext uri="{BB962C8B-B14F-4D97-AF65-F5344CB8AC3E}">
        <p14:creationId xmlns:p14="http://schemas.microsoft.com/office/powerpoint/2010/main" val="234645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solidFill>
                  <a:schemeClr val="accent1"/>
                </a:solidFill>
              </a:rPr>
              <a:t>Takk for oppmerksomheten!!</a:t>
            </a:r>
          </a:p>
        </p:txBody>
      </p:sp>
      <p:sp>
        <p:nvSpPr>
          <p:cNvPr id="3" name="Content Placeholder 2"/>
          <p:cNvSpPr>
            <a:spLocks noGrp="1"/>
          </p:cNvSpPr>
          <p:nvPr>
            <p:ph idx="1"/>
          </p:nvPr>
        </p:nvSpPr>
        <p:spPr/>
        <p:txBody>
          <a:bodyPr/>
          <a:lstStyle/>
          <a:p>
            <a:pPr marL="0" indent="0">
              <a:buNone/>
            </a:pPr>
            <a:r>
              <a:rPr lang="nb-NO" dirty="0"/>
              <a:t>Ta kontakt hvis dere vil drøfte problemstillinger knyttet til digitalisering av arbeidslivet</a:t>
            </a:r>
          </a:p>
          <a:p>
            <a:pPr marL="0" indent="0">
              <a:buNone/>
            </a:pPr>
            <a:endParaRPr lang="nb-NO" dirty="0"/>
          </a:p>
          <a:p>
            <a:pPr marL="0" indent="0">
              <a:buNone/>
            </a:pPr>
            <a:r>
              <a:rPr lang="nb-NO" dirty="0">
                <a:hlinkClick r:id="rId2"/>
              </a:rPr>
              <a:t>r.i.heggelund@jus.uio.no</a:t>
            </a:r>
            <a:endParaRPr lang="nb-NO" dirty="0"/>
          </a:p>
          <a:p>
            <a:pPr marL="0" indent="0">
              <a:buNone/>
            </a:pPr>
            <a:r>
              <a:rPr lang="nb-NO" dirty="0"/>
              <a:t>Mobil: 900 64 647</a:t>
            </a:r>
          </a:p>
        </p:txBody>
      </p:sp>
    </p:spTree>
    <p:extLst>
      <p:ext uri="{BB962C8B-B14F-4D97-AF65-F5344CB8AC3E}">
        <p14:creationId xmlns:p14="http://schemas.microsoft.com/office/powerpoint/2010/main" val="153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921" y="2043338"/>
            <a:ext cx="5308765" cy="3529763"/>
          </a:xfrm>
          <a:prstGeom prst="rect">
            <a:avLst/>
          </a:prstGeom>
        </p:spPr>
      </p:pic>
      <p:sp>
        <p:nvSpPr>
          <p:cNvPr id="2" name="Tittel 1"/>
          <p:cNvSpPr>
            <a:spLocks noGrp="1"/>
          </p:cNvSpPr>
          <p:nvPr>
            <p:ph type="title"/>
          </p:nvPr>
        </p:nvSpPr>
        <p:spPr/>
        <p:txBody>
          <a:bodyPr/>
          <a:lstStyle/>
          <a:p>
            <a:r>
              <a:rPr lang="nb-NO" dirty="0">
                <a:ln w="0"/>
                <a:solidFill>
                  <a:schemeClr val="accent1"/>
                </a:solidFill>
                <a:effectLst>
                  <a:outerShdw blurRad="38100" dist="25400" dir="5400000" algn="ctr" rotWithShape="0">
                    <a:srgbClr val="6E747A">
                      <a:alpha val="43000"/>
                    </a:srgbClr>
                  </a:outerShdw>
                </a:effectLst>
              </a:rPr>
              <a:t>Bakgrunn og perspektiver</a:t>
            </a:r>
          </a:p>
        </p:txBody>
      </p:sp>
      <p:sp>
        <p:nvSpPr>
          <p:cNvPr id="3" name="Plassholder for innhold 2"/>
          <p:cNvSpPr>
            <a:spLocks noGrp="1"/>
          </p:cNvSpPr>
          <p:nvPr>
            <p:ph idx="1"/>
          </p:nvPr>
        </p:nvSpPr>
        <p:spPr>
          <a:xfrm>
            <a:off x="838200" y="1825624"/>
            <a:ext cx="5318051" cy="4351338"/>
          </a:xfrm>
        </p:spPr>
        <p:txBody>
          <a:bodyPr>
            <a:normAutofit/>
          </a:bodyPr>
          <a:lstStyle/>
          <a:p>
            <a:r>
              <a:rPr lang="nb-NO" dirty="0"/>
              <a:t>Grunnleggende spenningsforhold mellom makt og vern i arbeidslivet og behovet for å ha gode reguleringer</a:t>
            </a:r>
          </a:p>
          <a:p>
            <a:r>
              <a:rPr lang="nb-NO" dirty="0"/>
              <a:t>Digitaliseringens nye utfordringer og hva den kan gjøre med maktbalansen.</a:t>
            </a:r>
          </a:p>
          <a:p>
            <a:r>
              <a:rPr lang="nb-NO" dirty="0"/>
              <a:t>Aktuelle praktiske problemstillinger som følge av digitaliseringen</a:t>
            </a:r>
          </a:p>
          <a:p>
            <a:endParaRPr lang="nb-NO" dirty="0"/>
          </a:p>
          <a:p>
            <a:endParaRPr lang="nb-NO" dirty="0"/>
          </a:p>
          <a:p>
            <a:endParaRPr lang="nb-NO" dirty="0"/>
          </a:p>
        </p:txBody>
      </p:sp>
      <p:sp>
        <p:nvSpPr>
          <p:cNvPr id="5" name="AutoShape 2" descr="https://noc-powerpoint.officeapps.live.com/pods/GetClipboardImage.ashx?Id=f567fc87-b964-42e9-b5dd-f3167c96a1c6&amp;DC=NO4&amp;pkey=23ec1ca9-e40b-405c-ad6b-0efa1bfc6c95&amp;wdwaccluster=NO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368763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Risikofaktorer ved bruk av KI i arbeidslivet</a:t>
            </a:r>
          </a:p>
        </p:txBody>
      </p:sp>
      <p:sp>
        <p:nvSpPr>
          <p:cNvPr id="3" name="Plassholder for innhold 2"/>
          <p:cNvSpPr>
            <a:spLocks noGrp="1"/>
          </p:cNvSpPr>
          <p:nvPr>
            <p:ph idx="1"/>
          </p:nvPr>
        </p:nvSpPr>
        <p:spPr>
          <a:xfrm>
            <a:off x="838200" y="1825625"/>
            <a:ext cx="5098961" cy="4351338"/>
          </a:xfrm>
        </p:spPr>
        <p:txBody>
          <a:bodyPr>
            <a:normAutofit fontScale="70000" lnSpcReduction="20000"/>
          </a:bodyPr>
          <a:lstStyle/>
          <a:p>
            <a:r>
              <a:rPr lang="nb-NO" dirty="0"/>
              <a:t>Reduksjon av arbeidsplasser?</a:t>
            </a:r>
          </a:p>
          <a:p>
            <a:r>
              <a:rPr lang="nb-NO" dirty="0"/>
              <a:t>Endring av arbeidsoppgaver og kompetansekrav?</a:t>
            </a:r>
          </a:p>
          <a:p>
            <a:r>
              <a:rPr lang="nb-NO" dirty="0"/>
              <a:t>Mangel på regeletterlevelse, åpenhet og ansvarlighet i implementerende selskaper </a:t>
            </a:r>
          </a:p>
          <a:p>
            <a:r>
              <a:rPr lang="nb-NO" dirty="0"/>
              <a:t>Personvernbrudd</a:t>
            </a:r>
          </a:p>
          <a:p>
            <a:r>
              <a:rPr lang="nb-NO" dirty="0"/>
              <a:t>Automatiserte avgjørelser: Iboende skjevhet, fare for diskriminering</a:t>
            </a:r>
          </a:p>
          <a:p>
            <a:r>
              <a:rPr lang="nb-NO" dirty="0"/>
              <a:t>Redusert autonomi og økt stress for arbeidstakere</a:t>
            </a:r>
          </a:p>
          <a:p>
            <a:r>
              <a:rPr lang="nb-NO" dirty="0"/>
              <a:t>Svekkelse av sosiale relasjoner gjennom økt digitalt samarbeid fremfor fysisk, avhumanisering</a:t>
            </a:r>
          </a:p>
          <a:p>
            <a:r>
              <a:rPr lang="nb-NO" dirty="0"/>
              <a:t>Cybersikkerhet (mot innbrudd)</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350" y="1702952"/>
            <a:ext cx="5948650" cy="4596684"/>
          </a:xfrm>
          <a:prstGeom prst="rect">
            <a:avLst/>
          </a:prstGeom>
        </p:spPr>
      </p:pic>
      <p:sp>
        <p:nvSpPr>
          <p:cNvPr id="5" name="TekstSylinder 4"/>
          <p:cNvSpPr txBox="1"/>
          <p:nvPr/>
        </p:nvSpPr>
        <p:spPr>
          <a:xfrm>
            <a:off x="11193388" y="6022637"/>
            <a:ext cx="824456" cy="276999"/>
          </a:xfrm>
          <a:prstGeom prst="rect">
            <a:avLst/>
          </a:prstGeom>
          <a:noFill/>
        </p:spPr>
        <p:txBody>
          <a:bodyPr wrap="none" rtlCol="0">
            <a:spAutoFit/>
          </a:bodyPr>
          <a:lstStyle/>
          <a:p>
            <a:r>
              <a:rPr lang="nb-NO" sz="1200" dirty="0" err="1"/>
              <a:t>Colourbox</a:t>
            </a:r>
            <a:endParaRPr lang="nb-NO" sz="1200" dirty="0"/>
          </a:p>
        </p:txBody>
      </p:sp>
    </p:spTree>
    <p:extLst>
      <p:ext uri="{BB962C8B-B14F-4D97-AF65-F5344CB8AC3E}">
        <p14:creationId xmlns:p14="http://schemas.microsoft.com/office/powerpoint/2010/main" val="322709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Grunnkrav til arbeidsmiljøet</a:t>
            </a:r>
          </a:p>
        </p:txBody>
      </p:sp>
      <p:sp>
        <p:nvSpPr>
          <p:cNvPr id="3" name="Plassholder for innhold 2"/>
          <p:cNvSpPr>
            <a:spLocks noGrp="1"/>
          </p:cNvSpPr>
          <p:nvPr>
            <p:ph idx="1"/>
          </p:nvPr>
        </p:nvSpPr>
        <p:spPr/>
        <p:txBody>
          <a:bodyPr>
            <a:normAutofit fontScale="85000" lnSpcReduction="20000"/>
          </a:bodyPr>
          <a:lstStyle/>
          <a:p>
            <a:endParaRPr lang="nb-NO" dirty="0"/>
          </a:p>
          <a:p>
            <a:r>
              <a:rPr lang="nb-NO" dirty="0"/>
              <a:t>Arbeidsmiljøloven § 4-1. Generelle krav til arbeidsmiljøet</a:t>
            </a:r>
          </a:p>
          <a:p>
            <a:endParaRPr lang="nb-NO" dirty="0"/>
          </a:p>
          <a:p>
            <a:pPr marL="514350" indent="-514350">
              <a:buAutoNum type="arabicParenBoth"/>
            </a:pPr>
            <a:r>
              <a:rPr lang="nb-NO" dirty="0"/>
              <a:t>Arbeidsmiljøet i virksomheten skal være </a:t>
            </a:r>
            <a:r>
              <a:rPr lang="nb-NO" dirty="0">
                <a:solidFill>
                  <a:srgbClr val="FF0000"/>
                </a:solidFill>
              </a:rPr>
              <a:t>fullt forsvarlig </a:t>
            </a:r>
            <a:r>
              <a:rPr lang="nb-NO" dirty="0"/>
              <a:t>ut fra en enkeltvis og samlet vurdering av </a:t>
            </a:r>
            <a:r>
              <a:rPr lang="nb-NO" dirty="0">
                <a:solidFill>
                  <a:schemeClr val="accent1">
                    <a:lumMod val="60000"/>
                    <a:lumOff val="40000"/>
                  </a:schemeClr>
                </a:solidFill>
              </a:rPr>
              <a:t>faktorer</a:t>
            </a:r>
            <a:r>
              <a:rPr lang="nb-NO" dirty="0"/>
              <a:t> i arbeidsmiljøet som kan innvirke på arbeidstakernes fysiske og psykiske helse og velferd. Standarden for sikkerhet, helse og arbeidsmiljø skal til enhver tid utvikles og forbedres </a:t>
            </a:r>
            <a:r>
              <a:rPr lang="nb-NO" dirty="0">
                <a:solidFill>
                  <a:srgbClr val="FF0000"/>
                </a:solidFill>
              </a:rPr>
              <a:t>i samsvar med utviklingen i samfunnet</a:t>
            </a:r>
            <a:r>
              <a:rPr lang="nb-NO" dirty="0"/>
              <a:t>.</a:t>
            </a:r>
          </a:p>
          <a:p>
            <a:pPr marL="514350" indent="-514350">
              <a:buAutoNum type="arabicParenBoth"/>
            </a:pPr>
            <a:r>
              <a:rPr lang="nb-NO" dirty="0"/>
              <a:t>Ved planlegging og utforming av arbeidet skal det legges vekt på å </a:t>
            </a:r>
            <a:r>
              <a:rPr lang="nb-NO" dirty="0">
                <a:solidFill>
                  <a:srgbClr val="FF0000"/>
                </a:solidFill>
              </a:rPr>
              <a:t>forebygge skader og sykdommer.</a:t>
            </a:r>
            <a:r>
              <a:rPr lang="nb-NO" dirty="0"/>
              <a:t> Arbeidets organisering, tilrettelegging og ledelse, arbeidstidsordninger, lønnssystemer, herunder bruk av prestasjonslønn, </a:t>
            </a:r>
            <a:r>
              <a:rPr lang="nb-NO" dirty="0">
                <a:solidFill>
                  <a:srgbClr val="FF0000"/>
                </a:solidFill>
              </a:rPr>
              <a:t>teknologi</a:t>
            </a:r>
            <a:r>
              <a:rPr lang="nb-NO" dirty="0"/>
              <a:t> mv. skal være slik at arbeidstakerne </a:t>
            </a:r>
            <a:r>
              <a:rPr lang="nb-NO" dirty="0">
                <a:solidFill>
                  <a:srgbClr val="FF0000"/>
                </a:solidFill>
              </a:rPr>
              <a:t>ikke utsettes for uheldige fysiske eller psykiske belastninger</a:t>
            </a:r>
            <a:r>
              <a:rPr lang="nb-NO" dirty="0"/>
              <a:t> og slik at sikkerhetshensyn ivaretas.</a:t>
            </a:r>
          </a:p>
          <a:p>
            <a:pPr marL="0" indent="0">
              <a:buNone/>
            </a:pPr>
            <a:endParaRPr lang="nb-NO" dirty="0"/>
          </a:p>
        </p:txBody>
      </p:sp>
    </p:spTree>
    <p:extLst>
      <p:ext uri="{BB962C8B-B14F-4D97-AF65-F5344CB8AC3E}">
        <p14:creationId xmlns:p14="http://schemas.microsoft.com/office/powerpoint/2010/main" val="187970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ktangel 52">
            <a:extLst>
              <a:ext uri="{FF2B5EF4-FFF2-40B4-BE49-F238E27FC236}">
                <a16:creationId xmlns:a16="http://schemas.microsoft.com/office/drawing/2014/main" id="{995D3E6A-8837-74FC-5CE8-A17639351813}"/>
              </a:ext>
            </a:extLst>
          </p:cNvPr>
          <p:cNvSpPr/>
          <p:nvPr/>
        </p:nvSpPr>
        <p:spPr>
          <a:xfrm>
            <a:off x="-165210" y="-9781"/>
            <a:ext cx="3175796" cy="68677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5CB14D0C-8436-1372-E711-D9C126AFFD87}"/>
              </a:ext>
            </a:extLst>
          </p:cNvPr>
          <p:cNvSpPr>
            <a:spLocks noGrp="1"/>
          </p:cNvSpPr>
          <p:nvPr>
            <p:ph type="title"/>
          </p:nvPr>
        </p:nvSpPr>
        <p:spPr>
          <a:xfrm>
            <a:off x="91284" y="415829"/>
            <a:ext cx="2755138" cy="5472189"/>
          </a:xfrm>
        </p:spPr>
        <p:txBody>
          <a:bodyPr anchor="ctr" anchorCtr="0">
            <a:noAutofit/>
          </a:bodyPr>
          <a:lstStyle/>
          <a:p>
            <a:r>
              <a:rPr lang="nb-NO" sz="3200" b="1" dirty="0">
                <a:solidFill>
                  <a:schemeClr val="bg1"/>
                </a:solidFill>
              </a:rPr>
              <a:t>Risikoer og muligheter knyttet til helse, miljø og sikkerhet (HMS) </a:t>
            </a:r>
            <a:br>
              <a:rPr lang="nb-NO" sz="3200" b="1" dirty="0">
                <a:solidFill>
                  <a:schemeClr val="bg1"/>
                </a:solidFill>
              </a:rPr>
            </a:br>
            <a:r>
              <a:rPr lang="nb-NO" sz="3200" b="1" dirty="0">
                <a:solidFill>
                  <a:schemeClr val="bg1"/>
                </a:solidFill>
              </a:rPr>
              <a:t>funnet i bruksområdet (AI + </a:t>
            </a:r>
            <a:r>
              <a:rPr lang="nb-NO" sz="3200" b="1" dirty="0" err="1">
                <a:solidFill>
                  <a:schemeClr val="bg1"/>
                </a:solidFill>
              </a:rPr>
              <a:t>roboter</a:t>
            </a:r>
            <a:r>
              <a:rPr lang="nb-NO" sz="3200" b="1" dirty="0">
                <a:solidFill>
                  <a:schemeClr val="bg1"/>
                </a:solidFill>
              </a:rPr>
              <a:t>)</a:t>
            </a:r>
            <a:br>
              <a:rPr lang="nb-NO" sz="3200" b="1" dirty="0">
                <a:solidFill>
                  <a:schemeClr val="bg1"/>
                </a:solidFill>
              </a:rPr>
            </a:br>
            <a:br>
              <a:rPr lang="nb-NO" sz="3200" b="1" dirty="0">
                <a:solidFill>
                  <a:schemeClr val="bg1"/>
                </a:solidFill>
              </a:rPr>
            </a:br>
            <a:r>
              <a:rPr lang="nb-NO" sz="3200" b="1" dirty="0">
                <a:solidFill>
                  <a:schemeClr val="bg1"/>
                </a:solidFill>
              </a:rPr>
              <a:t>Forskning fra EU-OSHA på brukertilfeller</a:t>
            </a:r>
          </a:p>
        </p:txBody>
      </p:sp>
      <p:grpSp>
        <p:nvGrpSpPr>
          <p:cNvPr id="52" name="Gruppe 51">
            <a:extLst>
              <a:ext uri="{FF2B5EF4-FFF2-40B4-BE49-F238E27FC236}">
                <a16:creationId xmlns:a16="http://schemas.microsoft.com/office/drawing/2014/main" id="{D5DEA815-48F1-2611-760D-0B4D139E6C62}"/>
              </a:ext>
            </a:extLst>
          </p:cNvPr>
          <p:cNvGrpSpPr/>
          <p:nvPr/>
        </p:nvGrpSpPr>
        <p:grpSpPr>
          <a:xfrm>
            <a:off x="3531246" y="271026"/>
            <a:ext cx="8092427" cy="6345455"/>
            <a:chOff x="3307726" y="352306"/>
            <a:chExt cx="8092427" cy="6345455"/>
          </a:xfrm>
        </p:grpSpPr>
        <p:grpSp>
          <p:nvGrpSpPr>
            <p:cNvPr id="17" name="Gruppe 16">
              <a:extLst>
                <a:ext uri="{FF2B5EF4-FFF2-40B4-BE49-F238E27FC236}">
                  <a16:creationId xmlns:a16="http://schemas.microsoft.com/office/drawing/2014/main" id="{0E9E3F4D-6F24-19E7-B911-381EE3E7D31A}"/>
                </a:ext>
              </a:extLst>
            </p:cNvPr>
            <p:cNvGrpSpPr/>
            <p:nvPr/>
          </p:nvGrpSpPr>
          <p:grpSpPr>
            <a:xfrm>
              <a:off x="5369787" y="1038244"/>
              <a:ext cx="4483100" cy="4554028"/>
              <a:chOff x="1054101" y="1498204"/>
              <a:chExt cx="4927599" cy="5005559"/>
            </a:xfrm>
          </p:grpSpPr>
          <p:grpSp>
            <p:nvGrpSpPr>
              <p:cNvPr id="18" name="Gruppe 17">
                <a:extLst>
                  <a:ext uri="{FF2B5EF4-FFF2-40B4-BE49-F238E27FC236}">
                    <a16:creationId xmlns:a16="http://schemas.microsoft.com/office/drawing/2014/main" id="{A79B7344-115E-EF26-09F9-41DB743D300A}"/>
                  </a:ext>
                </a:extLst>
              </p:cNvPr>
              <p:cNvGrpSpPr/>
              <p:nvPr/>
            </p:nvGrpSpPr>
            <p:grpSpPr>
              <a:xfrm>
                <a:off x="1054101" y="1498204"/>
                <a:ext cx="4927599" cy="4927599"/>
                <a:chOff x="1016001" y="1593454"/>
                <a:chExt cx="4638675" cy="4638675"/>
              </a:xfrm>
            </p:grpSpPr>
            <p:sp>
              <p:nvSpPr>
                <p:cNvPr id="27" name="Bindepunkt 26">
                  <a:extLst>
                    <a:ext uri="{FF2B5EF4-FFF2-40B4-BE49-F238E27FC236}">
                      <a16:creationId xmlns:a16="http://schemas.microsoft.com/office/drawing/2014/main" id="{BAA4C0A6-F108-1073-F3AD-7D0389943287}"/>
                    </a:ext>
                  </a:extLst>
                </p:cNvPr>
                <p:cNvSpPr/>
                <p:nvPr/>
              </p:nvSpPr>
              <p:spPr>
                <a:xfrm>
                  <a:off x="1016001" y="1593454"/>
                  <a:ext cx="4638675" cy="4638675"/>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Bindepunkt 27">
                  <a:extLst>
                    <a:ext uri="{FF2B5EF4-FFF2-40B4-BE49-F238E27FC236}">
                      <a16:creationId xmlns:a16="http://schemas.microsoft.com/office/drawing/2014/main" id="{45D3D20A-9271-D4F7-00F4-F621B4063153}"/>
                    </a:ext>
                  </a:extLst>
                </p:cNvPr>
                <p:cNvSpPr/>
                <p:nvPr/>
              </p:nvSpPr>
              <p:spPr>
                <a:xfrm>
                  <a:off x="1911350" y="2488803"/>
                  <a:ext cx="2847976" cy="2847976"/>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Bindepunkt 28">
                  <a:extLst>
                    <a:ext uri="{FF2B5EF4-FFF2-40B4-BE49-F238E27FC236}">
                      <a16:creationId xmlns:a16="http://schemas.microsoft.com/office/drawing/2014/main" id="{BCFE56FC-8B01-EF5A-423D-B1DDD4F21394}"/>
                    </a:ext>
                  </a:extLst>
                </p:cNvPr>
                <p:cNvSpPr/>
                <p:nvPr/>
              </p:nvSpPr>
              <p:spPr>
                <a:xfrm>
                  <a:off x="2366169" y="2943622"/>
                  <a:ext cx="1938338" cy="1938338"/>
                </a:xfrm>
                <a:prstGeom prst="flowChart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Bindepunkt 29">
                  <a:extLst>
                    <a:ext uri="{FF2B5EF4-FFF2-40B4-BE49-F238E27FC236}">
                      <a16:creationId xmlns:a16="http://schemas.microsoft.com/office/drawing/2014/main" id="{9003E81F-0BCA-FFF5-6B16-6A59CFC282E8}"/>
                    </a:ext>
                  </a:extLst>
                </p:cNvPr>
                <p:cNvSpPr/>
                <p:nvPr/>
              </p:nvSpPr>
              <p:spPr>
                <a:xfrm>
                  <a:off x="2770982" y="3348435"/>
                  <a:ext cx="1128713" cy="1128713"/>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cxnSp>
            <p:nvCxnSpPr>
              <p:cNvPr id="19" name="Rett linje 18">
                <a:extLst>
                  <a:ext uri="{FF2B5EF4-FFF2-40B4-BE49-F238E27FC236}">
                    <a16:creationId xmlns:a16="http://schemas.microsoft.com/office/drawing/2014/main" id="{FCFA1C3C-47C8-0740-A06E-F1EDAD3F15DA}"/>
                  </a:ext>
                </a:extLst>
              </p:cNvPr>
              <p:cNvCxnSpPr>
                <a:cxnSpLocks/>
                <a:stCxn id="28" idx="0"/>
                <a:endCxn id="27" idx="0"/>
              </p:cNvCxnSpPr>
              <p:nvPr/>
            </p:nvCxnSpPr>
            <p:spPr>
              <a:xfrm flipV="1">
                <a:off x="3517901" y="1498204"/>
                <a:ext cx="0" cy="9511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E2799EE0-C333-42C9-E891-2A251B575C77}"/>
                  </a:ext>
                </a:extLst>
              </p:cNvPr>
              <p:cNvCxnSpPr>
                <a:cxnSpLocks/>
                <a:stCxn id="27" idx="3"/>
                <a:endCxn id="28" idx="3"/>
              </p:cNvCxnSpPr>
              <p:nvPr/>
            </p:nvCxnSpPr>
            <p:spPr>
              <a:xfrm flipV="1">
                <a:off x="1775731" y="5031632"/>
                <a:ext cx="672541" cy="6725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0B40B591-1930-8A85-4FEE-FCBB74F82316}"/>
                  </a:ext>
                </a:extLst>
              </p:cNvPr>
              <p:cNvCxnSpPr>
                <a:cxnSpLocks/>
                <a:stCxn id="28" idx="2"/>
                <a:endCxn id="27" idx="2"/>
              </p:cNvCxnSpPr>
              <p:nvPr/>
            </p:nvCxnSpPr>
            <p:spPr>
              <a:xfrm flipH="1">
                <a:off x="1054101" y="3962004"/>
                <a:ext cx="951117" cy="0"/>
              </a:xfrm>
              <a:prstGeom prst="line">
                <a:avLst/>
              </a:prstGeom>
              <a:ln w="38100">
                <a:solidFill>
                  <a:schemeClr val="bg1">
                    <a:alpha val="33000"/>
                  </a:schemeClr>
                </a:solidFill>
              </a:ln>
            </p:spPr>
            <p:style>
              <a:lnRef idx="1">
                <a:schemeClr val="accent1"/>
              </a:lnRef>
              <a:fillRef idx="0">
                <a:schemeClr val="accent1"/>
              </a:fillRef>
              <a:effectRef idx="0">
                <a:schemeClr val="accent1"/>
              </a:effectRef>
              <a:fontRef idx="minor">
                <a:schemeClr val="tx1"/>
              </a:fontRef>
            </p:style>
          </p:cxnSp>
          <p:grpSp>
            <p:nvGrpSpPr>
              <p:cNvPr id="22" name="Gruppe 21">
                <a:extLst>
                  <a:ext uri="{FF2B5EF4-FFF2-40B4-BE49-F238E27FC236}">
                    <a16:creationId xmlns:a16="http://schemas.microsoft.com/office/drawing/2014/main" id="{303E799B-1A6A-CB2B-F2E3-40B3023CA51E}"/>
                  </a:ext>
                </a:extLst>
              </p:cNvPr>
              <p:cNvGrpSpPr/>
              <p:nvPr/>
            </p:nvGrpSpPr>
            <p:grpSpPr>
              <a:xfrm rot="1600516">
                <a:off x="4399139" y="3019424"/>
                <a:ext cx="1394171" cy="3484339"/>
                <a:chOff x="4641191" y="2756459"/>
                <a:chExt cx="1394171" cy="3484339"/>
              </a:xfrm>
            </p:grpSpPr>
            <p:cxnSp>
              <p:nvCxnSpPr>
                <p:cNvPr id="24" name="Rett linje 23">
                  <a:extLst>
                    <a:ext uri="{FF2B5EF4-FFF2-40B4-BE49-F238E27FC236}">
                      <a16:creationId xmlns:a16="http://schemas.microsoft.com/office/drawing/2014/main" id="{DA523CEB-A2D3-5346-E5E9-E8EA8651B935}"/>
                    </a:ext>
                  </a:extLst>
                </p:cNvPr>
                <p:cNvCxnSpPr>
                  <a:cxnSpLocks/>
                </p:cNvCxnSpPr>
                <p:nvPr/>
              </p:nvCxnSpPr>
              <p:spPr>
                <a:xfrm flipH="1">
                  <a:off x="4641191" y="2756459"/>
                  <a:ext cx="672541" cy="67254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50382FBA-E17A-A158-430A-0081BE232355}"/>
                    </a:ext>
                  </a:extLst>
                </p:cNvPr>
                <p:cNvCxnSpPr>
                  <a:cxnSpLocks/>
                </p:cNvCxnSpPr>
                <p:nvPr/>
              </p:nvCxnSpPr>
              <p:spPr>
                <a:xfrm flipH="1">
                  <a:off x="5084245" y="4498629"/>
                  <a:ext cx="951117" cy="0"/>
                </a:xfrm>
                <a:prstGeom prst="line">
                  <a:avLst/>
                </a:prstGeom>
                <a:ln w="38100">
                  <a:solidFill>
                    <a:schemeClr val="bg1">
                      <a:alpha val="33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08F138A1-E2E0-3BDF-1E05-9FCA6E9EB971}"/>
                    </a:ext>
                  </a:extLst>
                </p:cNvPr>
                <p:cNvCxnSpPr>
                  <a:cxnSpLocks/>
                </p:cNvCxnSpPr>
                <p:nvPr/>
              </p:nvCxnSpPr>
              <p:spPr>
                <a:xfrm>
                  <a:off x="4641191" y="5568257"/>
                  <a:ext cx="672541" cy="672541"/>
                </a:xfrm>
                <a:prstGeom prst="line">
                  <a:avLst/>
                </a:prstGeom>
                <a:ln w="38100">
                  <a:solidFill>
                    <a:schemeClr val="bg1">
                      <a:alpha val="33000"/>
                    </a:schemeClr>
                  </a:solidFill>
                </a:ln>
              </p:spPr>
              <p:style>
                <a:lnRef idx="1">
                  <a:schemeClr val="accent1"/>
                </a:lnRef>
                <a:fillRef idx="0">
                  <a:schemeClr val="accent1"/>
                </a:fillRef>
                <a:effectRef idx="0">
                  <a:schemeClr val="accent1"/>
                </a:effectRef>
                <a:fontRef idx="minor">
                  <a:schemeClr val="tx1"/>
                </a:fontRef>
              </p:style>
            </p:cxnSp>
          </p:grpSp>
          <p:cxnSp>
            <p:nvCxnSpPr>
              <p:cNvPr id="23" name="Rett linje 22">
                <a:extLst>
                  <a:ext uri="{FF2B5EF4-FFF2-40B4-BE49-F238E27FC236}">
                    <a16:creationId xmlns:a16="http://schemas.microsoft.com/office/drawing/2014/main" id="{3BD51BB4-E16B-3B8F-2371-E55012002358}"/>
                  </a:ext>
                </a:extLst>
              </p:cNvPr>
              <p:cNvCxnSpPr>
                <a:cxnSpLocks/>
                <a:stCxn id="27" idx="1"/>
                <a:endCxn id="28" idx="1"/>
              </p:cNvCxnSpPr>
              <p:nvPr/>
            </p:nvCxnSpPr>
            <p:spPr>
              <a:xfrm>
                <a:off x="1775731" y="2219834"/>
                <a:ext cx="672541" cy="672541"/>
              </a:xfrm>
              <a:prstGeom prst="line">
                <a:avLst/>
              </a:prstGeom>
              <a:ln w="38100">
                <a:solidFill>
                  <a:schemeClr val="bg1">
                    <a:alpha val="33000"/>
                  </a:schemeClr>
                </a:solidFill>
              </a:ln>
            </p:spPr>
            <p:style>
              <a:lnRef idx="1">
                <a:schemeClr val="accent1"/>
              </a:lnRef>
              <a:fillRef idx="0">
                <a:schemeClr val="accent1"/>
              </a:fillRef>
              <a:effectRef idx="0">
                <a:schemeClr val="accent1"/>
              </a:effectRef>
              <a:fontRef idx="minor">
                <a:schemeClr val="tx1"/>
              </a:fontRef>
            </p:style>
          </p:cxnSp>
        </p:grpSp>
        <p:sp>
          <p:nvSpPr>
            <p:cNvPr id="31" name="TekstSylinder 30">
              <a:extLst>
                <a:ext uri="{FF2B5EF4-FFF2-40B4-BE49-F238E27FC236}">
                  <a16:creationId xmlns:a16="http://schemas.microsoft.com/office/drawing/2014/main" id="{263C1AFF-1BAE-E59A-CFA0-E55F76D2F1AF}"/>
                </a:ext>
              </a:extLst>
            </p:cNvPr>
            <p:cNvSpPr txBox="1"/>
            <p:nvPr/>
          </p:nvSpPr>
          <p:spPr>
            <a:xfrm>
              <a:off x="8271742" y="1618626"/>
              <a:ext cx="1032655" cy="523220"/>
            </a:xfrm>
            <a:prstGeom prst="rect">
              <a:avLst/>
            </a:prstGeom>
            <a:noFill/>
          </p:spPr>
          <p:txBody>
            <a:bodyPr wrap="none" rtlCol="0">
              <a:spAutoFit/>
            </a:bodyPr>
            <a:lstStyle/>
            <a:p>
              <a:r>
                <a:rPr lang="nb-NO" sz="1400" b="1" dirty="0">
                  <a:solidFill>
                    <a:schemeClr val="bg1"/>
                  </a:solidFill>
                </a:rPr>
                <a:t>SIKKERHET </a:t>
              </a:r>
              <a:br>
                <a:rPr lang="nb-NO" sz="1400" b="1" dirty="0">
                  <a:solidFill>
                    <a:schemeClr val="bg1"/>
                  </a:solidFill>
                </a:rPr>
              </a:br>
              <a:r>
                <a:rPr lang="nb-NO" sz="1400" b="1" dirty="0">
                  <a:solidFill>
                    <a:schemeClr val="bg1"/>
                  </a:solidFill>
                </a:rPr>
                <a:t>OG HELSE</a:t>
              </a:r>
            </a:p>
          </p:txBody>
        </p:sp>
        <p:sp>
          <p:nvSpPr>
            <p:cNvPr id="32" name="TekstSylinder 31">
              <a:extLst>
                <a:ext uri="{FF2B5EF4-FFF2-40B4-BE49-F238E27FC236}">
                  <a16:creationId xmlns:a16="http://schemas.microsoft.com/office/drawing/2014/main" id="{14AB0310-1A2E-FACA-42E9-06C475F8B08F}"/>
                </a:ext>
              </a:extLst>
            </p:cNvPr>
            <p:cNvSpPr txBox="1"/>
            <p:nvPr/>
          </p:nvSpPr>
          <p:spPr>
            <a:xfrm>
              <a:off x="9039371" y="3128470"/>
              <a:ext cx="798617" cy="523220"/>
            </a:xfrm>
            <a:prstGeom prst="rect">
              <a:avLst/>
            </a:prstGeom>
            <a:noFill/>
          </p:spPr>
          <p:txBody>
            <a:bodyPr wrap="none" rtlCol="0">
              <a:spAutoFit/>
            </a:bodyPr>
            <a:lstStyle/>
            <a:p>
              <a:r>
                <a:rPr lang="nb-NO" sz="1400" b="1" dirty="0">
                  <a:solidFill>
                    <a:schemeClr val="bg1"/>
                  </a:solidFill>
                </a:rPr>
                <a:t>HMS-</a:t>
              </a:r>
              <a:br>
                <a:rPr lang="nb-NO" sz="1400" b="1" dirty="0">
                  <a:solidFill>
                    <a:schemeClr val="bg1"/>
                  </a:solidFill>
                </a:rPr>
              </a:br>
              <a:r>
                <a:rPr lang="nb-NO" sz="1400" b="1" dirty="0">
                  <a:solidFill>
                    <a:schemeClr val="bg1"/>
                  </a:solidFill>
                </a:rPr>
                <a:t>LEDELSE</a:t>
              </a:r>
            </a:p>
          </p:txBody>
        </p:sp>
        <p:sp>
          <p:nvSpPr>
            <p:cNvPr id="33" name="TekstSylinder 32">
              <a:extLst>
                <a:ext uri="{FF2B5EF4-FFF2-40B4-BE49-F238E27FC236}">
                  <a16:creationId xmlns:a16="http://schemas.microsoft.com/office/drawing/2014/main" id="{42A976A5-D718-6D72-41C5-2C153F4CC511}"/>
                </a:ext>
              </a:extLst>
            </p:cNvPr>
            <p:cNvSpPr txBox="1"/>
            <p:nvPr/>
          </p:nvSpPr>
          <p:spPr>
            <a:xfrm>
              <a:off x="8393924" y="4311964"/>
              <a:ext cx="978025" cy="523220"/>
            </a:xfrm>
            <a:prstGeom prst="rect">
              <a:avLst/>
            </a:prstGeom>
            <a:noFill/>
          </p:spPr>
          <p:txBody>
            <a:bodyPr wrap="none" rtlCol="0">
              <a:spAutoFit/>
            </a:bodyPr>
            <a:lstStyle/>
            <a:p>
              <a:r>
                <a:rPr lang="nb-NO" sz="1400" b="1" dirty="0">
                  <a:solidFill>
                    <a:schemeClr val="bg1"/>
                  </a:solidFill>
                </a:rPr>
                <a:t>SOSIAL </a:t>
              </a:r>
              <a:br>
                <a:rPr lang="nb-NO" sz="1400" b="1" dirty="0">
                  <a:solidFill>
                    <a:schemeClr val="bg1"/>
                  </a:solidFill>
                </a:rPr>
              </a:br>
              <a:r>
                <a:rPr lang="nb-NO" sz="1400" b="1" dirty="0">
                  <a:solidFill>
                    <a:schemeClr val="bg1"/>
                  </a:solidFill>
                </a:rPr>
                <a:t>STRUKTUR</a:t>
              </a:r>
            </a:p>
          </p:txBody>
        </p:sp>
        <p:sp>
          <p:nvSpPr>
            <p:cNvPr id="34" name="TekstSylinder 33">
              <a:extLst>
                <a:ext uri="{FF2B5EF4-FFF2-40B4-BE49-F238E27FC236}">
                  <a16:creationId xmlns:a16="http://schemas.microsoft.com/office/drawing/2014/main" id="{FA1D4737-F6CF-4CEF-FA2B-20C6D024E742}"/>
                </a:ext>
              </a:extLst>
            </p:cNvPr>
            <p:cNvSpPr txBox="1"/>
            <p:nvPr/>
          </p:nvSpPr>
          <p:spPr>
            <a:xfrm>
              <a:off x="6150114" y="4710919"/>
              <a:ext cx="2018886" cy="307777"/>
            </a:xfrm>
            <a:prstGeom prst="rect">
              <a:avLst/>
            </a:prstGeom>
            <a:noFill/>
          </p:spPr>
          <p:txBody>
            <a:bodyPr wrap="none" rtlCol="0">
              <a:spAutoFit/>
            </a:bodyPr>
            <a:lstStyle/>
            <a:p>
              <a:r>
                <a:rPr lang="nb-NO" sz="1400" b="1" dirty="0">
                  <a:solidFill>
                    <a:schemeClr val="bg1"/>
                  </a:solidFill>
                </a:rPr>
                <a:t>JOBBTRANSFORMASJON</a:t>
              </a:r>
            </a:p>
          </p:txBody>
        </p:sp>
        <p:sp>
          <p:nvSpPr>
            <p:cNvPr id="35" name="TekstSylinder 34">
              <a:extLst>
                <a:ext uri="{FF2B5EF4-FFF2-40B4-BE49-F238E27FC236}">
                  <a16:creationId xmlns:a16="http://schemas.microsoft.com/office/drawing/2014/main" id="{F736B1FC-2F87-D579-6839-5DB35D79B0E1}"/>
                </a:ext>
              </a:extLst>
            </p:cNvPr>
            <p:cNvSpPr txBox="1"/>
            <p:nvPr/>
          </p:nvSpPr>
          <p:spPr>
            <a:xfrm>
              <a:off x="5578257" y="3824000"/>
              <a:ext cx="607859" cy="307777"/>
            </a:xfrm>
            <a:prstGeom prst="rect">
              <a:avLst/>
            </a:prstGeom>
            <a:noFill/>
          </p:spPr>
          <p:txBody>
            <a:bodyPr wrap="none" rtlCol="0">
              <a:spAutoFit/>
            </a:bodyPr>
            <a:lstStyle/>
            <a:p>
              <a:r>
                <a:rPr lang="nb-NO" sz="1400" b="1" dirty="0">
                  <a:solidFill>
                    <a:schemeClr val="bg1"/>
                  </a:solidFill>
                </a:rPr>
                <a:t>TILLIT</a:t>
              </a:r>
            </a:p>
          </p:txBody>
        </p:sp>
        <p:sp>
          <p:nvSpPr>
            <p:cNvPr id="36" name="TekstSylinder 35">
              <a:extLst>
                <a:ext uri="{FF2B5EF4-FFF2-40B4-BE49-F238E27FC236}">
                  <a16:creationId xmlns:a16="http://schemas.microsoft.com/office/drawing/2014/main" id="{210236F1-3F47-B8C9-7F5D-B5A63966C5C3}"/>
                </a:ext>
              </a:extLst>
            </p:cNvPr>
            <p:cNvSpPr txBox="1"/>
            <p:nvPr/>
          </p:nvSpPr>
          <p:spPr>
            <a:xfrm>
              <a:off x="5420623" y="2420022"/>
              <a:ext cx="1058431" cy="307777"/>
            </a:xfrm>
            <a:prstGeom prst="rect">
              <a:avLst/>
            </a:prstGeom>
            <a:noFill/>
          </p:spPr>
          <p:txBody>
            <a:bodyPr wrap="none" rtlCol="0">
              <a:spAutoFit/>
            </a:bodyPr>
            <a:lstStyle/>
            <a:p>
              <a:r>
                <a:rPr lang="nb-NO" sz="1400" b="1" dirty="0">
                  <a:solidFill>
                    <a:schemeClr val="bg1"/>
                  </a:solidFill>
                </a:rPr>
                <a:t>AUTONOMI</a:t>
              </a:r>
            </a:p>
          </p:txBody>
        </p:sp>
        <p:sp>
          <p:nvSpPr>
            <p:cNvPr id="37" name="TekstSylinder 36">
              <a:extLst>
                <a:ext uri="{FF2B5EF4-FFF2-40B4-BE49-F238E27FC236}">
                  <a16:creationId xmlns:a16="http://schemas.microsoft.com/office/drawing/2014/main" id="{58EAC72D-7CE9-C20D-920E-A2F0B06873C8}"/>
                </a:ext>
              </a:extLst>
            </p:cNvPr>
            <p:cNvSpPr txBox="1"/>
            <p:nvPr/>
          </p:nvSpPr>
          <p:spPr>
            <a:xfrm>
              <a:off x="6479054" y="1388367"/>
              <a:ext cx="935192" cy="523220"/>
            </a:xfrm>
            <a:prstGeom prst="rect">
              <a:avLst/>
            </a:prstGeom>
            <a:noFill/>
          </p:spPr>
          <p:txBody>
            <a:bodyPr wrap="none" rtlCol="0">
              <a:spAutoFit/>
            </a:bodyPr>
            <a:lstStyle/>
            <a:p>
              <a:r>
                <a:rPr lang="nb-NO" sz="1400" b="1" dirty="0">
                  <a:solidFill>
                    <a:schemeClr val="bg1"/>
                  </a:solidFill>
                </a:rPr>
                <a:t>MENTALE </a:t>
              </a:r>
              <a:br>
                <a:rPr lang="nb-NO" sz="1400" b="1" dirty="0">
                  <a:solidFill>
                    <a:schemeClr val="bg1"/>
                  </a:solidFill>
                </a:rPr>
              </a:br>
              <a:r>
                <a:rPr lang="nb-NO" sz="1400" b="1" dirty="0">
                  <a:solidFill>
                    <a:schemeClr val="bg1"/>
                  </a:solidFill>
                </a:rPr>
                <a:t>HELSE</a:t>
              </a:r>
            </a:p>
          </p:txBody>
        </p:sp>
        <p:sp>
          <p:nvSpPr>
            <p:cNvPr id="38" name="TekstSylinder 37">
              <a:extLst>
                <a:ext uri="{FF2B5EF4-FFF2-40B4-BE49-F238E27FC236}">
                  <a16:creationId xmlns:a16="http://schemas.microsoft.com/office/drawing/2014/main" id="{05D1851E-9927-3E3C-F55C-4FDBDE1CF1D1}"/>
                </a:ext>
              </a:extLst>
            </p:cNvPr>
            <p:cNvSpPr txBox="1"/>
            <p:nvPr/>
          </p:nvSpPr>
          <p:spPr>
            <a:xfrm rot="1230917">
              <a:off x="6482071" y="2454740"/>
              <a:ext cx="2160000" cy="2160000"/>
            </a:xfrm>
            <a:prstGeom prst="rect">
              <a:avLst/>
            </a:prstGeom>
            <a:noFill/>
          </p:spPr>
          <p:txBody>
            <a:bodyPr wrap="none" rtlCol="0">
              <a:prstTxWarp prst="textArchUp">
                <a:avLst>
                  <a:gd name="adj" fmla="val 16321546"/>
                </a:avLst>
              </a:prstTxWarp>
              <a:spAutoFit/>
            </a:bodyPr>
            <a:lstStyle/>
            <a:p>
              <a:r>
                <a:rPr lang="nb-NO" dirty="0"/>
                <a:t>Fysisk</a:t>
              </a:r>
            </a:p>
            <a:p>
              <a:endParaRPr lang="nb-NO" dirty="0"/>
            </a:p>
          </p:txBody>
        </p:sp>
        <p:sp>
          <p:nvSpPr>
            <p:cNvPr id="39" name="TekstSylinder 38">
              <a:extLst>
                <a:ext uri="{FF2B5EF4-FFF2-40B4-BE49-F238E27FC236}">
                  <a16:creationId xmlns:a16="http://schemas.microsoft.com/office/drawing/2014/main" id="{DDEDB090-3F96-798F-8E60-959D2C933D9D}"/>
                </a:ext>
              </a:extLst>
            </p:cNvPr>
            <p:cNvSpPr txBox="1"/>
            <p:nvPr/>
          </p:nvSpPr>
          <p:spPr>
            <a:xfrm rot="17623219">
              <a:off x="6665271" y="2422880"/>
              <a:ext cx="2160000" cy="2160000"/>
            </a:xfrm>
            <a:prstGeom prst="rect">
              <a:avLst/>
            </a:prstGeom>
            <a:noFill/>
          </p:spPr>
          <p:txBody>
            <a:bodyPr wrap="none" rtlCol="0">
              <a:prstTxWarp prst="textArchUp">
                <a:avLst>
                  <a:gd name="adj" fmla="val 16321546"/>
                </a:avLst>
              </a:prstTxWarp>
              <a:spAutoFit/>
            </a:bodyPr>
            <a:lstStyle/>
            <a:p>
              <a:r>
                <a:rPr lang="nb-NO" dirty="0"/>
                <a:t>Psykososial</a:t>
              </a:r>
            </a:p>
            <a:p>
              <a:endParaRPr lang="nb-NO" dirty="0"/>
            </a:p>
          </p:txBody>
        </p:sp>
        <p:sp>
          <p:nvSpPr>
            <p:cNvPr id="40" name="TekstSylinder 39">
              <a:extLst>
                <a:ext uri="{FF2B5EF4-FFF2-40B4-BE49-F238E27FC236}">
                  <a16:creationId xmlns:a16="http://schemas.microsoft.com/office/drawing/2014/main" id="{A3D994FB-5B78-E527-A11E-BA3ABF772A36}"/>
                </a:ext>
              </a:extLst>
            </p:cNvPr>
            <p:cNvSpPr txBox="1"/>
            <p:nvPr/>
          </p:nvSpPr>
          <p:spPr>
            <a:xfrm rot="15784410">
              <a:off x="6592873" y="2281794"/>
              <a:ext cx="2160000" cy="2160000"/>
            </a:xfrm>
            <a:prstGeom prst="rect">
              <a:avLst/>
            </a:prstGeom>
            <a:noFill/>
          </p:spPr>
          <p:txBody>
            <a:bodyPr wrap="none" rtlCol="0">
              <a:prstTxWarp prst="textArchDown">
                <a:avLst/>
              </a:prstTxWarp>
              <a:spAutoFit/>
            </a:bodyPr>
            <a:lstStyle/>
            <a:p>
              <a:r>
                <a:rPr lang="nb-NO" dirty="0"/>
                <a:t>Organisatorisk</a:t>
              </a:r>
            </a:p>
            <a:p>
              <a:endParaRPr lang="nb-NO" dirty="0"/>
            </a:p>
          </p:txBody>
        </p:sp>
        <p:sp>
          <p:nvSpPr>
            <p:cNvPr id="41" name="TekstSylinder 40">
              <a:extLst>
                <a:ext uri="{FF2B5EF4-FFF2-40B4-BE49-F238E27FC236}">
                  <a16:creationId xmlns:a16="http://schemas.microsoft.com/office/drawing/2014/main" id="{46EB8E67-4973-01DA-A24A-CAAE58B92D6C}"/>
                </a:ext>
              </a:extLst>
            </p:cNvPr>
            <p:cNvSpPr txBox="1"/>
            <p:nvPr/>
          </p:nvSpPr>
          <p:spPr>
            <a:xfrm>
              <a:off x="4884341" y="352306"/>
              <a:ext cx="2531546" cy="738664"/>
            </a:xfrm>
            <a:prstGeom prst="rect">
              <a:avLst/>
            </a:prstGeom>
            <a:solidFill>
              <a:schemeClr val="accent2">
                <a:alpha val="14000"/>
              </a:schemeClr>
            </a:solidFill>
          </p:spPr>
          <p:txBody>
            <a:bodyPr wrap="square" rtlCol="0">
              <a:spAutoFit/>
            </a:bodyPr>
            <a:lstStyle/>
            <a:p>
              <a:pPr marL="285750" indent="-285750">
                <a:buFont typeface="Calibri" panose="020F0502020204030204" pitchFamily="34" charset="0"/>
                <a:buChar char="⁻"/>
              </a:pPr>
              <a:r>
                <a:rPr lang="nb-NO" sz="1400" dirty="0"/>
                <a:t>Redusert kognitiv belastning</a:t>
              </a:r>
            </a:p>
            <a:p>
              <a:pPr marL="285750" indent="-285750">
                <a:buFont typeface="Calibri" panose="020F0502020204030204" pitchFamily="34" charset="0"/>
                <a:buChar char="⁻"/>
              </a:pPr>
              <a:r>
                <a:rPr lang="nb-NO" sz="1400" dirty="0"/>
                <a:t>Mindre monotoni</a:t>
              </a:r>
            </a:p>
            <a:p>
              <a:pPr marL="285750" indent="-285750">
                <a:buFont typeface="Calibri" panose="020F0502020204030204" pitchFamily="34" charset="0"/>
                <a:buChar char="⁻"/>
              </a:pPr>
              <a:r>
                <a:rPr lang="nb-NO" sz="1400" dirty="0"/>
                <a:t>Velvære</a:t>
              </a:r>
            </a:p>
          </p:txBody>
        </p:sp>
        <p:sp>
          <p:nvSpPr>
            <p:cNvPr id="42" name="TekstSylinder 41">
              <a:extLst>
                <a:ext uri="{FF2B5EF4-FFF2-40B4-BE49-F238E27FC236}">
                  <a16:creationId xmlns:a16="http://schemas.microsoft.com/office/drawing/2014/main" id="{66D9FD20-338C-37D5-5980-6020BB4280E2}"/>
                </a:ext>
              </a:extLst>
            </p:cNvPr>
            <p:cNvSpPr txBox="1"/>
            <p:nvPr/>
          </p:nvSpPr>
          <p:spPr>
            <a:xfrm>
              <a:off x="4288305" y="1086802"/>
              <a:ext cx="2190749" cy="738664"/>
            </a:xfrm>
            <a:prstGeom prst="rect">
              <a:avLst/>
            </a:prstGeom>
            <a:solidFill>
              <a:schemeClr val="accent1">
                <a:alpha val="14000"/>
              </a:schemeClr>
            </a:solidFill>
          </p:spPr>
          <p:txBody>
            <a:bodyPr wrap="square" rtlCol="0">
              <a:spAutoFit/>
            </a:bodyPr>
            <a:lstStyle/>
            <a:p>
              <a:pPr marL="285750" indent="-285750">
                <a:buFont typeface="Calibri" panose="020F0502020204030204" pitchFamily="34" charset="0"/>
                <a:buChar char="⁻"/>
              </a:pPr>
              <a:r>
                <a:rPr lang="nb-NO" sz="1400" dirty="0"/>
                <a:t>Kognitiv overbelastning</a:t>
              </a:r>
            </a:p>
            <a:p>
              <a:pPr marL="285750" indent="-285750">
                <a:buFont typeface="Calibri" panose="020F0502020204030204" pitchFamily="34" charset="0"/>
                <a:buChar char="⁻"/>
              </a:pPr>
              <a:r>
                <a:rPr lang="nb-NO" sz="1400" dirty="0"/>
                <a:t>Frykt for jobbtap</a:t>
              </a:r>
            </a:p>
            <a:p>
              <a:pPr marL="285750" indent="-285750">
                <a:buFont typeface="Calibri" panose="020F0502020204030204" pitchFamily="34" charset="0"/>
                <a:buChar char="⁻"/>
              </a:pPr>
              <a:r>
                <a:rPr lang="nb-NO" sz="1400" dirty="0"/>
                <a:t>Frykt for skade</a:t>
              </a:r>
            </a:p>
          </p:txBody>
        </p:sp>
        <p:sp>
          <p:nvSpPr>
            <p:cNvPr id="43" name="TekstSylinder 42">
              <a:extLst>
                <a:ext uri="{FF2B5EF4-FFF2-40B4-BE49-F238E27FC236}">
                  <a16:creationId xmlns:a16="http://schemas.microsoft.com/office/drawing/2014/main" id="{071992CA-259D-CAB3-3A84-F14755FD3AEB}"/>
                </a:ext>
              </a:extLst>
            </p:cNvPr>
            <p:cNvSpPr txBox="1"/>
            <p:nvPr/>
          </p:nvSpPr>
          <p:spPr>
            <a:xfrm>
              <a:off x="3307726" y="2520543"/>
              <a:ext cx="2176577" cy="523220"/>
            </a:xfrm>
            <a:prstGeom prst="rect">
              <a:avLst/>
            </a:prstGeom>
            <a:solidFill>
              <a:schemeClr val="accent2">
                <a:alpha val="14000"/>
              </a:schemeClr>
            </a:solidFill>
          </p:spPr>
          <p:txBody>
            <a:bodyPr wrap="square" rtlCol="0">
              <a:spAutoFit/>
            </a:bodyPr>
            <a:lstStyle>
              <a:defPPr>
                <a:defRPr lang="nb-NO"/>
              </a:defPPr>
              <a:lvl1pPr marL="285750" indent="-285750">
                <a:buFont typeface="Calibri" panose="020F0502020204030204" pitchFamily="34" charset="0"/>
                <a:buChar char="⁻"/>
                <a:defRPr sz="1400"/>
              </a:lvl1pPr>
            </a:lstStyle>
            <a:p>
              <a:r>
                <a:rPr lang="nb-NO" dirty="0"/>
                <a:t>Tidskontroll</a:t>
              </a:r>
            </a:p>
            <a:p>
              <a:r>
                <a:rPr lang="nb-NO" dirty="0"/>
                <a:t>Arbeidsmengdekontroll</a:t>
              </a:r>
            </a:p>
          </p:txBody>
        </p:sp>
        <p:sp>
          <p:nvSpPr>
            <p:cNvPr id="44" name="TekstSylinder 43">
              <a:extLst>
                <a:ext uri="{FF2B5EF4-FFF2-40B4-BE49-F238E27FC236}">
                  <a16:creationId xmlns:a16="http://schemas.microsoft.com/office/drawing/2014/main" id="{61486A3D-63AB-C722-FF18-94CB1245BF66}"/>
                </a:ext>
              </a:extLst>
            </p:cNvPr>
            <p:cNvSpPr txBox="1"/>
            <p:nvPr/>
          </p:nvSpPr>
          <p:spPr>
            <a:xfrm>
              <a:off x="3758803" y="3617442"/>
              <a:ext cx="1752215" cy="523220"/>
            </a:xfrm>
            <a:prstGeom prst="rect">
              <a:avLst/>
            </a:prstGeom>
            <a:solidFill>
              <a:schemeClr val="accent1">
                <a:alpha val="14000"/>
              </a:schemeClr>
            </a:solidFill>
          </p:spPr>
          <p:txBody>
            <a:bodyPr wrap="square" rtlCol="0">
              <a:spAutoFit/>
            </a:bodyPr>
            <a:lstStyle/>
            <a:p>
              <a:pPr marL="285750" indent="-285750">
                <a:buFont typeface="Calibri" panose="020F0502020204030204" pitchFamily="34" charset="0"/>
                <a:buChar char="⁻"/>
              </a:pPr>
              <a:r>
                <a:rPr lang="nb-NO" sz="1400" dirty="0"/>
                <a:t>Mistillit</a:t>
              </a:r>
            </a:p>
            <a:p>
              <a:pPr marL="285750" indent="-285750">
                <a:buFont typeface="Calibri" panose="020F0502020204030204" pitchFamily="34" charset="0"/>
                <a:buChar char="⁻"/>
              </a:pPr>
              <a:r>
                <a:rPr lang="nb-NO" sz="1400" dirty="0"/>
                <a:t>Negativ holdning</a:t>
              </a:r>
            </a:p>
          </p:txBody>
        </p:sp>
        <p:sp>
          <p:nvSpPr>
            <p:cNvPr id="45" name="TekstSylinder 44">
              <a:extLst>
                <a:ext uri="{FF2B5EF4-FFF2-40B4-BE49-F238E27FC236}">
                  <a16:creationId xmlns:a16="http://schemas.microsoft.com/office/drawing/2014/main" id="{14DFE756-AD73-3759-4F15-3E4F4C6B910E}"/>
                </a:ext>
              </a:extLst>
            </p:cNvPr>
            <p:cNvSpPr txBox="1"/>
            <p:nvPr/>
          </p:nvSpPr>
          <p:spPr>
            <a:xfrm>
              <a:off x="6583527" y="5743654"/>
              <a:ext cx="2788422" cy="954107"/>
            </a:xfrm>
            <a:prstGeom prst="rect">
              <a:avLst/>
            </a:prstGeom>
            <a:solidFill>
              <a:schemeClr val="accent1">
                <a:alpha val="14000"/>
              </a:schemeClr>
            </a:solidFill>
          </p:spPr>
          <p:txBody>
            <a:bodyPr wrap="square" rtlCol="0">
              <a:spAutoFit/>
            </a:bodyPr>
            <a:lstStyle/>
            <a:p>
              <a:pPr marL="285750" indent="-285750">
                <a:buFont typeface="Calibri" panose="020F0502020204030204" pitchFamily="34" charset="0"/>
                <a:buChar char="⁻"/>
              </a:pPr>
              <a:r>
                <a:rPr lang="nb-NO" sz="1400" dirty="0"/>
                <a:t>Tap av ferdigheter</a:t>
              </a:r>
            </a:p>
            <a:p>
              <a:pPr marL="285750" indent="-285750">
                <a:buFont typeface="Calibri" panose="020F0502020204030204" pitchFamily="34" charset="0"/>
                <a:buChar char="⁻"/>
              </a:pPr>
              <a:r>
                <a:rPr lang="nb-NO" sz="1400" dirty="0"/>
                <a:t>Uforutsigbarhet</a:t>
              </a:r>
            </a:p>
            <a:p>
              <a:pPr marL="285750" indent="-285750">
                <a:buFont typeface="Calibri" panose="020F0502020204030204" pitchFamily="34" charset="0"/>
                <a:buChar char="⁻"/>
              </a:pPr>
              <a:r>
                <a:rPr lang="nb-NO" sz="1400" dirty="0"/>
                <a:t>Oppgavekonsolidering</a:t>
              </a:r>
            </a:p>
            <a:p>
              <a:pPr marL="285750" indent="-285750">
                <a:buFont typeface="Calibri" panose="020F0502020204030204" pitchFamily="34" charset="0"/>
                <a:buChar char="⁻"/>
              </a:pPr>
              <a:r>
                <a:rPr lang="nb-NO" sz="1400" dirty="0"/>
                <a:t>Redusert oppgavefullstendighet</a:t>
              </a:r>
            </a:p>
          </p:txBody>
        </p:sp>
        <p:sp>
          <p:nvSpPr>
            <p:cNvPr id="46" name="TekstSylinder 45">
              <a:extLst>
                <a:ext uri="{FF2B5EF4-FFF2-40B4-BE49-F238E27FC236}">
                  <a16:creationId xmlns:a16="http://schemas.microsoft.com/office/drawing/2014/main" id="{6B7CBE11-F0DA-3527-BF2D-26C6B035BB60}"/>
                </a:ext>
              </a:extLst>
            </p:cNvPr>
            <p:cNvSpPr txBox="1"/>
            <p:nvPr/>
          </p:nvSpPr>
          <p:spPr>
            <a:xfrm>
              <a:off x="9326442" y="4552639"/>
              <a:ext cx="1840328" cy="523220"/>
            </a:xfrm>
            <a:prstGeom prst="rect">
              <a:avLst/>
            </a:prstGeom>
            <a:solidFill>
              <a:schemeClr val="accent2">
                <a:alpha val="14000"/>
              </a:schemeClr>
            </a:solidFill>
          </p:spPr>
          <p:txBody>
            <a:bodyPr wrap="square" rtlCol="0">
              <a:spAutoFit/>
            </a:bodyPr>
            <a:lstStyle/>
            <a:p>
              <a:pPr marL="285750" indent="-285750">
                <a:buFont typeface="Calibri" panose="020F0502020204030204" pitchFamily="34" charset="0"/>
                <a:buChar char="⁻"/>
              </a:pPr>
              <a:r>
                <a:rPr lang="nb-NO" sz="1400" dirty="0"/>
                <a:t>Inkludering</a:t>
              </a:r>
            </a:p>
            <a:p>
              <a:pPr marL="285750" indent="-285750">
                <a:buFont typeface="Calibri" panose="020F0502020204030204" pitchFamily="34" charset="0"/>
                <a:buChar char="⁻"/>
              </a:pPr>
              <a:r>
                <a:rPr lang="nb-NO" sz="1400" dirty="0"/>
                <a:t>Sosial interaksjon</a:t>
              </a:r>
            </a:p>
          </p:txBody>
        </p:sp>
        <p:sp>
          <p:nvSpPr>
            <p:cNvPr id="47" name="TekstSylinder 46">
              <a:extLst>
                <a:ext uri="{FF2B5EF4-FFF2-40B4-BE49-F238E27FC236}">
                  <a16:creationId xmlns:a16="http://schemas.microsoft.com/office/drawing/2014/main" id="{F4FF6C1A-0386-BD56-877F-D82512AAE6C8}"/>
                </a:ext>
              </a:extLst>
            </p:cNvPr>
            <p:cNvSpPr txBox="1"/>
            <p:nvPr/>
          </p:nvSpPr>
          <p:spPr>
            <a:xfrm>
              <a:off x="4586713" y="5015191"/>
              <a:ext cx="2359937" cy="954107"/>
            </a:xfrm>
            <a:prstGeom prst="rect">
              <a:avLst/>
            </a:prstGeom>
            <a:solidFill>
              <a:schemeClr val="accent2">
                <a:alpha val="14000"/>
              </a:schemeClr>
            </a:solidFill>
          </p:spPr>
          <p:txBody>
            <a:bodyPr wrap="square" rtlCol="0">
              <a:spAutoFit/>
            </a:bodyPr>
            <a:lstStyle/>
            <a:p>
              <a:pPr marL="285750" indent="-285750">
                <a:buFont typeface="Calibri" panose="020F0502020204030204" pitchFamily="34" charset="0"/>
                <a:buChar char="⁻"/>
              </a:pPr>
              <a:r>
                <a:rPr lang="nb-NO" sz="1400" dirty="0"/>
                <a:t>Kompetanseheving</a:t>
              </a:r>
            </a:p>
            <a:p>
              <a:pPr marL="285750" indent="-285750">
                <a:buFont typeface="Calibri" panose="020F0502020204030204" pitchFamily="34" charset="0"/>
                <a:buChar char="⁻"/>
              </a:pPr>
              <a:r>
                <a:rPr lang="nb-NO" sz="1400" dirty="0"/>
                <a:t>Omstilling av ferdigheter</a:t>
              </a:r>
            </a:p>
            <a:p>
              <a:pPr marL="285750" indent="-285750">
                <a:buFont typeface="Calibri" panose="020F0502020204030204" pitchFamily="34" charset="0"/>
                <a:buChar char="⁻"/>
              </a:pPr>
              <a:r>
                <a:rPr lang="nb-NO" sz="1400" dirty="0"/>
                <a:t>Variert oppgaveportefølje</a:t>
              </a:r>
            </a:p>
            <a:p>
              <a:pPr marL="285750" indent="-285750">
                <a:buFont typeface="Calibri" panose="020F0502020204030204" pitchFamily="34" charset="0"/>
                <a:buChar char="⁻"/>
              </a:pPr>
              <a:r>
                <a:rPr lang="nb-NO" sz="1400" dirty="0"/>
                <a:t>Arbeidskontroll</a:t>
              </a:r>
            </a:p>
          </p:txBody>
        </p:sp>
        <p:sp>
          <p:nvSpPr>
            <p:cNvPr id="48" name="TekstSylinder 47">
              <a:extLst>
                <a:ext uri="{FF2B5EF4-FFF2-40B4-BE49-F238E27FC236}">
                  <a16:creationId xmlns:a16="http://schemas.microsoft.com/office/drawing/2014/main" id="{CFA068D9-232D-D9C4-8931-C33008A1CDAF}"/>
                </a:ext>
              </a:extLst>
            </p:cNvPr>
            <p:cNvSpPr txBox="1"/>
            <p:nvPr/>
          </p:nvSpPr>
          <p:spPr>
            <a:xfrm>
              <a:off x="9770523" y="2906160"/>
              <a:ext cx="1629630" cy="523220"/>
            </a:xfrm>
            <a:prstGeom prst="rect">
              <a:avLst/>
            </a:prstGeom>
            <a:solidFill>
              <a:schemeClr val="accent1">
                <a:alpha val="14000"/>
              </a:schemeClr>
            </a:solidFill>
          </p:spPr>
          <p:txBody>
            <a:bodyPr wrap="square" rtlCol="0">
              <a:spAutoFit/>
            </a:bodyPr>
            <a:lstStyle/>
            <a:p>
              <a:pPr marL="285750" indent="-285750">
                <a:buFont typeface="Calibri" panose="020F0502020204030204" pitchFamily="34" charset="0"/>
                <a:buChar char="⁻"/>
              </a:pPr>
              <a:r>
                <a:rPr lang="nb-NO" sz="1400" dirty="0"/>
                <a:t>Risikovurdering</a:t>
              </a:r>
            </a:p>
            <a:p>
              <a:pPr marL="285750" indent="-285750">
                <a:buFont typeface="Calibri" panose="020F0502020204030204" pitchFamily="34" charset="0"/>
                <a:buChar char="⁻"/>
              </a:pPr>
              <a:r>
                <a:rPr lang="nb-NO" sz="1400" dirty="0"/>
                <a:t>Uforutsigbarhet</a:t>
              </a:r>
            </a:p>
          </p:txBody>
        </p:sp>
        <p:sp>
          <p:nvSpPr>
            <p:cNvPr id="49" name="TekstSylinder 48">
              <a:extLst>
                <a:ext uri="{FF2B5EF4-FFF2-40B4-BE49-F238E27FC236}">
                  <a16:creationId xmlns:a16="http://schemas.microsoft.com/office/drawing/2014/main" id="{F1E25FE9-7A71-7099-79D0-9F7CFDB88257}"/>
                </a:ext>
              </a:extLst>
            </p:cNvPr>
            <p:cNvSpPr txBox="1"/>
            <p:nvPr/>
          </p:nvSpPr>
          <p:spPr>
            <a:xfrm>
              <a:off x="8367632" y="370311"/>
              <a:ext cx="2637959" cy="1169551"/>
            </a:xfrm>
            <a:prstGeom prst="rect">
              <a:avLst/>
            </a:prstGeom>
            <a:solidFill>
              <a:schemeClr val="accent2">
                <a:alpha val="14000"/>
              </a:schemeClr>
            </a:solidFill>
          </p:spPr>
          <p:txBody>
            <a:bodyPr wrap="square" rtlCol="0">
              <a:spAutoFit/>
            </a:bodyPr>
            <a:lstStyle/>
            <a:p>
              <a:pPr marL="285750" indent="-285750">
                <a:buFont typeface="Calibri" panose="020F0502020204030204" pitchFamily="34" charset="0"/>
                <a:buChar char="⁻"/>
              </a:pPr>
              <a:r>
                <a:rPr lang="nb-NO" sz="1400" dirty="0"/>
                <a:t>Redusert arbeidsmengde</a:t>
              </a:r>
            </a:p>
            <a:p>
              <a:pPr marL="285750" indent="-285750">
                <a:buFont typeface="Calibri" panose="020F0502020204030204" pitchFamily="34" charset="0"/>
                <a:buChar char="⁻"/>
              </a:pPr>
              <a:r>
                <a:rPr lang="nb-NO" sz="1400" dirty="0"/>
                <a:t>Færre ulykker</a:t>
              </a:r>
            </a:p>
            <a:p>
              <a:pPr marL="285750" indent="-285750">
                <a:buFont typeface="Calibri" panose="020F0502020204030204" pitchFamily="34" charset="0"/>
                <a:buChar char="⁻"/>
              </a:pPr>
              <a:r>
                <a:rPr lang="nb-NO" sz="1400" dirty="0"/>
                <a:t>Belastning/langvarige skader</a:t>
              </a:r>
            </a:p>
            <a:p>
              <a:pPr marL="285750" indent="-285750">
                <a:buFont typeface="Calibri" panose="020F0502020204030204" pitchFamily="34" charset="0"/>
                <a:buChar char="⁻"/>
              </a:pPr>
              <a:r>
                <a:rPr lang="nb-NO" sz="1400" dirty="0"/>
                <a:t>Ergonomisk arbeidsplass</a:t>
              </a:r>
            </a:p>
            <a:p>
              <a:pPr marL="285750" indent="-285750">
                <a:buFont typeface="Calibri" panose="020F0502020204030204" pitchFamily="34" charset="0"/>
                <a:buChar char="⁻"/>
              </a:pPr>
              <a:r>
                <a:rPr lang="nb-NO" sz="1400" dirty="0"/>
                <a:t>Redusert skjermtid</a:t>
              </a:r>
            </a:p>
          </p:txBody>
        </p:sp>
        <p:sp>
          <p:nvSpPr>
            <p:cNvPr id="50" name="TekstSylinder 49">
              <a:extLst>
                <a:ext uri="{FF2B5EF4-FFF2-40B4-BE49-F238E27FC236}">
                  <a16:creationId xmlns:a16="http://schemas.microsoft.com/office/drawing/2014/main" id="{5D455A63-E01F-F199-7075-851F22EE9950}"/>
                </a:ext>
              </a:extLst>
            </p:cNvPr>
            <p:cNvSpPr txBox="1"/>
            <p:nvPr/>
          </p:nvSpPr>
          <p:spPr>
            <a:xfrm>
              <a:off x="9282018" y="1539332"/>
              <a:ext cx="1629630" cy="523220"/>
            </a:xfrm>
            <a:prstGeom prst="rect">
              <a:avLst/>
            </a:prstGeom>
            <a:solidFill>
              <a:schemeClr val="accent1">
                <a:alpha val="14000"/>
              </a:schemeClr>
            </a:solidFill>
          </p:spPr>
          <p:txBody>
            <a:bodyPr wrap="square" rtlCol="0">
              <a:spAutoFit/>
            </a:bodyPr>
            <a:lstStyle/>
            <a:p>
              <a:pPr marL="285750" indent="-285750">
                <a:buFont typeface="Calibri" panose="020F0502020204030204" pitchFamily="34" charset="0"/>
                <a:buChar char="⁻"/>
              </a:pPr>
              <a:r>
                <a:rPr lang="nb-NO" sz="1400" dirty="0"/>
                <a:t>(Gjenværende) </a:t>
              </a:r>
              <a:br>
                <a:rPr lang="nb-NO" sz="1400" dirty="0"/>
              </a:br>
              <a:r>
                <a:rPr lang="nb-NO" sz="1400" dirty="0"/>
                <a:t>fysiske risikoer</a:t>
              </a:r>
            </a:p>
          </p:txBody>
        </p:sp>
        <p:sp>
          <p:nvSpPr>
            <p:cNvPr id="51" name="TekstSylinder 50">
              <a:extLst>
                <a:ext uri="{FF2B5EF4-FFF2-40B4-BE49-F238E27FC236}">
                  <a16:creationId xmlns:a16="http://schemas.microsoft.com/office/drawing/2014/main" id="{335FDEB8-3AA5-2F65-A92D-0688DCE0DBE2}"/>
                </a:ext>
              </a:extLst>
            </p:cNvPr>
            <p:cNvSpPr txBox="1"/>
            <p:nvPr/>
          </p:nvSpPr>
          <p:spPr>
            <a:xfrm>
              <a:off x="8578596" y="5075325"/>
              <a:ext cx="2216030" cy="307777"/>
            </a:xfrm>
            <a:prstGeom prst="rect">
              <a:avLst/>
            </a:prstGeom>
            <a:solidFill>
              <a:schemeClr val="accent1">
                <a:alpha val="14000"/>
              </a:schemeClr>
            </a:solidFill>
          </p:spPr>
          <p:txBody>
            <a:bodyPr wrap="square" rtlCol="0">
              <a:spAutoFit/>
            </a:bodyPr>
            <a:lstStyle/>
            <a:p>
              <a:pPr marL="285750" indent="-285750">
                <a:buFont typeface="Calibri" panose="020F0502020204030204" pitchFamily="34" charset="0"/>
                <a:buChar char="⁻"/>
              </a:pPr>
              <a:r>
                <a:rPr lang="nb-NO" sz="1400" dirty="0"/>
                <a:t>Demografiske endringer</a:t>
              </a:r>
            </a:p>
          </p:txBody>
        </p:sp>
      </p:grpSp>
    </p:spTree>
    <p:extLst>
      <p:ext uri="{BB962C8B-B14F-4D97-AF65-F5344CB8AC3E}">
        <p14:creationId xmlns:p14="http://schemas.microsoft.com/office/powerpoint/2010/main" val="359540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Hva er medvirkning?</a:t>
            </a:r>
          </a:p>
        </p:txBody>
      </p:sp>
      <p:sp>
        <p:nvSpPr>
          <p:cNvPr id="3" name="Plassholder for innhold 2"/>
          <p:cNvSpPr>
            <a:spLocks noGrp="1"/>
          </p:cNvSpPr>
          <p:nvPr>
            <p:ph idx="1"/>
          </p:nvPr>
        </p:nvSpPr>
        <p:spPr>
          <a:xfrm>
            <a:off x="1007165" y="1690688"/>
            <a:ext cx="10515600" cy="4351338"/>
          </a:xfrm>
        </p:spPr>
        <p:txBody>
          <a:bodyPr/>
          <a:lstStyle/>
          <a:p>
            <a:r>
              <a:rPr lang="nb-NO" dirty="0"/>
              <a:t>Mange ulike begreper:</a:t>
            </a:r>
          </a:p>
          <a:p>
            <a:pPr lvl="1"/>
            <a:r>
              <a:rPr lang="nb-NO" dirty="0"/>
              <a:t>Åpenhet</a:t>
            </a:r>
          </a:p>
          <a:p>
            <a:pPr lvl="1"/>
            <a:r>
              <a:rPr lang="nb-NO" dirty="0"/>
              <a:t>Informasjon</a:t>
            </a:r>
          </a:p>
          <a:p>
            <a:pPr lvl="1"/>
            <a:r>
              <a:rPr lang="nb-NO" dirty="0"/>
              <a:t>Drøfting</a:t>
            </a:r>
          </a:p>
          <a:p>
            <a:pPr lvl="1"/>
            <a:r>
              <a:rPr lang="nb-NO" dirty="0"/>
              <a:t>Medbestemmelse</a:t>
            </a:r>
          </a:p>
          <a:p>
            <a:pPr lvl="1"/>
            <a:r>
              <a:rPr lang="nb-NO" dirty="0"/>
              <a:t>Bedriftsdemokrati (Grl</a:t>
            </a:r>
            <a:r>
              <a:rPr lang="nb-NO" dirty="0">
                <a:sym typeface="Wingdings" panose="05000000000000000000" pitchFamily="2" charset="2"/>
              </a:rPr>
              <a:t>.)</a:t>
            </a:r>
            <a:endParaRPr lang="nb-NO" dirty="0"/>
          </a:p>
          <a:p>
            <a:pPr lvl="1"/>
            <a:r>
              <a:rPr lang="nb-NO" dirty="0"/>
              <a:t>Medvirkning</a:t>
            </a:r>
          </a:p>
          <a:p>
            <a:pPr lvl="1"/>
            <a:r>
              <a:rPr lang="nb-NO" dirty="0"/>
              <a:t>Konsultasjon</a:t>
            </a:r>
          </a:p>
          <a:p>
            <a:pPr lvl="1"/>
            <a:r>
              <a:rPr lang="nb-NO" dirty="0"/>
              <a:t>Etc.</a:t>
            </a:r>
          </a:p>
          <a:p>
            <a:pPr lvl="1"/>
            <a:endParaRPr lang="nb-NO" dirty="0"/>
          </a:p>
        </p:txBody>
      </p:sp>
      <p:pic>
        <p:nvPicPr>
          <p:cNvPr id="4" name="Bilde 3"/>
          <p:cNvPicPr>
            <a:picLocks noChangeAspect="1"/>
          </p:cNvPicPr>
          <p:nvPr/>
        </p:nvPicPr>
        <p:blipFill>
          <a:blip r:embed="rId3"/>
          <a:stretch>
            <a:fillRect/>
          </a:stretch>
        </p:blipFill>
        <p:spPr>
          <a:xfrm>
            <a:off x="5832000" y="2136912"/>
            <a:ext cx="5047395" cy="3110949"/>
          </a:xfrm>
          <a:prstGeom prst="rect">
            <a:avLst/>
          </a:prstGeom>
        </p:spPr>
      </p:pic>
      <p:sp>
        <p:nvSpPr>
          <p:cNvPr id="5" name="TekstSylinder 4"/>
          <p:cNvSpPr txBox="1"/>
          <p:nvPr/>
        </p:nvSpPr>
        <p:spPr>
          <a:xfrm>
            <a:off x="7788056" y="2257303"/>
            <a:ext cx="1135281" cy="338554"/>
          </a:xfrm>
          <a:prstGeom prst="rect">
            <a:avLst/>
          </a:prstGeom>
          <a:noFill/>
        </p:spPr>
        <p:txBody>
          <a:bodyPr wrap="square" rtlCol="0">
            <a:spAutoFit/>
          </a:bodyPr>
          <a:lstStyle/>
          <a:p>
            <a:r>
              <a:rPr lang="nb-NO" sz="800" dirty="0"/>
              <a:t>Fig. av Renate Heggelund</a:t>
            </a:r>
          </a:p>
        </p:txBody>
      </p:sp>
    </p:spTree>
    <p:extLst>
      <p:ext uri="{BB962C8B-B14F-4D97-AF65-F5344CB8AC3E}">
        <p14:creationId xmlns:p14="http://schemas.microsoft.com/office/powerpoint/2010/main" val="367764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00062"/>
            <a:ext cx="10515600" cy="1325563"/>
          </a:xfrm>
        </p:spPr>
        <p:txBody>
          <a:bodyPr/>
          <a:lstStyle/>
          <a:p>
            <a:r>
              <a:rPr lang="nb-NO" dirty="0">
                <a:solidFill>
                  <a:schemeClr val="accent1"/>
                </a:solidFill>
              </a:rPr>
              <a:t>Hvilken rolle skal HMS arbeid ha ved innføring av nye digitale verktøy</a:t>
            </a:r>
          </a:p>
        </p:txBody>
      </p:sp>
      <p:sp>
        <p:nvSpPr>
          <p:cNvPr id="3" name="Plassholder for innhold 2"/>
          <p:cNvSpPr>
            <a:spLocks noGrp="1"/>
          </p:cNvSpPr>
          <p:nvPr>
            <p:ph idx="1"/>
          </p:nvPr>
        </p:nvSpPr>
        <p:spPr/>
        <p:txBody>
          <a:bodyPr>
            <a:normAutofit fontScale="92500" lnSpcReduction="10000"/>
          </a:bodyPr>
          <a:lstStyle/>
          <a:p>
            <a:pPr marL="0" indent="0">
              <a:buNone/>
            </a:pPr>
            <a:endParaRPr lang="nb-NO" dirty="0"/>
          </a:p>
          <a:p>
            <a:pPr marL="0" indent="0">
              <a:buNone/>
            </a:pPr>
            <a:r>
              <a:rPr lang="nb-NO" b="1" dirty="0"/>
              <a:t>Arbeidsmiljødirektivet (89/391/EØF) artikkel 6 (3) c): </a:t>
            </a:r>
          </a:p>
          <a:p>
            <a:pPr marL="0" indent="0">
              <a:buNone/>
            </a:pPr>
            <a:endParaRPr lang="nb-NO" dirty="0"/>
          </a:p>
          <a:p>
            <a:pPr marL="0" indent="0">
              <a:buNone/>
            </a:pPr>
            <a:r>
              <a:rPr lang="nb-NO" dirty="0"/>
              <a:t>Arbeidsgiveren skal «påse at arbeidstakerne og/eller deres representanter </a:t>
            </a:r>
            <a:r>
              <a:rPr lang="nb-NO" dirty="0">
                <a:solidFill>
                  <a:srgbClr val="FF0000"/>
                </a:solidFill>
              </a:rPr>
              <a:t>ved planlegging og innføring av ny teknologi </a:t>
            </a:r>
            <a:r>
              <a:rPr lang="nb-NO" dirty="0"/>
              <a:t>blir konsultert når det gjelder følger for deres sikkerhet og helse av valg av utstyr, planlegging av arbeidsvilkår og virkning av miljøfaktorer på arbeidet»</a:t>
            </a:r>
          </a:p>
          <a:p>
            <a:pPr marL="0" indent="0">
              <a:buNone/>
            </a:pPr>
            <a:endParaRPr lang="nb-NO" dirty="0"/>
          </a:p>
          <a:p>
            <a:pPr marL="0" indent="0">
              <a:buNone/>
            </a:pPr>
            <a:r>
              <a:rPr lang="nb-NO" dirty="0"/>
              <a:t>Forskning fra EU-OSHA</a:t>
            </a:r>
          </a:p>
          <a:p>
            <a:pPr marL="0" indent="0">
              <a:buNone/>
            </a:pPr>
            <a:r>
              <a:rPr lang="nb-NO" dirty="0"/>
              <a:t>- Det klassiske HMS arbeid blir viktigere ved innføring av ny teknologi</a:t>
            </a:r>
          </a:p>
          <a:p>
            <a:endParaRPr lang="nb-NO" dirty="0"/>
          </a:p>
        </p:txBody>
      </p:sp>
    </p:spTree>
    <p:extLst>
      <p:ext uri="{BB962C8B-B14F-4D97-AF65-F5344CB8AC3E}">
        <p14:creationId xmlns:p14="http://schemas.microsoft.com/office/powerpoint/2010/main" val="352362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00062"/>
            <a:ext cx="10515600" cy="1325563"/>
          </a:xfrm>
        </p:spPr>
        <p:txBody>
          <a:bodyPr/>
          <a:lstStyle/>
          <a:p>
            <a:r>
              <a:rPr lang="nb-NO" dirty="0">
                <a:solidFill>
                  <a:schemeClr val="accent1"/>
                </a:solidFill>
              </a:rPr>
              <a:t>Nærmere om regelverk – Teknologi og medbestemmelse</a:t>
            </a:r>
          </a:p>
        </p:txBody>
      </p:sp>
      <p:sp>
        <p:nvSpPr>
          <p:cNvPr id="3" name="Plassholder for innhold 2"/>
          <p:cNvSpPr>
            <a:spLocks noGrp="1"/>
          </p:cNvSpPr>
          <p:nvPr>
            <p:ph idx="1"/>
          </p:nvPr>
        </p:nvSpPr>
        <p:spPr>
          <a:xfrm>
            <a:off x="838200" y="1825624"/>
            <a:ext cx="10515600" cy="4806995"/>
          </a:xfrm>
        </p:spPr>
        <p:txBody>
          <a:bodyPr>
            <a:normAutofit fontScale="92500" lnSpcReduction="20000"/>
          </a:bodyPr>
          <a:lstStyle/>
          <a:p>
            <a:pPr marL="0" indent="0">
              <a:buNone/>
            </a:pPr>
            <a:endParaRPr lang="nb-NO" dirty="0"/>
          </a:p>
          <a:p>
            <a:pPr marL="0" indent="0">
              <a:buNone/>
            </a:pPr>
            <a:r>
              <a:rPr lang="nb-NO" b="1" dirty="0"/>
              <a:t>Den reviderte europeiske sosialpakt ETS nr. 163 fra 1996 sier litt mer om hva som skal til, i artikkel 21: </a:t>
            </a:r>
          </a:p>
          <a:p>
            <a:pPr marL="0" indent="0">
              <a:buNone/>
            </a:pPr>
            <a:r>
              <a:rPr lang="nb-NO" dirty="0"/>
              <a:t>«For å sikre en effektiv gjennomføring av arbeidstakernes rett til å bli informert og rådspurt i foretaket forplikter partene seg til å vedta eller oppmuntre til tiltak som gjør det mulig for arbeidstakerne eller deres representanter i samsvar med nasjonal lovgivning og praksis</a:t>
            </a:r>
          </a:p>
          <a:p>
            <a:r>
              <a:rPr lang="nb-NO" dirty="0"/>
              <a:t>a	å bli </a:t>
            </a:r>
            <a:r>
              <a:rPr lang="nb-NO" dirty="0">
                <a:solidFill>
                  <a:schemeClr val="accent2"/>
                </a:solidFill>
              </a:rPr>
              <a:t>informert regelmessig eller i rett tid og på en forståelig måte om den økonomiske og finansielle situasjon til foretaket som sysselsetter dem</a:t>
            </a:r>
            <a:r>
              <a:rPr lang="nb-NO" dirty="0"/>
              <a:t>, med det forbehold at visse opplysninger som kunne skade foretaket, kan nektes offentliggjort, eller bli gjenstand for fortrolig behandling; og</a:t>
            </a:r>
          </a:p>
          <a:p>
            <a:r>
              <a:rPr lang="nb-NO" dirty="0"/>
              <a:t>b	å bli </a:t>
            </a:r>
            <a:r>
              <a:rPr lang="nb-NO" dirty="0">
                <a:solidFill>
                  <a:schemeClr val="accent2"/>
                </a:solidFill>
              </a:rPr>
              <a:t>rådspurt i god tid om forslag til beslutninger som i betydelig grad kunne påvirke arbeidstakernes interesser</a:t>
            </a:r>
            <a:r>
              <a:rPr lang="nb-NO" dirty="0"/>
              <a:t>, særlig om de beslutninger som kunne få en betydelig innvirkning på foretakets sysselsettingssituasjon.»</a:t>
            </a:r>
          </a:p>
          <a:p>
            <a:pPr marL="0" indent="0">
              <a:buNone/>
            </a:pPr>
            <a:endParaRPr lang="nb-NO" b="1" dirty="0"/>
          </a:p>
        </p:txBody>
      </p:sp>
    </p:spTree>
    <p:extLst>
      <p:ext uri="{BB962C8B-B14F-4D97-AF65-F5344CB8AC3E}">
        <p14:creationId xmlns:p14="http://schemas.microsoft.com/office/powerpoint/2010/main" val="425622663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3731</Words>
  <Application>Microsoft Office PowerPoint</Application>
  <PresentationFormat>Widescreen</PresentationFormat>
  <Paragraphs>324</Paragraphs>
  <Slides>27</Slides>
  <Notes>23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27</vt:i4>
      </vt:variant>
    </vt:vector>
  </HeadingPairs>
  <TitlesOfParts>
    <vt:vector size="32" baseType="lpstr">
      <vt:lpstr>Arial</vt:lpstr>
      <vt:lpstr>Calibri</vt:lpstr>
      <vt:lpstr>Calibri Light</vt:lpstr>
      <vt:lpstr>Wingdings</vt:lpstr>
      <vt:lpstr>Office-tema</vt:lpstr>
      <vt:lpstr>Digitalisering og arbeidsrett</vt:lpstr>
      <vt:lpstr>Hva skal dere få ut av dette foredraget?</vt:lpstr>
      <vt:lpstr>Bakgrunn og perspektiver</vt:lpstr>
      <vt:lpstr>Risikofaktorer ved bruk av KI i arbeidslivet</vt:lpstr>
      <vt:lpstr>Grunnkrav til arbeidsmiljøet</vt:lpstr>
      <vt:lpstr>Risikoer og muligheter knyttet til helse, miljø og sikkerhet (HMS)  funnet i bruksområdet (AI + roboter)  Forskning fra EU-OSHA på brukertilfeller</vt:lpstr>
      <vt:lpstr>Hva er medvirkning?</vt:lpstr>
      <vt:lpstr>Hvilken rolle skal HMS arbeid ha ved innføring av nye digitale verktøy</vt:lpstr>
      <vt:lpstr>Nærmere om regelverk – Teknologi og medbestemmelse</vt:lpstr>
      <vt:lpstr>Hvilken rolle skal HMS ha ved innføring av nye digitale verktøy</vt:lpstr>
      <vt:lpstr>Hvilken rolle skal HMS ha ved innføring av nye digitale verktøy</vt:lpstr>
      <vt:lpstr>Partenes utgangspunkt for samarbeid om bruk av ny teknologi</vt:lpstr>
      <vt:lpstr>Partenes utgangspunkt for samarbeid om bruk av ny teknologi</vt:lpstr>
      <vt:lpstr>PowerPoint-presentasjon</vt:lpstr>
      <vt:lpstr>FAFO-rapport 2023-12: Hvor godt fungerer partssamarbeidet ved digitalisering? </vt:lpstr>
      <vt:lpstr>Nærmere om FAFO-rapport 2023-12</vt:lpstr>
      <vt:lpstr>Overvåking i digitaliseringskontekst</vt:lpstr>
      <vt:lpstr>Bossware - problemet</vt:lpstr>
      <vt:lpstr>Begreper innenfor HR </vt:lpstr>
      <vt:lpstr>Nærmere reguleringer av arbeidsgivers rett til å overvåke arbeidstakers bruk av elektronisk utstyr</vt:lpstr>
      <vt:lpstr>Nærmere om regelverk - Teknologi og personvern</vt:lpstr>
      <vt:lpstr>Kontrolltiltak</vt:lpstr>
      <vt:lpstr>Nærmere om regelverk - overvåking</vt:lpstr>
      <vt:lpstr>Nærmere om regelverk - overvåking</vt:lpstr>
      <vt:lpstr>Nærmere om regelverk – Teknologi og medbestemmelse</vt:lpstr>
      <vt:lpstr>Nærmere om regelverk – Teknologi og medbestemmelse</vt:lpstr>
      <vt:lpstr>Takk for oppmerksomheten!!</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Makt og menneskeverd i det digitale arbeidsllivet</dc:title>
  <dc:creator>Renate Iren Johannessen Heggelund</dc:creator>
  <cp:lastModifiedBy>dag wiese schartum</cp:lastModifiedBy>
  <cp:revision>180</cp:revision>
  <cp:lastPrinted>2023-08-29T16:23:52Z</cp:lastPrinted>
  <dcterms:created xsi:type="dcterms:W3CDTF">2023-01-30T09:31:45Z</dcterms:created>
  <dcterms:modified xsi:type="dcterms:W3CDTF">2024-03-12T21:20:43Z</dcterms:modified>
</cp:coreProperties>
</file>