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7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75BF64-A8E5-C3FB-7ECB-711D71E7D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E58390-6A82-CB2C-A132-A640500DD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485458-EEB1-313C-9443-2BE1A8F3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C21E86-7F69-3819-83D8-42D86922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B158AB-8A78-7C9E-396C-66E95EC2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33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042C3E-C6D3-F1A5-3534-423EA6E22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D673B92-7DC4-82E4-4F86-9D05B4392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3A6A6B-0F5D-CCF7-DD88-46578F05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D6CC19-C17D-E685-79B8-9408946F6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24CA11-3EC6-A15E-D4BF-FD6FF4E5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213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B070FE-9235-5EDA-734F-AF98E9474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9026356-AC05-FA1B-5F19-7691BECD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98FF55-10A4-C5EA-525F-FE2BC7CD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064350-0EF0-6932-FFA4-6F0EEAE5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09D91E-2CF4-4C2B-60C2-4D94084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411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3F688C-A67F-7204-3703-75E63E19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58689C-9017-F4B2-9290-2A8685BD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912FDA-C0E9-BAF8-A28E-3EE468E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CE7ADC-4DBD-DFF4-44A9-F2B47C14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9A8C27-D188-6B49-ECA9-7CE8F334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02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8DA0F3-BAA9-4BED-687B-C525C840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723A7F-0622-2A28-BD59-D6A7C03C7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6DFFE6-7681-83F7-5EAB-2851D5FF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EE49B7-D74F-833C-C776-7FFDFD5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3BF568-67C4-BC59-6C01-E6813F10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380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F804B9-AAD9-35F4-1006-4948B5AE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6B997C-B32E-4CE3-DDD4-CF6A18EB3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4F9755-4786-A6FD-B8AF-52909CF61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79ED2D3-AF65-1DC6-2442-D590BA56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5D8399-92B7-334B-4C4D-00FC825E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86ABBC0-2644-2FF5-E9B9-998D5A06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648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572A61-9F3B-E55E-8C64-AE933A23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957F1D0-5BC1-AB4A-0968-0132DA0B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2CF9BA-3A20-3814-EFE8-8C8365543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E885691-D635-AA5B-C2F8-6A5F077E3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A878D61-903E-EB2C-5F67-C8F11088A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7E3D9A5-B1AC-747E-3336-36C8CCAB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7E83FB5-3875-E53E-2D53-7DF1AC9C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9EA645A-9D90-8743-D1D7-CF2DB4ED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140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0CC374-C695-6C83-DA59-250E9F9C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0BB8788-4019-556B-5A82-E92CA9AC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EE82C7B-818B-44C5-B16D-E98C823D1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C48C0DB-B8A7-90F9-9369-B555B22E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19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FDCBC0-7518-E9AA-C2EB-64414408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D9C76F3-C9B7-3ADB-3BD6-B3A8FA73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64C1726-0D5E-E54D-A068-25A7A921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228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A1B3FD-40E4-2E5B-BF17-46CE415A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68E08E-4218-B9BB-382A-F59DE04F4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79D26FB-7120-0557-B0CC-92FD7DCEF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C31DE3-6AA1-A02E-616D-93E7B0B7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3A2D3F-80C0-68E9-BE84-F0FBEA5E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CC4B77-0692-194F-1B7F-5ABAA328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02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DA2D-51B9-D094-EC4B-DD6E286D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278F4D-88F7-0E7A-9935-73278BE962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2DB0FB5-5FE4-4B5C-5E3A-889070BF9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6912465-E495-DF4E-D82B-09E91BA2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97FC190-1656-59F4-A4EA-3AD5B4C4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79DA9B8-6D72-6BDC-BD12-959C3163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805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EED1145-C8D6-B2C1-EC8F-1D349B1C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D780B0-40B3-DFAF-FB4C-05CAFBFB7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E09235-1E6F-5257-0FAC-31AE62F08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C09D-AFC1-4BE3-84CD-3883B6609C77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2FC5EF-FB55-939E-2313-2869B3EAC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099802-9F51-28E4-B1A1-DABCF50E2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C962-70BB-4031-A8C4-EBC2C865A3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67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tenposten.no/norge/i/3jAqm0/kunstig-intelligens-avsloerte-laanekassen-juks" TargetMode="External"/><Relationship Id="rId2" Type="http://schemas.openxmlformats.org/officeDocument/2006/relationships/hyperlink" Target="https://lovdata.no/pro/#document/SF/forskrift/2020-04-15-798/%C2%A75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jus/afin/FINF4021/v24/forhandsinnspilte-forelesninger/3_Algoritmer_transformering_og_formalisering.mp4" TargetMode="External"/><Relationship Id="rId2" Type="http://schemas.openxmlformats.org/officeDocument/2006/relationships/hyperlink" Target="https://www.uio.no/studier/emner/jus/afin/FINF4021/v24/forhandsinnspilte-forelesninger/2_Rettsteknologi_og_systembetegnelser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studier/emner/jus/afin/FINF4021/v24/forhandsinnspilte-forelesninger/4%20Oversikt%20over%20rettslige%20aktiviteter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A7E67D-34A8-725D-8FEA-555710F0F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7567"/>
            <a:ext cx="9144000" cy="1812396"/>
          </a:xfrm>
        </p:spPr>
        <p:txBody>
          <a:bodyPr>
            <a:normAutofit fontScale="90000"/>
          </a:bodyPr>
          <a:lstStyle/>
          <a:p>
            <a:pPr algn="l"/>
            <a:r>
              <a:rPr lang="nb-NO" sz="2400" dirty="0"/>
              <a:t>FINF4021,</a:t>
            </a:r>
            <a:br>
              <a:rPr lang="nb-NO" sz="3100" dirty="0"/>
            </a:br>
            <a:br>
              <a:rPr lang="nb-NO" sz="3100" dirty="0"/>
            </a:br>
            <a:r>
              <a:rPr lang="nb-NO" sz="3100" u="sng" dirty="0"/>
              <a:t>Seminar 1</a:t>
            </a:r>
            <a:br>
              <a:rPr lang="nb-NO" dirty="0"/>
            </a:br>
            <a:r>
              <a:rPr lang="nb-NO" sz="4400" dirty="0"/>
              <a:t>Grunnleggende begreper og systematikk,</a:t>
            </a:r>
            <a:br>
              <a:rPr lang="nb-NO" sz="4400" dirty="0"/>
            </a:br>
            <a:r>
              <a:rPr lang="nb-NO" sz="4400" dirty="0"/>
              <a:t>31. januar 2024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B57725E-08CC-4E9A-BD28-C73D0CECF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578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A7B772A-F775-4E90-A4A4-2C9DBBF6293A}"/>
              </a:ext>
            </a:extLst>
          </p:cNvPr>
          <p:cNvSpPr txBox="1"/>
          <p:nvPr/>
        </p:nvSpPr>
        <p:spPr>
          <a:xfrm>
            <a:off x="1388705" y="1331287"/>
            <a:ext cx="816518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u="sng" dirty="0">
                <a:latin typeface="+mj-lt"/>
              </a:rPr>
              <a:t>Spørsmål vi skal drøfte på seminaret</a:t>
            </a:r>
            <a:r>
              <a:rPr lang="nb-NO" dirty="0">
                <a:latin typeface="+mj-lt"/>
              </a:rPr>
              <a:t>:</a:t>
            </a:r>
          </a:p>
          <a:p>
            <a:endParaRPr lang="nb-NO" dirty="0">
              <a:latin typeface="+mj-lt"/>
            </a:endParaRPr>
          </a:p>
          <a:p>
            <a:r>
              <a:rPr lang="nb-NO" dirty="0">
                <a:latin typeface="+mj-lt"/>
              </a:rPr>
              <a:t>Elever kan i visse tilfeller få borteboerstipend, se </a:t>
            </a:r>
            <a:r>
              <a:rPr lang="nb-NO" dirty="0">
                <a:latin typeface="+mj-lt"/>
                <a:hlinkClick r:id="rId2"/>
              </a:rPr>
              <a:t>utdanningsstøtteforskriften § 51</a:t>
            </a:r>
            <a:r>
              <a:rPr lang="nb-NO" dirty="0">
                <a:latin typeface="+mj-lt"/>
              </a:rPr>
              <a:t>.</a:t>
            </a:r>
          </a:p>
          <a:p>
            <a:r>
              <a:rPr lang="nb-NO" dirty="0">
                <a:latin typeface="+mj-lt"/>
              </a:rPr>
              <a:t>Det er prinsipielt mulig både å utviklet et rettslig beslutningssystem (RBS) og et rettslig</a:t>
            </a:r>
          </a:p>
          <a:p>
            <a:r>
              <a:rPr lang="nb-NO" dirty="0">
                <a:latin typeface="+mj-lt"/>
              </a:rPr>
              <a:t>beslutnings</a:t>
            </a:r>
            <a:r>
              <a:rPr lang="nb-NO" i="1" dirty="0">
                <a:latin typeface="+mj-lt"/>
              </a:rPr>
              <a:t>støtte</a:t>
            </a:r>
            <a:r>
              <a:rPr lang="nb-NO" dirty="0">
                <a:latin typeface="+mj-lt"/>
              </a:rPr>
              <a:t>system (RBSS) for å behandle slike saker.</a:t>
            </a:r>
          </a:p>
          <a:p>
            <a:r>
              <a:rPr lang="nb-NO" u="sng" dirty="0"/>
              <a:t>Drøft:</a:t>
            </a:r>
          </a:p>
          <a:p>
            <a:pPr marL="342900" indent="-342900">
              <a:buFont typeface="+mj-lt"/>
              <a:buAutoNum type="alphaUcPeriod"/>
            </a:pPr>
            <a:r>
              <a:rPr lang="nb-NO" dirty="0"/>
              <a:t>Hva kan være argumentene for å lage henholdsvis RBS og RBSS?</a:t>
            </a:r>
          </a:p>
          <a:p>
            <a:pPr marL="342900" indent="-342900">
              <a:buFont typeface="+mj-lt"/>
              <a:buAutoNum type="alphaUcPeriod"/>
            </a:pPr>
            <a:r>
              <a:rPr lang="nb-NO" dirty="0"/>
              <a:t>Er det sterkest argumenter for RBS eller RBSS?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>
                <a:latin typeface="+mj-lt"/>
              </a:rPr>
              <a:t>Lånekassen anvender maskinlæring (ML) for å </a:t>
            </a:r>
            <a:r>
              <a:rPr lang="nb-NO" dirty="0">
                <a:latin typeface="+mj-lt"/>
                <a:hlinkClick r:id="rId3"/>
              </a:rPr>
              <a:t>avdekke juks med borteboerstipend</a:t>
            </a:r>
            <a:r>
              <a:rPr lang="nb-NO" dirty="0">
                <a:latin typeface="+mj-lt"/>
              </a:rPr>
              <a:t>.</a:t>
            </a:r>
          </a:p>
          <a:p>
            <a:r>
              <a:rPr lang="nb-NO" u="sng" dirty="0"/>
              <a:t>Drøft:</a:t>
            </a:r>
          </a:p>
          <a:p>
            <a:pPr marL="342900" indent="-342900">
              <a:buFont typeface="+mj-lt"/>
              <a:buAutoNum type="alphaUcPeriod" startAt="3"/>
            </a:pPr>
            <a:r>
              <a:rPr lang="nb-NO" dirty="0"/>
              <a:t>Hvilke rettslige rammer gjelder for et slikt maskinlæringssystem?</a:t>
            </a:r>
          </a:p>
          <a:p>
            <a:pPr marL="342900" indent="-342900">
              <a:buFont typeface="+mj-lt"/>
              <a:buAutoNum type="alphaUcPeriod" startAt="3"/>
            </a:pPr>
            <a:r>
              <a:rPr lang="nb-NO" dirty="0"/>
              <a:t>Hvilke rettsprinsipper gjør at et </a:t>
            </a:r>
            <a:r>
              <a:rPr lang="nb-NO"/>
              <a:t>slikt ML-system </a:t>
            </a:r>
            <a:r>
              <a:rPr lang="nb-NO" dirty="0"/>
              <a:t>må være av typen RBSS?</a:t>
            </a:r>
          </a:p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235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914BF1-E5E4-386F-29B8-D998E7A5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Seminaret er primært basert på følgende pensum og videoer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837624-C9B7-DCF7-7FFF-CBFCC1213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b="0" i="0" u="sng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Særlig aktuelle videoer</a:t>
            </a:r>
          </a:p>
          <a:p>
            <a:r>
              <a:rPr lang="nb-NO" sz="24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Rettsteknologi og aktuelle systembetegnelser</a:t>
            </a:r>
            <a:endParaRPr lang="nb-NO" sz="2400" b="0" i="0" u="none" strike="noStrike" baseline="0" dirty="0">
              <a:solidFill>
                <a:srgbClr val="0462C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4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Algoritmer og om forholdet mellom regelbaserte algoritmer og maskin-læringsalgoritmer </a:t>
            </a:r>
            <a:r>
              <a:rPr lang="nb-NO" sz="2400" b="0" i="0" u="none" strike="noStrike" baseline="0" dirty="0">
                <a:solidFill>
                  <a:srgbClr val="0462C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nb-NO" sz="24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Oversikt over rettslige aktiviteter og beslutningsprosesser som inngår i systemutviklingsarbeider</a:t>
            </a:r>
            <a:r>
              <a:rPr lang="nb-NO" sz="2400" b="0" i="0" u="none" strike="noStrike" baseline="0" dirty="0">
                <a:solidFill>
                  <a:srgbClr val="0462C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endParaRPr lang="nb-NO" sz="2400" dirty="0">
              <a:solidFill>
                <a:srgbClr val="0462C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sz="2400" b="0" i="0" u="sng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Særlig aktuelt pensum</a:t>
            </a:r>
          </a:p>
          <a:p>
            <a:pPr marL="0" indent="0">
              <a:buNone/>
            </a:pPr>
            <a:r>
              <a:rPr lang="de-DE" sz="2400" b="0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Schartum 2018, kap. 1 – 4</a:t>
            </a:r>
            <a:endParaRPr lang="nb-NO" sz="2400" b="0" i="0" u="none" strike="noStrike" baseline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sz="18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869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80C57B-F0E6-4A56-9CB2-EC690CAB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6"/>
            <a:ext cx="10515600" cy="744008"/>
          </a:xfrm>
        </p:spPr>
        <p:txBody>
          <a:bodyPr>
            <a:normAutofit/>
          </a:bodyPr>
          <a:lstStyle/>
          <a:p>
            <a:r>
              <a:rPr lang="nb-NO" sz="3200" dirty="0"/>
              <a:t>Rettledning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2C5AF3-B1BE-4764-BD48-89340C8B4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867833"/>
            <a:ext cx="10515600" cy="35602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sz="2000" dirty="0"/>
              <a:t>Opplegget for seminaret har bare delvis direkte parallell i pensum og innspilte forelesninger (det er begrenset hva dere direkte kan «slå opp»)</a:t>
            </a:r>
          </a:p>
          <a:p>
            <a:pPr marL="0" indent="0">
              <a:buNone/>
            </a:pPr>
            <a:r>
              <a:rPr lang="nb-NO" sz="2000" dirty="0"/>
              <a:t>Poenget med seminaret er å teste de </a:t>
            </a:r>
            <a:r>
              <a:rPr lang="nb-NO" sz="2000" i="1" dirty="0"/>
              <a:t>innsikter</a:t>
            </a:r>
            <a:r>
              <a:rPr lang="nb-NO" sz="2000" dirty="0"/>
              <a:t> de fire første innspilte forelesningene med tilhørende pensum er ment å gi, og øve dere i å ta stilling til konkrete situasjoner.</a:t>
            </a:r>
          </a:p>
          <a:p>
            <a:pPr marL="0" indent="0">
              <a:buNone/>
            </a:pPr>
            <a:r>
              <a:rPr lang="nb-NO" sz="2000" dirty="0"/>
              <a:t>Dette første seminaret er basert på klassifikasjonen av rettslige informasjonssystemer (jf. nedenfor) + grunnleggende kunnskaper om jus og teknologi. Det er derfor mulig å delta i diskusjonene selv om du enda ikke har rukket å lese så mye.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u="sng" dirty="0"/>
              <a:t>Opplegg for seminaret</a:t>
            </a:r>
            <a:r>
              <a:rPr lang="nb-NO" sz="2000" dirty="0"/>
              <a:t>: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2000" dirty="0"/>
              <a:t>Kort presentasjon av spørsmålene til gruppene (ca. 10.15 – 10.30)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2000" dirty="0"/>
              <a:t>Diskusjon i grupper (ca. 10.30 – 11.15)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2000" dirty="0"/>
              <a:t>Diskusjon i plenum på bakgrunn fra diskusjonen i gruppene (ca. 11.15 – 11.35)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2000" dirty="0"/>
              <a:t>Dag gjennomgår og kommenterer spørsmålene (ca. 11.35 – 12.00)</a:t>
            </a:r>
          </a:p>
          <a:p>
            <a:pPr marL="0" indent="0">
              <a:buNone/>
            </a:pPr>
            <a:r>
              <a:rPr lang="nb-NO" sz="2000" dirty="0"/>
              <a:t>Gruppene bør ha 3 – 4 personer. Det er en fordel om det både er folk i gruppen med bakgrunn i jus og forvaltningsinformatikk. Gruppene finner selv steder å sitte (i pauseareal, forelesningsrommet, eventuelt ledige kollokvierom mv.)</a:t>
            </a:r>
          </a:p>
          <a:p>
            <a:pPr marL="0" indent="0">
              <a:buNone/>
            </a:pPr>
            <a:endParaRPr lang="nb-NO" sz="20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2C5AC2A-A9CF-4420-8203-7B7C03231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958" y="4749270"/>
            <a:ext cx="7145131" cy="20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9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FINF4021,  Seminar 1 Grunnleggende begreper og systematikk, 31. januar 2024</vt:lpstr>
      <vt:lpstr>PowerPoint-presentasjon</vt:lpstr>
      <vt:lpstr>Seminaret er primært basert på følgende pensum og videoer</vt:lpstr>
      <vt:lpstr>Rettledning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FINF4021,  Seminar 1 Grunnleggende begreper og systematikk, 1. februar 2023, rom DJ 6113</dc:title>
  <dc:creator>dag wiese schartum</dc:creator>
  <cp:lastModifiedBy>dag wiese schartum</cp:lastModifiedBy>
  <cp:revision>6</cp:revision>
  <dcterms:created xsi:type="dcterms:W3CDTF">2023-01-27T14:09:51Z</dcterms:created>
  <dcterms:modified xsi:type="dcterms:W3CDTF">2024-01-30T20:29:32Z</dcterms:modified>
</cp:coreProperties>
</file>