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450739-8136-4D11-8E17-B4C1F9430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EDC1BFF-65E3-4748-8FEE-A14C6345B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C75BABD-F3EC-4945-8828-0BBDED5A5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60C563-0406-4D95-B627-11CF9AA7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54F59E7-7A70-48D6-9EB4-0A8B224A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685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659BE7-9414-4649-8D74-05AE296DD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DBA1FF9-2EEE-4565-AEAC-24161D892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1C174C-F027-4AB3-ADE4-1E5FABEB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E1CF76B-0300-4618-A9A3-837B9D11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16B62E-28C1-40CD-B17B-99FBD0AF9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489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D4383DA-E125-41A3-B9F0-2F88AE984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FD045A5-E8F7-41A2-9D98-3EE83B006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1D4FD1-2731-4FB9-8FF8-D28D501B1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7FC828-20B9-4D1E-894D-5DD4E938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90348-C6B8-41A6-B075-48E33F6BE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15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702B5B-965D-47E2-86F0-26BDB2683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59054F-5DCF-4221-9D07-DA845AB93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CA14047-72A8-4298-B85E-DF08FC38F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8964EF3-2D69-4978-8370-81102060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34E5D8-374B-409C-A313-F14BF71E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933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E1DFBD-84CE-4A62-BC63-DE6FFC8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20E1CB4-023C-447C-BEB2-AB65A7931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DB2503E-492B-4229-B8A0-F19BA93BA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DEC186A-1CB8-46B0-94C6-212BAD64E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97300E-70EE-4FF3-94B7-AC3BC9F43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135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360131-4669-41C6-B20B-C086ADA0C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BEAFDB-51F3-4D81-9524-5DF3706550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02ECBC1-8FE9-4F5E-81BC-FE6F1D33F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A287EC6-336C-46A6-A3B3-C542B2D84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6F2C3D0-8D92-4381-BD02-BA3AB383B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DF3902C-05B1-48D2-89BE-3D498656B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549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7B83E8-1D8E-4876-AB12-161C567B3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69F3D3B-6A6C-4C8E-BEC9-676380816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7AF09B3-5D18-4F2B-8840-58AE8F56E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6A92A88-5A2F-412E-AF0E-47DDCB370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4185CB8-ABB3-4019-BEA0-13ACE13CC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CE519-FA06-4495-8B9F-CE7CA27D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4946A46-A502-4C6C-A0AD-8F130816E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72C20E7-A706-4190-BAB2-2451211C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446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8BF1D5-D230-41B0-9DBD-D866B020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1529763-99AE-4487-8CE3-E0BEE4554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16C8AEA-40CA-49E5-A1DC-184B3EAAE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6E95BA4-5180-475B-B9A1-CE27D4444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750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A6BDFFB-CC6D-4A0C-BB12-5707254B7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3E2DD87-E217-4F59-89B4-141B64EE0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E7ABF89-D54F-43D2-833B-BAC1FF52A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294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216B55-C65F-4053-BAFA-AF221E611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7EF08E-3605-4CE1-9E6A-895D0E9ED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A7B26C8-0D08-40EC-86A9-95A691688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BBC6D73-6BB9-4F21-AE14-C8BB0EFA8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8B4BA74-CF08-4678-AAE9-B17EBE887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C3B5E15-4B67-41C1-A327-F1E45BB7C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176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158AFA-FAAD-46FD-AF14-31C9109DA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04AF154-ABE0-4686-8B95-BDD0A5C23F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49DA151-9E1C-4428-8A3F-AF396A81B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9613844-1D38-4B64-8919-294CC2D7D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6661BFE-FD79-4410-9ECA-495D0FC76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148C26-328F-4DAC-B1E7-BA6742B2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147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936529C-C0DE-450F-B15D-47BD9BA33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64597AC-E3C8-4A0F-B7B0-00F628B05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D242F89-695F-43E3-8BC2-C65D97002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CF0C-6D80-4C58-ACA4-C78C3AB697D5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259DC8-C004-405F-876B-390D46D68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8EBCD9C-B2B4-49F7-BCFF-5A85D273C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29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ovdata.no/pro/#document/NL/lov/2002-03-08-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C607AF1A-C970-40AD-8EAD-900C857FA76D}"/>
              </a:ext>
            </a:extLst>
          </p:cNvPr>
          <p:cNvSpPr txBox="1">
            <a:spLocks/>
          </p:cNvSpPr>
          <p:nvPr/>
        </p:nvSpPr>
        <p:spPr>
          <a:xfrm>
            <a:off x="1524000" y="1308629"/>
            <a:ext cx="91440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1800" dirty="0"/>
              <a:t>FINF4021</a:t>
            </a:r>
            <a:br>
              <a:rPr lang="nb-NO" sz="2400" dirty="0"/>
            </a:br>
            <a:r>
              <a:rPr lang="nb-NO" sz="2400" dirty="0"/>
              <a:t>Opplegg for seminar 2,</a:t>
            </a:r>
            <a:br>
              <a:rPr lang="nb-NO" sz="2400" dirty="0"/>
            </a:br>
            <a:r>
              <a:rPr lang="nb-NO" sz="1800" dirty="0"/>
              <a:t>14. februar 2024</a:t>
            </a:r>
            <a:br>
              <a:rPr lang="nb-NO" sz="2400" dirty="0"/>
            </a:br>
            <a:br>
              <a:rPr lang="nb-NO" sz="3600" dirty="0"/>
            </a:br>
            <a:r>
              <a:rPr lang="nb-NO" sz="3200" u="sng" dirty="0"/>
              <a:t>Tema:</a:t>
            </a:r>
            <a:r>
              <a:rPr lang="nb-NO" sz="3200" dirty="0"/>
              <a:t> Jus som ramme og jus som innhold</a:t>
            </a:r>
          </a:p>
        </p:txBody>
      </p:sp>
      <p:sp>
        <p:nvSpPr>
          <p:cNvPr id="5" name="Undertittel 2">
            <a:extLst>
              <a:ext uri="{FF2B5EF4-FFF2-40B4-BE49-F238E27FC236}">
                <a16:creationId xmlns:a16="http://schemas.microsoft.com/office/drawing/2014/main" id="{9643C385-F0EA-4B6E-B692-654AB65FFB2E}"/>
              </a:ext>
            </a:extLst>
          </p:cNvPr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1600" dirty="0"/>
          </a:p>
          <a:p>
            <a:pPr marL="0" indent="0" algn="ctr">
              <a:buNone/>
            </a:pPr>
            <a:r>
              <a:rPr lang="nb-NO" sz="1600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369227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D9720CA8-4885-4332-A623-D81329A50148}"/>
              </a:ext>
            </a:extLst>
          </p:cNvPr>
          <p:cNvSpPr txBox="1"/>
          <p:nvPr/>
        </p:nvSpPr>
        <p:spPr>
          <a:xfrm>
            <a:off x="514639" y="1386882"/>
            <a:ext cx="6382815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b-NO" dirty="0">
                <a:solidFill>
                  <a:schemeClr val="accent1"/>
                </a:solidFill>
              </a:rPr>
              <a:t>Generelle rammer </a:t>
            </a:r>
            <a:r>
              <a:rPr lang="nb-NO" dirty="0"/>
              <a:t>(som ikke har direkte med den aktuelle myndighetsutøvelsen å gjøre)</a:t>
            </a:r>
          </a:p>
          <a:p>
            <a:r>
              <a:rPr lang="nb-NO" sz="1500" dirty="0"/>
              <a:t>       (anskaffelsesregelverket, arbeidsmiljøloven, åndsverkloven o.a.)</a:t>
            </a:r>
          </a:p>
          <a:p>
            <a:pPr marL="342900" indent="-342900">
              <a:buAutoNum type="arabicPeriod" startAt="2"/>
            </a:pPr>
            <a:r>
              <a:rPr lang="nb-NO" dirty="0">
                <a:solidFill>
                  <a:schemeClr val="accent1"/>
                </a:solidFill>
              </a:rPr>
              <a:t>Krav til systemet (jf. «systembestemmelser»)</a:t>
            </a:r>
          </a:p>
          <a:p>
            <a:r>
              <a:rPr lang="nb-NO" dirty="0"/>
              <a:t>      </a:t>
            </a:r>
            <a:r>
              <a:rPr lang="nb-NO" sz="1500" dirty="0"/>
              <a:t>(særlig: flere bestemmelser i personvernforordningen og i </a:t>
            </a:r>
          </a:p>
          <a:p>
            <a:r>
              <a:rPr lang="nb-NO" sz="1500" dirty="0"/>
              <a:t>        forskrifter til forvaltningsloven om standarder og digital</a:t>
            </a:r>
          </a:p>
          <a:p>
            <a:r>
              <a:rPr lang="nb-NO" sz="1500" dirty="0"/>
              <a:t>        kommunikasjon)</a:t>
            </a:r>
          </a:p>
          <a:p>
            <a:pPr marL="342900" indent="-342900">
              <a:buAutoNum type="arabicPeriod" startAt="3"/>
            </a:pPr>
            <a:r>
              <a:rPr lang="nb-NO" dirty="0">
                <a:solidFill>
                  <a:schemeClr val="accent1"/>
                </a:solidFill>
              </a:rPr>
              <a:t>Krav til saksbehandlingen (jf. «saksbehandlingsbestemmelser»)</a:t>
            </a:r>
          </a:p>
          <a:p>
            <a:r>
              <a:rPr lang="nb-NO" dirty="0"/>
              <a:t>       </a:t>
            </a:r>
            <a:r>
              <a:rPr lang="nb-NO" sz="1500" dirty="0"/>
              <a:t>(særlig: bestemmelser i forvaltningsloven kap. IV – VI (om</a:t>
            </a:r>
          </a:p>
          <a:p>
            <a:r>
              <a:rPr lang="nb-NO" sz="1500" dirty="0"/>
              <a:t>         enkeltsaksbehandling mv.) og personvernforordningen kap. III</a:t>
            </a:r>
          </a:p>
          <a:p>
            <a:r>
              <a:rPr lang="nb-NO" sz="1500" dirty="0"/>
              <a:t>         (om rettigheter)) </a:t>
            </a:r>
            <a:r>
              <a:rPr lang="nb-NO" sz="1500" i="1" dirty="0">
                <a:solidFill>
                  <a:srgbClr val="C00000"/>
                </a:solidFill>
              </a:rPr>
              <a:t>Særlig aktuelle for innbygging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0BBE7BE-66BF-464B-B7A3-1147F47BE907}"/>
              </a:ext>
            </a:extLst>
          </p:cNvPr>
          <p:cNvSpPr txBox="1"/>
          <p:nvPr/>
        </p:nvSpPr>
        <p:spPr>
          <a:xfrm>
            <a:off x="896021" y="4462636"/>
            <a:ext cx="11266995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Rettslige rammer betegner rettsregler som ikke kan/skal transformeres, fordi det ikke er </a:t>
            </a:r>
            <a:r>
              <a:rPr lang="nb-NO" u="sng" dirty="0"/>
              <a:t>hensiktsmessig</a:t>
            </a:r>
            <a:r>
              <a:rPr lang="nb-NO" dirty="0"/>
              <a:t>,</a:t>
            </a:r>
          </a:p>
          <a:p>
            <a:r>
              <a:rPr lang="nb-NO" u="sng" dirty="0"/>
              <a:t>nødvendig</a:t>
            </a:r>
            <a:r>
              <a:rPr lang="nb-NO" dirty="0"/>
              <a:t> eller </a:t>
            </a:r>
            <a:r>
              <a:rPr lang="nb-NO" u="sng" dirty="0"/>
              <a:t>mulig</a:t>
            </a:r>
            <a:r>
              <a:rPr lang="nb-NO" dirty="0"/>
              <a:t> å gjøre dem til del av systemløsningen</a:t>
            </a:r>
          </a:p>
          <a:p>
            <a:r>
              <a:rPr lang="nb-NO" dirty="0"/>
              <a:t>Slike regler vil/kan derfor bli </a:t>
            </a:r>
            <a:r>
              <a:rPr lang="nb-NO" i="1" dirty="0"/>
              <a:t>holdt utenfor </a:t>
            </a:r>
            <a:r>
              <a:rPr lang="nb-NO" dirty="0"/>
              <a:t>systemet eller kun definere de </a:t>
            </a:r>
            <a:r>
              <a:rPr lang="nb-NO" i="1" dirty="0"/>
              <a:t>ytre grensene </a:t>
            </a:r>
            <a:r>
              <a:rPr lang="nb-NO" dirty="0"/>
              <a:t>for hvordan systemet kan være</a:t>
            </a:r>
          </a:p>
          <a:p>
            <a:r>
              <a:rPr lang="nb-NO" dirty="0"/>
              <a:t>Krav til saksbehandlingen (3) er spesielt aktuelle å bygge inn i løsningen </a:t>
            </a:r>
            <a:r>
              <a:rPr lang="nb-NO" sz="1600" dirty="0"/>
              <a:t>(det samme er prinsipper, jf. forelesning 18)</a:t>
            </a:r>
          </a:p>
        </p:txBody>
      </p:sp>
      <p:grpSp>
        <p:nvGrpSpPr>
          <p:cNvPr id="5" name="Gruppe 4">
            <a:extLst>
              <a:ext uri="{FF2B5EF4-FFF2-40B4-BE49-F238E27FC236}">
                <a16:creationId xmlns:a16="http://schemas.microsoft.com/office/drawing/2014/main" id="{B71C3472-9EEB-462F-BA03-46D9985239E6}"/>
              </a:ext>
            </a:extLst>
          </p:cNvPr>
          <p:cNvGrpSpPr/>
          <p:nvPr/>
        </p:nvGrpSpPr>
        <p:grpSpPr>
          <a:xfrm>
            <a:off x="7058468" y="1103159"/>
            <a:ext cx="4618893" cy="3018604"/>
            <a:chOff x="6131109" y="1014968"/>
            <a:chExt cx="5193330" cy="3232224"/>
          </a:xfrm>
        </p:grpSpPr>
        <p:pic>
          <p:nvPicPr>
            <p:cNvPr id="6" name="Bilde 5">
              <a:extLst>
                <a:ext uri="{FF2B5EF4-FFF2-40B4-BE49-F238E27FC236}">
                  <a16:creationId xmlns:a16="http://schemas.microsoft.com/office/drawing/2014/main" id="{E3375275-BBDD-40BA-B5AB-4D27238483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31109" y="1230412"/>
              <a:ext cx="5193330" cy="3016780"/>
            </a:xfrm>
            <a:prstGeom prst="rect">
              <a:avLst/>
            </a:prstGeom>
          </p:spPr>
        </p:pic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99191BB9-26E7-47BA-B2D0-217C4FD3BE0E}"/>
                </a:ext>
              </a:extLst>
            </p:cNvPr>
            <p:cNvSpPr txBox="1"/>
            <p:nvPr/>
          </p:nvSpPr>
          <p:spPr>
            <a:xfrm>
              <a:off x="7742532" y="1014968"/>
              <a:ext cx="2150589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nb-NO" sz="2200" dirty="0">
                  <a:solidFill>
                    <a:schemeClr val="accent1"/>
                  </a:solidFill>
                </a:rPr>
                <a:t>Rettslige rammer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092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6D3357-6D25-4743-8293-ABC508FEE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11019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u="sng" dirty="0"/>
              <a:t>Oppgave</a:t>
            </a:r>
          </a:p>
          <a:p>
            <a:r>
              <a:rPr lang="nb-NO" dirty="0"/>
              <a:t>Tenk dere at dere skal lage et RBS for barnetrygd (jf. </a:t>
            </a:r>
            <a:r>
              <a:rPr lang="nb-NO" dirty="0">
                <a:hlinkClick r:id="rId2"/>
              </a:rPr>
              <a:t>barnetrygdloven</a:t>
            </a:r>
            <a:r>
              <a:rPr lang="nb-NO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Finn flest mulige eksempler på relevante rettslige rammer for systemet av type </a:t>
            </a:r>
            <a:r>
              <a:rPr lang="nb-NO" i="1" dirty="0"/>
              <a:t>2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Finn flest mulige eksempler på relevante rettslige rammer for systemet av type </a:t>
            </a:r>
            <a:r>
              <a:rPr lang="nb-NO" i="1" dirty="0"/>
              <a:t>3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Hvor finner dere bestemmelsene som i hovedsak skal utgjøre systemets </a:t>
            </a:r>
            <a:r>
              <a:rPr lang="nb-NO" i="1" dirty="0"/>
              <a:t>rettslige innhold </a:t>
            </a:r>
            <a:r>
              <a:rPr lang="nb-NO" dirty="0"/>
              <a:t>(de bestemmelsene dere skal automatisere anvendelsen av)</a:t>
            </a:r>
          </a:p>
          <a:p>
            <a:pPr marL="457200" lvl="1" indent="0">
              <a:buNone/>
            </a:pPr>
            <a:r>
              <a:rPr lang="nb-NO" dirty="0"/>
              <a:t>Når dere svarer på 1 og 2 er det fint hvis dere også </a:t>
            </a:r>
            <a:r>
              <a:rPr lang="nb-NO" i="1" dirty="0"/>
              <a:t>begrunner </a:t>
            </a:r>
            <a:r>
              <a:rPr lang="nb-NO" dirty="0"/>
              <a:t>relevansen</a:t>
            </a:r>
          </a:p>
          <a:p>
            <a:pPr marL="0" indent="0">
              <a:buNone/>
            </a:pPr>
            <a:r>
              <a:rPr lang="nb-NO" sz="1900" u="sng" dirty="0"/>
              <a:t>Husk</a:t>
            </a:r>
          </a:p>
          <a:p>
            <a:r>
              <a:rPr lang="nb-NO" sz="1900" dirty="0"/>
              <a:t>Selv om systemet gjelder barnetrygdloven, er det ikke sikkert (alle) de rettslige rammene finnes i denne loven</a:t>
            </a:r>
          </a:p>
          <a:p>
            <a:pPr marL="0" indent="0">
              <a:buNone/>
            </a:pPr>
            <a:r>
              <a:rPr lang="nb-NO" sz="1900" u="sng" dirty="0"/>
              <a:t>Merk</a:t>
            </a:r>
          </a:p>
          <a:p>
            <a:r>
              <a:rPr lang="nb-NO" sz="1900" dirty="0"/>
              <a:t>Ikke alle bestemmelser i en lov kan klassifiseres etter systematikken «jus som ramme» og «jus som innhold» – dette er kategorier som kun representerer et </a:t>
            </a:r>
            <a:r>
              <a:rPr lang="nb-NO" sz="1900" i="1" dirty="0"/>
              <a:t>utvalg</a:t>
            </a:r>
            <a:r>
              <a:rPr lang="nb-NO" sz="1900" dirty="0"/>
              <a:t> av bestemmelser med stor betydning for systemutviklingen. Derfor vil flere bestemmelser i barnetrygdloven falle utenfor </a:t>
            </a:r>
            <a:r>
              <a:rPr lang="nb-NO" sz="1900"/>
              <a:t>begge kategorier.</a:t>
            </a:r>
            <a:endParaRPr lang="nb-NO" sz="19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6419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7513DF7F-EA2F-4975-A720-67B115771423}"/>
              </a:ext>
            </a:extLst>
          </p:cNvPr>
          <p:cNvSpPr txBox="1"/>
          <p:nvPr/>
        </p:nvSpPr>
        <p:spPr>
          <a:xfrm>
            <a:off x="1092200" y="1720840"/>
            <a:ext cx="948266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b-NO" sz="1800" u="sng" dirty="0"/>
              <a:t>Opplegg for seminaret</a:t>
            </a:r>
            <a:r>
              <a:rPr lang="nb-NO" sz="1800" dirty="0"/>
              <a:t>:</a:t>
            </a:r>
          </a:p>
          <a:p>
            <a:pPr marL="266700" indent="-266700">
              <a:buFont typeface="+mj-lt"/>
              <a:buAutoNum type="arabicPeriod"/>
            </a:pPr>
            <a:r>
              <a:rPr lang="nb-NO" sz="1800" dirty="0"/>
              <a:t>Kort presentasjon av spørsmålene til gruppene (ca. 10.15 – 10.30)</a:t>
            </a:r>
          </a:p>
          <a:p>
            <a:pPr marL="266700" indent="-266700">
              <a:buFont typeface="+mj-lt"/>
              <a:buAutoNum type="arabicPeriod"/>
            </a:pPr>
            <a:r>
              <a:rPr lang="nb-NO" sz="1800" dirty="0"/>
              <a:t>Diskusjon i grupper (ca. 10.30 – 11.15)</a:t>
            </a:r>
          </a:p>
          <a:p>
            <a:pPr marL="266700" indent="-266700">
              <a:buFont typeface="+mj-lt"/>
              <a:buAutoNum type="arabicPeriod"/>
            </a:pPr>
            <a:r>
              <a:rPr lang="nb-NO" sz="1800" dirty="0"/>
              <a:t>Diskusjon i plenum på bakgrunn fra diskusjonen i gruppene (fra ca. 11.15)</a:t>
            </a:r>
          </a:p>
          <a:p>
            <a:pPr marL="266700" indent="-266700">
              <a:buFont typeface="+mj-lt"/>
              <a:buAutoNum type="arabicPeriod"/>
            </a:pPr>
            <a:r>
              <a:rPr lang="nb-NO" sz="1800" dirty="0"/>
              <a:t>Hvis det blir tid, gjennomgår og kommenterer Dag spørsmålene (vi avslutter 12.00)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Gruppene bør ha 3 – 4 personer. Det er en fordel om det både er folk i gruppen med bakgrunn i jus og forvaltningsinformatikk. Gruppene finner selv steder å sitte (i pauseareal, forelesningsrommet, eventuelt ledige kollokvierom mv.)</a:t>
            </a:r>
          </a:p>
        </p:txBody>
      </p:sp>
    </p:spTree>
    <p:extLst>
      <p:ext uri="{BB962C8B-B14F-4D97-AF65-F5344CB8AC3E}">
        <p14:creationId xmlns:p14="http://schemas.microsoft.com/office/powerpoint/2010/main" val="546056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dag wiese schartum</dc:creator>
  <cp:lastModifiedBy>dag wiese schartum</cp:lastModifiedBy>
  <cp:revision>7</cp:revision>
  <dcterms:created xsi:type="dcterms:W3CDTF">2022-02-14T20:21:38Z</dcterms:created>
  <dcterms:modified xsi:type="dcterms:W3CDTF">2024-02-13T15:00:26Z</dcterms:modified>
</cp:coreProperties>
</file>