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65" r:id="rId6"/>
    <p:sldId id="273" r:id="rId7"/>
    <p:sldId id="272" r:id="rId8"/>
    <p:sldId id="268" r:id="rId9"/>
    <p:sldId id="260" r:id="rId10"/>
    <p:sldId id="258" r:id="rId11"/>
    <p:sldId id="276" r:id="rId12"/>
    <p:sldId id="277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2DEAF9-C3BE-94E7-48E5-F66B3249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AF3AAC-AAB8-BAC2-B2C6-8D418042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618938-67ED-1D55-5D51-6EAA8CD5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4029D3-43CD-0224-007C-97329E29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3C006D-61A7-D01A-470B-AE732BB9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D85E9-3A53-8CFF-B34F-D473CDD4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44CE3C-0941-C843-B0A3-BA04E260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6138CD-85B0-7709-0000-36EB0E78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0F1385-BC4A-5856-9476-FDDF22E8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F693BD-6B98-47B5-6589-FEDDA520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05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41B77C-97A4-553A-92A7-6F699DDB9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08DAF-7BB0-5AC6-1966-D4BE33812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5BEA87-B05F-2440-6704-B96AE21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8CCD3-1D87-BBB4-D602-E8A30E1A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B94D35-8110-20A7-439D-E81B1BC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6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DF0C6C-2024-A6BD-FA1A-48E7E288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68140C-9883-3EDE-0A5E-33E0F0F8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ACBDF0-39BC-595E-5CA7-57D29A12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ABE89B-1E5C-3CFC-779D-ED54E263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D9C0BE-2081-0EA7-49C7-AE1B70FB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4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AB245-D6F0-ECA5-CB12-3F339D08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6A1310-AC4B-5B88-EC09-02409CFF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C0F6AF-8D4A-F8A6-64D4-31634DA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E87032-874B-B20C-23A1-7CFB8769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8615B-3E49-2444-E570-9AF403B1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572DA-1195-09D8-93DE-FD02F9B8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CA4713-2CA9-F0AE-F3E6-859E162A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889939-2DCC-00B5-FF9A-39098979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61A0A4-FBDC-2438-4CB8-EF28F7AF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340B83-3C2F-0807-AE01-DC5885C5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0D5595-3667-C6AF-A4C2-2C448335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7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6C94E-676A-8868-CACE-8662C1DD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C2CA7A-EAE0-5C2E-75B9-46D16322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2E4E0D-8983-797B-5910-96400D909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F736FA5-F4D0-8C6E-833E-5A6BDF82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BA714AD-013C-F9DD-55AF-FA028072F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C950886-4B7C-CD22-2C5D-46DAC146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CCA5FF1-1582-FFD9-5F41-F53B09B1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856D8E4-106F-98B8-FF74-1C8EC384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4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51F712-5DF1-40CC-0C29-31F6D158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0131ACF-DDA6-66AA-751B-6BAE66F8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C5F94E-6C6A-F2D6-31FA-9522E78B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0FD895-DDA7-A3F4-F70C-BE4E4F7A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4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FE67E8-8002-F90B-B859-E2952EAB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EB56FA-C913-2752-223D-8558DDC7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9CFF6A-DDCD-A590-9055-E7C8C535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EEC27-5D5C-099D-3AA3-E08DD475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9347D-A413-F3BF-438A-8C0D6BB3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CE8B65-06C6-BB77-FC2E-3D15133E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6B218B-8E8A-536E-9293-26D1EAEC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DFE9D8-16F9-F5F3-D59C-7C51BF65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8CAC37-E8C1-00D2-31F0-AEFCB268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27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1BF6A-8AC8-EB29-84C5-392EF103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743038-1BB4-CCFC-642B-FF93A48F9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58E8BC-985D-E5C8-5AE0-413E218F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C343F1-EF71-E343-6B8C-F93773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A9B76-CB09-1B2C-3FC2-7A9122B4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456C9B-7D18-8FF6-74FA-CC9744E8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B423276-BF90-B2E2-5000-FDF4D380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038E8C-EEE9-87BD-6A12-9BBC0CD4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E74E5A-6B6C-D519-7802-15BC7F49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F784-204E-41C4-ACEC-B0023EA676B0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6684EB-058B-FD15-C6B7-2579AF751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4D658D-47BB-C5F9-8D24-16CEB560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5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AD865-9222-E5E4-BFB3-E7BACC7D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020"/>
            <a:ext cx="9144000" cy="952428"/>
          </a:xfrm>
        </p:spPr>
        <p:txBody>
          <a:bodyPr>
            <a:normAutofit/>
          </a:bodyPr>
          <a:lstStyle/>
          <a:p>
            <a:r>
              <a:rPr lang="nb-NO" sz="3600" dirty="0"/>
              <a:t>Formelle analyser og transformering av lovtekst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90B0F2-C89B-3044-AE27-F31FD64D4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40304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EBB769B-E906-56E9-9EF8-49F0CCC4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2" y="2219654"/>
            <a:ext cx="2836530" cy="3665925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582A3691-4B0A-B3DA-FC8C-A958308364D4}"/>
              </a:ext>
            </a:extLst>
          </p:cNvPr>
          <p:cNvGrpSpPr/>
          <p:nvPr/>
        </p:nvGrpSpPr>
        <p:grpSpPr>
          <a:xfrm>
            <a:off x="3337327" y="2297604"/>
            <a:ext cx="8377581" cy="3896986"/>
            <a:chOff x="3286270" y="1448187"/>
            <a:chExt cx="8377581" cy="3896986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059D450-4847-2FEA-E6B8-7D4D2950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762" y="2184498"/>
              <a:ext cx="7542089" cy="3160675"/>
            </a:xfrm>
            <a:prstGeom prst="rect">
              <a:avLst/>
            </a:prstGeom>
          </p:spPr>
        </p:pic>
        <p:sp>
          <p:nvSpPr>
            <p:cNvPr id="5" name="Høyre klammeparentes 4">
              <a:extLst>
                <a:ext uri="{FF2B5EF4-FFF2-40B4-BE49-F238E27FC236}">
                  <a16:creationId xmlns:a16="http://schemas.microsoft.com/office/drawing/2014/main" id="{6AD7E4BE-0B6F-A21F-EE65-2D4B153E3F94}"/>
                </a:ext>
              </a:extLst>
            </p:cNvPr>
            <p:cNvSpPr/>
            <p:nvPr/>
          </p:nvSpPr>
          <p:spPr>
            <a:xfrm>
              <a:off x="3286270" y="1448187"/>
              <a:ext cx="306347" cy="3402310"/>
            </a:xfrm>
            <a:prstGeom prst="rightBrace">
              <a:avLst>
                <a:gd name="adj1" fmla="val 67424"/>
                <a:gd name="adj2" fmla="val 49066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Pil: høyre 5">
              <a:extLst>
                <a:ext uri="{FF2B5EF4-FFF2-40B4-BE49-F238E27FC236}">
                  <a16:creationId xmlns:a16="http://schemas.microsoft.com/office/drawing/2014/main" id="{76DDB04A-5830-F1A5-B60F-2D78C46D01DB}"/>
                </a:ext>
              </a:extLst>
            </p:cNvPr>
            <p:cNvSpPr/>
            <p:nvPr/>
          </p:nvSpPr>
          <p:spPr>
            <a:xfrm>
              <a:off x="3727224" y="3044906"/>
              <a:ext cx="394538" cy="171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Tittel 7">
            <a:extLst>
              <a:ext uri="{FF2B5EF4-FFF2-40B4-BE49-F238E27FC236}">
                <a16:creationId xmlns:a16="http://schemas.microsoft.com/office/drawing/2014/main" id="{FD16962F-8730-0DCA-D535-D4FFFF65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836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Prosessanalyse: «defragmentering»</a:t>
            </a:r>
          </a:p>
        </p:txBody>
      </p:sp>
    </p:spTree>
    <p:extLst>
      <p:ext uri="{BB962C8B-B14F-4D97-AF65-F5344CB8AC3E}">
        <p14:creationId xmlns:p14="http://schemas.microsoft.com/office/powerpoint/2010/main" val="29701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8768" y="78249"/>
            <a:ext cx="8927343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rettslige systemavgjørelser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3442" y="988796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35F349F-5C59-405A-8435-D5D4B119192B}"/>
              </a:ext>
            </a:extLst>
          </p:cNvPr>
          <p:cNvGrpSpPr/>
          <p:nvPr/>
        </p:nvGrpSpPr>
        <p:grpSpPr>
          <a:xfrm>
            <a:off x="4239436" y="1424458"/>
            <a:ext cx="4095008" cy="4324158"/>
            <a:chOff x="4737419" y="1428751"/>
            <a:chExt cx="4095008" cy="4324158"/>
          </a:xfrm>
        </p:grpSpPr>
        <p:grpSp>
          <p:nvGrpSpPr>
            <p:cNvPr id="3" name="Gruppe 6"/>
            <p:cNvGrpSpPr>
              <a:grpSpLocks/>
            </p:cNvGrpSpPr>
            <p:nvPr/>
          </p:nvGrpSpPr>
          <p:grpSpPr bwMode="auto">
            <a:xfrm>
              <a:off x="4737419" y="1428751"/>
              <a:ext cx="1765657" cy="4324158"/>
              <a:chOff x="3500430" y="2143116"/>
              <a:chExt cx="1619224" cy="3429024"/>
            </a:xfrm>
          </p:grpSpPr>
          <p:sp>
            <p:nvSpPr>
              <p:cNvPr id="5" name="Høyre klammeparentes 4"/>
              <p:cNvSpPr/>
              <p:nvPr/>
            </p:nvSpPr>
            <p:spPr>
              <a:xfrm>
                <a:off x="3500430" y="2143116"/>
                <a:ext cx="357325" cy="3429024"/>
              </a:xfrm>
              <a:prstGeom prst="righ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3857755" y="3302184"/>
                <a:ext cx="1261899" cy="8542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Fortolkninger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samsvar med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rettskilde-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prinsippene</a:t>
                </a:r>
              </a:p>
            </p:txBody>
          </p:sp>
        </p:grpSp>
        <p:grpSp>
          <p:nvGrpSpPr>
            <p:cNvPr id="4" name="Gruppe 9"/>
            <p:cNvGrpSpPr>
              <a:grpSpLocks/>
            </p:cNvGrpSpPr>
            <p:nvPr/>
          </p:nvGrpSpPr>
          <p:grpSpPr bwMode="auto">
            <a:xfrm>
              <a:off x="6524625" y="3113730"/>
              <a:ext cx="2307802" cy="707886"/>
              <a:chOff x="5214942" y="3542415"/>
              <a:chExt cx="2307002" cy="707430"/>
            </a:xfrm>
          </p:grpSpPr>
          <p:sp>
            <p:nvSpPr>
              <p:cNvPr id="8" name="Pil høyre 7"/>
              <p:cNvSpPr/>
              <p:nvPr/>
            </p:nvSpPr>
            <p:spPr>
              <a:xfrm>
                <a:off x="5214942" y="3643314"/>
                <a:ext cx="499890" cy="2855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TekstSylinder 8"/>
              <p:cNvSpPr txBox="1">
                <a:spLocks noChangeArrowheads="1"/>
              </p:cNvSpPr>
              <p:nvPr/>
            </p:nvSpPr>
            <p:spPr bwMode="auto">
              <a:xfrm>
                <a:off x="5714832" y="3542415"/>
                <a:ext cx="1807112" cy="70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nb-NO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tolkningsresulater</a:t>
                </a: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7DEB04-6F5C-4286-B20E-E44FAC19D2E4}"/>
              </a:ext>
            </a:extLst>
          </p:cNvPr>
          <p:cNvSpPr txBox="1"/>
          <p:nvPr/>
        </p:nvSpPr>
        <p:spPr>
          <a:xfrm>
            <a:off x="8334444" y="3773515"/>
            <a:ext cx="36138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Rettsreglene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omfatter alt fra de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åpenbare (liten/ingen tolknings-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tvil) til de tvilsomme tolknings-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resultatene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RSA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betegner tolkningsresultater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er tvilsomme eller særlig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viktige på andre måter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RSA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 gis særlig oppmerksomhet og er særlig viktig å dokumentere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E9713C5-7774-4845-93B9-00DEA961336A}"/>
              </a:ext>
            </a:extLst>
          </p:cNvPr>
          <p:cNvSpPr txBox="1"/>
          <p:nvPr/>
        </p:nvSpPr>
        <p:spPr>
          <a:xfrm rot="10800000">
            <a:off x="5231390" y="4031646"/>
            <a:ext cx="461665" cy="1577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Prosessanalyser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12D59B2-2EA8-43AE-AFDA-9FBAF33DB9ED}"/>
              </a:ext>
            </a:extLst>
          </p:cNvPr>
          <p:cNvSpPr txBox="1"/>
          <p:nvPr/>
        </p:nvSpPr>
        <p:spPr>
          <a:xfrm rot="10800000">
            <a:off x="4664605" y="4031646"/>
            <a:ext cx="461665" cy="2094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Informasjonsanalyser</a:t>
            </a:r>
          </a:p>
        </p:txBody>
      </p:sp>
      <p:sp>
        <p:nvSpPr>
          <p:cNvPr id="20" name="Likebent trekant 19">
            <a:extLst>
              <a:ext uri="{FF2B5EF4-FFF2-40B4-BE49-F238E27FC236}">
                <a16:creationId xmlns:a16="http://schemas.microsoft.com/office/drawing/2014/main" id="{D150B8C7-5875-48AE-9123-53EE5B8662C0}"/>
              </a:ext>
            </a:extLst>
          </p:cNvPr>
          <p:cNvSpPr/>
          <p:nvPr/>
        </p:nvSpPr>
        <p:spPr>
          <a:xfrm>
            <a:off x="4664604" y="3926814"/>
            <a:ext cx="461666" cy="10483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kebent trekant 29">
            <a:extLst>
              <a:ext uri="{FF2B5EF4-FFF2-40B4-BE49-F238E27FC236}">
                <a16:creationId xmlns:a16="http://schemas.microsoft.com/office/drawing/2014/main" id="{FFD875F4-ECF0-410B-BCC9-D4D774D62D86}"/>
              </a:ext>
            </a:extLst>
          </p:cNvPr>
          <p:cNvSpPr/>
          <p:nvPr/>
        </p:nvSpPr>
        <p:spPr>
          <a:xfrm>
            <a:off x="5219381" y="3926814"/>
            <a:ext cx="461666" cy="10483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BB1B94B7-AAC0-4DBC-B785-4EAFFF2E4929}"/>
              </a:ext>
            </a:extLst>
          </p:cNvPr>
          <p:cNvGrpSpPr/>
          <p:nvPr/>
        </p:nvGrpSpPr>
        <p:grpSpPr>
          <a:xfrm>
            <a:off x="8106225" y="3081110"/>
            <a:ext cx="3533266" cy="580125"/>
            <a:chOff x="8106225" y="3081110"/>
            <a:chExt cx="3533266" cy="580125"/>
          </a:xfrm>
        </p:grpSpPr>
        <p:sp>
          <p:nvSpPr>
            <p:cNvPr id="31" name="Pil høyre 7">
              <a:extLst>
                <a:ext uri="{FF2B5EF4-FFF2-40B4-BE49-F238E27FC236}">
                  <a16:creationId xmlns:a16="http://schemas.microsoft.com/office/drawing/2014/main" id="{E063A869-89C0-4371-A840-D4F982FC1A90}"/>
                </a:ext>
              </a:extLst>
            </p:cNvPr>
            <p:cNvSpPr/>
            <p:nvPr/>
          </p:nvSpPr>
          <p:spPr bwMode="auto">
            <a:xfrm>
              <a:off x="8106225" y="3399105"/>
              <a:ext cx="500063" cy="138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Pil høyre 7">
              <a:extLst>
                <a:ext uri="{FF2B5EF4-FFF2-40B4-BE49-F238E27FC236}">
                  <a16:creationId xmlns:a16="http://schemas.microsoft.com/office/drawing/2014/main" id="{E9E101E1-0853-4865-B8B9-AA4A9E5641E6}"/>
                </a:ext>
              </a:extLst>
            </p:cNvPr>
            <p:cNvSpPr/>
            <p:nvPr/>
          </p:nvSpPr>
          <p:spPr bwMode="auto">
            <a:xfrm>
              <a:off x="8106225" y="3210401"/>
              <a:ext cx="500063" cy="138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7B4E2C21-961B-4F21-BEB5-F90DFC8EAED6}"/>
                </a:ext>
              </a:extLst>
            </p:cNvPr>
            <p:cNvSpPr txBox="1"/>
            <p:nvPr/>
          </p:nvSpPr>
          <p:spPr>
            <a:xfrm>
              <a:off x="8606288" y="3322681"/>
              <a:ext cx="3001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Rettslige systemavgjørelser (RSA)</a:t>
              </a:r>
            </a:p>
          </p:txBody>
        </p: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7C98838A-86A6-4335-A5A5-FEEC6AA7D826}"/>
                </a:ext>
              </a:extLst>
            </p:cNvPr>
            <p:cNvSpPr txBox="1"/>
            <p:nvPr/>
          </p:nvSpPr>
          <p:spPr>
            <a:xfrm>
              <a:off x="8610649" y="3081110"/>
              <a:ext cx="302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Andre, trivielle tolkningsresultater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2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BC2900-8F4C-48E9-B035-3E988EA1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21" y="490449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Rettslige systemavgjørelser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E0722E-A002-4673-B6D7-D913AF5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721" y="2164022"/>
            <a:ext cx="9219203" cy="3550275"/>
          </a:xfrm>
        </p:spPr>
        <p:txBody>
          <a:bodyPr>
            <a:normAutofit/>
          </a:bodyPr>
          <a:lstStyle/>
          <a:p>
            <a:pPr lvl="0"/>
            <a:r>
              <a:rPr lang="nb-NO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Rettslige systemavgjørelser 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betegner en egen type rettslig avgjørelser, som særlig gjelder: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tolkningstvil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skal løses i systemet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skjønn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skal håndteres i systemet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På hvilken måte eksisterende rettsregler på området må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suppleres (jf. «hvite flekker»)</a:t>
            </a:r>
          </a:p>
          <a:p>
            <a:pPr marL="0" indent="0">
              <a:buNone/>
            </a:pP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Når rettslige systemavgjørelser (RSA) er avgjørende for hvordan enkeltsaker blir behandlet, må RSA sies å representere </a:t>
            </a:r>
            <a:r>
              <a:rPr lang="nb-NO" sz="2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myndighetsutøvelse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lignende tradisjonelle avgjørelsestyper</a:t>
            </a:r>
          </a:p>
          <a:p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AC3895C-9BF4-B5D5-5AD7-4FBF04AF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41" y="544630"/>
            <a:ext cx="9623959" cy="5400675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8A3E0767-2E14-2CFC-D0CC-084C61128A45}"/>
              </a:ext>
            </a:extLst>
          </p:cNvPr>
          <p:cNvGrpSpPr/>
          <p:nvPr/>
        </p:nvGrpSpPr>
        <p:grpSpPr>
          <a:xfrm>
            <a:off x="2013440" y="2815024"/>
            <a:ext cx="4365306" cy="2098209"/>
            <a:chOff x="988973" y="2755757"/>
            <a:chExt cx="4354983" cy="2098209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0BDC0EFF-7CAB-C900-FEAE-63C33BF3D857}"/>
                </a:ext>
              </a:extLst>
            </p:cNvPr>
            <p:cNvSpPr/>
            <p:nvPr/>
          </p:nvSpPr>
          <p:spPr>
            <a:xfrm>
              <a:off x="3960867" y="3090333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0F704605-746C-2670-5214-39151440B086}"/>
                </a:ext>
              </a:extLst>
            </p:cNvPr>
            <p:cNvGrpSpPr/>
            <p:nvPr/>
          </p:nvGrpSpPr>
          <p:grpSpPr>
            <a:xfrm>
              <a:off x="999386" y="2755757"/>
              <a:ext cx="1919130" cy="643467"/>
              <a:chOff x="1012086" y="2902207"/>
              <a:chExt cx="1919130" cy="643467"/>
            </a:xfrm>
          </p:grpSpPr>
          <p:sp>
            <p:nvSpPr>
              <p:cNvPr id="12" name="Bildeforklaring: bøyd linje med uthevingsstrek 11">
                <a:extLst>
                  <a:ext uri="{FF2B5EF4-FFF2-40B4-BE49-F238E27FC236}">
                    <a16:creationId xmlns:a16="http://schemas.microsoft.com/office/drawing/2014/main" id="{FDF81FDC-6CE8-7B5B-AD15-8E79DDD95349}"/>
                  </a:ext>
                </a:extLst>
              </p:cNvPr>
              <p:cNvSpPr/>
              <p:nvPr/>
            </p:nvSpPr>
            <p:spPr>
              <a:xfrm rot="10800000">
                <a:off x="1012086" y="2902207"/>
                <a:ext cx="1919130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31814"/>
                  <a:gd name="adj6" fmla="val -659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044FC7A-5375-8E2D-7931-B9C4E000CE93}"/>
                  </a:ext>
                </a:extLst>
              </p:cNvPr>
              <p:cNvSpPr txBox="1"/>
              <p:nvPr/>
            </p:nvSpPr>
            <p:spPr>
              <a:xfrm>
                <a:off x="1073865" y="2959956"/>
                <a:ext cx="1786466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Behandlingstrinn(1)</a:t>
                </a:r>
              </a:p>
              <a:p>
                <a:r>
                  <a:rPr lang="nb-NO" sz="1400" dirty="0"/>
                  <a:t>Partskategorier (2)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0EA66E24-27C3-5ED2-CD71-7D872C64B315}"/>
                </a:ext>
              </a:extLst>
            </p:cNvPr>
            <p:cNvGrpSpPr/>
            <p:nvPr/>
          </p:nvGrpSpPr>
          <p:grpSpPr>
            <a:xfrm>
              <a:off x="1101094" y="3476423"/>
              <a:ext cx="2051015" cy="643467"/>
              <a:chOff x="701205" y="4152896"/>
              <a:chExt cx="2051015" cy="643467"/>
            </a:xfrm>
          </p:grpSpPr>
          <p:sp>
            <p:nvSpPr>
              <p:cNvPr id="10" name="Bildeforklaring: bøyd linje med uthevingsstrek 9">
                <a:extLst>
                  <a:ext uri="{FF2B5EF4-FFF2-40B4-BE49-F238E27FC236}">
                    <a16:creationId xmlns:a16="http://schemas.microsoft.com/office/drawing/2014/main" id="{CFDCA0D9-A505-AFF8-F86B-964DA07793E7}"/>
                  </a:ext>
                </a:extLst>
              </p:cNvPr>
              <p:cNvSpPr/>
              <p:nvPr/>
            </p:nvSpPr>
            <p:spPr>
              <a:xfrm rot="10800000">
                <a:off x="701205" y="4152896"/>
                <a:ext cx="2051015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7472"/>
                  <a:gd name="adj6" fmla="val -489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E2AAF3DD-89D6-CB21-E248-B4C3679E2F2A}"/>
                  </a:ext>
                </a:extLst>
              </p:cNvPr>
              <p:cNvSpPr txBox="1"/>
              <p:nvPr/>
            </p:nvSpPr>
            <p:spPr>
              <a:xfrm>
                <a:off x="781375" y="4213020"/>
                <a:ext cx="1919130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Informasjonsanalyse (3)</a:t>
                </a:r>
              </a:p>
              <a:p>
                <a:r>
                  <a:rPr lang="nb-NO" sz="1400" dirty="0"/>
                  <a:t>Prosessanalyse (4)</a:t>
                </a: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B256B145-EFB9-BC5A-8F87-CB02A2191774}"/>
                </a:ext>
              </a:extLst>
            </p:cNvPr>
            <p:cNvGrpSpPr/>
            <p:nvPr/>
          </p:nvGrpSpPr>
          <p:grpSpPr>
            <a:xfrm>
              <a:off x="988973" y="4210499"/>
              <a:ext cx="2275255" cy="643467"/>
              <a:chOff x="476964" y="4152895"/>
              <a:chExt cx="2275255" cy="643467"/>
            </a:xfrm>
          </p:grpSpPr>
          <p:sp>
            <p:nvSpPr>
              <p:cNvPr id="8" name="Bildeforklaring: bøyd linje med uthevingsstrek 7">
                <a:extLst>
                  <a:ext uri="{FF2B5EF4-FFF2-40B4-BE49-F238E27FC236}">
                    <a16:creationId xmlns:a16="http://schemas.microsoft.com/office/drawing/2014/main" id="{CDD08C71-B1A1-F2D5-8989-5ECEF29AA669}"/>
                  </a:ext>
                </a:extLst>
              </p:cNvPr>
              <p:cNvSpPr/>
              <p:nvPr/>
            </p:nvSpPr>
            <p:spPr>
              <a:xfrm rot="10800000">
                <a:off x="476964" y="4152895"/>
                <a:ext cx="2275255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81156"/>
                  <a:gd name="adj6" fmla="val -387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B35B4DA-E00F-F908-AF4A-F4A28B9E8FA4}"/>
                  </a:ext>
                </a:extLst>
              </p:cNvPr>
              <p:cNvSpPr txBox="1"/>
              <p:nvPr/>
            </p:nvSpPr>
            <p:spPr>
              <a:xfrm>
                <a:off x="527638" y="4213020"/>
                <a:ext cx="2172867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Juridisk fortolkning</a:t>
                </a:r>
              </a:p>
              <a:p>
                <a:r>
                  <a:rPr lang="nb-NO" sz="1400" dirty="0"/>
                  <a:t>Rettslige systemavgjørelser</a:t>
                </a:r>
              </a:p>
            </p:txBody>
          </p:sp>
        </p:grp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330A4ED-5AAA-A641-E544-0448724E028F}"/>
              </a:ext>
            </a:extLst>
          </p:cNvPr>
          <p:cNvGrpSpPr/>
          <p:nvPr/>
        </p:nvGrpSpPr>
        <p:grpSpPr>
          <a:xfrm>
            <a:off x="2071694" y="4104001"/>
            <a:ext cx="4306914" cy="2289847"/>
            <a:chOff x="1047226" y="4044734"/>
            <a:chExt cx="4296729" cy="2289847"/>
          </a:xfrm>
        </p:grpSpPr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02149923-C04B-F6A4-E007-3C3CD9924F8F}"/>
                </a:ext>
              </a:extLst>
            </p:cNvPr>
            <p:cNvSpPr/>
            <p:nvPr/>
          </p:nvSpPr>
          <p:spPr>
            <a:xfrm>
              <a:off x="3960866" y="4044734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E1E7C90C-C779-D6BE-88A0-F4C52372D671}"/>
                </a:ext>
              </a:extLst>
            </p:cNvPr>
            <p:cNvGrpSpPr/>
            <p:nvPr/>
          </p:nvGrpSpPr>
          <p:grpSpPr>
            <a:xfrm>
              <a:off x="1047226" y="4995604"/>
              <a:ext cx="1919130" cy="1338977"/>
              <a:chOff x="690033" y="5276673"/>
              <a:chExt cx="1919130" cy="1338977"/>
            </a:xfrm>
          </p:grpSpPr>
          <p:sp>
            <p:nvSpPr>
              <p:cNvPr id="17" name="Bildeforklaring: bøyd linje med uthevingsstrek 16">
                <a:extLst>
                  <a:ext uri="{FF2B5EF4-FFF2-40B4-BE49-F238E27FC236}">
                    <a16:creationId xmlns:a16="http://schemas.microsoft.com/office/drawing/2014/main" id="{0FF94DA4-9FF3-F58B-993C-60C9C5D81A8D}"/>
                  </a:ext>
                </a:extLst>
              </p:cNvPr>
              <p:cNvSpPr/>
              <p:nvPr/>
            </p:nvSpPr>
            <p:spPr>
              <a:xfrm rot="10800000">
                <a:off x="690033" y="5276673"/>
                <a:ext cx="1919130" cy="133897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6663"/>
                  <a:gd name="adj6" fmla="val -64826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492895CC-0D01-D06C-40A3-724ACDC25618}"/>
                  </a:ext>
                </a:extLst>
              </p:cNvPr>
              <p:cNvSpPr txBox="1"/>
              <p:nvPr/>
            </p:nvSpPr>
            <p:spPr>
              <a:xfrm>
                <a:off x="756365" y="5363247"/>
                <a:ext cx="1786466" cy="11695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Samlet angivelse av hvilke rettsregler som skal gjelde: algoritme uttrykt som pseudokode</a:t>
                </a:r>
              </a:p>
            </p:txBody>
          </p:sp>
        </p:grp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8A4B8B54-E417-C328-5747-E835F21971F9}"/>
              </a:ext>
            </a:extLst>
          </p:cNvPr>
          <p:cNvGrpSpPr/>
          <p:nvPr/>
        </p:nvGrpSpPr>
        <p:grpSpPr>
          <a:xfrm>
            <a:off x="2013439" y="1878568"/>
            <a:ext cx="4365307" cy="1178564"/>
            <a:chOff x="988972" y="1819301"/>
            <a:chExt cx="4354984" cy="1178564"/>
          </a:xfrm>
        </p:grpSpPr>
        <p:sp>
          <p:nvSpPr>
            <p:cNvPr id="20" name="Rektangel: avrundede hjørner 19">
              <a:extLst>
                <a:ext uri="{FF2B5EF4-FFF2-40B4-BE49-F238E27FC236}">
                  <a16:creationId xmlns:a16="http://schemas.microsoft.com/office/drawing/2014/main" id="{47FC2AA1-4D76-09F7-37B8-3FE0F3774D86}"/>
                </a:ext>
              </a:extLst>
            </p:cNvPr>
            <p:cNvSpPr/>
            <p:nvPr/>
          </p:nvSpPr>
          <p:spPr>
            <a:xfrm>
              <a:off x="3960867" y="2188633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40F70CF3-FD61-1648-3012-873D51DD4980}"/>
                </a:ext>
              </a:extLst>
            </p:cNvPr>
            <p:cNvGrpSpPr/>
            <p:nvPr/>
          </p:nvGrpSpPr>
          <p:grpSpPr>
            <a:xfrm>
              <a:off x="988972" y="1819301"/>
              <a:ext cx="2925627" cy="738664"/>
              <a:chOff x="988972" y="1819301"/>
              <a:chExt cx="2925627" cy="738664"/>
            </a:xfrm>
          </p:grpSpPr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8B84DB67-3256-7B82-A652-E41971010945}"/>
                  </a:ext>
                </a:extLst>
              </p:cNvPr>
              <p:cNvSpPr txBox="1"/>
              <p:nvPr/>
            </p:nvSpPr>
            <p:spPr>
              <a:xfrm>
                <a:off x="988972" y="1819301"/>
                <a:ext cx="2371025" cy="7386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39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Utvalgskriterier</a:t>
                </a:r>
              </a:p>
              <a:p>
                <a:r>
                  <a:rPr lang="nb-NO" sz="1400" dirty="0"/>
                  <a:t>Etablering + vedlikehold av rettskildesystem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E95BE0FA-F064-9148-1BDF-142E23094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238" y="1969151"/>
                <a:ext cx="0" cy="5888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1541391-7224-C5AD-EFEC-000724831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238" y="2424223"/>
                <a:ext cx="4143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47489DF-5F3B-A830-8F81-A992B8505ED3}"/>
              </a:ext>
            </a:extLst>
          </p:cNvPr>
          <p:cNvSpPr txBox="1"/>
          <p:nvPr/>
        </p:nvSpPr>
        <p:spPr>
          <a:xfrm>
            <a:off x="887751" y="2964934"/>
            <a:ext cx="8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sortere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D7BC4B5-F404-CB65-0A98-4672DBA1C684}"/>
              </a:ext>
            </a:extLst>
          </p:cNvPr>
          <p:cNvSpPr txBox="1"/>
          <p:nvPr/>
        </p:nvSpPr>
        <p:spPr>
          <a:xfrm>
            <a:off x="876453" y="3672758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modellere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5D4958F-58B2-CE15-A588-AAB3679CD33C}"/>
              </a:ext>
            </a:extLst>
          </p:cNvPr>
          <p:cNvSpPr txBox="1"/>
          <p:nvPr/>
        </p:nvSpPr>
        <p:spPr>
          <a:xfrm>
            <a:off x="882572" y="4406834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beslutte</a:t>
            </a:r>
          </a:p>
        </p:txBody>
      </p:sp>
    </p:spTree>
    <p:extLst>
      <p:ext uri="{BB962C8B-B14F-4D97-AF65-F5344CB8AC3E}">
        <p14:creationId xmlns:p14="http://schemas.microsoft.com/office/powerpoint/2010/main" val="615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46AD22E-3047-FB93-EE5B-383C9735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4" y="969607"/>
            <a:ext cx="5017302" cy="363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62F8120-1A19-6DEC-4AD2-A37BF516040A}"/>
              </a:ext>
            </a:extLst>
          </p:cNvPr>
          <p:cNvSpPr txBox="1"/>
          <p:nvPr/>
        </p:nvSpPr>
        <p:spPr>
          <a:xfrm>
            <a:off x="5992633" y="2320812"/>
            <a:ext cx="5798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Regelbasert utvalg    </a:t>
            </a:r>
            <a:r>
              <a:rPr lang="nb-NO" dirty="0">
                <a:sym typeface="Wingdings" panose="05000000000000000000" pitchFamily="2" charset="2"/>
              </a:rPr>
              <a:t> utvalgskriterier</a:t>
            </a:r>
          </a:p>
          <a:p>
            <a:r>
              <a:rPr lang="nb-NO" dirty="0">
                <a:sym typeface="Wingdings" panose="05000000000000000000" pitchFamily="2" charset="2"/>
              </a:rPr>
              <a:t>Livssyklusperspektiv  konsistent utvalg over tid,</a:t>
            </a:r>
          </a:p>
          <a:p>
            <a:r>
              <a:rPr lang="nb-NO" dirty="0">
                <a:sym typeface="Wingdings" panose="05000000000000000000" pitchFamily="2" charset="2"/>
              </a:rPr>
              <a:t>	                         minst mulig personavhengig</a:t>
            </a:r>
          </a:p>
          <a:p>
            <a:r>
              <a:rPr lang="nb-NO" dirty="0">
                <a:sym typeface="Wingdings" panose="05000000000000000000" pitchFamily="2" charset="2"/>
              </a:rPr>
              <a:t>Utvalget = «grunnmuren» for RBS</a:t>
            </a:r>
          </a:p>
          <a:p>
            <a:r>
              <a:rPr lang="nb-NO" dirty="0">
                <a:sym typeface="Wingdings" panose="05000000000000000000" pitchFamily="2" charset="2"/>
              </a:rPr>
              <a:t>	 </a:t>
            </a:r>
            <a:r>
              <a:rPr lang="nb-NO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nb-NO" dirty="0">
                <a:sym typeface="Wingdings" panose="05000000000000000000" pitchFamily="2" charset="2"/>
              </a:rPr>
              <a:t>er utgangspunkt for transformeringen</a:t>
            </a:r>
          </a:p>
          <a:p>
            <a:r>
              <a:rPr lang="nb-NO" dirty="0">
                <a:sym typeface="Wingdings" panose="05000000000000000000" pitchFamily="2" charset="2"/>
              </a:rPr>
              <a:t>	  i utgangspunktet skal alle regler i RBS ha retts-</a:t>
            </a:r>
          </a:p>
          <a:p>
            <a:r>
              <a:rPr lang="nb-NO" dirty="0">
                <a:sym typeface="Wingdings" panose="05000000000000000000" pitchFamily="2" charset="2"/>
              </a:rPr>
              <a:t>	  kildegrunnlag</a:t>
            </a:r>
          </a:p>
          <a:p>
            <a:r>
              <a:rPr lang="nb-NO" dirty="0">
                <a:sym typeface="Wingdings" panose="05000000000000000000" pitchFamily="2" charset="2"/>
              </a:rPr>
              <a:t>	  </a:t>
            </a:r>
            <a:r>
              <a:rPr lang="nb-NO" dirty="0">
                <a:solidFill>
                  <a:srgbClr val="7030A0"/>
                </a:solidFill>
                <a:sym typeface="Wingdings" panose="05000000000000000000" pitchFamily="2" charset="2"/>
              </a:rPr>
              <a:t>Unntak:</a:t>
            </a:r>
          </a:p>
          <a:p>
            <a:r>
              <a:rPr lang="nb-NO" dirty="0">
                <a:sym typeface="Wingdings" panose="05000000000000000000" pitchFamily="2" charset="2"/>
              </a:rPr>
              <a:t>	      «Hvite flekker» </a:t>
            </a:r>
            <a:r>
              <a:rPr lang="nb-NO" sz="1400" dirty="0">
                <a:sym typeface="Wingdings" panose="05000000000000000000" pitchFamily="2" charset="2"/>
              </a:rPr>
              <a:t>(jf. 8.6.3 i pensum)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ym typeface="Wingdings" panose="05000000000000000000" pitchFamily="2" charset="2"/>
              </a:rPr>
              <a:t>	      Interne, prosessledende regler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(jf. 8.6.4 i pensum)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9718460C-9744-DA46-8FC8-31B7FDC6DD1E}"/>
              </a:ext>
            </a:extLst>
          </p:cNvPr>
          <p:cNvSpPr/>
          <p:nvPr/>
        </p:nvSpPr>
        <p:spPr>
          <a:xfrm>
            <a:off x="5284490" y="2381153"/>
            <a:ext cx="626619" cy="23208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8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Sylinder 1">
            <a:extLst>
              <a:ext uri="{FF2B5EF4-FFF2-40B4-BE49-F238E27FC236}">
                <a16:creationId xmlns:a16="http://schemas.microsoft.com/office/drawing/2014/main" id="{D896CFB2-5CCC-4C64-A79B-7AF13E97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512" y="2149121"/>
            <a:ext cx="51875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Lovforarbeider, herunder forarbeider til forskrifter (når de finnes)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Forvaltningsinterne regler (generelle instrukser og retningslinjer 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b-NO" altLang="nb-NO" sz="1400" dirty="0">
                <a:solidFill>
                  <a:prstClr val="black"/>
                </a:solidFill>
              </a:rPr>
              <a:t>  </a:t>
            </a: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Forvaltningens presedensavgjørelser (forvaltningspraksis)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Programkode fra andre relevante beslutningssystemer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BB064DC-91A5-40CD-8C33-801CA8871206}"/>
              </a:ext>
            </a:extLst>
          </p:cNvPr>
          <p:cNvSpPr txBox="1"/>
          <p:nvPr/>
        </p:nvSpPr>
        <p:spPr>
          <a:xfrm>
            <a:off x="1809751" y="564863"/>
            <a:ext cx="771243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Etablering av rettskildesystem: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Særlig aktuelle rettskilder i utviklingsarbeidet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D67CF32-68CB-452A-BF42-033B84237DB9}"/>
              </a:ext>
            </a:extLst>
          </p:cNvPr>
          <p:cNvSpPr txBox="1"/>
          <p:nvPr/>
        </p:nvSpPr>
        <p:spPr>
          <a:xfrm>
            <a:off x="2391443" y="4582224"/>
            <a:ext cx="17357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i="1" dirty="0">
                <a:solidFill>
                  <a:prstClr val="black"/>
                </a:solidFill>
                <a:latin typeface="Calibri" panose="020F0502020204030204"/>
              </a:rPr>
              <a:t>Al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rettskilder 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være aktuelle!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1087863-2784-B078-4387-3BB0947D365D}"/>
              </a:ext>
            </a:extLst>
          </p:cNvPr>
          <p:cNvGrpSpPr/>
          <p:nvPr/>
        </p:nvGrpSpPr>
        <p:grpSpPr>
          <a:xfrm>
            <a:off x="3947655" y="5283130"/>
            <a:ext cx="759307" cy="400110"/>
            <a:chOff x="1501519" y="5062822"/>
            <a:chExt cx="759307" cy="400110"/>
          </a:xfrm>
        </p:grpSpPr>
        <p:sp>
          <p:nvSpPr>
            <p:cNvPr id="12" name="Pil høyre 6">
              <a:extLst>
                <a:ext uri="{FF2B5EF4-FFF2-40B4-BE49-F238E27FC236}">
                  <a16:creationId xmlns:a16="http://schemas.microsoft.com/office/drawing/2014/main" id="{773894D7-B5CD-7154-C8D4-976B003BD2D8}"/>
                </a:ext>
              </a:extLst>
            </p:cNvPr>
            <p:cNvSpPr/>
            <p:nvPr/>
          </p:nvSpPr>
          <p:spPr bwMode="auto">
            <a:xfrm>
              <a:off x="1832201" y="5222480"/>
              <a:ext cx="428625" cy="1428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40DF31E-FB9F-614F-31F9-40E712FBFC9E}"/>
                </a:ext>
              </a:extLst>
            </p:cNvPr>
            <p:cNvSpPr txBox="1"/>
            <p:nvPr/>
          </p:nvSpPr>
          <p:spPr>
            <a:xfrm>
              <a:off x="1501519" y="5062822"/>
              <a:ext cx="30328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nb-NO" sz="2000" b="1" dirty="0">
                  <a:solidFill>
                    <a:srgbClr val="FF9900"/>
                  </a:solidFill>
                </a:rPr>
                <a:t>?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72341B91-A111-5244-1113-D410BBE9F54E}"/>
              </a:ext>
            </a:extLst>
          </p:cNvPr>
          <p:cNvGrpSpPr/>
          <p:nvPr/>
        </p:nvGrpSpPr>
        <p:grpSpPr>
          <a:xfrm>
            <a:off x="2391443" y="2275773"/>
            <a:ext cx="2309491" cy="1000125"/>
            <a:chOff x="2391443" y="2275773"/>
            <a:chExt cx="2309491" cy="1000125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93C2A2DA-3476-B4C8-3756-68EF251710E2}"/>
                </a:ext>
              </a:extLst>
            </p:cNvPr>
            <p:cNvGrpSpPr/>
            <p:nvPr/>
          </p:nvGrpSpPr>
          <p:grpSpPr>
            <a:xfrm>
              <a:off x="4255887" y="2275773"/>
              <a:ext cx="445047" cy="1000125"/>
              <a:chOff x="1809751" y="2055465"/>
              <a:chExt cx="445047" cy="1000125"/>
            </a:xfrm>
          </p:grpSpPr>
          <p:sp>
            <p:nvSpPr>
              <p:cNvPr id="4" name="Pil høyre 3">
                <a:extLst>
                  <a:ext uri="{FF2B5EF4-FFF2-40B4-BE49-F238E27FC236}">
                    <a16:creationId xmlns:a16="http://schemas.microsoft.com/office/drawing/2014/main" id="{6D30B716-5076-4FA4-9611-022813AFB281}"/>
                  </a:ext>
                </a:extLst>
              </p:cNvPr>
              <p:cNvSpPr/>
              <p:nvPr/>
            </p:nvSpPr>
            <p:spPr bwMode="auto">
              <a:xfrm>
                <a:off x="1817961" y="2055465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Pil høyre 4">
                <a:extLst>
                  <a:ext uri="{FF2B5EF4-FFF2-40B4-BE49-F238E27FC236}">
                    <a16:creationId xmlns:a16="http://schemas.microsoft.com/office/drawing/2014/main" id="{2E5E836C-0C06-4BF9-B4E3-4A918FE2BEDF}"/>
                  </a:ext>
                </a:extLst>
              </p:cNvPr>
              <p:cNvSpPr/>
              <p:nvPr/>
            </p:nvSpPr>
            <p:spPr bwMode="auto">
              <a:xfrm>
                <a:off x="1817961" y="2269778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Pil høyre 5">
                <a:extLst>
                  <a:ext uri="{FF2B5EF4-FFF2-40B4-BE49-F238E27FC236}">
                    <a16:creationId xmlns:a16="http://schemas.microsoft.com/office/drawing/2014/main" id="{15DCC29C-D637-474C-A7A9-FF1B6B79F6B3}"/>
                  </a:ext>
                </a:extLst>
              </p:cNvPr>
              <p:cNvSpPr/>
              <p:nvPr/>
            </p:nvSpPr>
            <p:spPr bwMode="auto">
              <a:xfrm>
                <a:off x="1817961" y="2912715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474E593E-A9F5-A5C4-C5B2-44A77A1D5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9751" y="2624405"/>
                <a:ext cx="445047" cy="176799"/>
              </a:xfrm>
              <a:prstGeom prst="rect">
                <a:avLst/>
              </a:prstGeom>
            </p:spPr>
          </p:pic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EB38E2B-9912-DDE4-15E3-09EE1AAE4C6D}"/>
                </a:ext>
              </a:extLst>
            </p:cNvPr>
            <p:cNvSpPr/>
            <p:nvPr/>
          </p:nvSpPr>
          <p:spPr>
            <a:xfrm>
              <a:off x="2391443" y="2425137"/>
              <a:ext cx="18238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b-NO" sz="2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Grunnleggende</a:t>
              </a:r>
            </a:p>
            <a:p>
              <a:r>
                <a:rPr lang="nb-NO" sz="2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analyse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C519C960-674D-4096-3A79-49C8876A1FC2}"/>
              </a:ext>
            </a:extLst>
          </p:cNvPr>
          <p:cNvGrpSpPr/>
          <p:nvPr/>
        </p:nvGrpSpPr>
        <p:grpSpPr>
          <a:xfrm>
            <a:off x="2465709" y="3521575"/>
            <a:ext cx="2235225" cy="1019416"/>
            <a:chOff x="2465709" y="3521575"/>
            <a:chExt cx="2235225" cy="1019416"/>
          </a:xfrm>
        </p:grpSpPr>
        <p:sp>
          <p:nvSpPr>
            <p:cNvPr id="7" name="Pil høyre 6">
              <a:extLst>
                <a:ext uri="{FF2B5EF4-FFF2-40B4-BE49-F238E27FC236}">
                  <a16:creationId xmlns:a16="http://schemas.microsoft.com/office/drawing/2014/main" id="{8EC53D91-C872-4388-AC94-F09174839B56}"/>
                </a:ext>
              </a:extLst>
            </p:cNvPr>
            <p:cNvSpPr/>
            <p:nvPr/>
          </p:nvSpPr>
          <p:spPr bwMode="auto">
            <a:xfrm>
              <a:off x="4264097" y="3775961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il høyre 6">
              <a:extLst>
                <a:ext uri="{FF2B5EF4-FFF2-40B4-BE49-F238E27FC236}">
                  <a16:creationId xmlns:a16="http://schemas.microsoft.com/office/drawing/2014/main" id="{6ABFEA96-6FF8-829D-4E0D-F26C22EDEE85}"/>
                </a:ext>
              </a:extLst>
            </p:cNvPr>
            <p:cNvSpPr/>
            <p:nvPr/>
          </p:nvSpPr>
          <p:spPr bwMode="auto">
            <a:xfrm>
              <a:off x="4272309" y="3521575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il høyre 6">
              <a:extLst>
                <a:ext uri="{FF2B5EF4-FFF2-40B4-BE49-F238E27FC236}">
                  <a16:creationId xmlns:a16="http://schemas.microsoft.com/office/drawing/2014/main" id="{70C6C922-4603-0AAE-6C7E-B412AA883B8D}"/>
                </a:ext>
              </a:extLst>
            </p:cNvPr>
            <p:cNvSpPr/>
            <p:nvPr/>
          </p:nvSpPr>
          <p:spPr bwMode="auto">
            <a:xfrm>
              <a:off x="4255887" y="4398116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E3963CB-1D17-5F45-DFC2-3C0B2488E1C0}"/>
                </a:ext>
              </a:extLst>
            </p:cNvPr>
            <p:cNvSpPr/>
            <p:nvPr/>
          </p:nvSpPr>
          <p:spPr>
            <a:xfrm>
              <a:off x="2465709" y="3521575"/>
              <a:ext cx="13696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nb-NO" sz="2000" b="1" cap="none" spc="0" dirty="0">
                  <a:ln/>
                  <a:solidFill>
                    <a:schemeClr val="accent4"/>
                  </a:solidFill>
                  <a:effectLst/>
                </a:rPr>
                <a:t>Utdypende</a:t>
              </a:r>
            </a:p>
            <a:p>
              <a:r>
                <a:rPr lang="nb-NO" sz="2000" b="1" dirty="0">
                  <a:ln/>
                  <a:solidFill>
                    <a:schemeClr val="accent4"/>
                  </a:solidFill>
                </a:rPr>
                <a:t>a</a:t>
              </a:r>
              <a:r>
                <a:rPr lang="nb-NO" sz="2000" b="1" cap="none" spc="0" dirty="0">
                  <a:ln/>
                  <a:solidFill>
                    <a:schemeClr val="accent4"/>
                  </a:solidFill>
                  <a:effectLst/>
                </a:rPr>
                <a:t>nalyse ++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6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7E076-CA58-4E8C-95AB-D0C56225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6"/>
            <a:ext cx="10515600" cy="989542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Programkode som rettskilde?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25BE8F-A067-4A55-A5AE-ED576C56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41" y="1367367"/>
            <a:ext cx="10072324" cy="4809595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være </a:t>
            </a:r>
            <a:r>
              <a:rPr lang="nb-NO" sz="2000">
                <a:latin typeface="Calibri Light" panose="020F0302020204030204" pitchFamily="34" charset="0"/>
                <a:cs typeface="Calibri Light" panose="020F0302020204030204" pitchFamily="34" charset="0"/>
              </a:rPr>
              <a:t>aktuelt når et 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skal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nyskrives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(gjennomgår vesentlig revisjon) eller erstattes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Utgangspunkt: Programkode er ikke anerkjent som rettskilde, men kan konkret ses som uttrykk for </a:t>
            </a:r>
            <a:r>
              <a:rPr lang="nb-NO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forvaltningspraksis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og forvaltningspraksis har normalt rettskildemessig vekt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Momenter til vurderingen av programkode som uttrykk for forvaltningspraksis: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gir uttrykk for juridisk begrunnede synspunkter </a:t>
            </a: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på rettsspørsmål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Løsningen i programkoden har vært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alminnelig kjent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representerer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av lang varighet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representerer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med et stort omfang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Bør/kan uansett ikke bare kopiere kode som tilfredsstiller vurderingstemaene ovenfor, men må vurdere konkret og innestå for løsningen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rettslige innholdet av programkoden må holdes opp mot andre rettskilder, og det rettslige innholdet av koden kan konkret «bli veiet og funnet for lett» i en vurdering av det samlede rettskildematerialet</a:t>
            </a:r>
          </a:p>
        </p:txBody>
      </p:sp>
    </p:spTree>
    <p:extLst>
      <p:ext uri="{BB962C8B-B14F-4D97-AF65-F5344CB8AC3E}">
        <p14:creationId xmlns:p14="http://schemas.microsoft.com/office/powerpoint/2010/main" val="31882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systemorientert fortolkning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7891" y="1143000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e 6"/>
          <p:cNvGrpSpPr>
            <a:grpSpLocks/>
          </p:cNvGrpSpPr>
          <p:nvPr/>
        </p:nvGrpSpPr>
        <p:grpSpPr bwMode="auto">
          <a:xfrm>
            <a:off x="3420493" y="1575131"/>
            <a:ext cx="1730642" cy="4324158"/>
            <a:chOff x="3500430" y="2143116"/>
            <a:chExt cx="1587113" cy="3429024"/>
          </a:xfrm>
        </p:grpSpPr>
        <p:sp>
          <p:nvSpPr>
            <p:cNvPr id="5" name="Høyre klammeparentes 4"/>
            <p:cNvSpPr/>
            <p:nvPr/>
          </p:nvSpPr>
          <p:spPr>
            <a:xfrm>
              <a:off x="3500430" y="2143116"/>
              <a:ext cx="357325" cy="3429024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3857755" y="3357069"/>
              <a:ext cx="1229788" cy="789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Vurderinger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samsvar med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rettskilde-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prinsippene</a:t>
              </a:r>
            </a:p>
          </p:txBody>
        </p:sp>
      </p:grp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CFFFFC1-77B0-9F89-37E1-A94E716CAFEB}"/>
              </a:ext>
            </a:extLst>
          </p:cNvPr>
          <p:cNvSpPr txBox="1">
            <a:spLocks/>
          </p:cNvSpPr>
          <p:nvPr/>
        </p:nvSpPr>
        <p:spPr>
          <a:xfrm>
            <a:off x="5472038" y="2329988"/>
            <a:ext cx="5755804" cy="3310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1500" dirty="0">
                <a:solidFill>
                  <a:schemeClr val="accent1"/>
                </a:solidFill>
              </a:rPr>
              <a:t>    </a:t>
            </a:r>
            <a:r>
              <a:rPr lang="nb-NO" sz="1500" b="1" dirty="0">
                <a:solidFill>
                  <a:schemeClr val="accent1"/>
                </a:solidFill>
              </a:rPr>
              <a:t>Fra saksorientert til systemorientert fortolkning</a:t>
            </a:r>
          </a:p>
          <a:p>
            <a:pPr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Tradisjonell fortolkning: </a:t>
            </a:r>
            <a:r>
              <a:rPr lang="nb-NO" sz="15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saks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orientert fortolkning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tar stilling</a:t>
            </a:r>
          </a:p>
          <a:p>
            <a:pPr marL="0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til de fortolkningsspørsmål som hver </a:t>
            </a:r>
            <a:r>
              <a:rPr lang="nb-NO" sz="1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enkeltsak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aktualiserer</a:t>
            </a:r>
          </a:p>
          <a:p>
            <a:pPr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Utvikling av RBS: </a:t>
            </a:r>
            <a:r>
              <a:rPr lang="nb-NO" sz="15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orientert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fortolkning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fullstendig fortolking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være vanskelig å kartlegge alle mulige fortolkningsspørsmål</a:t>
            </a:r>
          </a:p>
          <a:p>
            <a:pPr marL="457200" lvl="1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knyttet til rettskildene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Formelle analysemåter (informasjons- og prosess-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analyse mv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modeller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) er ofte hensiktsmessig for å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oversikt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også være aktuelt å bruke mange enkeltsaker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(men gir ikke dekkende analyse)</a:t>
            </a:r>
          </a:p>
        </p:txBody>
      </p:sp>
      <p:sp>
        <p:nvSpPr>
          <p:cNvPr id="12" name="Pil høyre 7">
            <a:extLst>
              <a:ext uri="{FF2B5EF4-FFF2-40B4-BE49-F238E27FC236}">
                <a16:creationId xmlns:a16="http://schemas.microsoft.com/office/drawing/2014/main" id="{C1204057-9CBF-3FCD-AEE2-6D5F322FBF72}"/>
              </a:ext>
            </a:extLst>
          </p:cNvPr>
          <p:cNvSpPr/>
          <p:nvPr/>
        </p:nvSpPr>
        <p:spPr bwMode="auto">
          <a:xfrm>
            <a:off x="5015452" y="3375242"/>
            <a:ext cx="456586" cy="2286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952B3E22-6893-B458-AB36-6830103B676D}"/>
              </a:ext>
            </a:extLst>
          </p:cNvPr>
          <p:cNvGrpSpPr/>
          <p:nvPr/>
        </p:nvGrpSpPr>
        <p:grpSpPr>
          <a:xfrm>
            <a:off x="7000124" y="5489163"/>
            <a:ext cx="2399388" cy="1114345"/>
            <a:chOff x="7176284" y="5474239"/>
            <a:chExt cx="2399388" cy="1114345"/>
          </a:xfrm>
        </p:grpSpPr>
        <p:sp>
          <p:nvSpPr>
            <p:cNvPr id="20" name="Pil høyre 7">
              <a:extLst>
                <a:ext uri="{FF2B5EF4-FFF2-40B4-BE49-F238E27FC236}">
                  <a16:creationId xmlns:a16="http://schemas.microsoft.com/office/drawing/2014/main" id="{64216DE9-9230-C4A6-6475-2BFE9AADBC3C}"/>
                </a:ext>
              </a:extLst>
            </p:cNvPr>
            <p:cNvSpPr/>
            <p:nvPr/>
          </p:nvSpPr>
          <p:spPr bwMode="auto">
            <a:xfrm rot="5400000">
              <a:off x="8125946" y="5581396"/>
              <a:ext cx="500064" cy="28575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kstSylinder 8">
              <a:extLst>
                <a:ext uri="{FF2B5EF4-FFF2-40B4-BE49-F238E27FC236}">
                  <a16:creationId xmlns:a16="http://schemas.microsoft.com/office/drawing/2014/main" id="{2E462375-E107-7993-03DE-0582F1718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6284" y="5973031"/>
              <a:ext cx="239938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Rettsregler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dirty="0">
                  <a:solidFill>
                    <a:prstClr val="black"/>
                  </a:solidFill>
                  <a:latin typeface="Calibri" panose="020F0502020204030204"/>
                </a:rPr>
                <a:t>(uttrykt som pseudokode)</a:t>
              </a:r>
              <a:endPara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9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identifisering av behandlingstrinn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1425" y="993089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35F349F-5C59-405A-8435-D5D4B119192B}"/>
              </a:ext>
            </a:extLst>
          </p:cNvPr>
          <p:cNvGrpSpPr/>
          <p:nvPr/>
        </p:nvGrpSpPr>
        <p:grpSpPr>
          <a:xfrm>
            <a:off x="4737419" y="1428751"/>
            <a:ext cx="3274194" cy="4324158"/>
            <a:chOff x="4737419" y="1428751"/>
            <a:chExt cx="3274194" cy="4324158"/>
          </a:xfrm>
        </p:grpSpPr>
        <p:grpSp>
          <p:nvGrpSpPr>
            <p:cNvPr id="3" name="Gruppe 6"/>
            <p:cNvGrpSpPr>
              <a:grpSpLocks/>
            </p:cNvGrpSpPr>
            <p:nvPr/>
          </p:nvGrpSpPr>
          <p:grpSpPr bwMode="auto">
            <a:xfrm>
              <a:off x="4737419" y="1428751"/>
              <a:ext cx="1730642" cy="4324158"/>
              <a:chOff x="3500430" y="2143116"/>
              <a:chExt cx="1587113" cy="3429024"/>
            </a:xfrm>
          </p:grpSpPr>
          <p:sp>
            <p:nvSpPr>
              <p:cNvPr id="5" name="Høyre klammeparentes 4"/>
              <p:cNvSpPr/>
              <p:nvPr/>
            </p:nvSpPr>
            <p:spPr>
              <a:xfrm>
                <a:off x="3500430" y="2143116"/>
                <a:ext cx="357325" cy="3429024"/>
              </a:xfrm>
              <a:prstGeom prst="righ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3857755" y="3357069"/>
                <a:ext cx="1229788" cy="7896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Vurderinger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samsvar med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rettskilde-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prinsippene</a:t>
                </a:r>
              </a:p>
            </p:txBody>
          </p:sp>
        </p:grpSp>
        <p:grpSp>
          <p:nvGrpSpPr>
            <p:cNvPr id="4" name="Gruppe 9"/>
            <p:cNvGrpSpPr>
              <a:grpSpLocks/>
            </p:cNvGrpSpPr>
            <p:nvPr/>
          </p:nvGrpSpPr>
          <p:grpSpPr bwMode="auto">
            <a:xfrm>
              <a:off x="6524628" y="3214691"/>
              <a:ext cx="1486985" cy="307777"/>
              <a:chOff x="5214942" y="3643314"/>
              <a:chExt cx="1486469" cy="307579"/>
            </a:xfrm>
          </p:grpSpPr>
          <p:sp>
            <p:nvSpPr>
              <p:cNvPr id="8" name="Pil høyre 7"/>
              <p:cNvSpPr/>
              <p:nvPr/>
            </p:nvSpPr>
            <p:spPr>
              <a:xfrm>
                <a:off x="5214942" y="3643314"/>
                <a:ext cx="499890" cy="2855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TekstSylinder 8"/>
              <p:cNvSpPr txBox="1">
                <a:spLocks noChangeArrowheads="1"/>
              </p:cNvSpPr>
              <p:nvPr/>
            </p:nvSpPr>
            <p:spPr bwMode="auto">
              <a:xfrm>
                <a:off x="5715008" y="3643314"/>
                <a:ext cx="986403" cy="307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Rettsregler</a:t>
                </a:r>
              </a:p>
            </p:txBody>
          </p:sp>
        </p:grp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6A0C6DC-303C-4E06-9C98-B34D09FFEAEC}"/>
              </a:ext>
            </a:extLst>
          </p:cNvPr>
          <p:cNvGrpSpPr/>
          <p:nvPr/>
        </p:nvGrpSpPr>
        <p:grpSpPr>
          <a:xfrm>
            <a:off x="7739062" y="1643064"/>
            <a:ext cx="3018176" cy="3009879"/>
            <a:chOff x="7739062" y="1643064"/>
            <a:chExt cx="3018176" cy="3009879"/>
          </a:xfrm>
        </p:grpSpPr>
        <p:grpSp>
          <p:nvGrpSpPr>
            <p:cNvPr id="7" name="Gruppe 14"/>
            <p:cNvGrpSpPr>
              <a:grpSpLocks/>
            </p:cNvGrpSpPr>
            <p:nvPr/>
          </p:nvGrpSpPr>
          <p:grpSpPr bwMode="auto">
            <a:xfrm>
              <a:off x="7739062" y="1643064"/>
              <a:ext cx="2958571" cy="1452329"/>
              <a:chOff x="6429388" y="2071678"/>
              <a:chExt cx="2957778" cy="1451681"/>
            </a:xfrm>
          </p:grpSpPr>
          <p:sp>
            <p:nvSpPr>
              <p:cNvPr id="4117" name="TekstSylinder 10"/>
              <p:cNvSpPr txBox="1">
                <a:spLocks noChangeArrowheads="1"/>
              </p:cNvSpPr>
              <p:nvPr/>
            </p:nvSpPr>
            <p:spPr bwMode="auto">
              <a:xfrm>
                <a:off x="6429388" y="2071678"/>
                <a:ext cx="2957778" cy="522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Rettsreglene kan gjelde ulike </a:t>
                </a:r>
                <a:r>
                  <a:rPr kumimoji="0" lang="nb-NO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behand</a:t>
                </a: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lingstrinn</a:t>
                </a: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 enkeltsaksbehandling</a:t>
                </a:r>
              </a:p>
            </p:txBody>
          </p:sp>
          <p:sp>
            <p:nvSpPr>
              <p:cNvPr id="4118" name="TekstSylinder 11"/>
              <p:cNvSpPr txBox="1">
                <a:spLocks noChangeArrowheads="1"/>
              </p:cNvSpPr>
              <p:nvPr/>
            </p:nvSpPr>
            <p:spPr bwMode="auto">
              <a:xfrm>
                <a:off x="6858016" y="3000372"/>
                <a:ext cx="1569881" cy="522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Formelle inngangs-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kriterier</a:t>
                </a:r>
              </a:p>
            </p:txBody>
          </p:sp>
        </p:grpSp>
        <p:sp>
          <p:nvSpPr>
            <p:cNvPr id="13" name="TekstSylinder 12"/>
            <p:cNvSpPr txBox="1">
              <a:spLocks noChangeArrowheads="1"/>
            </p:cNvSpPr>
            <p:nvPr/>
          </p:nvSpPr>
          <p:spPr bwMode="auto">
            <a:xfrm>
              <a:off x="8167689" y="3143250"/>
              <a:ext cx="16829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Materielle inngangs-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kriterier</a:t>
              </a:r>
            </a:p>
          </p:txBody>
        </p:sp>
        <p:sp>
          <p:nvSpPr>
            <p:cNvPr id="14" name="TekstSylinder 13"/>
            <p:cNvSpPr txBox="1">
              <a:spLocks noChangeArrowheads="1"/>
            </p:cNvSpPr>
            <p:nvPr/>
          </p:nvSpPr>
          <p:spPr bwMode="auto">
            <a:xfrm>
              <a:off x="8167689" y="3714751"/>
              <a:ext cx="16337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Vedtaksbeskrivelser</a:t>
              </a:r>
            </a:p>
          </p:txBody>
        </p:sp>
        <p:grpSp>
          <p:nvGrpSpPr>
            <p:cNvPr id="9" name="Gruppe 24"/>
            <p:cNvGrpSpPr>
              <a:grpSpLocks/>
            </p:cNvGrpSpPr>
            <p:nvPr/>
          </p:nvGrpSpPr>
          <p:grpSpPr bwMode="auto">
            <a:xfrm>
              <a:off x="8096250" y="2214564"/>
              <a:ext cx="2000250" cy="1500187"/>
              <a:chOff x="5000628" y="4857760"/>
              <a:chExt cx="2000264" cy="1500198"/>
            </a:xfrm>
          </p:grpSpPr>
          <p:sp>
            <p:nvSpPr>
              <p:cNvPr id="23" name="Avrundet rektangel 22"/>
              <p:cNvSpPr/>
              <p:nvPr/>
            </p:nvSpPr>
            <p:spPr>
              <a:xfrm>
                <a:off x="5000628" y="4857760"/>
                <a:ext cx="2000264" cy="1500198"/>
              </a:xfrm>
              <a:prstGeom prst="round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kstSylinder 23"/>
              <p:cNvSpPr txBox="1"/>
              <p:nvPr/>
            </p:nvSpPr>
            <p:spPr>
              <a:xfrm>
                <a:off x="5143504" y="4929198"/>
                <a:ext cx="1507475" cy="3077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Rettsfaktum (hvis)</a:t>
                </a:r>
              </a:p>
            </p:txBody>
          </p:sp>
        </p:grpSp>
        <p:grpSp>
          <p:nvGrpSpPr>
            <p:cNvPr id="10" name="Gruppe 28"/>
            <p:cNvGrpSpPr/>
            <p:nvPr/>
          </p:nvGrpSpPr>
          <p:grpSpPr>
            <a:xfrm>
              <a:off x="8096256" y="3714743"/>
              <a:ext cx="2000264" cy="928694"/>
              <a:chOff x="6643702" y="5643578"/>
              <a:chExt cx="2000264" cy="928694"/>
            </a:xfrm>
            <a:solidFill>
              <a:schemeClr val="accent2">
                <a:lumMod val="20000"/>
                <a:lumOff val="80000"/>
                <a:alpha val="15000"/>
              </a:schemeClr>
            </a:solidFill>
          </p:grpSpPr>
          <p:sp>
            <p:nvSpPr>
              <p:cNvPr id="27" name="Avrundet rektangel 26"/>
              <p:cNvSpPr/>
              <p:nvPr/>
            </p:nvSpPr>
            <p:spPr>
              <a:xfrm>
                <a:off x="6643702" y="5643578"/>
                <a:ext cx="2000264" cy="92869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7000892" y="6262465"/>
                <a:ext cx="1358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Rettsfølge (så)</a:t>
                </a:r>
              </a:p>
            </p:txBody>
          </p:sp>
        </p:grpSp>
        <p:sp>
          <p:nvSpPr>
            <p:cNvPr id="4110" name="TekstSylinder 25"/>
            <p:cNvSpPr txBox="1">
              <a:spLocks noChangeArrowheads="1"/>
            </p:cNvSpPr>
            <p:nvPr/>
          </p:nvSpPr>
          <p:spPr bwMode="auto">
            <a:xfrm rot="16200000">
              <a:off x="9440018" y="3335724"/>
              <a:ext cx="2265107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Komplekst eller enkelt</a:t>
              </a:r>
            </a:p>
          </p:txBody>
        </p:sp>
      </p:grp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CC5B870-F0C3-41BE-98CA-CFF38BBABD4D}"/>
              </a:ext>
            </a:extLst>
          </p:cNvPr>
          <p:cNvSpPr txBox="1"/>
          <p:nvPr/>
        </p:nvSpPr>
        <p:spPr>
          <a:xfrm>
            <a:off x="7024692" y="4935299"/>
            <a:ext cx="47836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gjennomgår reglene for å klassifisere i henhold til denne inndelingen i behandlingstrinn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0BC37A7-4FB9-4220-A12C-EE665AAD3771}"/>
              </a:ext>
            </a:extLst>
          </p:cNvPr>
          <p:cNvSpPr txBox="1"/>
          <p:nvPr/>
        </p:nvSpPr>
        <p:spPr>
          <a:xfrm>
            <a:off x="7024692" y="5626137"/>
            <a:ext cx="47778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 at ikke alle regler passer inn i denne tre-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delingen (jf. f.eks. regler om virkeområde, organ-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isering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legaldefinisjoner, straff mv.)</a:t>
            </a:r>
          </a:p>
        </p:txBody>
      </p:sp>
    </p:spTree>
    <p:extLst>
      <p:ext uri="{BB962C8B-B14F-4D97-AF65-F5344CB8AC3E}">
        <p14:creationId xmlns:p14="http://schemas.microsoft.com/office/powerpoint/2010/main" val="12734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9EFB6-4E9B-4674-ABE9-09AC58E6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92090" cy="609616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Rettslig kravspesifisering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7CD0C5-B6F2-4D03-B1B7-3D55BB5B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7" y="1231497"/>
            <a:ext cx="6532700" cy="4514834"/>
          </a:xfrm>
          <a:solidFill>
            <a:srgbClr val="CCFFCC"/>
          </a:solidFill>
        </p:spPr>
        <p:txBody>
          <a:bodyPr>
            <a:normAutofit fontScale="92500" lnSpcReduction="20000"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informasjons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Som regel mest og vanskeligst jus i denne delen av analysen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fakta/data er relevante i følge rettskildene?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skal de begreper som beskriver fakta/data forstås?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Hva er relasjonene mellom begrepene/dataen?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Tilsvarer denne forståelsen av fakta/data noe som finnes tilgjengelig i maskinlesbar form?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Analysen resulterer i en informasjonsmodell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prosess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Ofte relativt lite jus i denne delen av analysen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må fakta/data bli behandlet for å nå frem til rettsriktige resultater?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 hvilken grad og på hvilken måte kan behandlingen forstås som utførelse av logiske og aritmetiske operasjoner?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Analysen resulterer i en prosessmodell</a:t>
            </a:r>
          </a:p>
          <a:p>
            <a:pPr lvl="1"/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D1213A-B86E-6E9D-CCEA-11C6D10D8C89}"/>
              </a:ext>
            </a:extLst>
          </p:cNvPr>
          <p:cNvSpPr txBox="1"/>
          <p:nvPr/>
        </p:nvSpPr>
        <p:spPr>
          <a:xfrm>
            <a:off x="7143460" y="1231497"/>
            <a:ext cx="4590566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b-NO" dirty="0"/>
              <a:t>Begge analyser innebærer anvendelse av «vanlig» juridisk (rettsdogmatisk) metode, men med minst tre særegenheter: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Fortolkningen må være </a:t>
            </a:r>
            <a:r>
              <a:rPr lang="nb-NO" dirty="0">
                <a:solidFill>
                  <a:srgbClr val="7030A0"/>
                </a:solidFill>
              </a:rPr>
              <a:t>systemorientert </a:t>
            </a:r>
            <a:r>
              <a:rPr lang="nb-NO" dirty="0"/>
              <a:t>(jf. bilde 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7030A0"/>
                </a:solidFill>
              </a:rPr>
              <a:t>Formålsbetraktninger</a:t>
            </a:r>
            <a:r>
              <a:rPr lang="nb-NO" dirty="0"/>
              <a:t> og </a:t>
            </a:r>
            <a:r>
              <a:rPr lang="nb-NO" dirty="0">
                <a:solidFill>
                  <a:srgbClr val="7030A0"/>
                </a:solidFill>
              </a:rPr>
              <a:t>reelle hensyn </a:t>
            </a:r>
            <a:r>
              <a:rPr lang="nb-NO" dirty="0"/>
              <a:t>kan ha relativt stor vekt når det rettskildemessige grunnlaget for løsning av tolkingsspørsmål er tynt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7030A0"/>
                </a:solidFill>
              </a:rPr>
              <a:t>Programkode</a:t>
            </a:r>
            <a:r>
              <a:rPr lang="nb-NO" dirty="0"/>
              <a:t> kan være mulig rettskilde (jf. bilde 5)</a:t>
            </a:r>
          </a:p>
        </p:txBody>
      </p:sp>
    </p:spTree>
    <p:extLst>
      <p:ext uri="{BB962C8B-B14F-4D97-AF65-F5344CB8AC3E}">
        <p14:creationId xmlns:p14="http://schemas.microsoft.com/office/powerpoint/2010/main" val="16039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/>
          <a:lstStyle/>
          <a:p>
            <a:r>
              <a:rPr lang="en-GB" sz="3200" dirty="0" err="1">
                <a:solidFill>
                  <a:srgbClr val="0070C0"/>
                </a:solidFill>
              </a:rPr>
              <a:t>Rettslig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informasjonsanalyse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Bilde 2"/>
          <p:cNvPicPr/>
          <p:nvPr/>
        </p:nvPicPr>
        <p:blipFill rotWithShape="1">
          <a:blip r:embed="rId2"/>
          <a:srcRect l="32076" t="29894" r="35351" b="28307"/>
          <a:stretch/>
        </p:blipFill>
        <p:spPr bwMode="auto">
          <a:xfrm>
            <a:off x="142498" y="1160035"/>
            <a:ext cx="7787208" cy="547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17DF278D-E3AA-4443-B220-7242362D0688}"/>
              </a:ext>
            </a:extLst>
          </p:cNvPr>
          <p:cNvGrpSpPr/>
          <p:nvPr/>
        </p:nvGrpSpPr>
        <p:grpSpPr>
          <a:xfrm>
            <a:off x="7797039" y="1560504"/>
            <a:ext cx="4121519" cy="5072138"/>
            <a:chOff x="8092713" y="1555028"/>
            <a:chExt cx="4121519" cy="5072138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A700B3C-3621-4336-8754-C685CFD607E2}"/>
                </a:ext>
              </a:extLst>
            </p:cNvPr>
            <p:cNvSpPr txBox="1"/>
            <p:nvPr/>
          </p:nvSpPr>
          <p:spPr>
            <a:xfrm>
              <a:off x="8506807" y="5426837"/>
              <a:ext cx="3707425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Hva sier rettskildene (i første om-</a:t>
              </a:r>
              <a:br>
                <a:rPr lang="nb-NO" dirty="0"/>
              </a:br>
              <a:r>
                <a:rPr lang="nb-NO" dirty="0"/>
                <a:t>gang: lov, forskrift og forarbeider)</a:t>
              </a:r>
              <a:br>
                <a:rPr lang="nb-NO" dirty="0"/>
              </a:br>
              <a:r>
                <a:rPr lang="nb-NO" dirty="0"/>
                <a:t>om betydningen av begreper som</a:t>
              </a:r>
              <a:br>
                <a:rPr lang="nb-NO" dirty="0"/>
              </a:br>
              <a:r>
                <a:rPr lang="nb-NO" dirty="0"/>
                <a:t>betegner beslutningsgrunnlag (data)?</a:t>
              </a:r>
            </a:p>
          </p:txBody>
        </p:sp>
        <p:sp>
          <p:nvSpPr>
            <p:cNvPr id="4" name="Høyre klammeparentes 3">
              <a:extLst>
                <a:ext uri="{FF2B5EF4-FFF2-40B4-BE49-F238E27FC236}">
                  <a16:creationId xmlns:a16="http://schemas.microsoft.com/office/drawing/2014/main" id="{A36A4FEB-41B0-493E-8B7F-8157D186E1DF}"/>
                </a:ext>
              </a:extLst>
            </p:cNvPr>
            <p:cNvSpPr/>
            <p:nvPr/>
          </p:nvSpPr>
          <p:spPr>
            <a:xfrm>
              <a:off x="8092713" y="1555028"/>
              <a:ext cx="197117" cy="4944330"/>
            </a:xfrm>
            <a:prstGeom prst="rightBrace">
              <a:avLst>
                <a:gd name="adj1" fmla="val 8333"/>
                <a:gd name="adj2" fmla="val 87378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8E776B-23C5-41DA-B0D1-9C29EA4EDF01}"/>
              </a:ext>
            </a:extLst>
          </p:cNvPr>
          <p:cNvSpPr txBox="1"/>
          <p:nvPr/>
        </p:nvSpPr>
        <p:spPr>
          <a:xfrm>
            <a:off x="7965589" y="650849"/>
            <a:ext cx="3831369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Utgangspunktet er ordlydsfortolkning av</a:t>
            </a:r>
            <a:br>
              <a:rPr lang="nb-NO" sz="1700" dirty="0"/>
            </a:br>
            <a:r>
              <a:rPr lang="nb-NO" sz="1700" dirty="0"/>
              <a:t>begreper og fraser som betegner </a:t>
            </a:r>
            <a:r>
              <a:rPr lang="nb-NO" sz="1700" dirty="0" err="1"/>
              <a:t>beslut</a:t>
            </a:r>
            <a:r>
              <a:rPr lang="nb-NO" sz="1700" dirty="0"/>
              <a:t>-</a:t>
            </a:r>
            <a:br>
              <a:rPr lang="nb-NO" sz="1700" dirty="0"/>
            </a:br>
            <a:r>
              <a:rPr lang="nb-NO" sz="1700" dirty="0" err="1"/>
              <a:t>ningsgrunnlag</a:t>
            </a:r>
            <a:r>
              <a:rPr lang="nb-NO" sz="1700" dirty="0"/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89" y="1613301"/>
            <a:ext cx="3831370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En vil i varierende grad finne rele-</a:t>
            </a:r>
            <a:br>
              <a:rPr lang="nb-NO" sz="1700" dirty="0"/>
            </a:br>
            <a:r>
              <a:rPr lang="nb-NO" sz="1700" dirty="0"/>
              <a:t>vant begrepsdefinering / presisering</a:t>
            </a:r>
            <a:br>
              <a:rPr lang="nb-NO" sz="1700" dirty="0"/>
            </a:br>
            <a:r>
              <a:rPr lang="nb-NO" sz="1700" dirty="0"/>
              <a:t>i forarbeider mv. (og andre rettskilder)</a:t>
            </a:r>
          </a:p>
        </p:txBody>
      </p:sp>
      <p:sp>
        <p:nvSpPr>
          <p:cNvPr id="10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90" y="2575753"/>
            <a:ext cx="3831369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I den grad det ikke finnes rele-</a:t>
            </a:r>
            <a:br>
              <a:rPr lang="nb-NO" sz="1700" dirty="0"/>
            </a:br>
            <a:r>
              <a:rPr lang="nb-NO" sz="1700" dirty="0"/>
              <a:t>vant begrepsdefinering / presisering,</a:t>
            </a:r>
            <a:br>
              <a:rPr lang="nb-NO" sz="1700" dirty="0"/>
            </a:br>
            <a:r>
              <a:rPr lang="nb-NO" sz="1700" dirty="0"/>
              <a:t>oppstår det en viss grad av frihet til å</a:t>
            </a:r>
            <a:br>
              <a:rPr lang="nb-NO" sz="1700" dirty="0"/>
            </a:br>
            <a:r>
              <a:rPr lang="nb-NO" sz="1700" dirty="0"/>
              <a:t>presisere ut ifra hva som teknisk-ad-</a:t>
            </a:r>
            <a:br>
              <a:rPr lang="nb-NO" sz="1700" dirty="0"/>
            </a:br>
            <a:r>
              <a:rPr lang="nb-NO" sz="1700" dirty="0" err="1"/>
              <a:t>ministrativt</a:t>
            </a:r>
            <a:r>
              <a:rPr lang="nb-NO" sz="1700" dirty="0"/>
              <a:t> anses å være hensiktsmessig</a:t>
            </a:r>
          </a:p>
        </p:txBody>
      </p:sp>
      <p:sp>
        <p:nvSpPr>
          <p:cNvPr id="11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71488" y="4061425"/>
            <a:ext cx="382303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700" dirty="0"/>
              <a:t>Merk at begrepsinnhold ofte er forutsatt </a:t>
            </a:r>
            <a:br>
              <a:rPr lang="nb-NO" sz="1700" dirty="0"/>
            </a:br>
            <a:r>
              <a:rPr lang="nb-NO" sz="1700" dirty="0"/>
              <a:t>å være dynamisk</a:t>
            </a:r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3C13073-7BD3-44C7-B164-61EC17EA0841}"/>
              </a:ext>
            </a:extLst>
          </p:cNvPr>
          <p:cNvGrpSpPr/>
          <p:nvPr/>
        </p:nvGrpSpPr>
        <p:grpSpPr>
          <a:xfrm>
            <a:off x="1981200" y="1613301"/>
            <a:ext cx="3954011" cy="4560996"/>
            <a:chOff x="1981200" y="1613301"/>
            <a:chExt cx="3954011" cy="4560996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4A8F2805-CF25-473F-B2FC-D52DF74D2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8252" y="1613301"/>
              <a:ext cx="3863830" cy="290922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pilkobling 13">
              <a:extLst>
                <a:ext uri="{FF2B5EF4-FFF2-40B4-BE49-F238E27FC236}">
                  <a16:creationId xmlns:a16="http://schemas.microsoft.com/office/drawing/2014/main" id="{28360772-0439-4746-88DF-33406032C70A}"/>
                </a:ext>
              </a:extLst>
            </p:cNvPr>
            <p:cNvCxnSpPr/>
            <p:nvPr/>
          </p:nvCxnSpPr>
          <p:spPr>
            <a:xfrm flipV="1">
              <a:off x="2785145" y="1778466"/>
              <a:ext cx="3150066" cy="13002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C241ACCB-7288-4962-BB16-B7272B65CDD2}"/>
                </a:ext>
              </a:extLst>
            </p:cNvPr>
            <p:cNvCxnSpPr/>
            <p:nvPr/>
          </p:nvCxnSpPr>
          <p:spPr>
            <a:xfrm>
              <a:off x="4360178" y="1908495"/>
              <a:ext cx="1575033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A696B617-7F3F-4D5E-8193-7AB7ADB475D2}"/>
                </a:ext>
              </a:extLst>
            </p:cNvPr>
            <p:cNvCxnSpPr/>
            <p:nvPr/>
          </p:nvCxnSpPr>
          <p:spPr>
            <a:xfrm>
              <a:off x="1981200" y="2130804"/>
              <a:ext cx="3940882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966FA036-23B0-444A-8BD0-F1467FCA2336}"/>
                </a:ext>
              </a:extLst>
            </p:cNvPr>
            <p:cNvCxnSpPr/>
            <p:nvPr/>
          </p:nvCxnSpPr>
          <p:spPr>
            <a:xfrm>
              <a:off x="3103927" y="2390862"/>
              <a:ext cx="2818155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pilkobling 22">
              <a:extLst>
                <a:ext uri="{FF2B5EF4-FFF2-40B4-BE49-F238E27FC236}">
                  <a16:creationId xmlns:a16="http://schemas.microsoft.com/office/drawing/2014/main" id="{4BF3F9F4-4F94-4D73-B3F4-0F4B7F507744}"/>
                </a:ext>
              </a:extLst>
            </p:cNvPr>
            <p:cNvCxnSpPr/>
            <p:nvPr/>
          </p:nvCxnSpPr>
          <p:spPr>
            <a:xfrm>
              <a:off x="5708708" y="2457974"/>
              <a:ext cx="213374" cy="1177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pilkobling 24">
              <a:extLst>
                <a:ext uri="{FF2B5EF4-FFF2-40B4-BE49-F238E27FC236}">
                  <a16:creationId xmlns:a16="http://schemas.microsoft.com/office/drawing/2014/main" id="{BE2836D5-9D68-4146-B40B-EA0CB6DCCE06}"/>
                </a:ext>
              </a:extLst>
            </p:cNvPr>
            <p:cNvCxnSpPr/>
            <p:nvPr/>
          </p:nvCxnSpPr>
          <p:spPr>
            <a:xfrm>
              <a:off x="2650921" y="2575753"/>
              <a:ext cx="3284290" cy="190514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pilkobling 26">
              <a:extLst>
                <a:ext uri="{FF2B5EF4-FFF2-40B4-BE49-F238E27FC236}">
                  <a16:creationId xmlns:a16="http://schemas.microsoft.com/office/drawing/2014/main" id="{5E64E392-42D2-4F48-9941-380BA7C248BD}"/>
                </a:ext>
              </a:extLst>
            </p:cNvPr>
            <p:cNvCxnSpPr/>
            <p:nvPr/>
          </p:nvCxnSpPr>
          <p:spPr>
            <a:xfrm>
              <a:off x="2705450" y="4369201"/>
              <a:ext cx="3229761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kobling 28">
              <a:extLst>
                <a:ext uri="{FF2B5EF4-FFF2-40B4-BE49-F238E27FC236}">
                  <a16:creationId xmlns:a16="http://schemas.microsoft.com/office/drawing/2014/main" id="{CF4D7272-58E5-4542-BB6E-5A573C2D2C32}"/>
                </a:ext>
              </a:extLst>
            </p:cNvPr>
            <p:cNvCxnSpPr/>
            <p:nvPr/>
          </p:nvCxnSpPr>
          <p:spPr>
            <a:xfrm>
              <a:off x="4293066" y="4618139"/>
              <a:ext cx="1642145" cy="5883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pilkobling 30">
              <a:extLst>
                <a:ext uri="{FF2B5EF4-FFF2-40B4-BE49-F238E27FC236}">
                  <a16:creationId xmlns:a16="http://schemas.microsoft.com/office/drawing/2014/main" id="{FAD5005C-CD23-4554-BA39-2A9525359266}"/>
                </a:ext>
              </a:extLst>
            </p:cNvPr>
            <p:cNvCxnSpPr/>
            <p:nvPr/>
          </p:nvCxnSpPr>
          <p:spPr>
            <a:xfrm>
              <a:off x="5465428" y="6032477"/>
              <a:ext cx="456654" cy="14182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3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Office PowerPoint</Application>
  <PresentationFormat>Widescreen</PresentationFormat>
  <Paragraphs>193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Office-tema</vt:lpstr>
      <vt:lpstr>Formelle analyser og transformering av lovtekst </vt:lpstr>
      <vt:lpstr>PowerPoint-presentasjon</vt:lpstr>
      <vt:lpstr>PowerPoint-presentasjon</vt:lpstr>
      <vt:lpstr>PowerPoint-presentasjon</vt:lpstr>
      <vt:lpstr>Programkode som rettskilde?</vt:lpstr>
      <vt:lpstr>Fra rettskilde til rettsregel: systemorientert fortolkning</vt:lpstr>
      <vt:lpstr>Fra rettskilde til rettsregel: identifisering av behandlingstrinn</vt:lpstr>
      <vt:lpstr>Rettslig kravspesifisering</vt:lpstr>
      <vt:lpstr>Rettslig informasjonsanalyse</vt:lpstr>
      <vt:lpstr>Prosessanalyse: «defragmentering»</vt:lpstr>
      <vt:lpstr>Fra rettskilde til rettsregel: rettslige systemavgjørelser</vt:lpstr>
      <vt:lpstr>Rettslige systemavgjørelser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Transformering og formelle analyser av lovtekst </dc:title>
  <dc:creator>dag wiese schartum</dc:creator>
  <cp:lastModifiedBy>dag wiese schartum</cp:lastModifiedBy>
  <cp:revision>7</cp:revision>
  <cp:lastPrinted>2024-02-20T20:09:29Z</cp:lastPrinted>
  <dcterms:created xsi:type="dcterms:W3CDTF">2023-02-20T13:57:14Z</dcterms:created>
  <dcterms:modified xsi:type="dcterms:W3CDTF">2024-02-20T20:19:09Z</dcterms:modified>
</cp:coreProperties>
</file>