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75" r:id="rId3"/>
    <p:sldId id="276" r:id="rId4"/>
    <p:sldId id="257" r:id="rId5"/>
    <p:sldId id="258" r:id="rId6"/>
    <p:sldId id="277" r:id="rId7"/>
    <p:sldId id="262" r:id="rId8"/>
    <p:sldId id="355" r:id="rId9"/>
    <p:sldId id="263" r:id="rId10"/>
    <p:sldId id="272" r:id="rId11"/>
    <p:sldId id="373" r:id="rId12"/>
    <p:sldId id="368" r:id="rId13"/>
    <p:sldId id="367" r:id="rId14"/>
    <p:sldId id="279" r:id="rId15"/>
    <p:sldId id="354" r:id="rId16"/>
    <p:sldId id="366" r:id="rId17"/>
    <p:sldId id="261" r:id="rId18"/>
    <p:sldId id="265" r:id="rId19"/>
    <p:sldId id="371" r:id="rId20"/>
    <p:sldId id="369" r:id="rId21"/>
    <p:sldId id="267" r:id="rId22"/>
    <p:sldId id="266" r:id="rId23"/>
    <p:sldId id="273" r:id="rId24"/>
    <p:sldId id="264" r:id="rId25"/>
    <p:sldId id="280" r:id="rId26"/>
    <p:sldId id="269" r:id="rId27"/>
    <p:sldId id="281" r:id="rId28"/>
    <p:sldId id="356" r:id="rId29"/>
    <p:sldId id="284" r:id="rId30"/>
    <p:sldId id="357" r:id="rId31"/>
    <p:sldId id="358" r:id="rId32"/>
    <p:sldId id="359" r:id="rId33"/>
    <p:sldId id="360" r:id="rId34"/>
    <p:sldId id="361" r:id="rId35"/>
    <p:sldId id="362" r:id="rId36"/>
    <p:sldId id="363" r:id="rId37"/>
    <p:sldId id="364" r:id="rId38"/>
    <p:sldId id="296" r:id="rId39"/>
    <p:sldId id="302" r:id="rId40"/>
    <p:sldId id="303" r:id="rId41"/>
    <p:sldId id="300" r:id="rId42"/>
    <p:sldId id="301" r:id="rId43"/>
    <p:sldId id="293" r:id="rId44"/>
    <p:sldId id="304" r:id="rId45"/>
    <p:sldId id="306" r:id="rId46"/>
    <p:sldId id="307" r:id="rId47"/>
    <p:sldId id="308" r:id="rId48"/>
    <p:sldId id="309" r:id="rId49"/>
    <p:sldId id="316" r:id="rId50"/>
    <p:sldId id="317" r:id="rId51"/>
    <p:sldId id="318" r:id="rId52"/>
    <p:sldId id="320" r:id="rId53"/>
    <p:sldId id="297" r:id="rId54"/>
    <p:sldId id="299" r:id="rId55"/>
    <p:sldId id="319" r:id="rId56"/>
    <p:sldId id="321" r:id="rId57"/>
    <p:sldId id="322" r:id="rId58"/>
    <p:sldId id="324" r:id="rId59"/>
    <p:sldId id="325" r:id="rId60"/>
    <p:sldId id="326" r:id="rId61"/>
    <p:sldId id="328" r:id="rId62"/>
    <p:sldId id="350" r:id="rId63"/>
    <p:sldId id="351" r:id="rId64"/>
    <p:sldId id="370" r:id="rId65"/>
    <p:sldId id="329" r:id="rId66"/>
    <p:sldId id="330" r:id="rId67"/>
    <p:sldId id="331" r:id="rId68"/>
    <p:sldId id="332" r:id="rId69"/>
    <p:sldId id="333" r:id="rId70"/>
    <p:sldId id="334" r:id="rId71"/>
    <p:sldId id="342" r:id="rId72"/>
    <p:sldId id="343" r:id="rId73"/>
    <p:sldId id="365" r:id="rId74"/>
    <p:sldId id="347" r:id="rId75"/>
    <p:sldId id="348" r:id="rId76"/>
    <p:sldId id="346" r:id="rId77"/>
    <p:sldId id="349" r:id="rId78"/>
    <p:sldId id="352" r:id="rId79"/>
    <p:sldId id="341" r:id="rId80"/>
    <p:sldId id="339" r:id="rId81"/>
    <p:sldId id="338" r:id="rId82"/>
    <p:sldId id="340" r:id="rId83"/>
    <p:sldId id="353" r:id="rId8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6139" autoAdjust="0"/>
  </p:normalViewPr>
  <p:slideViewPr>
    <p:cSldViewPr>
      <p:cViewPr varScale="1">
        <p:scale>
          <a:sx n="95" d="100"/>
          <a:sy n="95" d="100"/>
        </p:scale>
        <p:origin x="2007"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C9747-04F4-43D1-8700-A52CB5DEE03D}" type="datetimeFigureOut">
              <a:rPr lang="nb-NO" smtClean="0"/>
              <a:t>06.04.2018</a:t>
            </a:fld>
            <a:endParaRPr lang="nb-NO"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C972F-4A07-4534-92EB-997989FB3C94}" type="slidenum">
              <a:rPr lang="nb-NO" smtClean="0"/>
              <a:t>‹#›</a:t>
            </a:fld>
            <a:endParaRPr lang="nb-NO" dirty="0"/>
          </a:p>
        </p:txBody>
      </p:sp>
    </p:spTree>
    <p:extLst>
      <p:ext uri="{BB962C8B-B14F-4D97-AF65-F5344CB8AC3E}">
        <p14:creationId xmlns:p14="http://schemas.microsoft.com/office/powerpoint/2010/main" val="369259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nb-NO" altLang="nb-NO"/>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C76C12-0CD3-44F7-A1EF-63586DCCD4F2}" type="slidenum">
              <a:rPr lang="nb-NO" altLang="nb-NO"/>
              <a:pPr eaLnBrk="1" hangingPunct="1">
                <a:spcBef>
                  <a:spcPct val="0"/>
                </a:spcBef>
              </a:pPr>
              <a:t>7</a:t>
            </a:fld>
            <a:endParaRPr lang="nb-NO" alt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2CC972F-4A07-4534-92EB-997989FB3C94}" type="slidenum">
              <a:rPr lang="nb-NO" smtClean="0"/>
              <a:t>61</a:t>
            </a:fld>
            <a:endParaRPr lang="nb-NO" dirty="0"/>
          </a:p>
        </p:txBody>
      </p:sp>
    </p:spTree>
    <p:extLst>
      <p:ext uri="{BB962C8B-B14F-4D97-AF65-F5344CB8AC3E}">
        <p14:creationId xmlns:p14="http://schemas.microsoft.com/office/powerpoint/2010/main" val="400020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2CC972F-4A07-4534-92EB-997989FB3C94}" type="slidenum">
              <a:rPr lang="nb-NO" smtClean="0"/>
              <a:t>67</a:t>
            </a:fld>
            <a:endParaRPr lang="nb-NO" dirty="0"/>
          </a:p>
        </p:txBody>
      </p:sp>
    </p:spTree>
    <p:extLst>
      <p:ext uri="{BB962C8B-B14F-4D97-AF65-F5344CB8AC3E}">
        <p14:creationId xmlns:p14="http://schemas.microsoft.com/office/powerpoint/2010/main" val="4256958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C2CC972F-4A07-4534-92EB-997989FB3C94}" type="slidenum">
              <a:rPr lang="nb-NO" smtClean="0"/>
              <a:t>81</a:t>
            </a:fld>
            <a:endParaRPr lang="nb-NO" dirty="0"/>
          </a:p>
        </p:txBody>
      </p:sp>
    </p:spTree>
    <p:extLst>
      <p:ext uri="{BB962C8B-B14F-4D97-AF65-F5344CB8AC3E}">
        <p14:creationId xmlns:p14="http://schemas.microsoft.com/office/powerpoint/2010/main" val="45898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30553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13904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172141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51145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262132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75853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8" name="Footer Placeholder 7"/>
          <p:cNvSpPr>
            <a:spLocks noGrp="1"/>
          </p:cNvSpPr>
          <p:nvPr>
            <p:ph type="ftr" sz="quarter" idx="11"/>
          </p:nvPr>
        </p:nvSpPr>
        <p:spPr/>
        <p:txBody>
          <a:bodyPr/>
          <a:lstStyle/>
          <a:p>
            <a:endParaRPr lang="nb-NO" dirty="0"/>
          </a:p>
        </p:txBody>
      </p:sp>
      <p:sp>
        <p:nvSpPr>
          <p:cNvPr id="9" name="Slide Number Placeholder 8"/>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127916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01518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15324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165339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3BF47F-91D9-487E-B6C3-84C7C1B46798}" type="datetimeFigureOut">
              <a:rPr lang="nb-NO" smtClean="0"/>
              <a:t>06.04.2018</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25275838-F9C1-4717-95CE-FBA69BC8523F}" type="slidenum">
              <a:rPr lang="nb-NO" smtClean="0"/>
              <a:t>‹#›</a:t>
            </a:fld>
            <a:endParaRPr lang="nb-NO" dirty="0"/>
          </a:p>
        </p:txBody>
      </p:sp>
    </p:spTree>
    <p:extLst>
      <p:ext uri="{BB962C8B-B14F-4D97-AF65-F5344CB8AC3E}">
        <p14:creationId xmlns:p14="http://schemas.microsoft.com/office/powerpoint/2010/main" val="380538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BF47F-91D9-487E-B6C3-84C7C1B46798}" type="datetimeFigureOut">
              <a:rPr lang="nb-NO" smtClean="0"/>
              <a:t>06.04.2018</a:t>
            </a:fld>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75838-F9C1-4717-95CE-FBA69BC8523F}" type="slidenum">
              <a:rPr lang="nb-NO" smtClean="0"/>
              <a:t>‹#›</a:t>
            </a:fld>
            <a:endParaRPr lang="nb-NO" dirty="0"/>
          </a:p>
        </p:txBody>
      </p:sp>
    </p:spTree>
    <p:extLst>
      <p:ext uri="{BB962C8B-B14F-4D97-AF65-F5344CB8AC3E}">
        <p14:creationId xmlns:p14="http://schemas.microsoft.com/office/powerpoint/2010/main" val="1276248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556792"/>
            <a:ext cx="7772400" cy="1470025"/>
          </a:xfrm>
        </p:spPr>
        <p:txBody>
          <a:bodyPr/>
          <a:lstStyle/>
          <a:p>
            <a:r>
              <a:rPr lang="nb-NO" dirty="0"/>
              <a:t>Den juridiske tenkemåten</a:t>
            </a:r>
          </a:p>
        </p:txBody>
      </p:sp>
      <p:sp>
        <p:nvSpPr>
          <p:cNvPr id="3" name="Subtitle 2"/>
          <p:cNvSpPr>
            <a:spLocks noGrp="1"/>
          </p:cNvSpPr>
          <p:nvPr>
            <p:ph type="subTitle" idx="1"/>
          </p:nvPr>
        </p:nvSpPr>
        <p:spPr>
          <a:xfrm>
            <a:off x="1331640" y="3429000"/>
            <a:ext cx="6400800" cy="1752600"/>
          </a:xfrm>
        </p:spPr>
        <p:txBody>
          <a:bodyPr/>
          <a:lstStyle/>
          <a:p>
            <a:r>
              <a:rPr lang="nb-NO" dirty="0"/>
              <a:t>Professor dr juris emeritus </a:t>
            </a:r>
          </a:p>
          <a:p>
            <a:r>
              <a:rPr lang="nb-NO" dirty="0"/>
              <a:t>Erik Magnus Boe</a:t>
            </a:r>
          </a:p>
        </p:txBody>
      </p:sp>
    </p:spTree>
    <p:extLst>
      <p:ext uri="{BB962C8B-B14F-4D97-AF65-F5344CB8AC3E}">
        <p14:creationId xmlns:p14="http://schemas.microsoft.com/office/powerpoint/2010/main" val="206476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1143000"/>
          </a:xfrm>
        </p:spPr>
        <p:txBody>
          <a:bodyPr>
            <a:normAutofit/>
          </a:bodyPr>
          <a:lstStyle/>
          <a:p>
            <a:pPr lvl="0"/>
            <a:r>
              <a:rPr lang="nb-NO" dirty="0"/>
              <a:t>1) Regelanvendelse</a:t>
            </a:r>
          </a:p>
        </p:txBody>
      </p:sp>
      <p:sp>
        <p:nvSpPr>
          <p:cNvPr id="3" name="Content Placeholder 2"/>
          <p:cNvSpPr>
            <a:spLocks noGrp="1"/>
          </p:cNvSpPr>
          <p:nvPr>
            <p:ph idx="1"/>
          </p:nvPr>
        </p:nvSpPr>
        <p:spPr>
          <a:xfrm>
            <a:off x="611560" y="2204864"/>
            <a:ext cx="8229600" cy="3024336"/>
          </a:xfrm>
        </p:spPr>
        <p:txBody>
          <a:bodyPr>
            <a:normAutofit/>
          </a:bodyPr>
          <a:lstStyle/>
          <a:p>
            <a:r>
              <a:rPr lang="nb-NO" sz="3600" i="1" dirty="0"/>
              <a:t>Hvem</a:t>
            </a:r>
            <a:r>
              <a:rPr lang="nb-NO" sz="3600" dirty="0"/>
              <a:t> anvender rettsregler?</a:t>
            </a:r>
          </a:p>
          <a:p>
            <a:pPr lvl="1"/>
            <a:r>
              <a:rPr lang="nb-NO" sz="3200" dirty="0"/>
              <a:t>Mytene</a:t>
            </a:r>
          </a:p>
          <a:p>
            <a:pPr lvl="1"/>
            <a:r>
              <a:rPr lang="nb-NO" sz="3200" dirty="0"/>
              <a:t>Realitetene</a:t>
            </a:r>
          </a:p>
          <a:p>
            <a:pPr lvl="2">
              <a:buFont typeface="Wingdings" panose="05000000000000000000" pitchFamily="2" charset="2"/>
              <a:buChar char="q"/>
            </a:pPr>
            <a:r>
              <a:rPr lang="nb-NO" sz="3200" dirty="0"/>
              <a:t> Hverdagens </a:t>
            </a:r>
            <a:r>
              <a:rPr lang="nb-NO" sz="3200" dirty="0" err="1"/>
              <a:t>rettsanvendere</a:t>
            </a:r>
            <a:endParaRPr lang="nb-NO" sz="3200" dirty="0"/>
          </a:p>
          <a:p>
            <a:pPr marL="0" indent="0">
              <a:buNone/>
            </a:pPr>
            <a:endParaRPr lang="nb-NO" dirty="0"/>
          </a:p>
          <a:p>
            <a:pPr marL="457200" lvl="1" indent="0">
              <a:buNone/>
            </a:pPr>
            <a:endParaRPr lang="nb-NO" dirty="0"/>
          </a:p>
          <a:p>
            <a:pPr lvl="0"/>
            <a:endParaRPr lang="nb-NO" sz="1800" dirty="0"/>
          </a:p>
          <a:p>
            <a:endParaRPr lang="nb-NO" dirty="0"/>
          </a:p>
          <a:p>
            <a:pPr marL="0" indent="0">
              <a:buNone/>
            </a:pPr>
            <a:endParaRPr lang="nb-NO" dirty="0"/>
          </a:p>
          <a:p>
            <a:pPr marL="0" indent="0">
              <a:buNone/>
            </a:pPr>
            <a:endParaRPr lang="nb-NO" dirty="0"/>
          </a:p>
          <a:p>
            <a:pPr marL="0" indent="0">
              <a:buNone/>
            </a:pPr>
            <a:endParaRPr lang="nb-NO" dirty="0"/>
          </a:p>
        </p:txBody>
      </p:sp>
    </p:spTree>
    <p:extLst>
      <p:ext uri="{BB962C8B-B14F-4D97-AF65-F5344CB8AC3E}">
        <p14:creationId xmlns:p14="http://schemas.microsoft.com/office/powerpoint/2010/main" val="191541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rmAutofit/>
          </a:bodyPr>
          <a:lstStyle/>
          <a:p>
            <a:r>
              <a:rPr lang="nb-NO" u="sng" dirty="0"/>
              <a:t>Hva</a:t>
            </a:r>
            <a:r>
              <a:rPr lang="nb-NO" dirty="0"/>
              <a:t> går regelanvendelse ut på?</a:t>
            </a:r>
          </a:p>
        </p:txBody>
      </p:sp>
      <p:sp>
        <p:nvSpPr>
          <p:cNvPr id="3" name="Content Placeholder 2"/>
          <p:cNvSpPr>
            <a:spLocks noGrp="1"/>
          </p:cNvSpPr>
          <p:nvPr>
            <p:ph idx="1"/>
          </p:nvPr>
        </p:nvSpPr>
        <p:spPr>
          <a:xfrm>
            <a:off x="539552" y="2060848"/>
            <a:ext cx="8229600" cy="3773016"/>
          </a:xfrm>
        </p:spPr>
        <p:txBody>
          <a:bodyPr/>
          <a:lstStyle/>
          <a:p>
            <a:r>
              <a:rPr lang="nb-NO" sz="3900" dirty="0"/>
              <a:t>Å anvende </a:t>
            </a:r>
            <a:r>
              <a:rPr lang="nb-NO" sz="3900" i="1" dirty="0"/>
              <a:t>regler</a:t>
            </a:r>
          </a:p>
          <a:p>
            <a:pPr lvl="1"/>
            <a:r>
              <a:rPr lang="nb-NO" sz="3500" dirty="0"/>
              <a:t>Ikke å gjøre som en vil</a:t>
            </a:r>
          </a:p>
          <a:p>
            <a:r>
              <a:rPr lang="nb-NO" sz="3900" dirty="0"/>
              <a:t>Alle regler (normer) anvendes</a:t>
            </a:r>
          </a:p>
          <a:p>
            <a:pPr lvl="1"/>
            <a:r>
              <a:rPr lang="nb-NO" sz="3500" dirty="0"/>
              <a:t>Også andre regler enn rettsregler</a:t>
            </a:r>
          </a:p>
          <a:p>
            <a:pPr lvl="1"/>
            <a:r>
              <a:rPr lang="nb-NO" sz="3500" dirty="0"/>
              <a:t> Politiske/sosiale/etiske/religiøse regler</a:t>
            </a:r>
          </a:p>
          <a:p>
            <a:pPr marL="0" indent="0">
              <a:buNone/>
            </a:pPr>
            <a:endParaRPr lang="nb-NO" dirty="0"/>
          </a:p>
        </p:txBody>
      </p:sp>
    </p:spTree>
    <p:extLst>
      <p:ext uri="{BB962C8B-B14F-4D97-AF65-F5344CB8AC3E}">
        <p14:creationId xmlns:p14="http://schemas.microsoft.com/office/powerpoint/2010/main" val="261739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348880"/>
            <a:ext cx="6984776" cy="2880320"/>
          </a:xfrm>
        </p:spPr>
        <p:txBody>
          <a:bodyPr/>
          <a:lstStyle/>
          <a:p>
            <a:r>
              <a:rPr lang="nb-NO" sz="3600" dirty="0"/>
              <a:t>Hva skiller i hovedsak rettsregler fra andre regler?</a:t>
            </a:r>
          </a:p>
          <a:p>
            <a:pPr lvl="1"/>
            <a:r>
              <a:rPr lang="nb-NO" sz="3600" dirty="0"/>
              <a:t> Norges Lover (= lovsamlingen)</a:t>
            </a:r>
          </a:p>
          <a:p>
            <a:pPr lvl="1"/>
            <a:r>
              <a:rPr lang="nb-NO" sz="3600" dirty="0"/>
              <a:t> Sanksjonene	</a:t>
            </a:r>
          </a:p>
          <a:p>
            <a:endParaRPr lang="nb-NO" dirty="0"/>
          </a:p>
        </p:txBody>
      </p:sp>
    </p:spTree>
    <p:extLst>
      <p:ext uri="{BB962C8B-B14F-4D97-AF65-F5344CB8AC3E}">
        <p14:creationId xmlns:p14="http://schemas.microsoft.com/office/powerpoint/2010/main" val="284623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052736"/>
            <a:ext cx="6192688" cy="1143000"/>
          </a:xfrm>
        </p:spPr>
        <p:txBody>
          <a:bodyPr>
            <a:normAutofit fontScale="90000"/>
          </a:bodyPr>
          <a:lstStyle/>
          <a:p>
            <a:r>
              <a:rPr lang="nb-NO" dirty="0"/>
              <a:t>Å anvende regler består av </a:t>
            </a:r>
            <a:r>
              <a:rPr lang="nb-NO" u="sng" dirty="0"/>
              <a:t>tre</a:t>
            </a:r>
            <a:r>
              <a:rPr lang="nb-NO" dirty="0"/>
              <a:t> tankeoperasjoner</a:t>
            </a:r>
          </a:p>
        </p:txBody>
      </p:sp>
      <p:sp>
        <p:nvSpPr>
          <p:cNvPr id="3" name="Content Placeholder 2"/>
          <p:cNvSpPr>
            <a:spLocks noGrp="1"/>
          </p:cNvSpPr>
          <p:nvPr>
            <p:ph idx="1"/>
          </p:nvPr>
        </p:nvSpPr>
        <p:spPr>
          <a:xfrm>
            <a:off x="395536" y="2564904"/>
            <a:ext cx="7632848" cy="3528392"/>
          </a:xfrm>
        </p:spPr>
        <p:txBody>
          <a:bodyPr>
            <a:normAutofit fontScale="85000" lnSpcReduction="20000"/>
          </a:bodyPr>
          <a:lstStyle/>
          <a:p>
            <a:pPr marL="914400" lvl="1" indent="-514350">
              <a:buFont typeface="+mj-lt"/>
              <a:buAutoNum type="arabicPeriod"/>
            </a:pPr>
            <a:r>
              <a:rPr lang="nb-NO" sz="4200" dirty="0"/>
              <a:t>Bedømmelse av fakta (bevisbedømmelse)</a:t>
            </a:r>
          </a:p>
          <a:p>
            <a:pPr marL="914400" lvl="1" indent="-514350">
              <a:buFont typeface="+mj-lt"/>
              <a:buAutoNum type="arabicPeriod"/>
            </a:pPr>
            <a:r>
              <a:rPr lang="nb-NO" sz="4200" dirty="0"/>
              <a:t>Abstrakt regelforståelse (regeltolking)</a:t>
            </a:r>
          </a:p>
          <a:p>
            <a:pPr marL="914400" lvl="1" indent="-514350">
              <a:buFont typeface="+mj-lt"/>
              <a:buAutoNum type="arabicPeriod"/>
            </a:pPr>
            <a:r>
              <a:rPr lang="nb-NO" sz="4200" dirty="0"/>
              <a:t>Konkret regelanvendelse (subsumsjon)</a:t>
            </a:r>
          </a:p>
          <a:p>
            <a:pPr marL="800100" lvl="2" indent="0">
              <a:buNone/>
            </a:pPr>
            <a:r>
              <a:rPr lang="nb-NO" sz="3800" dirty="0"/>
              <a:t> 	= Regelanvendelse i </a:t>
            </a:r>
            <a:r>
              <a:rPr lang="nb-NO" sz="3800" i="1" dirty="0"/>
              <a:t>snever</a:t>
            </a:r>
            <a:r>
              <a:rPr lang="nb-NO" sz="3800" dirty="0"/>
              <a:t> forstand</a:t>
            </a:r>
          </a:p>
          <a:p>
            <a:endParaRPr lang="nb-NO" dirty="0"/>
          </a:p>
        </p:txBody>
      </p:sp>
    </p:spTree>
    <p:extLst>
      <p:ext uri="{BB962C8B-B14F-4D97-AF65-F5344CB8AC3E}">
        <p14:creationId xmlns:p14="http://schemas.microsoft.com/office/powerpoint/2010/main" val="290614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a:t>Prosessen å subsumere</a:t>
            </a:r>
          </a:p>
        </p:txBody>
      </p:sp>
      <p:sp>
        <p:nvSpPr>
          <p:cNvPr id="3" name="Content Placeholder 2"/>
          <p:cNvSpPr>
            <a:spLocks noGrp="1"/>
          </p:cNvSpPr>
          <p:nvPr>
            <p:ph idx="1"/>
          </p:nvPr>
        </p:nvSpPr>
        <p:spPr>
          <a:xfrm>
            <a:off x="539552" y="1556792"/>
            <a:ext cx="8229600" cy="4997152"/>
          </a:xfrm>
        </p:spPr>
        <p:txBody>
          <a:bodyPr>
            <a:normAutofit/>
          </a:bodyPr>
          <a:lstStyle/>
          <a:p>
            <a:r>
              <a:rPr lang="nb-NO" sz="3600" dirty="0"/>
              <a:t>Deduksjon</a:t>
            </a:r>
          </a:p>
          <a:p>
            <a:r>
              <a:rPr lang="nb-NO" sz="3600" dirty="0"/>
              <a:t>Slutning ”ovenfra” og slutning ”nedenfra”</a:t>
            </a:r>
          </a:p>
          <a:p>
            <a:pPr lvl="1"/>
            <a:r>
              <a:rPr lang="nb-NO" sz="3200" dirty="0"/>
              <a:t>Passer regelen på det konkrete saksforholdet? («ovenfra»)</a:t>
            </a:r>
          </a:p>
          <a:p>
            <a:pPr lvl="1"/>
            <a:r>
              <a:rPr lang="nb-NO" sz="3200" dirty="0"/>
              <a:t>Går saksforholdet inn under regelen? («nedenfra»)</a:t>
            </a:r>
          </a:p>
          <a:p>
            <a:pPr marL="0" indent="0">
              <a:buNone/>
            </a:pPr>
            <a:endParaRPr lang="nb-NO" dirty="0"/>
          </a:p>
        </p:txBody>
      </p:sp>
    </p:spTree>
    <p:extLst>
      <p:ext uri="{BB962C8B-B14F-4D97-AF65-F5344CB8AC3E}">
        <p14:creationId xmlns:p14="http://schemas.microsoft.com/office/powerpoint/2010/main" val="120298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19672" y="692696"/>
            <a:ext cx="1728788" cy="3024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Retts</a:t>
            </a:r>
          </a:p>
          <a:p>
            <a:pPr algn="ctr" fontAlgn="auto">
              <a:spcBef>
                <a:spcPts val="0"/>
              </a:spcBef>
              <a:spcAft>
                <a:spcPts val="0"/>
              </a:spcAft>
              <a:defRPr/>
            </a:pPr>
            <a:r>
              <a:rPr lang="nb-NO" sz="3000" dirty="0">
                <a:solidFill>
                  <a:schemeClr val="tx1"/>
                </a:solidFill>
              </a:rPr>
              <a:t>regler</a:t>
            </a:r>
          </a:p>
        </p:txBody>
      </p:sp>
      <p:sp>
        <p:nvSpPr>
          <p:cNvPr id="7" name="Rectangle 6"/>
          <p:cNvSpPr/>
          <p:nvPr/>
        </p:nvSpPr>
        <p:spPr>
          <a:xfrm>
            <a:off x="6084168" y="672239"/>
            <a:ext cx="1728787" cy="3024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Fakta</a:t>
            </a:r>
          </a:p>
        </p:txBody>
      </p:sp>
      <p:sp>
        <p:nvSpPr>
          <p:cNvPr id="8" name="Left Brace 7"/>
          <p:cNvSpPr/>
          <p:nvPr/>
        </p:nvSpPr>
        <p:spPr>
          <a:xfrm rot="16200000">
            <a:off x="4319737" y="2529136"/>
            <a:ext cx="720725" cy="338455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800">
              <a:cs typeface="Arial" charset="0"/>
            </a:endParaRPr>
          </a:p>
        </p:txBody>
      </p:sp>
      <p:sp>
        <p:nvSpPr>
          <p:cNvPr id="11" name="Rectangle 10"/>
          <p:cNvSpPr/>
          <p:nvPr/>
        </p:nvSpPr>
        <p:spPr>
          <a:xfrm>
            <a:off x="3679858" y="4793692"/>
            <a:ext cx="2415277" cy="584775"/>
          </a:xfrm>
          <a:prstGeom prst="rect">
            <a:avLst/>
          </a:prstGeom>
        </p:spPr>
        <p:txBody>
          <a:bodyPr wrap="none">
            <a:spAutoFit/>
          </a:bodyPr>
          <a:lstStyle/>
          <a:p>
            <a:r>
              <a:rPr lang="nb-NO" altLang="nb-NO" sz="3200" dirty="0"/>
              <a:t>Subsumpsjon</a:t>
            </a:r>
            <a:endParaRPr lang="nb-NO" sz="3200" dirty="0"/>
          </a:p>
        </p:txBody>
      </p:sp>
      <p:sp>
        <p:nvSpPr>
          <p:cNvPr id="13" name="Rectangle 12"/>
          <p:cNvSpPr/>
          <p:nvPr/>
        </p:nvSpPr>
        <p:spPr>
          <a:xfrm>
            <a:off x="2628235" y="5809619"/>
            <a:ext cx="4295407" cy="584775"/>
          </a:xfrm>
          <a:prstGeom prst="rect">
            <a:avLst/>
          </a:prstGeom>
        </p:spPr>
        <p:txBody>
          <a:bodyPr wrap="none">
            <a:spAutoFit/>
          </a:bodyPr>
          <a:lstStyle/>
          <a:p>
            <a:pPr algn="ctr" fontAlgn="auto">
              <a:spcBef>
                <a:spcPts val="0"/>
              </a:spcBef>
              <a:spcAft>
                <a:spcPts val="0"/>
              </a:spcAft>
              <a:defRPr/>
            </a:pPr>
            <a:r>
              <a:rPr lang="nb-NO" sz="3200" dirty="0"/>
              <a:t>Konkret regelanvendelse</a:t>
            </a:r>
          </a:p>
        </p:txBody>
      </p:sp>
      <p:sp>
        <p:nvSpPr>
          <p:cNvPr id="14" name="TextBox 13"/>
          <p:cNvSpPr txBox="1"/>
          <p:nvPr/>
        </p:nvSpPr>
        <p:spPr>
          <a:xfrm>
            <a:off x="4473767" y="5301208"/>
            <a:ext cx="439544" cy="707886"/>
          </a:xfrm>
          <a:prstGeom prst="rect">
            <a:avLst/>
          </a:prstGeom>
          <a:noFill/>
        </p:spPr>
        <p:txBody>
          <a:bodyPr wrap="none" rtlCol="0">
            <a:spAutoFit/>
          </a:bodyPr>
          <a:lstStyle/>
          <a:p>
            <a:r>
              <a:rPr lang="nb-NO" sz="4000" dirty="0"/>
              <a:t>=</a:t>
            </a:r>
          </a:p>
        </p:txBody>
      </p:sp>
    </p:spTree>
    <p:extLst>
      <p:ext uri="{BB962C8B-B14F-4D97-AF65-F5344CB8AC3E}">
        <p14:creationId xmlns:p14="http://schemas.microsoft.com/office/powerpoint/2010/main" val="197311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1"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8229600" cy="3888432"/>
          </a:xfrm>
        </p:spPr>
        <p:txBody>
          <a:bodyPr>
            <a:normAutofit fontScale="85000" lnSpcReduction="10000"/>
          </a:bodyPr>
          <a:lstStyle/>
          <a:p>
            <a:r>
              <a:rPr lang="nb-NO" sz="4600" dirty="0"/>
              <a:t>Sammenlign taksonomier i vitenskap</a:t>
            </a:r>
          </a:p>
          <a:p>
            <a:pPr lvl="1"/>
            <a:r>
              <a:rPr lang="nb-NO" sz="4100" dirty="0"/>
              <a:t>Klassifikasjon av blomster</a:t>
            </a:r>
          </a:p>
          <a:p>
            <a:pPr lvl="2">
              <a:buFont typeface="Wingdings" panose="05000000000000000000" pitchFamily="2" charset="2"/>
              <a:buChar char="Ø"/>
            </a:pPr>
            <a:r>
              <a:rPr lang="nb-NO" sz="3300" dirty="0"/>
              <a:t>Liljefamilien? Soleiefamilien?</a:t>
            </a:r>
          </a:p>
          <a:p>
            <a:pPr marL="342900" lvl="1" indent="-342900">
              <a:buFont typeface="Arial" panose="020B0604020202020204" pitchFamily="34" charset="0"/>
              <a:buChar char="•"/>
            </a:pPr>
            <a:r>
              <a:rPr lang="nb-NO" sz="4200" dirty="0"/>
              <a:t>Sammenlign dagligdagse klassifikasjoner</a:t>
            </a:r>
          </a:p>
          <a:p>
            <a:pPr lvl="1"/>
            <a:r>
              <a:rPr lang="nb-NO" sz="3800" dirty="0"/>
              <a:t>Sosialetiske regler</a:t>
            </a:r>
          </a:p>
          <a:p>
            <a:pPr lvl="2">
              <a:buFont typeface="Wingdings" panose="05000000000000000000" pitchFamily="2" charset="2"/>
              <a:buChar char="Ø"/>
            </a:pPr>
            <a:r>
              <a:rPr lang="nb-NO" sz="3300" dirty="0"/>
              <a:t>«Råttent gjort mot venner”</a:t>
            </a:r>
          </a:p>
        </p:txBody>
      </p:sp>
    </p:spTree>
    <p:extLst>
      <p:ext uri="{BB962C8B-B14F-4D97-AF65-F5344CB8AC3E}">
        <p14:creationId xmlns:p14="http://schemas.microsoft.com/office/powerpoint/2010/main" val="117661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nb-NO" sz="3600" dirty="0"/>
              <a:t>Regelanvendelse er sjelden helt vurderingsfri</a:t>
            </a:r>
          </a:p>
          <a:p>
            <a:pPr lvl="0"/>
            <a:r>
              <a:rPr lang="nb-NO" altLang="nb-NO" dirty="0">
                <a:latin typeface="Arial" panose="020B0604020202020204" pitchFamily="34" charset="0"/>
                <a:cs typeface="Arial" panose="020B0604020202020204" pitchFamily="34" charset="0"/>
              </a:rPr>
              <a:t>Eksempel: Lov om krigspensjonering for militærpersoner § 2 tredje ledd</a:t>
            </a:r>
            <a:endParaRPr lang="nb-NO" dirty="0">
              <a:latin typeface="Arial" panose="020B0604020202020204" pitchFamily="34" charset="0"/>
              <a:cs typeface="Arial" panose="020B0604020202020204" pitchFamily="34" charset="0"/>
            </a:endParaRPr>
          </a:p>
          <a:p>
            <a:r>
              <a:rPr lang="nb-NO" altLang="nb-NO" dirty="0">
                <a:latin typeface="Arial" panose="020B0604020202020204" pitchFamily="34" charset="0"/>
                <a:cs typeface="Arial" panose="020B0604020202020204" pitchFamily="34" charset="0"/>
              </a:rPr>
              <a:t>«Departementet kan … bestemme at ytelser etter denne lov helt eller delvis skal nektes den som … antas å ha gjort seg skyldig i grovt uverdig forhold …»</a:t>
            </a:r>
          </a:p>
          <a:p>
            <a:pPr lvl="0"/>
            <a:endParaRPr lang="nb-NO" dirty="0"/>
          </a:p>
          <a:p>
            <a:pPr lvl="0"/>
            <a:endParaRPr lang="nb-NO" dirty="0"/>
          </a:p>
          <a:p>
            <a:pPr lvl="0"/>
            <a:endParaRPr lang="nb-NO" dirty="0"/>
          </a:p>
          <a:p>
            <a:pPr lvl="0"/>
            <a:endParaRPr lang="nb-NO" dirty="0"/>
          </a:p>
          <a:p>
            <a:pPr lvl="0"/>
            <a:endParaRPr lang="nb-NO" dirty="0"/>
          </a:p>
          <a:p>
            <a:pPr lvl="0"/>
            <a:endParaRPr lang="nb-NO" dirty="0"/>
          </a:p>
          <a:p>
            <a:pPr marL="457200" lvl="1" indent="0">
              <a:buNone/>
            </a:pPr>
            <a:endParaRPr lang="nb-NO" dirty="0"/>
          </a:p>
        </p:txBody>
      </p:sp>
    </p:spTree>
    <p:extLst>
      <p:ext uri="{BB962C8B-B14F-4D97-AF65-F5344CB8AC3E}">
        <p14:creationId xmlns:p14="http://schemas.microsoft.com/office/powerpoint/2010/main" val="13678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229600" cy="4752528"/>
          </a:xfrm>
        </p:spPr>
        <p:txBody>
          <a:bodyPr>
            <a:normAutofit/>
          </a:bodyPr>
          <a:lstStyle/>
          <a:p>
            <a:pPr lvl="0"/>
            <a:r>
              <a:rPr lang="nb-NO" sz="3900" dirty="0"/>
              <a:t>Enda skjønnsinnslag forekommer i mange rettsregler, er regelanvendelse forskjellig fra skjønnsutøvelse</a:t>
            </a:r>
          </a:p>
          <a:p>
            <a:pPr lvl="1"/>
            <a:r>
              <a:rPr lang="nb-NO" sz="3500" dirty="0"/>
              <a:t>Regelanvendelse gir </a:t>
            </a:r>
            <a:r>
              <a:rPr lang="nb-NO" sz="3500" i="1" dirty="0"/>
              <a:t>ikke</a:t>
            </a:r>
            <a:r>
              <a:rPr lang="nb-NO" sz="3500" dirty="0"/>
              <a:t> </a:t>
            </a:r>
            <a:r>
              <a:rPr lang="nb-NO" sz="3500" dirty="0" err="1"/>
              <a:t>rettsanvenderen</a:t>
            </a:r>
            <a:r>
              <a:rPr lang="nb-NO" sz="3500" dirty="0"/>
              <a:t> </a:t>
            </a:r>
            <a:r>
              <a:rPr lang="nb-NO" sz="3500" i="1" dirty="0"/>
              <a:t>frihet</a:t>
            </a:r>
          </a:p>
          <a:p>
            <a:pPr lvl="2">
              <a:buFont typeface="Wingdings" panose="05000000000000000000" pitchFamily="2" charset="2"/>
              <a:buChar char="Ø"/>
            </a:pPr>
            <a:r>
              <a:rPr lang="nb-NO" sz="3000" dirty="0"/>
              <a:t> Regelen </a:t>
            </a:r>
            <a:r>
              <a:rPr lang="nb-NO" sz="3000" u="sng" dirty="0"/>
              <a:t>skal</a:t>
            </a:r>
            <a:r>
              <a:rPr lang="nb-NO" sz="3000" dirty="0"/>
              <a:t> anvendes, enten man liker den  eller ei</a:t>
            </a:r>
          </a:p>
          <a:p>
            <a:pPr marL="0" indent="0">
              <a:buNone/>
            </a:pPr>
            <a:endParaRPr lang="nb-NO" dirty="0"/>
          </a:p>
        </p:txBody>
      </p:sp>
    </p:spTree>
    <p:extLst>
      <p:ext uri="{BB962C8B-B14F-4D97-AF65-F5344CB8AC3E}">
        <p14:creationId xmlns:p14="http://schemas.microsoft.com/office/powerpoint/2010/main" val="408330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2132856"/>
            <a:ext cx="6768752" cy="2880320"/>
          </a:xfrm>
        </p:spPr>
        <p:txBody>
          <a:bodyPr/>
          <a:lstStyle/>
          <a:p>
            <a:pPr marL="342900" lvl="1" indent="-342900">
              <a:buFont typeface="Arial" panose="020B0604020202020204" pitchFamily="34" charset="0"/>
              <a:buChar char="•"/>
            </a:pPr>
            <a:r>
              <a:rPr lang="nb-NO" sz="3600" dirty="0"/>
              <a:t>Skjønnsutøvelse </a:t>
            </a:r>
            <a:r>
              <a:rPr lang="nb-NO" sz="3600" i="1" dirty="0"/>
              <a:t>gir</a:t>
            </a:r>
            <a:r>
              <a:rPr lang="nb-NO" sz="3600" dirty="0"/>
              <a:t> derimot </a:t>
            </a:r>
            <a:r>
              <a:rPr lang="nb-NO" sz="3600" i="1" dirty="0"/>
              <a:t>frihet til å velge </a:t>
            </a:r>
          </a:p>
          <a:p>
            <a:pPr lvl="1"/>
            <a:r>
              <a:rPr lang="nb-NO" sz="3200" dirty="0"/>
              <a:t>Innenfor</a:t>
            </a:r>
            <a:r>
              <a:rPr lang="nb-NO" dirty="0"/>
              <a:t> regelens grenser</a:t>
            </a:r>
          </a:p>
          <a:p>
            <a:pPr lvl="1"/>
            <a:endParaRPr lang="nb-NO" dirty="0"/>
          </a:p>
        </p:txBody>
      </p:sp>
    </p:spTree>
    <p:extLst>
      <p:ext uri="{BB962C8B-B14F-4D97-AF65-F5344CB8AC3E}">
        <p14:creationId xmlns:p14="http://schemas.microsoft.com/office/powerpoint/2010/main" val="34250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143000"/>
          </a:xfrm>
        </p:spPr>
        <p:txBody>
          <a:bodyPr>
            <a:normAutofit fontScale="90000"/>
          </a:bodyPr>
          <a:lstStyle/>
          <a:p>
            <a:r>
              <a:rPr lang="nb-NO" dirty="0"/>
              <a:t>Juridisk og samfunnsvitenskapelig tenkemåte</a:t>
            </a:r>
          </a:p>
        </p:txBody>
      </p:sp>
      <p:sp>
        <p:nvSpPr>
          <p:cNvPr id="3" name="Content Placeholder 2"/>
          <p:cNvSpPr>
            <a:spLocks noGrp="1"/>
          </p:cNvSpPr>
          <p:nvPr>
            <p:ph idx="1"/>
          </p:nvPr>
        </p:nvSpPr>
        <p:spPr>
          <a:xfrm>
            <a:off x="395536" y="2060848"/>
            <a:ext cx="8229600" cy="4205064"/>
          </a:xfrm>
        </p:spPr>
        <p:txBody>
          <a:bodyPr/>
          <a:lstStyle/>
          <a:p>
            <a:pPr lvl="0"/>
            <a:r>
              <a:rPr lang="nb-NO" sz="3600" dirty="0"/>
              <a:t>Normative </a:t>
            </a:r>
            <a:r>
              <a:rPr lang="nb-NO" sz="3600" dirty="0" err="1"/>
              <a:t>vs</a:t>
            </a:r>
            <a:r>
              <a:rPr lang="nb-NO" sz="3600" dirty="0"/>
              <a:t> deskriptive problemer</a:t>
            </a:r>
          </a:p>
          <a:p>
            <a:r>
              <a:rPr lang="nb-NO" sz="3600" i="1" dirty="0"/>
              <a:t>Juss</a:t>
            </a:r>
            <a:r>
              <a:rPr lang="nb-NO" sz="3600" dirty="0"/>
              <a:t> er noe annet enn rettssosiologi!</a:t>
            </a:r>
          </a:p>
          <a:p>
            <a:pPr lvl="0"/>
            <a:r>
              <a:rPr lang="nb-NO" sz="3600" i="1" dirty="0"/>
              <a:t>Rettssosiologiske</a:t>
            </a:r>
            <a:r>
              <a:rPr lang="nb-NO" sz="3600" dirty="0"/>
              <a:t> problemstillinger</a:t>
            </a:r>
          </a:p>
          <a:p>
            <a:pPr marL="971550" lvl="1" indent="-514350">
              <a:buFont typeface="+mj-lt"/>
              <a:buAutoNum type="arabicPeriod"/>
            </a:pPr>
            <a:r>
              <a:rPr lang="nb-NO" sz="3200" dirty="0"/>
              <a:t>Typisk deskriptivt opplegg: Hvordan </a:t>
            </a:r>
            <a:r>
              <a:rPr lang="nb-NO" sz="3200" i="1" dirty="0"/>
              <a:t>blir</a:t>
            </a:r>
            <a:r>
              <a:rPr lang="nb-NO" sz="3200" dirty="0"/>
              <a:t> loven forstått, uansett årsaker</a:t>
            </a:r>
          </a:p>
          <a:p>
            <a:pPr lvl="2">
              <a:buFont typeface="Wingdings" panose="05000000000000000000" pitchFamily="2" charset="2"/>
              <a:buChar char="q"/>
            </a:pPr>
            <a:r>
              <a:rPr lang="nb-NO" sz="2800" dirty="0"/>
              <a:t> Ikke hvordan </a:t>
            </a:r>
            <a:r>
              <a:rPr lang="nb-NO" sz="2800" i="1" dirty="0"/>
              <a:t>skal</a:t>
            </a:r>
            <a:r>
              <a:rPr lang="nb-NO" sz="2800" dirty="0"/>
              <a:t> loven forstås?</a:t>
            </a:r>
          </a:p>
          <a:p>
            <a:endParaRPr lang="nb-NO" dirty="0"/>
          </a:p>
        </p:txBody>
      </p:sp>
    </p:spTree>
    <p:extLst>
      <p:ext uri="{BB962C8B-B14F-4D97-AF65-F5344CB8AC3E}">
        <p14:creationId xmlns:p14="http://schemas.microsoft.com/office/powerpoint/2010/main" val="157032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35280" cy="4853136"/>
          </a:xfrm>
        </p:spPr>
        <p:txBody>
          <a:bodyPr>
            <a:normAutofit lnSpcReduction="10000"/>
          </a:bodyPr>
          <a:lstStyle/>
          <a:p>
            <a:r>
              <a:rPr lang="nb-NO" sz="3600" dirty="0"/>
              <a:t>Riktig </a:t>
            </a:r>
            <a:r>
              <a:rPr lang="nb-NO" sz="3600" i="1" dirty="0"/>
              <a:t>regelanvendelse</a:t>
            </a:r>
            <a:r>
              <a:rPr lang="nb-NO" sz="3600" dirty="0"/>
              <a:t>          Rettskildelære</a:t>
            </a:r>
          </a:p>
          <a:p>
            <a:pPr lvl="1"/>
            <a:r>
              <a:rPr lang="nb-NO" sz="3200" dirty="0"/>
              <a:t>Forutsetter kjennskap til og rett bruk av juridiske metoderegler</a:t>
            </a:r>
            <a:endParaRPr lang="nb-NO" sz="3200" b="1" dirty="0"/>
          </a:p>
          <a:p>
            <a:r>
              <a:rPr lang="nb-NO" sz="3600" dirty="0"/>
              <a:t>Lovlig </a:t>
            </a:r>
            <a:r>
              <a:rPr lang="nb-NO" sz="3600" i="1" dirty="0"/>
              <a:t>skjønnsutøvelse</a:t>
            </a:r>
            <a:r>
              <a:rPr lang="nb-NO" sz="3600" dirty="0"/>
              <a:t>             Forvaltnings-rett, strafferett </a:t>
            </a:r>
            <a:r>
              <a:rPr lang="nb-NO" sz="3600" dirty="0" err="1"/>
              <a:t>osv</a:t>
            </a:r>
            <a:endParaRPr lang="nb-NO" sz="3600" dirty="0"/>
          </a:p>
          <a:p>
            <a:pPr lvl="1"/>
            <a:r>
              <a:rPr lang="nb-NO" sz="3200" dirty="0"/>
              <a:t>Forutsetter kjennskap til og rett bruk av bestemmelser i forvaltningsrett, i strafferett </a:t>
            </a:r>
            <a:r>
              <a:rPr lang="nb-NO" sz="3200" dirty="0" err="1"/>
              <a:t>osv</a:t>
            </a:r>
            <a:endParaRPr lang="nb-NO" sz="3200" dirty="0"/>
          </a:p>
          <a:p>
            <a:r>
              <a:rPr lang="nb-NO" sz="3600" dirty="0"/>
              <a:t>Avgrensning til juridiske metoderegler</a:t>
            </a:r>
          </a:p>
          <a:p>
            <a:endParaRPr lang="nb-NO" dirty="0"/>
          </a:p>
        </p:txBody>
      </p:sp>
      <p:sp>
        <p:nvSpPr>
          <p:cNvPr id="4" name="Right Arrow 3"/>
          <p:cNvSpPr/>
          <p:nvPr/>
        </p:nvSpPr>
        <p:spPr>
          <a:xfrm>
            <a:off x="5227317" y="1748888"/>
            <a:ext cx="728848" cy="301178"/>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Right Arrow 4"/>
          <p:cNvSpPr/>
          <p:nvPr/>
        </p:nvSpPr>
        <p:spPr>
          <a:xfrm>
            <a:off x="5120634" y="3323211"/>
            <a:ext cx="978408"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1552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nb-NO" dirty="0"/>
              <a:t>Rettsregler i to </a:t>
            </a:r>
            <a:r>
              <a:rPr lang="nb-NO" i="1" dirty="0"/>
              <a:t>plan</a:t>
            </a:r>
          </a:p>
        </p:txBody>
      </p:sp>
      <p:sp>
        <p:nvSpPr>
          <p:cNvPr id="3" name="Content Placeholder 2"/>
          <p:cNvSpPr>
            <a:spLocks noGrp="1"/>
          </p:cNvSpPr>
          <p:nvPr>
            <p:ph idx="1"/>
          </p:nvPr>
        </p:nvSpPr>
        <p:spPr>
          <a:xfrm>
            <a:off x="467544" y="1844824"/>
            <a:ext cx="8229600" cy="4032448"/>
          </a:xfrm>
        </p:spPr>
        <p:txBody>
          <a:bodyPr>
            <a:normAutofit fontScale="92500" lnSpcReduction="20000"/>
          </a:bodyPr>
          <a:lstStyle/>
          <a:p>
            <a:pPr marL="514350" indent="-514350">
              <a:buFont typeface="+mj-lt"/>
              <a:buAutoNum type="arabicParenR"/>
            </a:pPr>
            <a:r>
              <a:rPr lang="nb-NO" sz="3900" dirty="0"/>
              <a:t>Rettsregler i strafferett, erstatningsrett, forvaltningsrett </a:t>
            </a:r>
            <a:r>
              <a:rPr lang="nb-NO" sz="3900" dirty="0" err="1"/>
              <a:t>osv</a:t>
            </a:r>
            <a:endParaRPr lang="nb-NO" sz="3900" dirty="0"/>
          </a:p>
          <a:p>
            <a:pPr marL="514350" indent="-514350">
              <a:buFont typeface="+mj-lt"/>
              <a:buAutoNum type="arabicParenR"/>
            </a:pPr>
            <a:r>
              <a:rPr lang="nb-NO" sz="3900" dirty="0"/>
              <a:t>Retts</a:t>
            </a:r>
            <a:r>
              <a:rPr lang="nb-NO" sz="3900" u="sng" dirty="0"/>
              <a:t>kilde</a:t>
            </a:r>
            <a:r>
              <a:rPr lang="nb-NO" sz="3900" dirty="0"/>
              <a:t>regler = Regler om </a:t>
            </a:r>
            <a:r>
              <a:rPr lang="nb-NO" sz="3900" u="sng" dirty="0"/>
              <a:t>hvordan</a:t>
            </a:r>
            <a:r>
              <a:rPr lang="nb-NO" sz="3900" dirty="0"/>
              <a:t> innholdet i en regel i strafferett, erstatningsrett, forvaltningsrett </a:t>
            </a:r>
            <a:r>
              <a:rPr lang="nb-NO" sz="3900" dirty="0" err="1"/>
              <a:t>osv</a:t>
            </a:r>
            <a:r>
              <a:rPr lang="nb-NO" sz="3900" dirty="0"/>
              <a:t> skal bestemmes</a:t>
            </a:r>
          </a:p>
          <a:p>
            <a:pPr marL="400050" lvl="1" indent="0">
              <a:buNone/>
            </a:pPr>
            <a:r>
              <a:rPr lang="nb-NO" dirty="0"/>
              <a:t>	</a:t>
            </a:r>
            <a:r>
              <a:rPr lang="nb-NO" sz="3500" dirty="0"/>
              <a:t>= Metoderegler</a:t>
            </a:r>
          </a:p>
          <a:p>
            <a:pPr marL="400050" lvl="1" indent="0">
              <a:buNone/>
            </a:pPr>
            <a:r>
              <a:rPr lang="nb-NO" sz="3500" dirty="0"/>
              <a:t>	= </a:t>
            </a:r>
            <a:r>
              <a:rPr lang="nb-NO" sz="3500" dirty="0" err="1"/>
              <a:t>Metaregler</a:t>
            </a:r>
            <a:endParaRPr lang="nb-NO" sz="3500" dirty="0"/>
          </a:p>
        </p:txBody>
      </p:sp>
    </p:spTree>
    <p:extLst>
      <p:ext uri="{BB962C8B-B14F-4D97-AF65-F5344CB8AC3E}">
        <p14:creationId xmlns:p14="http://schemas.microsoft.com/office/powerpoint/2010/main" val="310380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635375" y="1268413"/>
            <a:ext cx="1728788" cy="3024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Retts</a:t>
            </a:r>
          </a:p>
          <a:p>
            <a:pPr algn="ctr" fontAlgn="auto">
              <a:spcBef>
                <a:spcPts val="0"/>
              </a:spcBef>
              <a:spcAft>
                <a:spcPts val="0"/>
              </a:spcAft>
              <a:defRPr/>
            </a:pPr>
            <a:r>
              <a:rPr lang="nb-NO" sz="3000" dirty="0">
                <a:solidFill>
                  <a:schemeClr val="tx1"/>
                </a:solidFill>
              </a:rPr>
              <a:t>regler</a:t>
            </a:r>
          </a:p>
        </p:txBody>
      </p:sp>
      <p:sp>
        <p:nvSpPr>
          <p:cNvPr id="2" name="Rectangle 1"/>
          <p:cNvSpPr/>
          <p:nvPr/>
        </p:nvSpPr>
        <p:spPr>
          <a:xfrm>
            <a:off x="234950" y="1225550"/>
            <a:ext cx="1728788" cy="3024188"/>
          </a:xfrm>
          <a:prstGeom prst="rect">
            <a:avLst/>
          </a:prstGeom>
          <a:solidFill>
            <a:schemeClr val="bg1"/>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Rettskilderegler</a:t>
            </a:r>
          </a:p>
        </p:txBody>
      </p:sp>
      <p:sp>
        <p:nvSpPr>
          <p:cNvPr id="5" name="Rectangle 4"/>
          <p:cNvSpPr/>
          <p:nvPr/>
        </p:nvSpPr>
        <p:spPr>
          <a:xfrm>
            <a:off x="5213351" y="5641222"/>
            <a:ext cx="2232025" cy="1008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600" dirty="0">
                <a:solidFill>
                  <a:schemeClr val="tx1"/>
                </a:solidFill>
              </a:rPr>
              <a:t>Konkret</a:t>
            </a:r>
            <a:r>
              <a:rPr lang="nb-NO" sz="3000" dirty="0">
                <a:solidFill>
                  <a:schemeClr val="tx1"/>
                </a:solidFill>
              </a:rPr>
              <a:t> </a:t>
            </a:r>
            <a:r>
              <a:rPr lang="nb-NO" sz="3600" dirty="0">
                <a:solidFill>
                  <a:schemeClr val="tx1"/>
                </a:solidFill>
              </a:rPr>
              <a:t>resultat</a:t>
            </a:r>
          </a:p>
        </p:txBody>
      </p:sp>
      <p:cxnSp>
        <p:nvCxnSpPr>
          <p:cNvPr id="7" name="Straight Arrow Connector 6"/>
          <p:cNvCxnSpPr/>
          <p:nvPr/>
        </p:nvCxnSpPr>
        <p:spPr>
          <a:xfrm>
            <a:off x="2051050" y="2708275"/>
            <a:ext cx="1584325" cy="0"/>
          </a:xfrm>
          <a:prstGeom prst="straightConnector1">
            <a:avLst/>
          </a:prstGeom>
          <a:ln w="38100">
            <a:prstDash val="sysDot"/>
            <a:headEnd w="lg" len="lg"/>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508625" y="1700213"/>
            <a:ext cx="1439863" cy="1587"/>
          </a:xfrm>
          <a:prstGeom prst="straightConnector1">
            <a:avLst/>
          </a:prstGeom>
          <a:ln w="127000">
            <a:solidFill>
              <a:srgbClr val="7030A0"/>
            </a:solidFill>
            <a:headEnd w="lg" len="lg"/>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284663" y="1268413"/>
            <a:ext cx="1087437" cy="1008062"/>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2800" dirty="0">
                <a:solidFill>
                  <a:schemeClr val="tx1"/>
                </a:solidFill>
              </a:rPr>
              <a:t>Bevis</a:t>
            </a:r>
          </a:p>
          <a:p>
            <a:pPr algn="ctr" fontAlgn="auto">
              <a:spcBef>
                <a:spcPts val="0"/>
              </a:spcBef>
              <a:spcAft>
                <a:spcPts val="0"/>
              </a:spcAft>
              <a:defRPr/>
            </a:pPr>
            <a:r>
              <a:rPr lang="nb-NO" sz="2800" dirty="0">
                <a:solidFill>
                  <a:schemeClr val="tx1"/>
                </a:solidFill>
              </a:rPr>
              <a:t>regler</a:t>
            </a:r>
          </a:p>
        </p:txBody>
      </p:sp>
      <p:sp>
        <p:nvSpPr>
          <p:cNvPr id="11" name="Left Brace 10"/>
          <p:cNvSpPr/>
          <p:nvPr/>
        </p:nvSpPr>
        <p:spPr>
          <a:xfrm rot="16200000">
            <a:off x="5903912" y="3392488"/>
            <a:ext cx="720725" cy="338455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800">
              <a:cs typeface="Arial" charset="0"/>
            </a:endParaRPr>
          </a:p>
        </p:txBody>
      </p:sp>
      <p:sp>
        <p:nvSpPr>
          <p:cNvPr id="13" name="Rectangle 12"/>
          <p:cNvSpPr/>
          <p:nvPr/>
        </p:nvSpPr>
        <p:spPr>
          <a:xfrm>
            <a:off x="7164388" y="1196975"/>
            <a:ext cx="1728787" cy="3024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Fakta</a:t>
            </a:r>
          </a:p>
        </p:txBody>
      </p:sp>
      <p:sp>
        <p:nvSpPr>
          <p:cNvPr id="16" name="TextBox 15"/>
          <p:cNvSpPr txBox="1">
            <a:spLocks noChangeArrowheads="1"/>
          </p:cNvSpPr>
          <p:nvPr/>
        </p:nvSpPr>
        <p:spPr bwMode="auto">
          <a:xfrm>
            <a:off x="5148263" y="4437063"/>
            <a:ext cx="2519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dirty="0"/>
              <a:t>Subsumpsjon</a:t>
            </a:r>
          </a:p>
        </p:txBody>
      </p:sp>
    </p:spTree>
    <p:extLst>
      <p:ext uri="{BB962C8B-B14F-4D97-AF65-F5344CB8AC3E}">
        <p14:creationId xmlns:p14="http://schemas.microsoft.com/office/powerpoint/2010/main" val="399297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5" grpId="0" animBg="1"/>
      <p:bldP spid="10" grpId="0" animBg="1"/>
      <p:bldP spid="11" grpId="0" animBg="1"/>
      <p:bldP spid="13" grpId="0" animBg="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lstStyle/>
          <a:p>
            <a:r>
              <a:rPr lang="nb-NO" dirty="0"/>
              <a:t>2)</a:t>
            </a:r>
            <a:r>
              <a:rPr lang="nb-NO" i="1" dirty="0"/>
              <a:t> Tolking</a:t>
            </a:r>
            <a:r>
              <a:rPr lang="nb-NO" dirty="0"/>
              <a:t> av rettsregelen</a:t>
            </a:r>
          </a:p>
        </p:txBody>
      </p:sp>
      <p:sp>
        <p:nvSpPr>
          <p:cNvPr id="3" name="Content Placeholder 2"/>
          <p:cNvSpPr>
            <a:spLocks noGrp="1"/>
          </p:cNvSpPr>
          <p:nvPr>
            <p:ph idx="1"/>
          </p:nvPr>
        </p:nvSpPr>
        <p:spPr>
          <a:xfrm>
            <a:off x="539552" y="1916832"/>
            <a:ext cx="8229600" cy="4104456"/>
          </a:xfrm>
        </p:spPr>
        <p:txBody>
          <a:bodyPr>
            <a:normAutofit/>
          </a:bodyPr>
          <a:lstStyle/>
          <a:p>
            <a:pPr marL="342900" lvl="1" indent="-342900">
              <a:buFont typeface="Arial" panose="020B0604020202020204" pitchFamily="34" charset="0"/>
              <a:buChar char="•"/>
            </a:pPr>
            <a:r>
              <a:rPr lang="nb-NO" sz="3600" dirty="0"/>
              <a:t>Hvordan bestemme innholdet til en rettsregel?</a:t>
            </a:r>
          </a:p>
          <a:p>
            <a:pPr marL="342900" lvl="1" indent="-342900">
              <a:buFont typeface="Arial" panose="020B0604020202020204" pitchFamily="34" charset="0"/>
              <a:buChar char="•"/>
            </a:pPr>
            <a:r>
              <a:rPr lang="nb-NO" sz="3600" dirty="0"/>
              <a:t>To elementer:</a:t>
            </a:r>
          </a:p>
          <a:p>
            <a:pPr marL="914400" lvl="1" indent="-514350">
              <a:buFont typeface="+mj-lt"/>
              <a:buAutoNum type="arabicParenR"/>
            </a:pPr>
            <a:r>
              <a:rPr lang="nb-NO" sz="3000" i="1" dirty="0"/>
              <a:t>Hva </a:t>
            </a:r>
            <a:r>
              <a:rPr lang="nb-NO" sz="3000" dirty="0"/>
              <a:t>bestemmer: Tolkingsfaktorer = Rettskilder/Rettskildefaktorer</a:t>
            </a:r>
          </a:p>
          <a:p>
            <a:pPr marL="914400" lvl="1" indent="-514350">
              <a:buFont typeface="+mj-lt"/>
              <a:buAutoNum type="arabicParenR"/>
            </a:pPr>
            <a:r>
              <a:rPr lang="nb-NO" sz="3000" i="1" dirty="0"/>
              <a:t>Hvordan </a:t>
            </a:r>
            <a:r>
              <a:rPr lang="nb-NO" sz="3000" dirty="0"/>
              <a:t>skal tolkingsfaktorene nyttes = Tolkingsmåten</a:t>
            </a:r>
          </a:p>
          <a:p>
            <a:pPr marL="342900" lvl="1" indent="-342900">
              <a:buFont typeface="Arial" panose="020B0604020202020204" pitchFamily="34" charset="0"/>
              <a:buChar char="•"/>
            </a:pPr>
            <a:endParaRPr lang="nb-NO" dirty="0"/>
          </a:p>
        </p:txBody>
      </p:sp>
    </p:spTree>
    <p:extLst>
      <p:ext uri="{BB962C8B-B14F-4D97-AF65-F5344CB8AC3E}">
        <p14:creationId xmlns:p14="http://schemas.microsoft.com/office/powerpoint/2010/main" val="189869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975" y="577850"/>
            <a:ext cx="3671888" cy="21605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b-NO" sz="3600" dirty="0">
                <a:solidFill>
                  <a:schemeClr val="tx1"/>
                </a:solidFill>
              </a:rPr>
              <a:t>Rettsregler</a:t>
            </a:r>
          </a:p>
        </p:txBody>
      </p:sp>
      <p:cxnSp>
        <p:nvCxnSpPr>
          <p:cNvPr id="4" name="Straight Arrow Connector 3"/>
          <p:cNvCxnSpPr/>
          <p:nvPr/>
        </p:nvCxnSpPr>
        <p:spPr>
          <a:xfrm flipV="1">
            <a:off x="2627313" y="2767013"/>
            <a:ext cx="792162" cy="1382712"/>
          </a:xfrm>
          <a:prstGeom prst="straightConnector1">
            <a:avLst/>
          </a:prstGeom>
          <a:ln w="76200">
            <a:solidFill>
              <a:schemeClr val="accent1">
                <a:lumMod val="60000"/>
                <a:lumOff val="40000"/>
              </a:schemeClr>
            </a:solidFill>
            <a:headEnd w="lg" len="med"/>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4081463" y="2767013"/>
            <a:ext cx="26987" cy="1411287"/>
          </a:xfrm>
          <a:prstGeom prst="straightConnector1">
            <a:avLst/>
          </a:prstGeom>
          <a:ln w="762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4572000" y="2708275"/>
            <a:ext cx="936625" cy="1441450"/>
          </a:xfrm>
          <a:prstGeom prst="straightConnector1">
            <a:avLst/>
          </a:prstGeom>
          <a:ln w="762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2339975" y="4437063"/>
            <a:ext cx="3960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3600">
                <a:latin typeface="Arial" charset="0"/>
              </a:rPr>
              <a:t>Tolkingsfaktorer?</a:t>
            </a:r>
          </a:p>
        </p:txBody>
      </p:sp>
      <p:sp>
        <p:nvSpPr>
          <p:cNvPr id="14" name="TextBox 13"/>
          <p:cNvSpPr txBox="1">
            <a:spLocks noChangeArrowheads="1"/>
          </p:cNvSpPr>
          <p:nvPr/>
        </p:nvSpPr>
        <p:spPr bwMode="auto">
          <a:xfrm>
            <a:off x="2711450" y="5373688"/>
            <a:ext cx="31337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3600">
                <a:latin typeface="Arial" charset="0"/>
              </a:rPr>
              <a:t>Tolkingsmåte?</a:t>
            </a:r>
          </a:p>
          <a:p>
            <a:pPr eaLnBrk="1" hangingPunct="1">
              <a:spcBef>
                <a:spcPct val="0"/>
              </a:spcBef>
              <a:buFontTx/>
              <a:buNone/>
            </a:pPr>
            <a:endParaRPr lang="nb-NO" altLang="nb-NO" sz="1800">
              <a:latin typeface="Arial" charset="0"/>
            </a:endParaRPr>
          </a:p>
        </p:txBody>
      </p:sp>
    </p:spTree>
    <p:extLst>
      <p:ext uri="{BB962C8B-B14F-4D97-AF65-F5344CB8AC3E}">
        <p14:creationId xmlns:p14="http://schemas.microsoft.com/office/powerpoint/2010/main" val="686136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lvl="1" algn="ctr" rtl="0">
              <a:spcBef>
                <a:spcPct val="0"/>
              </a:spcBef>
            </a:pPr>
            <a:r>
              <a:rPr lang="nb-NO" sz="3900" dirty="0">
                <a:latin typeface="+mj-lt"/>
              </a:rPr>
              <a:t>Tolking som fenomen</a:t>
            </a:r>
            <a:endParaRPr lang="nb-NO" dirty="0">
              <a:latin typeface="+mj-lt"/>
            </a:endParaRPr>
          </a:p>
        </p:txBody>
      </p:sp>
      <p:sp>
        <p:nvSpPr>
          <p:cNvPr id="3" name="Content Placeholder 2"/>
          <p:cNvSpPr>
            <a:spLocks noGrp="1"/>
          </p:cNvSpPr>
          <p:nvPr>
            <p:ph idx="1"/>
          </p:nvPr>
        </p:nvSpPr>
        <p:spPr>
          <a:xfrm>
            <a:off x="467544" y="1484784"/>
            <a:ext cx="8229600" cy="4896544"/>
          </a:xfrm>
        </p:spPr>
        <p:txBody>
          <a:bodyPr>
            <a:normAutofit fontScale="92500"/>
          </a:bodyPr>
          <a:lstStyle/>
          <a:p>
            <a:pPr marL="342900" lvl="1" indent="-342900">
              <a:buFont typeface="Arial" panose="020B0604020202020204" pitchFamily="34" charset="0"/>
              <a:buChar char="•"/>
            </a:pPr>
            <a:r>
              <a:rPr lang="nb-NO" sz="3900" dirty="0"/>
              <a:t>Ikke bare rettsregler som trenger å tolkes</a:t>
            </a:r>
          </a:p>
          <a:p>
            <a:pPr marL="342900" lvl="1" indent="-342900">
              <a:buFont typeface="Arial" panose="020B0604020202020204" pitchFamily="34" charset="0"/>
              <a:buChar char="•"/>
            </a:pPr>
            <a:r>
              <a:rPr lang="nb-NO" sz="3900" dirty="0"/>
              <a:t>Fellestrekk forekommer mellom regeltolking og tolking av andre utsagn enn rettsregler</a:t>
            </a:r>
          </a:p>
          <a:p>
            <a:pPr marL="342900" lvl="1" indent="-342900">
              <a:buFont typeface="Arial" panose="020B0604020202020204" pitchFamily="34" charset="0"/>
              <a:buChar char="•"/>
            </a:pPr>
            <a:r>
              <a:rPr lang="nb-NO" sz="3900" dirty="0"/>
              <a:t>Samtidig særtrekk for hvordan rettsregler skal tolkes</a:t>
            </a:r>
          </a:p>
          <a:p>
            <a:pPr marL="914400" lvl="2" indent="-514350">
              <a:buFont typeface="+mj-lt"/>
              <a:buAutoNum type="arabicParenR"/>
            </a:pPr>
            <a:r>
              <a:rPr lang="nb-NO" sz="3500" dirty="0"/>
              <a:t>Det finnes </a:t>
            </a:r>
            <a:r>
              <a:rPr lang="nb-NO" sz="3500" u="sng" dirty="0"/>
              <a:t>regler</a:t>
            </a:r>
            <a:r>
              <a:rPr lang="nb-NO" sz="3500" dirty="0"/>
              <a:t> for hvordan rettsregler skal tolkes!</a:t>
            </a:r>
          </a:p>
        </p:txBody>
      </p:sp>
    </p:spTree>
    <p:extLst>
      <p:ext uri="{BB962C8B-B14F-4D97-AF65-F5344CB8AC3E}">
        <p14:creationId xmlns:p14="http://schemas.microsoft.com/office/powerpoint/2010/main" val="80067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a:bodyPr>
          <a:lstStyle/>
          <a:p>
            <a:pPr lvl="0"/>
            <a:r>
              <a:rPr lang="nb-NO" dirty="0"/>
              <a:t>Andre særtrekk</a:t>
            </a:r>
          </a:p>
        </p:txBody>
      </p:sp>
      <p:sp>
        <p:nvSpPr>
          <p:cNvPr id="3" name="Content Placeholder 2"/>
          <p:cNvSpPr>
            <a:spLocks noGrp="1"/>
          </p:cNvSpPr>
          <p:nvPr>
            <p:ph idx="1"/>
          </p:nvPr>
        </p:nvSpPr>
        <p:spPr>
          <a:xfrm>
            <a:off x="457200" y="1600200"/>
            <a:ext cx="8229600" cy="4709120"/>
          </a:xfrm>
        </p:spPr>
        <p:txBody>
          <a:bodyPr>
            <a:normAutofit/>
          </a:bodyPr>
          <a:lstStyle/>
          <a:p>
            <a:pPr lvl="1" indent="-742950">
              <a:buAutoNum type="arabicParenR" startAt="2"/>
            </a:pPr>
            <a:r>
              <a:rPr lang="nb-NO" sz="3600" dirty="0"/>
              <a:t>Anvendelsesformålet</a:t>
            </a:r>
          </a:p>
          <a:p>
            <a:pPr lvl="1" indent="-742950">
              <a:buAutoNum type="arabicParenR" startAt="2"/>
            </a:pPr>
            <a:r>
              <a:rPr lang="nb-NO" sz="3600" dirty="0"/>
              <a:t>Ikke bare å finne mulige meningsinnhold (alternativer)</a:t>
            </a:r>
          </a:p>
          <a:p>
            <a:pPr lvl="1"/>
            <a:r>
              <a:rPr lang="nb-NO" sz="3200" dirty="0"/>
              <a:t>Vi skal finne </a:t>
            </a:r>
            <a:r>
              <a:rPr lang="nb-NO" sz="3200" i="1" dirty="0"/>
              <a:t>det</a:t>
            </a:r>
            <a:r>
              <a:rPr lang="nb-NO" sz="3200" dirty="0"/>
              <a:t> meningsinnholdet som rettsregelen har</a:t>
            </a:r>
          </a:p>
          <a:p>
            <a:pPr lvl="1"/>
            <a:r>
              <a:rPr lang="nb-NO" sz="3200" dirty="0"/>
              <a:t>Og </a:t>
            </a:r>
            <a:r>
              <a:rPr lang="nb-NO" sz="3200" i="1" dirty="0"/>
              <a:t>velge </a:t>
            </a:r>
            <a:r>
              <a:rPr lang="nb-NO" sz="3200" dirty="0"/>
              <a:t>det i regelanvendelsen</a:t>
            </a:r>
          </a:p>
          <a:p>
            <a:pPr marL="342900" lvl="1" indent="-342900">
              <a:buFont typeface="Arial" panose="020B0604020202020204" pitchFamily="34" charset="0"/>
              <a:buChar char="•"/>
            </a:pPr>
            <a:r>
              <a:rPr lang="nb-NO" sz="3600" dirty="0"/>
              <a:t>Det er ikke alltid en lett sak!</a:t>
            </a:r>
          </a:p>
          <a:p>
            <a:pPr marL="742950" lvl="2" indent="-342900"/>
            <a:endParaRPr lang="nb-NO" sz="1200" dirty="0"/>
          </a:p>
          <a:p>
            <a:pPr marL="742950" lvl="2" indent="-342900"/>
            <a:endParaRPr lang="nb-NO" sz="1200" dirty="0"/>
          </a:p>
          <a:p>
            <a:endParaRPr lang="nb-NO" dirty="0"/>
          </a:p>
        </p:txBody>
      </p:sp>
    </p:spTree>
    <p:extLst>
      <p:ext uri="{BB962C8B-B14F-4D97-AF65-F5344CB8AC3E}">
        <p14:creationId xmlns:p14="http://schemas.microsoft.com/office/powerpoint/2010/main" val="66482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068960"/>
            <a:ext cx="6696744" cy="1728192"/>
          </a:xfrm>
        </p:spPr>
        <p:txBody>
          <a:bodyPr>
            <a:normAutofit fontScale="92500" lnSpcReduction="10000"/>
          </a:bodyPr>
          <a:lstStyle/>
          <a:p>
            <a:pPr marL="514350" lvl="2" indent="-514350">
              <a:buFont typeface="+mj-lt"/>
              <a:buAutoNum type="arabicPeriod"/>
            </a:pPr>
            <a:r>
              <a:rPr lang="nb-NO" sz="4000" dirty="0"/>
              <a:t>Uklarheter som skyldes at </a:t>
            </a:r>
            <a:r>
              <a:rPr lang="nb-NO" sz="4000" i="1" dirty="0"/>
              <a:t>språk i seg selv </a:t>
            </a:r>
            <a:r>
              <a:rPr lang="nb-NO" sz="4000" dirty="0"/>
              <a:t>ofte gir usikker kommunikasjon</a:t>
            </a:r>
          </a:p>
          <a:p>
            <a:pPr marL="0" lvl="2" indent="0">
              <a:buNone/>
            </a:pPr>
            <a:endParaRPr lang="nb-NO" dirty="0"/>
          </a:p>
          <a:p>
            <a:pPr marL="0" lvl="2" indent="0">
              <a:buNone/>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lvl="2" indent="-514350">
              <a:buFont typeface="+mj-lt"/>
              <a:buAutoNum type="arabicPeriod"/>
            </a:pPr>
            <a:endParaRPr lang="nb-NO" dirty="0"/>
          </a:p>
          <a:p>
            <a:pPr marL="514350" indent="-514350">
              <a:buFont typeface="+mj-lt"/>
              <a:buAutoNum type="arabicPeriod"/>
            </a:pPr>
            <a:endParaRPr lang="nb-NO" dirty="0"/>
          </a:p>
        </p:txBody>
      </p:sp>
      <p:sp>
        <p:nvSpPr>
          <p:cNvPr id="2" name="Title 1"/>
          <p:cNvSpPr>
            <a:spLocks noGrp="1"/>
          </p:cNvSpPr>
          <p:nvPr>
            <p:ph type="title"/>
          </p:nvPr>
        </p:nvSpPr>
        <p:spPr>
          <a:xfrm>
            <a:off x="755576" y="1052736"/>
            <a:ext cx="7344816" cy="1669746"/>
          </a:xfrm>
        </p:spPr>
        <p:txBody>
          <a:bodyPr>
            <a:noAutofit/>
          </a:bodyPr>
          <a:lstStyle/>
          <a:p>
            <a:pPr lvl="1" algn="ctr" rtl="0">
              <a:spcBef>
                <a:spcPct val="0"/>
              </a:spcBef>
            </a:pPr>
            <a:r>
              <a:rPr lang="nb-NO" sz="4000" dirty="0">
                <a:latin typeface="+mj-lt"/>
              </a:rPr>
              <a:t>Lovspråket er ikke bestandig krystallklart</a:t>
            </a:r>
          </a:p>
        </p:txBody>
      </p:sp>
    </p:spTree>
    <p:extLst>
      <p:ext uri="{BB962C8B-B14F-4D97-AF65-F5344CB8AC3E}">
        <p14:creationId xmlns:p14="http://schemas.microsoft.com/office/powerpoint/2010/main" val="164697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marL="914400" lvl="3" indent="-914400" algn="ctr" rtl="0">
              <a:spcBef>
                <a:spcPct val="0"/>
              </a:spcBef>
              <a:buFont typeface="+mj-lt"/>
              <a:buAutoNum type="alphaUcPeriod"/>
            </a:pPr>
            <a:r>
              <a:rPr lang="nb-NO" sz="4900" dirty="0">
                <a:latin typeface="+mj-lt"/>
              </a:rPr>
              <a:t>Semantisk uklarhet </a:t>
            </a:r>
            <a:r>
              <a:rPr lang="nb-NO" sz="4900" dirty="0" err="1">
                <a:latin typeface="+mj-lt"/>
              </a:rPr>
              <a:t>pga</a:t>
            </a:r>
            <a:r>
              <a:rPr lang="nb-NO" sz="4900" dirty="0">
                <a:latin typeface="+mj-lt"/>
              </a:rPr>
              <a:t> </a:t>
            </a:r>
            <a:r>
              <a:rPr lang="nb-NO" sz="4900" u="sng" dirty="0">
                <a:latin typeface="+mj-lt"/>
              </a:rPr>
              <a:t>vaghet</a:t>
            </a:r>
            <a:r>
              <a:rPr lang="nb-NO" sz="3200" dirty="0"/>
              <a:t> </a:t>
            </a:r>
            <a:br>
              <a:rPr lang="nb-NO" sz="3200" dirty="0"/>
            </a:br>
            <a:endParaRPr lang="nb-NO" dirty="0"/>
          </a:p>
        </p:txBody>
      </p:sp>
      <p:sp>
        <p:nvSpPr>
          <p:cNvPr id="3" name="Content Placeholder 2"/>
          <p:cNvSpPr>
            <a:spLocks noGrp="1"/>
          </p:cNvSpPr>
          <p:nvPr>
            <p:ph idx="1"/>
          </p:nvPr>
        </p:nvSpPr>
        <p:spPr>
          <a:xfrm>
            <a:off x="421109" y="1483055"/>
            <a:ext cx="8229600" cy="4525963"/>
          </a:xfrm>
        </p:spPr>
        <p:txBody>
          <a:bodyPr/>
          <a:lstStyle/>
          <a:p>
            <a:pPr marL="0" indent="0">
              <a:buNone/>
            </a:pPr>
            <a:endParaRPr lang="nb-NO" dirty="0"/>
          </a:p>
        </p:txBody>
      </p:sp>
      <p:sp>
        <p:nvSpPr>
          <p:cNvPr id="4" name="Oval 3"/>
          <p:cNvSpPr/>
          <p:nvPr/>
        </p:nvSpPr>
        <p:spPr>
          <a:xfrm>
            <a:off x="3903381" y="1897817"/>
            <a:ext cx="2736304" cy="2790451"/>
          </a:xfrm>
          <a:prstGeom prst="ellipse">
            <a:avLst/>
          </a:prstGeom>
          <a:solidFill>
            <a:srgbClr val="87FA78"/>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800">
              <a:solidFill>
                <a:srgbClr val="FFFFFF"/>
              </a:solidFill>
              <a:cs typeface="Arial" charset="0"/>
            </a:endParaRPr>
          </a:p>
        </p:txBody>
      </p:sp>
      <p:sp>
        <p:nvSpPr>
          <p:cNvPr id="5" name="Oval 4"/>
          <p:cNvSpPr/>
          <p:nvPr/>
        </p:nvSpPr>
        <p:spPr>
          <a:xfrm>
            <a:off x="4515362" y="2473881"/>
            <a:ext cx="1476251" cy="155231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800">
              <a:solidFill>
                <a:srgbClr val="FFFFFF"/>
              </a:solidFill>
              <a:cs typeface="Arial" charset="0"/>
            </a:endParaRPr>
          </a:p>
        </p:txBody>
      </p:sp>
      <p:sp>
        <p:nvSpPr>
          <p:cNvPr id="6" name="Rectangle 5"/>
          <p:cNvSpPr/>
          <p:nvPr/>
        </p:nvSpPr>
        <p:spPr>
          <a:xfrm>
            <a:off x="1096864" y="3435096"/>
            <a:ext cx="2401298" cy="707886"/>
          </a:xfrm>
          <a:prstGeom prst="rect">
            <a:avLst/>
          </a:prstGeom>
        </p:spPr>
        <p:txBody>
          <a:bodyPr wrap="none">
            <a:spAutoFit/>
          </a:bodyPr>
          <a:lstStyle/>
          <a:p>
            <a:pPr marL="571500" indent="-571500">
              <a:buFont typeface="Wingdings" panose="05000000000000000000" pitchFamily="2" charset="2"/>
              <a:buChar char="Ø"/>
            </a:pPr>
            <a:r>
              <a:rPr lang="nb-NO" sz="4000" dirty="0"/>
              <a:t>Bygning</a:t>
            </a:r>
          </a:p>
        </p:txBody>
      </p:sp>
      <p:sp>
        <p:nvSpPr>
          <p:cNvPr id="7" name="TextBox 6"/>
          <p:cNvSpPr txBox="1"/>
          <p:nvPr/>
        </p:nvSpPr>
        <p:spPr>
          <a:xfrm>
            <a:off x="1115616" y="2646712"/>
            <a:ext cx="1627818" cy="646331"/>
          </a:xfrm>
          <a:prstGeom prst="rect">
            <a:avLst/>
          </a:prstGeom>
          <a:noFill/>
        </p:spPr>
        <p:txBody>
          <a:bodyPr wrap="none" rtlCol="0">
            <a:spAutoFit/>
          </a:bodyPr>
          <a:lstStyle/>
          <a:p>
            <a:pPr marL="285750" indent="-285750">
              <a:buFont typeface="Wingdings" panose="05000000000000000000" pitchFamily="2" charset="2"/>
              <a:buChar char="Ø"/>
            </a:pPr>
            <a:r>
              <a:rPr lang="nb-NO" sz="3600" dirty="0"/>
              <a:t>  Skog</a:t>
            </a:r>
          </a:p>
        </p:txBody>
      </p:sp>
    </p:spTree>
    <p:extLst>
      <p:ext uri="{BB962C8B-B14F-4D97-AF65-F5344CB8AC3E}">
        <p14:creationId xmlns:p14="http://schemas.microsoft.com/office/powerpoint/2010/main" val="56803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nodePh="1">
                                  <p:stCondLst>
                                    <p:cond delay="0"/>
                                  </p:stCondLst>
                                  <p:endCondLst>
                                    <p:cond evt="begin" delay="0">
                                      <p:tn val="23"/>
                                    </p:cond>
                                  </p:end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712973" y="764705"/>
            <a:ext cx="7772400" cy="1224136"/>
          </a:xfrm>
        </p:spPr>
        <p:txBody>
          <a:bodyPr>
            <a:normAutofit/>
          </a:bodyPr>
          <a:lstStyle/>
          <a:p>
            <a:r>
              <a:rPr lang="nb-NO" altLang="nb-NO" dirty="0"/>
              <a:t>Telefonsjikanen</a:t>
            </a:r>
          </a:p>
        </p:txBody>
      </p:sp>
      <p:sp>
        <p:nvSpPr>
          <p:cNvPr id="7171" name="Rectangle 3"/>
          <p:cNvSpPr>
            <a:spLocks noChangeArrowheads="1"/>
          </p:cNvSpPr>
          <p:nvPr/>
        </p:nvSpPr>
        <p:spPr bwMode="auto">
          <a:xfrm>
            <a:off x="684213" y="2276475"/>
            <a:ext cx="7344171"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b="1" dirty="0"/>
              <a:t>	   </a:t>
            </a:r>
            <a:r>
              <a:rPr lang="nb-NO" altLang="nb-NO" b="1" dirty="0">
                <a:latin typeface="Arial" panose="020B0604020202020204" pitchFamily="34" charset="0"/>
                <a:cs typeface="Arial" panose="020B0604020202020204" pitchFamily="34" charset="0"/>
              </a:rPr>
              <a:t>Kvakksalverloven § 2</a:t>
            </a:r>
            <a:endParaRPr lang="nb-NO" altLang="nb-NO" dirty="0">
              <a:latin typeface="Arial" panose="020B0604020202020204" pitchFamily="34" charset="0"/>
              <a:cs typeface="Arial" panose="020B0604020202020204" pitchFamily="34" charset="0"/>
            </a:endParaRPr>
          </a:p>
          <a:p>
            <a:pPr eaLnBrk="1" hangingPunct="1">
              <a:spcBef>
                <a:spcPct val="0"/>
              </a:spcBef>
              <a:buFontTx/>
              <a:buNone/>
            </a:pPr>
            <a:r>
              <a:rPr lang="nb-NO" altLang="nb-NO" dirty="0">
                <a:latin typeface="Arial" panose="020B0604020202020204" pitchFamily="34" charset="0"/>
                <a:cs typeface="Arial" panose="020B0604020202020204" pitchFamily="34" charset="0"/>
              </a:rPr>
              <a:t>«Den som tar syke i kur uten å være norsk </a:t>
            </a:r>
            <a:r>
              <a:rPr lang="nb-NO" altLang="nb-NO" dirty="0" err="1">
                <a:latin typeface="Arial" panose="020B0604020202020204" pitchFamily="34" charset="0"/>
                <a:cs typeface="Arial" panose="020B0604020202020204" pitchFamily="34" charset="0"/>
              </a:rPr>
              <a:t>læge</a:t>
            </a:r>
            <a:r>
              <a:rPr lang="nb-NO" altLang="nb-NO" dirty="0">
                <a:latin typeface="Arial" panose="020B0604020202020204" pitchFamily="34" charset="0"/>
                <a:cs typeface="Arial" panose="020B0604020202020204" pitchFamily="34" charset="0"/>
              </a:rPr>
              <a:t> eller tannlege, må ikke uten samtykke av det departement som medisinalvesenet hører under, avertere eller ved tekst eller </a:t>
            </a:r>
            <a:r>
              <a:rPr lang="nb-NO" altLang="nb-NO" dirty="0" err="1">
                <a:latin typeface="Arial" panose="020B0604020202020204" pitchFamily="34" charset="0"/>
                <a:cs typeface="Arial" panose="020B0604020202020204" pitchFamily="34" charset="0"/>
              </a:rPr>
              <a:t>billeder</a:t>
            </a:r>
            <a:r>
              <a:rPr lang="nb-NO" altLang="nb-NO" dirty="0">
                <a:latin typeface="Arial" panose="020B0604020202020204" pitchFamily="34" charset="0"/>
                <a:cs typeface="Arial" panose="020B0604020202020204" pitchFamily="34" charset="0"/>
              </a:rPr>
              <a:t> gjøre reklame for sin virksomhet …»</a:t>
            </a:r>
          </a:p>
          <a:p>
            <a:pPr eaLnBrk="1" hangingPunct="1">
              <a:spcBef>
                <a:spcPct val="0"/>
              </a:spcBef>
              <a:buFontTx/>
              <a:buNone/>
            </a:pPr>
            <a:endParaRPr lang="nb-NO" altLang="nb-NO" sz="1800" dirty="0">
              <a:latin typeface="Arial" charset="0"/>
            </a:endParaRPr>
          </a:p>
        </p:txBody>
      </p:sp>
    </p:spTree>
    <p:extLst>
      <p:ext uri="{BB962C8B-B14F-4D97-AF65-F5344CB8AC3E}">
        <p14:creationId xmlns:p14="http://schemas.microsoft.com/office/powerpoint/2010/main" val="187400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5832648"/>
          </a:xfrm>
        </p:spPr>
        <p:txBody>
          <a:bodyPr>
            <a:normAutofit/>
          </a:bodyPr>
          <a:lstStyle/>
          <a:p>
            <a:pPr marL="1200150" lvl="1" indent="-742950">
              <a:buAutoNum type="arabicPeriod" startAt="2"/>
            </a:pPr>
            <a:r>
              <a:rPr lang="nb-NO" sz="3600" dirty="0"/>
              <a:t>Hvilke fakta </a:t>
            </a:r>
            <a:r>
              <a:rPr lang="nb-NO" sz="3600" i="1" dirty="0"/>
              <a:t>legger</a:t>
            </a:r>
            <a:r>
              <a:rPr lang="nb-NO" sz="3600" dirty="0"/>
              <a:t> </a:t>
            </a:r>
            <a:r>
              <a:rPr lang="nb-NO" sz="3600" dirty="0" err="1"/>
              <a:t>rettsanvenderen</a:t>
            </a:r>
            <a:r>
              <a:rPr lang="nb-NO" sz="3600" dirty="0"/>
              <a:t> til grunn, uansett  årsaker?</a:t>
            </a:r>
          </a:p>
          <a:p>
            <a:pPr lvl="2">
              <a:buFont typeface="Wingdings" panose="05000000000000000000" pitchFamily="2" charset="2"/>
              <a:buChar char="q"/>
            </a:pPr>
            <a:r>
              <a:rPr lang="nb-NO" sz="3200" dirty="0"/>
              <a:t> Ikke hvilke fakta </a:t>
            </a:r>
            <a:r>
              <a:rPr lang="nb-NO" sz="3200" i="1" dirty="0"/>
              <a:t>må</a:t>
            </a:r>
            <a:r>
              <a:rPr lang="nb-NO" sz="3200" dirty="0"/>
              <a:t> </a:t>
            </a:r>
            <a:r>
              <a:rPr lang="nb-NO" sz="3200" dirty="0" err="1"/>
              <a:t>regelanvenderen</a:t>
            </a:r>
            <a:r>
              <a:rPr lang="nb-NO" sz="3200" dirty="0"/>
              <a:t> bygge på i henhold til bevisreglene?</a:t>
            </a:r>
          </a:p>
          <a:p>
            <a:pPr marL="971550" lvl="1" indent="-514350">
              <a:buAutoNum type="arabicPeriod" startAt="3"/>
            </a:pPr>
            <a:r>
              <a:rPr lang="nb-NO" sz="3600" dirty="0"/>
              <a:t>Gjør </a:t>
            </a:r>
            <a:r>
              <a:rPr lang="nb-NO" sz="3600" i="1" dirty="0"/>
              <a:t>ikke-juridiske, bakenforliggende forhold </a:t>
            </a:r>
            <a:r>
              <a:rPr lang="nb-NO" sz="3600" dirty="0"/>
              <a:t>at regelen blir forstått og anvendt slik og slik?</a:t>
            </a:r>
          </a:p>
          <a:p>
            <a:pPr lvl="2">
              <a:buFont typeface="Wingdings" panose="05000000000000000000" pitchFamily="2" charset="2"/>
              <a:buChar char="q"/>
            </a:pPr>
            <a:r>
              <a:rPr lang="nb-NO" sz="3200" dirty="0"/>
              <a:t> Ikke hva </a:t>
            </a:r>
            <a:r>
              <a:rPr lang="nb-NO" sz="3200" i="1" dirty="0"/>
              <a:t>kan</a:t>
            </a:r>
            <a:r>
              <a:rPr lang="nb-NO" sz="3200" dirty="0"/>
              <a:t> og </a:t>
            </a:r>
            <a:r>
              <a:rPr lang="nb-NO" sz="3200" i="1" dirty="0"/>
              <a:t>skal</a:t>
            </a:r>
            <a:r>
              <a:rPr lang="nb-NO" sz="3200" dirty="0"/>
              <a:t> telle i henhold til juridiske metoderegler når rettsregler skal tolkes og anvendes?</a:t>
            </a:r>
          </a:p>
          <a:p>
            <a:pPr marL="457200" lvl="1" indent="0">
              <a:buNone/>
            </a:pPr>
            <a:endParaRPr lang="nb-NO" dirty="0"/>
          </a:p>
          <a:p>
            <a:pPr marL="457200" lvl="1" indent="0">
              <a:buNone/>
            </a:pPr>
            <a:endParaRPr lang="nb-NO" dirty="0"/>
          </a:p>
        </p:txBody>
      </p:sp>
    </p:spTree>
    <p:extLst>
      <p:ext uri="{BB962C8B-B14F-4D97-AF65-F5344CB8AC3E}">
        <p14:creationId xmlns:p14="http://schemas.microsoft.com/office/powerpoint/2010/main" val="393989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476672"/>
            <a:ext cx="8229600" cy="1359024"/>
          </a:xfrm>
        </p:spPr>
        <p:txBody>
          <a:bodyPr>
            <a:normAutofit fontScale="90000"/>
          </a:bodyPr>
          <a:lstStyle/>
          <a:p>
            <a:pPr lvl="3" algn="ctr" rtl="0">
              <a:spcBef>
                <a:spcPct val="0"/>
              </a:spcBef>
            </a:pPr>
            <a:r>
              <a:rPr lang="nb-NO" sz="4900" dirty="0">
                <a:latin typeface="+mj-lt"/>
              </a:rPr>
              <a:t>B. Semantisk uklarhet </a:t>
            </a:r>
            <a:r>
              <a:rPr lang="nb-NO" sz="4900" dirty="0" err="1">
                <a:latin typeface="+mj-lt"/>
              </a:rPr>
              <a:t>pga</a:t>
            </a:r>
            <a:r>
              <a:rPr lang="nb-NO" sz="4900" dirty="0">
                <a:latin typeface="+mj-lt"/>
              </a:rPr>
              <a:t> </a:t>
            </a:r>
            <a:r>
              <a:rPr lang="nb-NO" sz="4900" u="sng" dirty="0">
                <a:latin typeface="+mj-lt"/>
              </a:rPr>
              <a:t>flertydighet</a:t>
            </a:r>
            <a:br>
              <a:rPr lang="nb-NO" sz="4100" u="sng" dirty="0"/>
            </a:br>
            <a:endParaRPr lang="nb-NO" dirty="0"/>
          </a:p>
        </p:txBody>
      </p:sp>
      <p:sp>
        <p:nvSpPr>
          <p:cNvPr id="3" name="Content Placeholder 2"/>
          <p:cNvSpPr>
            <a:spLocks noGrp="1"/>
          </p:cNvSpPr>
          <p:nvPr>
            <p:ph idx="1"/>
          </p:nvPr>
        </p:nvSpPr>
        <p:spPr/>
        <p:txBody>
          <a:bodyPr/>
          <a:lstStyle/>
          <a:p>
            <a:pPr marL="342900" lvl="6" indent="-342900"/>
            <a:endParaRPr lang="nb-NO" sz="4600" dirty="0"/>
          </a:p>
          <a:p>
            <a:pPr marL="342900" lvl="6" indent="-342900"/>
            <a:endParaRPr lang="nb-NO" sz="4600" dirty="0"/>
          </a:p>
          <a:p>
            <a:pPr marL="342900" lvl="6" indent="-342900"/>
            <a:endParaRPr lang="nb-NO" sz="4600" dirty="0"/>
          </a:p>
          <a:p>
            <a:pPr marL="0" lvl="6" indent="0">
              <a:buNone/>
            </a:pPr>
            <a:endParaRPr lang="nb-NO" dirty="0"/>
          </a:p>
          <a:p>
            <a:pPr marL="342900" lvl="6" indent="-342900"/>
            <a:r>
              <a:rPr lang="nb-NO" sz="4600" dirty="0"/>
              <a:t>«Sadler og tømmer»</a:t>
            </a:r>
          </a:p>
          <a:p>
            <a:endParaRPr lang="nb-NO" dirty="0"/>
          </a:p>
        </p:txBody>
      </p:sp>
      <p:sp>
        <p:nvSpPr>
          <p:cNvPr id="4" name="Rectangle 3"/>
          <p:cNvSpPr/>
          <p:nvPr/>
        </p:nvSpPr>
        <p:spPr>
          <a:xfrm>
            <a:off x="6516216" y="2007513"/>
            <a:ext cx="1526222" cy="199879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Rectangle 4"/>
          <p:cNvSpPr/>
          <p:nvPr/>
        </p:nvSpPr>
        <p:spPr>
          <a:xfrm>
            <a:off x="4644008" y="2007514"/>
            <a:ext cx="1562472" cy="19987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Rectangle 5"/>
          <p:cNvSpPr/>
          <p:nvPr/>
        </p:nvSpPr>
        <p:spPr>
          <a:xfrm>
            <a:off x="395536" y="2498993"/>
            <a:ext cx="3528392" cy="707886"/>
          </a:xfrm>
          <a:prstGeom prst="rect">
            <a:avLst/>
          </a:prstGeom>
        </p:spPr>
        <p:txBody>
          <a:bodyPr wrap="square">
            <a:spAutoFit/>
          </a:bodyPr>
          <a:lstStyle/>
          <a:p>
            <a:pPr marL="1828800" lvl="6" indent="-457200">
              <a:buFont typeface="Wingdings" panose="05000000000000000000" pitchFamily="2" charset="2"/>
              <a:buChar char="Ø"/>
            </a:pPr>
            <a:r>
              <a:rPr lang="nb-NO" sz="4000" dirty="0"/>
              <a:t>Blad</a:t>
            </a:r>
          </a:p>
        </p:txBody>
      </p:sp>
    </p:spTree>
    <p:extLst>
      <p:ext uri="{BB962C8B-B14F-4D97-AF65-F5344CB8AC3E}">
        <p14:creationId xmlns:p14="http://schemas.microsoft.com/office/powerpoint/2010/main" val="118594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pPr lvl="3" algn="ctr" rtl="0">
              <a:spcBef>
                <a:spcPct val="0"/>
              </a:spcBef>
            </a:pPr>
            <a:r>
              <a:rPr lang="nb-NO" sz="4400" dirty="0">
                <a:latin typeface="+mj-lt"/>
              </a:rPr>
              <a:t>C. Syntaktisk uklarhet </a:t>
            </a:r>
            <a:r>
              <a:rPr lang="nb-NO" sz="4400" dirty="0" err="1">
                <a:latin typeface="+mj-lt"/>
              </a:rPr>
              <a:t>pga</a:t>
            </a:r>
            <a:r>
              <a:rPr lang="nb-NO" sz="4400" dirty="0">
                <a:latin typeface="+mj-lt"/>
              </a:rPr>
              <a:t> </a:t>
            </a:r>
            <a:r>
              <a:rPr lang="nb-NO" sz="4400" u="sng" dirty="0">
                <a:latin typeface="+mj-lt"/>
              </a:rPr>
              <a:t>setningsbygning</a:t>
            </a:r>
            <a:endParaRPr lang="nb-NO" sz="4400" dirty="0">
              <a:latin typeface="+mj-lt"/>
            </a:endParaRPr>
          </a:p>
        </p:txBody>
      </p:sp>
      <p:sp>
        <p:nvSpPr>
          <p:cNvPr id="4" name="Content Placeholder 3"/>
          <p:cNvSpPr>
            <a:spLocks noGrp="1"/>
          </p:cNvSpPr>
          <p:nvPr>
            <p:ph idx="1"/>
          </p:nvPr>
        </p:nvSpPr>
        <p:spPr>
          <a:xfrm>
            <a:off x="755576" y="1988840"/>
            <a:ext cx="7416824" cy="4032448"/>
          </a:xfrm>
        </p:spPr>
        <p:txBody>
          <a:bodyPr>
            <a:normAutofit/>
          </a:bodyPr>
          <a:lstStyle/>
          <a:p>
            <a:pPr marL="914400" lvl="5" indent="0">
              <a:buNone/>
            </a:pPr>
            <a:r>
              <a:rPr lang="nb-NO" altLang="nb-NO" sz="3200" dirty="0">
                <a:latin typeface="Arial" panose="020B0604020202020204" pitchFamily="34" charset="0"/>
                <a:cs typeface="Arial" panose="020B0604020202020204" pitchFamily="34" charset="0"/>
              </a:rPr>
              <a:t>      </a:t>
            </a:r>
            <a:r>
              <a:rPr lang="nb-NO" altLang="nb-NO" sz="3200" b="1" dirty="0">
                <a:latin typeface="Arial" panose="020B0604020202020204" pitchFamily="34" charset="0"/>
                <a:cs typeface="Arial" panose="020B0604020202020204" pitchFamily="34" charset="0"/>
              </a:rPr>
              <a:t>Vegloven § 33</a:t>
            </a:r>
          </a:p>
          <a:p>
            <a:pPr marL="0" lvl="3" indent="0">
              <a:buNone/>
            </a:pPr>
            <a:endParaRPr lang="nb-NO" altLang="nb-NO" sz="1400" dirty="0">
              <a:latin typeface="Arial" panose="020B0604020202020204" pitchFamily="34" charset="0"/>
              <a:cs typeface="Arial" panose="020B0604020202020204" pitchFamily="34" charset="0"/>
            </a:endParaRPr>
          </a:p>
          <a:p>
            <a:pPr marL="0" lvl="3" indent="0">
              <a:buNone/>
            </a:pPr>
            <a:r>
              <a:rPr lang="nb-NO" altLang="nb-NO" sz="3200" dirty="0">
                <a:latin typeface="Arial" panose="020B0604020202020204" pitchFamily="34" charset="0"/>
                <a:cs typeface="Arial" panose="020B0604020202020204" pitchFamily="34" charset="0"/>
              </a:rPr>
              <a:t>”Reklameskilt og </a:t>
            </a:r>
            <a:r>
              <a:rPr lang="nb-NO" altLang="nb-NO" sz="3200" dirty="0" err="1">
                <a:latin typeface="Arial" panose="020B0604020202020204" pitchFamily="34" charset="0"/>
                <a:cs typeface="Arial" panose="020B0604020202020204" pitchFamily="34" charset="0"/>
              </a:rPr>
              <a:t>liknande</a:t>
            </a:r>
            <a:r>
              <a:rPr lang="nb-NO" altLang="nb-NO" sz="3200" dirty="0">
                <a:latin typeface="Arial" panose="020B0604020202020204" pitchFamily="34" charset="0"/>
                <a:cs typeface="Arial" panose="020B0604020202020204" pitchFamily="34" charset="0"/>
              </a:rPr>
              <a:t> innretning må </a:t>
            </a:r>
            <a:r>
              <a:rPr lang="nb-NO" altLang="nb-NO" sz="3200" dirty="0" err="1">
                <a:latin typeface="Arial" panose="020B0604020202020204" pitchFamily="34" charset="0"/>
                <a:cs typeface="Arial" panose="020B0604020202020204" pitchFamily="34" charset="0"/>
              </a:rPr>
              <a:t>ikkje</a:t>
            </a:r>
            <a:r>
              <a:rPr lang="nb-NO" altLang="nb-NO" sz="3200" dirty="0">
                <a:latin typeface="Arial" panose="020B0604020202020204" pitchFamily="34" charset="0"/>
                <a:cs typeface="Arial" panose="020B0604020202020204" pitchFamily="34" charset="0"/>
              </a:rPr>
              <a:t> </a:t>
            </a:r>
            <a:r>
              <a:rPr lang="nb-NO" altLang="nb-NO" sz="3200" dirty="0" err="1">
                <a:latin typeface="Arial" panose="020B0604020202020204" pitchFamily="34" charset="0"/>
                <a:cs typeface="Arial" panose="020B0604020202020204" pitchFamily="34" charset="0"/>
              </a:rPr>
              <a:t>plasserat</a:t>
            </a:r>
            <a:r>
              <a:rPr lang="nb-NO" altLang="nb-NO" sz="3200" dirty="0">
                <a:latin typeface="Arial" panose="020B0604020202020204" pitchFamily="34" charset="0"/>
                <a:cs typeface="Arial" panose="020B0604020202020204" pitchFamily="34" charset="0"/>
              </a:rPr>
              <a:t> slik at </a:t>
            </a:r>
            <a:r>
              <a:rPr lang="nb-NO" altLang="nb-NO" sz="3200" dirty="0" err="1">
                <a:latin typeface="Arial" panose="020B0604020202020204" pitchFamily="34" charset="0"/>
                <a:cs typeface="Arial" panose="020B0604020202020204" pitchFamily="34" charset="0"/>
              </a:rPr>
              <a:t>vegstyremaktane</a:t>
            </a:r>
            <a:r>
              <a:rPr lang="nb-NO" altLang="nb-NO" sz="3200" dirty="0">
                <a:latin typeface="Arial" panose="020B0604020202020204" pitchFamily="34" charset="0"/>
                <a:cs typeface="Arial" panose="020B0604020202020204" pitchFamily="34" charset="0"/>
              </a:rPr>
              <a:t> finn at </a:t>
            </a:r>
            <a:r>
              <a:rPr lang="nb-NO" altLang="nb-NO" sz="3200" dirty="0" err="1">
                <a:latin typeface="Arial" panose="020B0604020202020204" pitchFamily="34" charset="0"/>
                <a:cs typeface="Arial" panose="020B0604020202020204" pitchFamily="34" charset="0"/>
              </a:rPr>
              <a:t>dei</a:t>
            </a:r>
            <a:r>
              <a:rPr lang="nb-NO" altLang="nb-NO" sz="3200" dirty="0">
                <a:latin typeface="Arial" panose="020B0604020202020204" pitchFamily="34" charset="0"/>
                <a:cs typeface="Arial" panose="020B0604020202020204" pitchFamily="34" charset="0"/>
              </a:rPr>
              <a:t> kan </a:t>
            </a:r>
            <a:r>
              <a:rPr lang="nb-NO" altLang="nb-NO" sz="3200" dirty="0" err="1">
                <a:latin typeface="Arial" panose="020B0604020202020204" pitchFamily="34" charset="0"/>
                <a:cs typeface="Arial" panose="020B0604020202020204" pitchFamily="34" charset="0"/>
              </a:rPr>
              <a:t>takast</a:t>
            </a:r>
            <a:r>
              <a:rPr lang="nb-NO" altLang="nb-NO" sz="3200" dirty="0">
                <a:latin typeface="Arial" panose="020B0604020202020204" pitchFamily="34" charset="0"/>
                <a:cs typeface="Arial" panose="020B0604020202020204" pitchFamily="34" charset="0"/>
              </a:rPr>
              <a:t> for trafikksignal, vegskilt eller vegmerking, eller hindre den frie sikt langs vegen </a:t>
            </a:r>
            <a:r>
              <a:rPr lang="nb-NO" altLang="nb-NO" sz="3200" b="1" i="1" dirty="0">
                <a:latin typeface="Arial" panose="020B0604020202020204" pitchFamily="34" charset="0"/>
                <a:cs typeface="Arial" panose="020B0604020202020204" pitchFamily="34" charset="0"/>
              </a:rPr>
              <a:t>eller til slike ting for den </a:t>
            </a:r>
            <a:r>
              <a:rPr lang="nb-NO" altLang="nb-NO" sz="3200" b="1" i="1" dirty="0" err="1">
                <a:latin typeface="Arial" panose="020B0604020202020204" pitchFamily="34" charset="0"/>
                <a:cs typeface="Arial" panose="020B0604020202020204" pitchFamily="34" charset="0"/>
              </a:rPr>
              <a:t>vegfarande</a:t>
            </a:r>
            <a:r>
              <a:rPr lang="nb-NO" altLang="nb-NO" sz="3200" dirty="0">
                <a:latin typeface="Arial" panose="020B0604020202020204" pitchFamily="34" charset="0"/>
                <a:cs typeface="Arial" panose="020B0604020202020204" pitchFamily="34" charset="0"/>
              </a:rPr>
              <a:t>.”</a:t>
            </a:r>
          </a:p>
          <a:p>
            <a:endParaRPr lang="nb-NO" dirty="0"/>
          </a:p>
        </p:txBody>
      </p:sp>
    </p:spTree>
    <p:extLst>
      <p:ext uri="{BB962C8B-B14F-4D97-AF65-F5344CB8AC3E}">
        <p14:creationId xmlns:p14="http://schemas.microsoft.com/office/powerpoint/2010/main" val="303478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143000"/>
          </a:xfrm>
        </p:spPr>
        <p:txBody>
          <a:bodyPr>
            <a:noAutofit/>
          </a:bodyPr>
          <a:lstStyle/>
          <a:p>
            <a:r>
              <a:rPr lang="nb-NO" dirty="0"/>
              <a:t>D. Syntaktisk uklarhet </a:t>
            </a:r>
            <a:r>
              <a:rPr lang="nb-NO" dirty="0" err="1"/>
              <a:t>pga</a:t>
            </a:r>
            <a:r>
              <a:rPr lang="nb-NO" dirty="0"/>
              <a:t> </a:t>
            </a:r>
            <a:r>
              <a:rPr lang="nb-NO" u="sng" dirty="0"/>
              <a:t>tegnsetting</a:t>
            </a:r>
            <a:endParaRPr lang="nb-NO" dirty="0"/>
          </a:p>
        </p:txBody>
      </p:sp>
      <p:sp>
        <p:nvSpPr>
          <p:cNvPr id="3" name="Content Placeholder 2"/>
          <p:cNvSpPr>
            <a:spLocks noGrp="1"/>
          </p:cNvSpPr>
          <p:nvPr>
            <p:ph idx="1"/>
          </p:nvPr>
        </p:nvSpPr>
        <p:spPr>
          <a:xfrm>
            <a:off x="467544" y="2492896"/>
            <a:ext cx="7571184" cy="3917032"/>
          </a:xfrm>
        </p:spPr>
        <p:txBody>
          <a:bodyPr/>
          <a:lstStyle/>
          <a:p>
            <a:pPr marL="0" indent="0">
              <a:buNone/>
            </a:pPr>
            <a:r>
              <a:rPr lang="nb-NO" altLang="nb-NO" b="1" dirty="0">
                <a:latin typeface="Arial" panose="020B0604020202020204" pitchFamily="34" charset="0"/>
                <a:cs typeface="Arial" panose="020B0604020202020204" pitchFamily="34" charset="0"/>
              </a:rPr>
              <a:t>     Christian </a:t>
            </a:r>
            <a:r>
              <a:rPr lang="nb-NO" altLang="nb-NO" b="1" dirty="0" err="1">
                <a:latin typeface="Arial" panose="020B0604020202020204" pitchFamily="34" charset="0"/>
                <a:cs typeface="Arial" panose="020B0604020202020204" pitchFamily="34" charset="0"/>
              </a:rPr>
              <a:t>Vs</a:t>
            </a:r>
            <a:r>
              <a:rPr lang="nb-NO" altLang="nb-NO" b="1" dirty="0">
                <a:latin typeface="Arial" panose="020B0604020202020204" pitchFamily="34" charset="0"/>
                <a:cs typeface="Arial" panose="020B0604020202020204" pitchFamily="34" charset="0"/>
              </a:rPr>
              <a:t> Lov Norske 1687</a:t>
            </a:r>
          </a:p>
          <a:p>
            <a:pPr marL="0" indent="0">
              <a:buNone/>
            </a:pPr>
            <a:endParaRPr lang="nb-NO" sz="1400" b="1" dirty="0">
              <a:latin typeface="Arial" panose="020B0604020202020204" pitchFamily="34" charset="0"/>
              <a:cs typeface="Arial" panose="020B0604020202020204" pitchFamily="34" charset="0"/>
            </a:endParaRPr>
          </a:p>
          <a:p>
            <a:pPr marL="0" indent="0">
              <a:buNone/>
            </a:pPr>
            <a:r>
              <a:rPr lang="nb-NO" altLang="nb-NO" dirty="0">
                <a:latin typeface="Arial" panose="020B0604020202020204" pitchFamily="34" charset="0"/>
                <a:cs typeface="Arial" panose="020B0604020202020204" pitchFamily="34" charset="0"/>
              </a:rPr>
              <a:t>«Fanger </a:t>
            </a:r>
            <a:r>
              <a:rPr lang="nb-NO" altLang="nb-NO" dirty="0" err="1">
                <a:latin typeface="Arial" panose="020B0604020202020204" pitchFamily="34" charset="0"/>
                <a:cs typeface="Arial" panose="020B0604020202020204" pitchFamily="34" charset="0"/>
              </a:rPr>
              <a:t>mand</a:t>
            </a:r>
            <a:r>
              <a:rPr lang="nb-NO" altLang="nb-NO" dirty="0">
                <a:latin typeface="Arial" panose="020B0604020202020204" pitchFamily="34" charset="0"/>
                <a:cs typeface="Arial" panose="020B0604020202020204" pitchFamily="34" charset="0"/>
              </a:rPr>
              <a:t> Skade </a:t>
            </a:r>
            <a:r>
              <a:rPr lang="nb-NO" altLang="nb-NO" dirty="0" err="1">
                <a:latin typeface="Arial" panose="020B0604020202020204" pitchFamily="34" charset="0"/>
                <a:cs typeface="Arial" panose="020B0604020202020204" pitchFamily="34" charset="0"/>
              </a:rPr>
              <a:t>af</a:t>
            </a:r>
            <a:r>
              <a:rPr lang="nb-NO" altLang="nb-NO" dirty="0">
                <a:latin typeface="Arial" panose="020B0604020202020204" pitchFamily="34" charset="0"/>
                <a:cs typeface="Arial" panose="020B0604020202020204" pitchFamily="34" charset="0"/>
              </a:rPr>
              <a:t> anden </a:t>
            </a:r>
            <a:r>
              <a:rPr lang="nb-NO" altLang="nb-NO" dirty="0" err="1">
                <a:latin typeface="Arial" panose="020B0604020202020204" pitchFamily="34" charset="0"/>
                <a:cs typeface="Arial" panose="020B0604020202020204" pitchFamily="34" charset="0"/>
              </a:rPr>
              <a:t>Mands</a:t>
            </a:r>
            <a:r>
              <a:rPr lang="nb-NO" altLang="nb-NO" dirty="0">
                <a:latin typeface="Arial" panose="020B0604020202020204" pitchFamily="34" charset="0"/>
                <a:cs typeface="Arial" panose="020B0604020202020204" pitchFamily="34" charset="0"/>
              </a:rPr>
              <a:t> Hors, eller Nød, eller </a:t>
            </a:r>
            <a:r>
              <a:rPr lang="nb-NO" altLang="nb-NO" dirty="0" err="1">
                <a:latin typeface="Arial" panose="020B0604020202020204" pitchFamily="34" charset="0"/>
                <a:cs typeface="Arial" panose="020B0604020202020204" pitchFamily="34" charset="0"/>
              </a:rPr>
              <a:t>nogetandet</a:t>
            </a:r>
            <a:r>
              <a:rPr lang="nb-NO" altLang="nb-NO" dirty="0">
                <a:latin typeface="Arial" panose="020B0604020202020204" pitchFamily="34" charset="0"/>
                <a:cs typeface="Arial" panose="020B0604020202020204" pitchFamily="34" charset="0"/>
              </a:rPr>
              <a:t> </a:t>
            </a:r>
            <a:r>
              <a:rPr lang="nb-NO" altLang="nb-NO" dirty="0" err="1">
                <a:latin typeface="Arial" panose="020B0604020202020204" pitchFamily="34" charset="0"/>
                <a:cs typeface="Arial" panose="020B0604020202020204" pitchFamily="34" charset="0"/>
              </a:rPr>
              <a:t>Fæ</a:t>
            </a:r>
            <a:r>
              <a:rPr lang="nb-NO" altLang="nb-NO" dirty="0">
                <a:latin typeface="Arial" panose="020B0604020202020204" pitchFamily="34" charset="0"/>
                <a:cs typeface="Arial" panose="020B0604020202020204" pitchFamily="34" charset="0"/>
              </a:rPr>
              <a:t>, eller Hund, som </a:t>
            </a:r>
            <a:r>
              <a:rPr lang="nb-NO" altLang="nb-NO" dirty="0" err="1">
                <a:latin typeface="Arial" panose="020B0604020202020204" pitchFamily="34" charset="0"/>
                <a:cs typeface="Arial" panose="020B0604020202020204" pitchFamily="34" charset="0"/>
              </a:rPr>
              <a:t>gaar</a:t>
            </a:r>
            <a:r>
              <a:rPr lang="nb-NO" altLang="nb-NO" dirty="0">
                <a:latin typeface="Arial" panose="020B0604020202020204" pitchFamily="34" charset="0"/>
                <a:cs typeface="Arial" panose="020B0604020202020204" pitchFamily="34" charset="0"/>
              </a:rPr>
              <a:t> løs, …da skal den, som </a:t>
            </a:r>
            <a:r>
              <a:rPr lang="nb-NO" altLang="nb-NO" dirty="0" err="1">
                <a:latin typeface="Arial" panose="020B0604020202020204" pitchFamily="34" charset="0"/>
                <a:cs typeface="Arial" panose="020B0604020202020204" pitchFamily="34" charset="0"/>
              </a:rPr>
              <a:t>Fæet</a:t>
            </a:r>
            <a:r>
              <a:rPr lang="nb-NO" altLang="nb-NO" dirty="0">
                <a:latin typeface="Arial" panose="020B0604020202020204" pitchFamily="34" charset="0"/>
                <a:cs typeface="Arial" panose="020B0604020202020204" pitchFamily="34" charset="0"/>
              </a:rPr>
              <a:t> eller Hunden, eier, </a:t>
            </a:r>
            <a:r>
              <a:rPr lang="nb-NO" altLang="nb-NO" dirty="0" err="1">
                <a:latin typeface="Arial" panose="020B0604020202020204" pitchFamily="34" charset="0"/>
                <a:cs typeface="Arial" panose="020B0604020202020204" pitchFamily="34" charset="0"/>
              </a:rPr>
              <a:t>give</a:t>
            </a:r>
            <a:r>
              <a:rPr lang="nb-NO" altLang="nb-NO" dirty="0">
                <a:latin typeface="Arial" panose="020B0604020202020204" pitchFamily="34" charset="0"/>
                <a:cs typeface="Arial" panose="020B0604020202020204" pitchFamily="34" charset="0"/>
              </a:rPr>
              <a:t> </a:t>
            </a:r>
            <a:r>
              <a:rPr lang="nb-NO" altLang="nb-NO" dirty="0" err="1">
                <a:latin typeface="Arial" panose="020B0604020202020204" pitchFamily="34" charset="0"/>
                <a:cs typeface="Arial" panose="020B0604020202020204" pitchFamily="34" charset="0"/>
              </a:rPr>
              <a:t>Badskerløn</a:t>
            </a:r>
            <a:r>
              <a:rPr lang="nb-NO" altLang="nb-NO" dirty="0">
                <a:latin typeface="Arial" panose="020B0604020202020204" pitchFamily="34" charset="0"/>
                <a:cs typeface="Arial" panose="020B0604020202020204" pitchFamily="34" charset="0"/>
              </a:rPr>
              <a:t>”</a:t>
            </a:r>
            <a:endParaRPr lang="nb-NO" dirty="0"/>
          </a:p>
        </p:txBody>
      </p:sp>
    </p:spTree>
    <p:extLst>
      <p:ext uri="{BB962C8B-B14F-4D97-AF65-F5344CB8AC3E}">
        <p14:creationId xmlns:p14="http://schemas.microsoft.com/office/powerpoint/2010/main" val="377932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725544" cy="2074242"/>
          </a:xfrm>
        </p:spPr>
        <p:txBody>
          <a:bodyPr>
            <a:noAutofit/>
          </a:bodyPr>
          <a:lstStyle/>
          <a:p>
            <a:pPr lvl="2" algn="ctr" rtl="0">
              <a:spcBef>
                <a:spcPct val="0"/>
              </a:spcBef>
            </a:pPr>
            <a:r>
              <a:rPr lang="nb-NO" sz="4400" dirty="0">
                <a:latin typeface="+mj-lt"/>
              </a:rPr>
              <a:t>2.  Uklarheter som skyldes at språket i  </a:t>
            </a:r>
            <a:r>
              <a:rPr lang="nb-NO" sz="4400" i="1" dirty="0">
                <a:latin typeface="+mj-lt"/>
              </a:rPr>
              <a:t>rettsregler</a:t>
            </a:r>
            <a:r>
              <a:rPr lang="nb-NO" sz="4400" dirty="0">
                <a:latin typeface="+mj-lt"/>
              </a:rPr>
              <a:t> kan være spesielt uklart</a:t>
            </a:r>
          </a:p>
        </p:txBody>
      </p:sp>
      <p:sp>
        <p:nvSpPr>
          <p:cNvPr id="3" name="Content Placeholder 2"/>
          <p:cNvSpPr>
            <a:spLocks noGrp="1"/>
          </p:cNvSpPr>
          <p:nvPr>
            <p:ph idx="1"/>
          </p:nvPr>
        </p:nvSpPr>
        <p:spPr>
          <a:xfrm>
            <a:off x="755576" y="2708920"/>
            <a:ext cx="8229600" cy="3600400"/>
          </a:xfrm>
        </p:spPr>
        <p:txBody>
          <a:bodyPr>
            <a:normAutofit/>
          </a:bodyPr>
          <a:lstStyle/>
          <a:p>
            <a:pPr marL="571500" lvl="2" indent="-571500">
              <a:buFont typeface="+mj-lt"/>
              <a:buAutoNum type="romanUcPeriod"/>
            </a:pPr>
            <a:r>
              <a:rPr lang="nb-NO" sz="3600" dirty="0"/>
              <a:t>Rettsregler er </a:t>
            </a:r>
            <a:r>
              <a:rPr lang="nb-NO" sz="3600" i="1" dirty="0"/>
              <a:t>generelle</a:t>
            </a:r>
            <a:r>
              <a:rPr lang="nb-NO" sz="3600" dirty="0"/>
              <a:t> </a:t>
            </a:r>
          </a:p>
          <a:p>
            <a:pPr marL="457200" lvl="2" indent="-457200">
              <a:buFont typeface="+mj-lt"/>
              <a:buAutoNum type="romanUcPeriod"/>
            </a:pPr>
            <a:r>
              <a:rPr lang="nb-NO" sz="3600" dirty="0"/>
              <a:t>Rettsregler kan ha </a:t>
            </a:r>
            <a:r>
              <a:rPr lang="nb-NO" sz="3600" i="1" dirty="0"/>
              <a:t>gammeldags</a:t>
            </a:r>
            <a:r>
              <a:rPr lang="nb-NO" sz="3600" dirty="0"/>
              <a:t> språkform</a:t>
            </a:r>
          </a:p>
          <a:p>
            <a:pPr marL="457200" lvl="3" indent="0">
              <a:buNone/>
            </a:pPr>
            <a:r>
              <a:rPr lang="nb-NO" altLang="nb-NO" sz="3000" b="1" dirty="0">
                <a:latin typeface="Arial" panose="020B0604020202020204" pitchFamily="34" charset="0"/>
                <a:cs typeface="Arial" panose="020B0604020202020204" pitchFamily="34" charset="0"/>
              </a:rPr>
              <a:t>	</a:t>
            </a:r>
            <a:r>
              <a:rPr lang="nb-NO" altLang="nb-NO" sz="3200" b="1" dirty="0">
                <a:latin typeface="Arial" panose="020B0604020202020204" pitchFamily="34" charset="0"/>
                <a:cs typeface="Arial" panose="020B0604020202020204" pitchFamily="34" charset="0"/>
              </a:rPr>
              <a:t>Grunnloven § 100 første ledd</a:t>
            </a:r>
          </a:p>
          <a:p>
            <a:pPr marL="457200" lvl="3" indent="0">
              <a:buNone/>
            </a:pPr>
            <a:r>
              <a:rPr lang="nb-NO" altLang="nb-NO" sz="3200" dirty="0">
                <a:latin typeface="Arial" panose="020B0604020202020204" pitchFamily="34" charset="0"/>
                <a:cs typeface="Arial" panose="020B0604020202020204" pitchFamily="34" charset="0"/>
              </a:rPr>
              <a:t>«</a:t>
            </a:r>
            <a:r>
              <a:rPr lang="nb-NO" altLang="nb-NO" sz="3200" dirty="0" err="1">
                <a:latin typeface="Arial" panose="020B0604020202020204" pitchFamily="34" charset="0"/>
                <a:cs typeface="Arial" panose="020B0604020202020204" pitchFamily="34" charset="0"/>
              </a:rPr>
              <a:t>Ytringsfrihed</a:t>
            </a:r>
            <a:r>
              <a:rPr lang="nb-NO" altLang="nb-NO" sz="3200" dirty="0">
                <a:latin typeface="Arial" panose="020B0604020202020204" pitchFamily="34" charset="0"/>
                <a:cs typeface="Arial" panose="020B0604020202020204" pitchFamily="34" charset="0"/>
              </a:rPr>
              <a:t> bør </a:t>
            </a:r>
            <a:r>
              <a:rPr lang="nb-NO" altLang="nb-NO" sz="3200" dirty="0" err="1">
                <a:latin typeface="Arial" panose="020B0604020202020204" pitchFamily="34" charset="0"/>
                <a:cs typeface="Arial" panose="020B0604020202020204" pitchFamily="34" charset="0"/>
              </a:rPr>
              <a:t>finde</a:t>
            </a:r>
            <a:r>
              <a:rPr lang="nb-NO" altLang="nb-NO" sz="3200" dirty="0">
                <a:latin typeface="Arial" panose="020B0604020202020204" pitchFamily="34" charset="0"/>
                <a:cs typeface="Arial" panose="020B0604020202020204" pitchFamily="34" charset="0"/>
              </a:rPr>
              <a:t> Sted. …»</a:t>
            </a:r>
            <a:endParaRPr lang="nb-NO" dirty="0"/>
          </a:p>
        </p:txBody>
      </p:sp>
    </p:spTree>
    <p:extLst>
      <p:ext uri="{BB962C8B-B14F-4D97-AF65-F5344CB8AC3E}">
        <p14:creationId xmlns:p14="http://schemas.microsoft.com/office/powerpoint/2010/main" val="1540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715200" cy="1993702"/>
          </a:xfrm>
        </p:spPr>
        <p:txBody>
          <a:bodyPr>
            <a:normAutofit fontScale="90000"/>
          </a:bodyPr>
          <a:lstStyle/>
          <a:p>
            <a:pPr lvl="2" algn="ctr" rtl="0">
              <a:spcBef>
                <a:spcPct val="0"/>
              </a:spcBef>
            </a:pPr>
            <a:r>
              <a:rPr lang="nb-NO" sz="4900" dirty="0">
                <a:latin typeface="+mj-lt"/>
              </a:rPr>
              <a:t>3. Rettsregler kan være uttrykk for bevisst ullent </a:t>
            </a:r>
            <a:r>
              <a:rPr lang="nb-NO" sz="4900" i="1" dirty="0">
                <a:latin typeface="+mj-lt"/>
              </a:rPr>
              <a:t>politisk kompromiss</a:t>
            </a:r>
            <a:endParaRPr lang="nb-NO" dirty="0"/>
          </a:p>
        </p:txBody>
      </p:sp>
      <p:sp>
        <p:nvSpPr>
          <p:cNvPr id="3" name="Content Placeholder 2"/>
          <p:cNvSpPr>
            <a:spLocks noGrp="1"/>
          </p:cNvSpPr>
          <p:nvPr>
            <p:ph idx="1"/>
          </p:nvPr>
        </p:nvSpPr>
        <p:spPr>
          <a:xfrm>
            <a:off x="611560" y="2996952"/>
            <a:ext cx="8229600" cy="3384375"/>
          </a:xfrm>
        </p:spPr>
        <p:txBody>
          <a:bodyPr/>
          <a:lstStyle/>
          <a:p>
            <a:pPr marL="0" lvl="2" indent="0">
              <a:buNone/>
            </a:pPr>
            <a:r>
              <a:rPr lang="nb-NO" sz="3200" b="1" dirty="0">
                <a:latin typeface="Arial" panose="020B0604020202020204" pitchFamily="34" charset="0"/>
                <a:cs typeface="Arial" panose="020B0604020202020204" pitchFamily="34" charset="0"/>
              </a:rPr>
              <a:t>		Arbeidsmiljøloven § 2-4</a:t>
            </a:r>
          </a:p>
          <a:p>
            <a:pPr marL="0" lvl="2" indent="0">
              <a:buNone/>
            </a:pPr>
            <a:endParaRPr lang="nb-NO" sz="1400" b="1"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«(1) Arbeidstaker har rett til å varsle om kritikkverdige forhold i virksomheten</a:t>
            </a:r>
          </a:p>
          <a:p>
            <a:pPr marL="342900" lvl="2" indent="-342900"/>
            <a:r>
              <a:rPr lang="nb-NO" sz="3200" dirty="0">
                <a:latin typeface="Arial" panose="020B0604020202020204" pitchFamily="34" charset="0"/>
                <a:cs typeface="Arial" panose="020B0604020202020204" pitchFamily="34" charset="0"/>
              </a:rPr>
              <a:t>(2) Arbeidstakers fremgangsmåte skal være forsvarlig. …»</a:t>
            </a:r>
            <a:endParaRPr lang="nb-NO" dirty="0">
              <a:latin typeface="Arial" panose="020B0604020202020204" pitchFamily="34" charset="0"/>
              <a:cs typeface="Arial" panose="020B0604020202020204" pitchFamily="34" charset="0"/>
            </a:endParaRPr>
          </a:p>
          <a:p>
            <a:endParaRPr lang="nb-NO" dirty="0"/>
          </a:p>
        </p:txBody>
      </p:sp>
    </p:spTree>
    <p:extLst>
      <p:ext uri="{BB962C8B-B14F-4D97-AF65-F5344CB8AC3E}">
        <p14:creationId xmlns:p14="http://schemas.microsoft.com/office/powerpoint/2010/main" val="157894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355160" cy="2362274"/>
          </a:xfrm>
        </p:spPr>
        <p:txBody>
          <a:bodyPr>
            <a:noAutofit/>
          </a:bodyPr>
          <a:lstStyle/>
          <a:p>
            <a:pPr lvl="2" algn="ctr" rtl="0">
              <a:spcBef>
                <a:spcPct val="0"/>
              </a:spcBef>
            </a:pPr>
            <a:r>
              <a:rPr lang="nb-NO" sz="4000" dirty="0">
                <a:latin typeface="+mj-lt"/>
              </a:rPr>
              <a:t>4. Rettsregler</a:t>
            </a:r>
            <a:r>
              <a:rPr lang="nb-NO" sz="4000" dirty="0"/>
              <a:t> </a:t>
            </a:r>
            <a:r>
              <a:rPr lang="nb-NO" sz="4000" dirty="0">
                <a:latin typeface="+mj-lt"/>
              </a:rPr>
              <a:t>kan</a:t>
            </a:r>
            <a:r>
              <a:rPr lang="nb-NO" sz="4000" dirty="0"/>
              <a:t> </a:t>
            </a:r>
            <a:r>
              <a:rPr lang="nb-NO" sz="4000" dirty="0">
                <a:latin typeface="+mj-lt"/>
              </a:rPr>
              <a:t>være</a:t>
            </a:r>
            <a:r>
              <a:rPr lang="nb-NO" sz="4000" dirty="0"/>
              <a:t> </a:t>
            </a:r>
            <a:r>
              <a:rPr lang="nb-NO" sz="4000" dirty="0">
                <a:latin typeface="+mj-lt"/>
              </a:rPr>
              <a:t>uklare fordi lovgiveren bevisst legger opp til at </a:t>
            </a:r>
            <a:r>
              <a:rPr lang="nb-NO" sz="4000" i="1" dirty="0">
                <a:latin typeface="+mj-lt"/>
              </a:rPr>
              <a:t>domstolene</a:t>
            </a:r>
            <a:r>
              <a:rPr lang="nb-NO" sz="4000" dirty="0">
                <a:latin typeface="+mj-lt"/>
              </a:rPr>
              <a:t> skal foreta nærmere grensedragning</a:t>
            </a:r>
          </a:p>
        </p:txBody>
      </p:sp>
      <p:sp>
        <p:nvSpPr>
          <p:cNvPr id="3" name="Content Placeholder 2"/>
          <p:cNvSpPr>
            <a:spLocks noGrp="1"/>
          </p:cNvSpPr>
          <p:nvPr>
            <p:ph idx="1"/>
          </p:nvPr>
        </p:nvSpPr>
        <p:spPr>
          <a:xfrm>
            <a:off x="467544" y="2780928"/>
            <a:ext cx="8229600" cy="3672408"/>
          </a:xfrm>
        </p:spPr>
        <p:txBody>
          <a:bodyPr>
            <a:normAutofit fontScale="92500" lnSpcReduction="10000"/>
          </a:bodyPr>
          <a:lstStyle/>
          <a:p>
            <a:pPr marL="0" lvl="2" indent="0">
              <a:buNone/>
            </a:pPr>
            <a:r>
              <a:rPr lang="nb-NO" altLang="nb-NO" sz="3500" b="1" dirty="0">
                <a:latin typeface="Arial" panose="020B0604020202020204" pitchFamily="34" charset="0"/>
                <a:cs typeface="Arial" panose="020B0604020202020204" pitchFamily="34" charset="0"/>
              </a:rPr>
              <a:t>	Forvaltningsloven § 35 </a:t>
            </a:r>
            <a:r>
              <a:rPr lang="nb-NO" altLang="nb-NO" sz="3500" b="1" dirty="0" err="1">
                <a:latin typeface="Arial" panose="020B0604020202020204" pitchFamily="34" charset="0"/>
                <a:cs typeface="Arial" panose="020B0604020202020204" pitchFamily="34" charset="0"/>
              </a:rPr>
              <a:t>i.f</a:t>
            </a:r>
            <a:r>
              <a:rPr lang="nb-NO" altLang="nb-NO" sz="3500" b="1" dirty="0">
                <a:latin typeface="Arial" panose="020B0604020202020204" pitchFamily="34" charset="0"/>
                <a:cs typeface="Arial" panose="020B0604020202020204" pitchFamily="34" charset="0"/>
              </a:rPr>
              <a:t>.</a:t>
            </a:r>
          </a:p>
          <a:p>
            <a:pPr marL="0" lvl="2" indent="0">
              <a:buNone/>
            </a:pPr>
            <a:endParaRPr lang="nb-NO" sz="1400" b="1" dirty="0">
              <a:latin typeface="Arial" panose="020B0604020202020204" pitchFamily="34" charset="0"/>
              <a:cs typeface="Arial" panose="020B0604020202020204" pitchFamily="34" charset="0"/>
            </a:endParaRPr>
          </a:p>
          <a:p>
            <a:pPr marL="0" lvl="2" indent="0">
              <a:buNone/>
            </a:pPr>
            <a:r>
              <a:rPr lang="nb-NO" altLang="nb-NO" sz="3500" dirty="0">
                <a:latin typeface="Arial" panose="020B0604020202020204" pitchFamily="34" charset="0"/>
                <a:cs typeface="Arial" panose="020B0604020202020204" pitchFamily="34" charset="0"/>
              </a:rPr>
              <a:t>”De begrensninger i adgangen til å omgjøre et vedtak som er forutsatt i første, annet og tredje ledd, gjelder ikke når endringsadgangen følger av annen lov, av vedtaket selv eller </a:t>
            </a:r>
            <a:r>
              <a:rPr lang="nb-NO" altLang="nb-NO" sz="3500" b="1" i="1" dirty="0">
                <a:latin typeface="Arial" panose="020B0604020202020204" pitchFamily="34" charset="0"/>
                <a:cs typeface="Arial" panose="020B0604020202020204" pitchFamily="34" charset="0"/>
              </a:rPr>
              <a:t>av alminnelige forvaltningsrettslige regler.</a:t>
            </a:r>
            <a:r>
              <a:rPr lang="nb-NO" altLang="nb-NO" sz="3500" dirty="0">
                <a:latin typeface="Arial" panose="020B0604020202020204" pitchFamily="34" charset="0"/>
                <a:cs typeface="Arial" panose="020B0604020202020204" pitchFamily="34" charset="0"/>
              </a:rPr>
              <a:t>”</a:t>
            </a:r>
            <a:endParaRPr lang="nb-NO" sz="3600" dirty="0"/>
          </a:p>
        </p:txBody>
      </p:sp>
    </p:spTree>
    <p:extLst>
      <p:ext uri="{BB962C8B-B14F-4D97-AF65-F5344CB8AC3E}">
        <p14:creationId xmlns:p14="http://schemas.microsoft.com/office/powerpoint/2010/main" val="374335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859216" cy="2376264"/>
          </a:xfrm>
        </p:spPr>
        <p:txBody>
          <a:bodyPr>
            <a:noAutofit/>
          </a:bodyPr>
          <a:lstStyle/>
          <a:p>
            <a:pPr lvl="3" algn="ctr" rtl="0">
              <a:spcBef>
                <a:spcPct val="0"/>
              </a:spcBef>
            </a:pPr>
            <a:r>
              <a:rPr lang="nb-NO" sz="4000" dirty="0">
                <a:latin typeface="+mj-lt"/>
              </a:rPr>
              <a:t>5. Rettsregler kan være uklare </a:t>
            </a:r>
            <a:r>
              <a:rPr lang="nb-NO" sz="4000" dirty="0" err="1">
                <a:latin typeface="+mj-lt"/>
              </a:rPr>
              <a:t>pga</a:t>
            </a:r>
            <a:r>
              <a:rPr lang="nb-NO" sz="4000" dirty="0">
                <a:latin typeface="+mj-lt"/>
              </a:rPr>
              <a:t> </a:t>
            </a:r>
            <a:r>
              <a:rPr lang="nb-NO" sz="4000" i="1" dirty="0">
                <a:latin typeface="+mj-lt"/>
              </a:rPr>
              <a:t>rettslige standarder </a:t>
            </a:r>
            <a:r>
              <a:rPr lang="nb-NO" sz="4000" dirty="0">
                <a:latin typeface="+mj-lt"/>
              </a:rPr>
              <a:t>i </a:t>
            </a:r>
            <a:r>
              <a:rPr lang="nb-NO" sz="4000" dirty="0" err="1">
                <a:latin typeface="+mj-lt"/>
              </a:rPr>
              <a:t>rettspråket</a:t>
            </a:r>
            <a:r>
              <a:rPr lang="nb-NO" sz="4000" dirty="0">
                <a:latin typeface="+mj-lt"/>
              </a:rPr>
              <a:t>, som skifter meningsinnhold over tid</a:t>
            </a:r>
          </a:p>
        </p:txBody>
      </p:sp>
      <p:sp>
        <p:nvSpPr>
          <p:cNvPr id="3" name="Content Placeholder 2"/>
          <p:cNvSpPr>
            <a:spLocks noGrp="1"/>
          </p:cNvSpPr>
          <p:nvPr>
            <p:ph idx="1"/>
          </p:nvPr>
        </p:nvSpPr>
        <p:spPr>
          <a:xfrm>
            <a:off x="539552" y="2996952"/>
            <a:ext cx="8229600" cy="3600400"/>
          </a:xfrm>
        </p:spPr>
        <p:txBody>
          <a:bodyPr>
            <a:normAutofit fontScale="62500" lnSpcReduction="20000"/>
          </a:bodyPr>
          <a:lstStyle/>
          <a:p>
            <a:pPr marL="0" lvl="5" indent="0">
              <a:buNone/>
            </a:pPr>
            <a:r>
              <a:rPr lang="nb-NO" altLang="nb-NO" sz="4600" b="1" dirty="0">
                <a:latin typeface="Arial" panose="020B0604020202020204" pitchFamily="34" charset="0"/>
                <a:cs typeface="Arial" panose="020B0604020202020204" pitchFamily="34" charset="0"/>
              </a:rPr>
              <a:t>    </a:t>
            </a:r>
            <a:r>
              <a:rPr lang="nb-NO" altLang="nb-NO" sz="5100" b="1" dirty="0">
                <a:latin typeface="Arial" panose="020B0604020202020204" pitchFamily="34" charset="0"/>
                <a:cs typeface="Arial" panose="020B0604020202020204" pitchFamily="34" charset="0"/>
              </a:rPr>
              <a:t>Straffeloven § 317 annet ledd</a:t>
            </a:r>
          </a:p>
          <a:p>
            <a:pPr marL="0" lvl="5" indent="0">
              <a:buNone/>
            </a:pPr>
            <a:endParaRPr lang="nb-NO" altLang="nb-NO" sz="2200" b="1" dirty="0">
              <a:latin typeface="Arial" panose="020B0604020202020204" pitchFamily="34" charset="0"/>
              <a:cs typeface="Arial" panose="020B0604020202020204" pitchFamily="34" charset="0"/>
            </a:endParaRPr>
          </a:p>
          <a:p>
            <a:pPr marL="342900" lvl="3" indent="-342900">
              <a:buFont typeface="Arial" panose="020B0604020202020204" pitchFamily="34" charset="0"/>
              <a:buChar char="•"/>
            </a:pPr>
            <a:r>
              <a:rPr lang="nb-NO" altLang="nb-NO" sz="5100" dirty="0">
                <a:latin typeface="Arial" panose="020B0604020202020204" pitchFamily="34" charset="0"/>
                <a:cs typeface="Arial" panose="020B0604020202020204" pitchFamily="34" charset="0"/>
              </a:rPr>
              <a:t>”Med pornografi menes i denne paragrafen kjønnslige skildringer som virker </a:t>
            </a:r>
            <a:r>
              <a:rPr lang="nb-NO" altLang="nb-NO" sz="5100" b="1" i="1" dirty="0">
                <a:latin typeface="Arial" panose="020B0604020202020204" pitchFamily="34" charset="0"/>
                <a:cs typeface="Arial" panose="020B0604020202020204" pitchFamily="34" charset="0"/>
              </a:rPr>
              <a:t>støtende</a:t>
            </a:r>
            <a:r>
              <a:rPr lang="nb-NO" altLang="nb-NO" sz="5100" dirty="0">
                <a:latin typeface="Arial" panose="020B0604020202020204" pitchFamily="34" charset="0"/>
                <a:cs typeface="Arial" panose="020B0604020202020204" pitchFamily="34" charset="0"/>
              </a:rPr>
              <a:t> eller på annen måte er egnet til å virke  </a:t>
            </a:r>
            <a:r>
              <a:rPr lang="nb-NO" altLang="nb-NO" sz="5100" b="1" i="1" dirty="0">
                <a:latin typeface="Arial" panose="020B0604020202020204" pitchFamily="34" charset="0"/>
                <a:cs typeface="Arial" panose="020B0604020202020204" pitchFamily="34" charset="0"/>
              </a:rPr>
              <a:t>menneskelig nedverdigende </a:t>
            </a:r>
            <a:r>
              <a:rPr lang="nb-NO" altLang="nb-NO" sz="5100" dirty="0">
                <a:latin typeface="Arial" panose="020B0604020202020204" pitchFamily="34" charset="0"/>
                <a:cs typeface="Arial" panose="020B0604020202020204" pitchFamily="34" charset="0"/>
              </a:rPr>
              <a:t>eller </a:t>
            </a:r>
            <a:r>
              <a:rPr lang="nb-NO" altLang="nb-NO" sz="5100" b="1" i="1" dirty="0">
                <a:latin typeface="Arial" panose="020B0604020202020204" pitchFamily="34" charset="0"/>
                <a:cs typeface="Arial" panose="020B0604020202020204" pitchFamily="34" charset="0"/>
              </a:rPr>
              <a:t>forrående</a:t>
            </a:r>
            <a:r>
              <a:rPr lang="nb-NO" altLang="nb-NO" sz="5100" dirty="0">
                <a:latin typeface="Arial" panose="020B0604020202020204" pitchFamily="34" charset="0"/>
                <a:cs typeface="Arial" panose="020B0604020202020204" pitchFamily="34" charset="0"/>
              </a:rPr>
              <a:t>, herunder kjønnslige skildringer hvor det gjøres bruk av lik, dyr, vold og tvang. …”</a:t>
            </a:r>
          </a:p>
          <a:p>
            <a:endParaRPr lang="nb-NO" dirty="0"/>
          </a:p>
        </p:txBody>
      </p:sp>
    </p:spTree>
    <p:extLst>
      <p:ext uri="{BB962C8B-B14F-4D97-AF65-F5344CB8AC3E}">
        <p14:creationId xmlns:p14="http://schemas.microsoft.com/office/powerpoint/2010/main" val="394390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nb-NO" dirty="0"/>
              <a:t>6. Rettsregler kan være uklare fordi regler må </a:t>
            </a:r>
            <a:r>
              <a:rPr lang="nb-NO" i="1" dirty="0"/>
              <a:t>ses i sammenheng</a:t>
            </a:r>
          </a:p>
        </p:txBody>
      </p:sp>
      <p:sp>
        <p:nvSpPr>
          <p:cNvPr id="3" name="Content Placeholder 2"/>
          <p:cNvSpPr>
            <a:spLocks noGrp="1"/>
          </p:cNvSpPr>
          <p:nvPr>
            <p:ph idx="1"/>
          </p:nvPr>
        </p:nvSpPr>
        <p:spPr>
          <a:xfrm>
            <a:off x="395536" y="2276872"/>
            <a:ext cx="8229600" cy="3888432"/>
          </a:xfrm>
        </p:spPr>
        <p:txBody>
          <a:bodyPr/>
          <a:lstStyle/>
          <a:p>
            <a:r>
              <a:rPr lang="nb-NO" sz="3600" dirty="0"/>
              <a:t>Regler må ses i lys av hverandre: </a:t>
            </a:r>
          </a:p>
          <a:p>
            <a:pPr lvl="1"/>
            <a:r>
              <a:rPr lang="nb-NO" sz="3200" dirty="0"/>
              <a:t>Det fragmentariske regelsystemet</a:t>
            </a:r>
          </a:p>
          <a:p>
            <a:pPr marL="457200" lvl="1" indent="0">
              <a:buNone/>
            </a:pPr>
            <a:r>
              <a:rPr lang="nb-NO" altLang="nb-NO" sz="3200" b="1" dirty="0">
                <a:latin typeface="Arial" panose="020B0604020202020204" pitchFamily="34" charset="0"/>
                <a:cs typeface="Arial" panose="020B0604020202020204" pitchFamily="34" charset="0"/>
              </a:rPr>
              <a:t>Straffeloven § 275</a:t>
            </a:r>
          </a:p>
          <a:p>
            <a:pPr marL="457200" lvl="1" indent="0">
              <a:buNone/>
            </a:pPr>
            <a:r>
              <a:rPr lang="nb-NO" altLang="nb-NO" sz="3200" dirty="0">
                <a:latin typeface="Arial" panose="020B0604020202020204" pitchFamily="34" charset="0"/>
                <a:cs typeface="Arial" panose="020B0604020202020204" pitchFamily="34" charset="0"/>
              </a:rPr>
              <a:t>«Den som dreper en annen, straffes med fengsel fra 8 inntil 21 år.»</a:t>
            </a:r>
            <a:endParaRPr lang="nb-NO" dirty="0"/>
          </a:p>
          <a:p>
            <a:endParaRPr lang="nb-NO" dirty="0"/>
          </a:p>
        </p:txBody>
      </p:sp>
    </p:spTree>
    <p:extLst>
      <p:ext uri="{BB962C8B-B14F-4D97-AF65-F5344CB8AC3E}">
        <p14:creationId xmlns:p14="http://schemas.microsoft.com/office/powerpoint/2010/main" val="42995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2568"/>
          </a:xfrm>
        </p:spPr>
        <p:txBody>
          <a:bodyPr>
            <a:normAutofit fontScale="77500" lnSpcReduction="20000"/>
          </a:bodyPr>
          <a:lstStyle/>
          <a:p>
            <a:pPr marL="1828800" lvl="4" indent="0">
              <a:buNone/>
            </a:pPr>
            <a:r>
              <a:rPr lang="nb-NO" sz="4100" b="1" dirty="0">
                <a:latin typeface="Arial" panose="020B0604020202020204" pitchFamily="34" charset="0"/>
                <a:cs typeface="Arial" panose="020B0604020202020204" pitchFamily="34" charset="0"/>
              </a:rPr>
              <a:t>Straffeloven § 18</a:t>
            </a:r>
          </a:p>
          <a:p>
            <a:r>
              <a:rPr lang="nb-NO" sz="4100" dirty="0">
                <a:latin typeface="Arial" panose="020B0604020202020204" pitchFamily="34" charset="0"/>
                <a:cs typeface="Arial" panose="020B0604020202020204" pitchFamily="34" charset="0"/>
              </a:rPr>
              <a:t>«En handling som ellers ville være straffbar, er lovlig når den</a:t>
            </a:r>
          </a:p>
          <a:p>
            <a:pPr marL="914400" lvl="1" indent="-514350">
              <a:buFont typeface="+mj-lt"/>
              <a:buAutoNum type="alphaLcParenR"/>
            </a:pPr>
            <a:r>
              <a:rPr lang="nb-NO" sz="4100" dirty="0">
                <a:latin typeface="Arial" panose="020B0604020202020204" pitchFamily="34" charset="0"/>
                <a:cs typeface="Arial" panose="020B0604020202020204" pitchFamily="34" charset="0"/>
              </a:rPr>
              <a:t>blir foretatt for å avverge et ulovlig angrep</a:t>
            </a:r>
          </a:p>
          <a:p>
            <a:pPr marL="914400" lvl="1" indent="-514350">
              <a:buFont typeface="+mj-lt"/>
              <a:buAutoNum type="alphaLcParenR"/>
            </a:pPr>
            <a:r>
              <a:rPr lang="nb-NO" sz="4100" dirty="0">
                <a:latin typeface="Arial" panose="020B0604020202020204" pitchFamily="34" charset="0"/>
                <a:cs typeface="Arial" panose="020B0604020202020204" pitchFamily="34" charset="0"/>
              </a:rPr>
              <a:t>ikke går lenger enn nødvendig</a:t>
            </a:r>
          </a:p>
          <a:p>
            <a:pPr marL="914400" lvl="1" indent="-514350">
              <a:buFont typeface="+mj-lt"/>
              <a:buAutoNum type="alphaLcParenR"/>
            </a:pPr>
            <a:r>
              <a:rPr lang="nb-NO" sz="4100" dirty="0">
                <a:latin typeface="Arial" panose="020B0604020202020204" pitchFamily="34" charset="0"/>
                <a:cs typeface="Arial" panose="020B0604020202020204" pitchFamily="34" charset="0"/>
              </a:rPr>
              <a:t>ikke går åpenbart ut over hva som er forsvarlig under hensyn til hvor farlig angrepet er, hva slags interesse som angrepet krenker, og angriperens skyld.»</a:t>
            </a:r>
          </a:p>
          <a:p>
            <a:pPr marL="0" indent="0">
              <a:buNone/>
            </a:pPr>
            <a:endParaRPr lang="nb-NO" dirty="0"/>
          </a:p>
        </p:txBody>
      </p:sp>
    </p:spTree>
    <p:extLst>
      <p:ext uri="{BB962C8B-B14F-4D97-AF65-F5344CB8AC3E}">
        <p14:creationId xmlns:p14="http://schemas.microsoft.com/office/powerpoint/2010/main" val="2540770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Kort sagt: Mange grunner til uklarhet</a:t>
            </a:r>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nb-NO" sz="3600" dirty="0"/>
              <a:t>Når </a:t>
            </a:r>
            <a:r>
              <a:rPr lang="nb-NO" sz="3600" i="1" dirty="0"/>
              <a:t>teksten</a:t>
            </a:r>
            <a:r>
              <a:rPr lang="nb-NO" sz="3600" dirty="0"/>
              <a:t> i loven er uklar:</a:t>
            </a:r>
          </a:p>
          <a:p>
            <a:pPr lvl="1"/>
            <a:r>
              <a:rPr lang="nb-NO" sz="3500" dirty="0"/>
              <a:t>                     </a:t>
            </a:r>
            <a:r>
              <a:rPr lang="nb-NO" sz="3500" i="1" dirty="0"/>
              <a:t>Presiserende</a:t>
            </a:r>
            <a:r>
              <a:rPr lang="nb-NO" sz="3500" dirty="0"/>
              <a:t> tolking</a:t>
            </a:r>
          </a:p>
          <a:p>
            <a:pPr lvl="1"/>
            <a:r>
              <a:rPr lang="nb-NO" sz="3500" dirty="0"/>
              <a:t>«Syke i kur»-eksemplet</a:t>
            </a:r>
          </a:p>
          <a:p>
            <a:pPr lvl="1"/>
            <a:r>
              <a:rPr lang="nb-NO" altLang="nb-NO" sz="3500" dirty="0" err="1">
                <a:cs typeface="Arial" panose="020B0604020202020204" pitchFamily="34" charset="0"/>
              </a:rPr>
              <a:t>Politispytteren</a:t>
            </a:r>
            <a:endParaRPr lang="nb-NO" altLang="nb-NO" sz="3500" dirty="0">
              <a:cs typeface="Arial" panose="020B0604020202020204" pitchFamily="34" charset="0"/>
            </a:endParaRPr>
          </a:p>
          <a:p>
            <a:pPr marL="457200" lvl="1" indent="0">
              <a:buNone/>
            </a:pPr>
            <a:r>
              <a:rPr lang="nb-NO" sz="3500" b="1" dirty="0">
                <a:latin typeface="Arial" panose="020B0604020202020204" pitchFamily="34" charset="0"/>
                <a:cs typeface="Arial" panose="020B0604020202020204" pitchFamily="34" charset="0"/>
              </a:rPr>
              <a:t>	</a:t>
            </a:r>
            <a:r>
              <a:rPr lang="nb-NO" sz="3200" b="1" dirty="0">
                <a:latin typeface="Arial" panose="020B0604020202020204" pitchFamily="34" charset="0"/>
                <a:cs typeface="Arial" panose="020B0604020202020204" pitchFamily="34" charset="0"/>
              </a:rPr>
              <a:t>Straffeloven § 155</a:t>
            </a:r>
          </a:p>
          <a:p>
            <a:pPr marL="457200" lvl="1" indent="0">
              <a:buNone/>
            </a:pPr>
            <a:r>
              <a:rPr lang="nb-NO" sz="3200" dirty="0">
                <a:latin typeface="Arial" panose="020B0604020202020204" pitchFamily="34" charset="0"/>
                <a:cs typeface="Arial" panose="020B0604020202020204" pitchFamily="34" charset="0"/>
              </a:rPr>
              <a:t>«Den som ved vold eller trusler påvirker en offentlig tjenestemann til å foreta eller unnlate å foreta en tjenestehandling, eller søker å oppnå dette, straffes med bot eller fengsel inntil 3 år.»</a:t>
            </a:r>
          </a:p>
          <a:p>
            <a:pPr marL="0" lvl="0" indent="0">
              <a:buNone/>
            </a:pPr>
            <a:endParaRPr lang="nb-NO" dirty="0"/>
          </a:p>
          <a:p>
            <a:pPr lvl="1"/>
            <a:endParaRPr lang="nb-NO" dirty="0"/>
          </a:p>
        </p:txBody>
      </p:sp>
      <p:sp>
        <p:nvSpPr>
          <p:cNvPr id="5" name="Right Arrow 4"/>
          <p:cNvSpPr/>
          <p:nvPr/>
        </p:nvSpPr>
        <p:spPr>
          <a:xfrm>
            <a:off x="1619672" y="2127965"/>
            <a:ext cx="1410456" cy="395111"/>
          </a:xfrm>
          <a:prstGeom prst="rightArrow">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62872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a:bodyPr>
          <a:lstStyle/>
          <a:p>
            <a:r>
              <a:rPr lang="nb-NO" dirty="0"/>
              <a:t>Hva er </a:t>
            </a:r>
            <a:r>
              <a:rPr lang="nb-NO" i="1" dirty="0"/>
              <a:t>juridiske</a:t>
            </a:r>
            <a:r>
              <a:rPr lang="nb-NO" dirty="0"/>
              <a:t> problemstillinger?</a:t>
            </a:r>
          </a:p>
        </p:txBody>
      </p:sp>
      <p:sp>
        <p:nvSpPr>
          <p:cNvPr id="3" name="Content Placeholder 2"/>
          <p:cNvSpPr>
            <a:spLocks noGrp="1"/>
          </p:cNvSpPr>
          <p:nvPr>
            <p:ph idx="1"/>
          </p:nvPr>
        </p:nvSpPr>
        <p:spPr>
          <a:xfrm>
            <a:off x="395536" y="1700808"/>
            <a:ext cx="8229600" cy="4680520"/>
          </a:xfrm>
        </p:spPr>
        <p:txBody>
          <a:bodyPr>
            <a:normAutofit/>
          </a:bodyPr>
          <a:lstStyle/>
          <a:p>
            <a:pPr marL="971550" lvl="1" indent="-514350">
              <a:buFont typeface="+mj-lt"/>
              <a:buAutoNum type="arabicPeriod"/>
            </a:pPr>
            <a:r>
              <a:rPr lang="nb-NO" sz="3900" dirty="0"/>
              <a:t>Kommer en bestemt rettsregel til </a:t>
            </a:r>
            <a:r>
              <a:rPr lang="nb-NO" sz="3900" i="1" dirty="0"/>
              <a:t>anvendelse</a:t>
            </a:r>
            <a:r>
              <a:rPr lang="nb-NO" sz="3900" dirty="0"/>
              <a:t> i det konkrete tilfellet? (Regelanvendelse)</a:t>
            </a:r>
          </a:p>
          <a:p>
            <a:pPr marL="1371600" lvl="2" indent="-514350">
              <a:buFont typeface="Wingdings" panose="05000000000000000000" pitchFamily="2" charset="2"/>
              <a:buChar char="Ø"/>
            </a:pPr>
            <a:r>
              <a:rPr lang="nb-NO" sz="3500" i="1" dirty="0"/>
              <a:t>Bruk</a:t>
            </a:r>
            <a:r>
              <a:rPr lang="nb-NO" sz="3500" dirty="0"/>
              <a:t> av regelen</a:t>
            </a:r>
          </a:p>
          <a:p>
            <a:pPr marL="971550" lvl="1" indent="-514350">
              <a:buFont typeface="+mj-lt"/>
              <a:buAutoNum type="arabicPeriod"/>
            </a:pPr>
            <a:r>
              <a:rPr lang="nb-NO" sz="3900" dirty="0"/>
              <a:t>Hvilket </a:t>
            </a:r>
            <a:r>
              <a:rPr lang="nb-NO" sz="3900" i="1" dirty="0"/>
              <a:t>innhold</a:t>
            </a:r>
            <a:r>
              <a:rPr lang="nb-NO" sz="3900" dirty="0"/>
              <a:t> har regelen? (Regelforståelse )</a:t>
            </a:r>
          </a:p>
          <a:p>
            <a:pPr marL="1314450" lvl="2" indent="-457200">
              <a:buFont typeface="Wingdings" panose="05000000000000000000" pitchFamily="2" charset="2"/>
              <a:buChar char="Ø"/>
            </a:pPr>
            <a:r>
              <a:rPr lang="nb-NO" sz="3500" i="1" dirty="0"/>
              <a:t>Tolking</a:t>
            </a:r>
            <a:r>
              <a:rPr lang="nb-NO" sz="3500" dirty="0"/>
              <a:t> av regelen</a:t>
            </a:r>
          </a:p>
        </p:txBody>
      </p:sp>
    </p:spTree>
    <p:extLst>
      <p:ext uri="{BB962C8B-B14F-4D97-AF65-F5344CB8AC3E}">
        <p14:creationId xmlns:p14="http://schemas.microsoft.com/office/powerpoint/2010/main" val="344252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nb-NO" sz="3600" dirty="0"/>
              <a:t>Akkurat hvor uklar er teksten? Gradsforskjeller</a:t>
            </a:r>
          </a:p>
          <a:p>
            <a:pPr lvl="0"/>
            <a:r>
              <a:rPr lang="nb-NO" sz="3600" dirty="0"/>
              <a:t>Er én tekstforståelse mer naturlig enn en annen?</a:t>
            </a:r>
          </a:p>
          <a:p>
            <a:pPr lvl="0"/>
            <a:r>
              <a:rPr lang="nb-NO" sz="3600" dirty="0"/>
              <a:t>Hvis ikke: Ty til </a:t>
            </a:r>
            <a:r>
              <a:rPr lang="nb-NO" sz="3600" u="sng" dirty="0"/>
              <a:t>andre</a:t>
            </a:r>
            <a:r>
              <a:rPr lang="nb-NO" sz="3600" dirty="0"/>
              <a:t> rettskildefaktorer enn språklig tekstforståelse</a:t>
            </a:r>
          </a:p>
          <a:p>
            <a:pPr lvl="1"/>
            <a:r>
              <a:rPr lang="nb-NO" sz="3200" dirty="0"/>
              <a:t>Knippet av relevante rettskildefaktorer</a:t>
            </a:r>
          </a:p>
          <a:p>
            <a:endParaRPr lang="nb-NO" dirty="0"/>
          </a:p>
        </p:txBody>
      </p:sp>
    </p:spTree>
    <p:extLst>
      <p:ext uri="{BB962C8B-B14F-4D97-AF65-F5344CB8AC3E}">
        <p14:creationId xmlns:p14="http://schemas.microsoft.com/office/powerpoint/2010/main" val="301203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	</a:t>
            </a:r>
            <a:br>
              <a:rPr lang="nb-NO" dirty="0"/>
            </a:br>
            <a:r>
              <a:rPr lang="nb-NO" dirty="0"/>
              <a:t>Juridisk metode – oversyn (rettskildelære)</a:t>
            </a:r>
            <a:br>
              <a:rPr lang="nb-NO" dirty="0"/>
            </a:br>
            <a:endParaRPr lang="nb-NO" dirty="0"/>
          </a:p>
        </p:txBody>
      </p:sp>
      <p:sp>
        <p:nvSpPr>
          <p:cNvPr id="3" name="Content Placeholder 2"/>
          <p:cNvSpPr>
            <a:spLocks noGrp="1"/>
          </p:cNvSpPr>
          <p:nvPr>
            <p:ph idx="1"/>
          </p:nvPr>
        </p:nvSpPr>
        <p:spPr>
          <a:xfrm>
            <a:off x="395536" y="1988840"/>
            <a:ext cx="8229600" cy="4392488"/>
          </a:xfrm>
        </p:spPr>
        <p:txBody>
          <a:bodyPr>
            <a:normAutofit/>
          </a:bodyPr>
          <a:lstStyle/>
          <a:p>
            <a:pPr lvl="0"/>
            <a:r>
              <a:rPr lang="nb-NO" sz="3600" dirty="0"/>
              <a:t>Målet: Å finne </a:t>
            </a:r>
            <a:r>
              <a:rPr lang="nb-NO" sz="3600" i="1" dirty="0"/>
              <a:t>regelgiverens</a:t>
            </a:r>
            <a:r>
              <a:rPr lang="nb-NO" sz="3600" dirty="0"/>
              <a:t> meningsinnhold</a:t>
            </a:r>
          </a:p>
          <a:p>
            <a:pPr lvl="0"/>
            <a:r>
              <a:rPr lang="nb-NO" sz="3600" dirty="0"/>
              <a:t>Utgangspunkt: Regelteksten i naturlig språklig forstand</a:t>
            </a:r>
          </a:p>
          <a:p>
            <a:pPr lvl="1"/>
            <a:r>
              <a:rPr lang="nb-NO" sz="3200" dirty="0"/>
              <a:t>Ikke juks med lovtekst!</a:t>
            </a:r>
          </a:p>
          <a:p>
            <a:pPr lvl="1"/>
            <a:r>
              <a:rPr lang="nb-NO" sz="3200" dirty="0"/>
              <a:t>Kontekstens betydning for (språk)forståelsen</a:t>
            </a:r>
          </a:p>
        </p:txBody>
      </p:sp>
    </p:spTree>
    <p:extLst>
      <p:ext uri="{BB962C8B-B14F-4D97-AF65-F5344CB8AC3E}">
        <p14:creationId xmlns:p14="http://schemas.microsoft.com/office/powerpoint/2010/main" val="357006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3845024"/>
          </a:xfrm>
        </p:spPr>
        <p:txBody>
          <a:bodyPr>
            <a:normAutofit/>
          </a:bodyPr>
          <a:lstStyle/>
          <a:p>
            <a:pPr lvl="0"/>
            <a:r>
              <a:rPr lang="nb-NO" sz="3600" dirty="0"/>
              <a:t>Men selv om teksten er utgangspunktet, er ikke teksten bestandig stoppested</a:t>
            </a:r>
          </a:p>
          <a:p>
            <a:pPr lvl="1"/>
            <a:r>
              <a:rPr lang="nb-NO" sz="3200" dirty="0"/>
              <a:t>Sammenlign hermeneutisk tolking - førforståelsens betydning </a:t>
            </a:r>
          </a:p>
          <a:p>
            <a:pPr lvl="0"/>
            <a:r>
              <a:rPr lang="nb-NO" sz="3600" dirty="0"/>
              <a:t>Det vanlige er å ta teksten på ordet</a:t>
            </a:r>
          </a:p>
          <a:p>
            <a:pPr lvl="1"/>
            <a:r>
              <a:rPr lang="nb-NO" sz="3200" i="1" dirty="0"/>
              <a:t>Før</a:t>
            </a:r>
            <a:r>
              <a:rPr lang="nb-NO" sz="3200" dirty="0"/>
              <a:t>forståelse = </a:t>
            </a:r>
            <a:r>
              <a:rPr lang="nb-NO" sz="3200" i="1" dirty="0"/>
              <a:t>endelig</a:t>
            </a:r>
            <a:r>
              <a:rPr lang="nb-NO" sz="3200" dirty="0"/>
              <a:t> forståelse</a:t>
            </a:r>
          </a:p>
          <a:p>
            <a:pPr marL="0" indent="0">
              <a:buNone/>
            </a:pPr>
            <a:endParaRPr lang="nb-NO" dirty="0"/>
          </a:p>
        </p:txBody>
      </p:sp>
    </p:spTree>
    <p:extLst>
      <p:ext uri="{BB962C8B-B14F-4D97-AF65-F5344CB8AC3E}">
        <p14:creationId xmlns:p14="http://schemas.microsoft.com/office/powerpoint/2010/main" val="164540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33056"/>
          </a:xfrm>
        </p:spPr>
        <p:txBody>
          <a:bodyPr>
            <a:normAutofit/>
          </a:bodyPr>
          <a:lstStyle/>
          <a:p>
            <a:pPr marL="342900" lvl="1" indent="-342900">
              <a:buFont typeface="Arial" panose="020B0604020202020204" pitchFamily="34" charset="0"/>
              <a:buChar char="•"/>
            </a:pPr>
            <a:r>
              <a:rPr lang="nb-NO" sz="3600" dirty="0"/>
              <a:t>Men: Det rette tolkingsalternativet er ikke alltid det som er mest presist og språklig mest nærliggende</a:t>
            </a:r>
          </a:p>
          <a:p>
            <a:r>
              <a:rPr lang="nb-NO" sz="3600" dirty="0"/>
              <a:t>For regeltolking er ikke bare </a:t>
            </a:r>
            <a:r>
              <a:rPr lang="nb-NO" sz="3600" i="1" dirty="0"/>
              <a:t>tekst</a:t>
            </a:r>
            <a:r>
              <a:rPr lang="nb-NO" sz="3600" dirty="0"/>
              <a:t>tolking:</a:t>
            </a:r>
          </a:p>
          <a:p>
            <a:pPr lvl="1"/>
            <a:r>
              <a:rPr lang="nb-NO" sz="3200" dirty="0"/>
              <a:t>Vi tolker regler, ikke bare tekster</a:t>
            </a:r>
          </a:p>
        </p:txBody>
      </p:sp>
    </p:spTree>
    <p:extLst>
      <p:ext uri="{BB962C8B-B14F-4D97-AF65-F5344CB8AC3E}">
        <p14:creationId xmlns:p14="http://schemas.microsoft.com/office/powerpoint/2010/main" val="298940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012" y="332656"/>
            <a:ext cx="6563072" cy="1143000"/>
          </a:xfrm>
        </p:spPr>
        <p:txBody>
          <a:bodyPr>
            <a:normAutofit/>
          </a:bodyPr>
          <a:lstStyle/>
          <a:p>
            <a:pPr lvl="0"/>
            <a:r>
              <a:rPr lang="nb-NO" dirty="0"/>
              <a:t>Å tolke på tvers av teksten</a:t>
            </a:r>
          </a:p>
        </p:txBody>
      </p:sp>
      <p:sp>
        <p:nvSpPr>
          <p:cNvPr id="3" name="Content Placeholder 2"/>
          <p:cNvSpPr>
            <a:spLocks noGrp="1"/>
          </p:cNvSpPr>
          <p:nvPr>
            <p:ph idx="1"/>
          </p:nvPr>
        </p:nvSpPr>
        <p:spPr>
          <a:xfrm>
            <a:off x="467544" y="1772816"/>
            <a:ext cx="8229600" cy="4781128"/>
          </a:xfrm>
        </p:spPr>
        <p:txBody>
          <a:bodyPr>
            <a:normAutofit lnSpcReduction="10000"/>
          </a:bodyPr>
          <a:lstStyle/>
          <a:p>
            <a:pPr marL="514350" indent="-514350">
              <a:buFont typeface="+mj-lt"/>
              <a:buAutoNum type="arabicPeriod"/>
            </a:pPr>
            <a:r>
              <a:rPr lang="nb-NO" sz="3600" i="1" dirty="0"/>
              <a:t>Utvidende</a:t>
            </a:r>
            <a:r>
              <a:rPr lang="nb-NO" sz="3600" dirty="0"/>
              <a:t> tolking og analogi</a:t>
            </a:r>
          </a:p>
          <a:p>
            <a:pPr marL="400050" lvl="1" indent="0">
              <a:buNone/>
            </a:pPr>
            <a:endParaRPr lang="nb-NO" altLang="nb-NO" b="1" dirty="0"/>
          </a:p>
          <a:p>
            <a:pPr marL="400050" lvl="1" indent="0">
              <a:buNone/>
            </a:pPr>
            <a:endParaRPr lang="nb-NO" altLang="nb-NO" b="1" dirty="0"/>
          </a:p>
          <a:p>
            <a:pPr marL="400050" lvl="1" indent="0">
              <a:buNone/>
            </a:pPr>
            <a:endParaRPr lang="nb-NO" altLang="nb-NO" b="1" dirty="0"/>
          </a:p>
          <a:p>
            <a:pPr marL="400050" lvl="1" indent="0">
              <a:buNone/>
            </a:pPr>
            <a:endParaRPr lang="nb-NO" altLang="nb-NO" b="1" dirty="0"/>
          </a:p>
          <a:p>
            <a:pPr marL="400050" lvl="1" indent="0">
              <a:buNone/>
            </a:pPr>
            <a:endParaRPr lang="nb-NO" altLang="nb-NO" b="1" dirty="0"/>
          </a:p>
          <a:p>
            <a:pPr marL="400050" lvl="1" indent="0">
              <a:buNone/>
            </a:pPr>
            <a:r>
              <a:rPr lang="nb-NO" altLang="nb-NO" b="1" dirty="0"/>
              <a:t>	</a:t>
            </a:r>
            <a:r>
              <a:rPr lang="nb-NO" altLang="nb-NO" sz="3200" b="1" dirty="0">
                <a:latin typeface="Arial" panose="020B0604020202020204" pitchFamily="34" charset="0"/>
                <a:cs typeface="Arial" panose="020B0604020202020204" pitchFamily="34" charset="0"/>
              </a:rPr>
              <a:t>Grunnloven § 25 første ledd</a:t>
            </a:r>
          </a:p>
          <a:p>
            <a:pPr marL="400050" lvl="1" indent="0">
              <a:buNone/>
            </a:pPr>
            <a:r>
              <a:rPr lang="nb-NO" altLang="nb-NO" sz="3200" dirty="0">
                <a:latin typeface="Arial" panose="020B0604020202020204" pitchFamily="34" charset="0"/>
                <a:cs typeface="Arial" panose="020B0604020202020204" pitchFamily="34" charset="0"/>
              </a:rPr>
              <a:t>«Kongen har </a:t>
            </a:r>
            <a:r>
              <a:rPr lang="nb-NO" altLang="nb-NO" sz="3200" dirty="0" err="1">
                <a:latin typeface="Arial" panose="020B0604020202020204" pitchFamily="34" charset="0"/>
                <a:cs typeface="Arial" panose="020B0604020202020204" pitchFamily="34" charset="0"/>
              </a:rPr>
              <a:t>høieste</a:t>
            </a:r>
            <a:r>
              <a:rPr lang="nb-NO" altLang="nb-NO" sz="3200" dirty="0">
                <a:latin typeface="Arial" panose="020B0604020202020204" pitchFamily="34" charset="0"/>
                <a:cs typeface="Arial" panose="020B0604020202020204" pitchFamily="34" charset="0"/>
              </a:rPr>
              <a:t> Befaling over Rigets Land- og </a:t>
            </a:r>
            <a:r>
              <a:rPr lang="nb-NO" altLang="nb-NO" sz="3200" dirty="0" err="1">
                <a:latin typeface="Arial" panose="020B0604020202020204" pitchFamily="34" charset="0"/>
                <a:cs typeface="Arial" panose="020B0604020202020204" pitchFamily="34" charset="0"/>
              </a:rPr>
              <a:t>Sømagt</a:t>
            </a:r>
            <a:r>
              <a:rPr lang="nb-NO" altLang="nb-NO" sz="3200" dirty="0">
                <a:latin typeface="Arial" panose="020B0604020202020204" pitchFamily="34" charset="0"/>
                <a:cs typeface="Arial" panose="020B0604020202020204" pitchFamily="34" charset="0"/>
              </a:rPr>
              <a:t>. …»</a:t>
            </a:r>
          </a:p>
          <a:p>
            <a:pPr marL="400050" lvl="1" indent="0">
              <a:buNone/>
            </a:pPr>
            <a:endParaRPr lang="nb-NO" altLang="nb-NO" b="1" dirty="0"/>
          </a:p>
          <a:p>
            <a:pPr marL="400050" lvl="1" indent="0">
              <a:buNone/>
            </a:pPr>
            <a:endParaRPr lang="nb-NO" altLang="nb-NO" b="1" dirty="0"/>
          </a:p>
          <a:p>
            <a:pPr marL="514350" indent="-514350">
              <a:buFont typeface="+mj-lt"/>
              <a:buAutoNum type="arabicPeriod"/>
            </a:pPr>
            <a:endParaRPr lang="nb-NO" sz="3600" dirty="0"/>
          </a:p>
        </p:txBody>
      </p:sp>
      <p:sp>
        <p:nvSpPr>
          <p:cNvPr id="4" name="Oval 3"/>
          <p:cNvSpPr/>
          <p:nvPr/>
        </p:nvSpPr>
        <p:spPr>
          <a:xfrm>
            <a:off x="2843808" y="2420888"/>
            <a:ext cx="2232247" cy="185605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5" name="Oval 4"/>
          <p:cNvSpPr/>
          <p:nvPr/>
        </p:nvSpPr>
        <p:spPr>
          <a:xfrm>
            <a:off x="2854460" y="2492896"/>
            <a:ext cx="1836088" cy="1612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Tree>
    <p:extLst>
      <p:ext uri="{BB962C8B-B14F-4D97-AF65-F5344CB8AC3E}">
        <p14:creationId xmlns:p14="http://schemas.microsoft.com/office/powerpoint/2010/main" val="124984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lstStyle/>
          <a:p>
            <a:r>
              <a:rPr lang="nb-NO" dirty="0"/>
              <a:t>Telefonsjikanen</a:t>
            </a:r>
          </a:p>
        </p:txBody>
      </p:sp>
      <p:sp>
        <p:nvSpPr>
          <p:cNvPr id="3" name="Content Placeholder 2"/>
          <p:cNvSpPr>
            <a:spLocks noGrp="1"/>
          </p:cNvSpPr>
          <p:nvPr>
            <p:ph idx="1"/>
          </p:nvPr>
        </p:nvSpPr>
        <p:spPr>
          <a:xfrm>
            <a:off x="467544" y="2060848"/>
            <a:ext cx="8229600" cy="3989040"/>
          </a:xfrm>
        </p:spPr>
        <p:txBody>
          <a:bodyPr/>
          <a:lstStyle/>
          <a:p>
            <a:r>
              <a:rPr lang="nb-NO" dirty="0"/>
              <a:t>           </a:t>
            </a:r>
            <a:r>
              <a:rPr lang="nb-NO" b="1" dirty="0">
                <a:latin typeface="Arial" panose="020B0604020202020204" pitchFamily="34" charset="0"/>
                <a:cs typeface="Arial" panose="020B0604020202020204" pitchFamily="34" charset="0"/>
              </a:rPr>
              <a:t>Straffeloven av 1902 § 350</a:t>
            </a:r>
            <a:endParaRPr lang="nb-NO" dirty="0"/>
          </a:p>
          <a:p>
            <a:r>
              <a:rPr lang="nb-NO" dirty="0">
                <a:latin typeface="Arial" panose="020B0604020202020204" pitchFamily="34" charset="0"/>
                <a:cs typeface="Arial" panose="020B0604020202020204" pitchFamily="34" charset="0"/>
              </a:rPr>
              <a:t>«</a:t>
            </a:r>
            <a:r>
              <a:rPr lang="nb-NO" altLang="nb-NO" dirty="0"/>
              <a:t>Med </a:t>
            </a:r>
            <a:r>
              <a:rPr lang="nb-NO" altLang="nb-NO" dirty="0" err="1"/>
              <a:t>Bøder</a:t>
            </a:r>
            <a:r>
              <a:rPr lang="nb-NO" altLang="nb-NO" dirty="0"/>
              <a:t> eller med </a:t>
            </a:r>
            <a:r>
              <a:rPr lang="nb-NO" altLang="nb-NO" dirty="0" err="1"/>
              <a:t>Fængsel</a:t>
            </a:r>
            <a:r>
              <a:rPr lang="nb-NO" altLang="nb-NO" dirty="0"/>
              <a:t> </a:t>
            </a:r>
            <a:r>
              <a:rPr lang="nb-NO" altLang="nb-NO" dirty="0" err="1"/>
              <a:t>indtil</a:t>
            </a:r>
            <a:r>
              <a:rPr lang="nb-NO" altLang="nb-NO" dirty="0"/>
              <a:t> 2 </a:t>
            </a:r>
            <a:r>
              <a:rPr lang="nb-NO" altLang="nb-NO" dirty="0" err="1"/>
              <a:t>maaneder</a:t>
            </a:r>
            <a:r>
              <a:rPr lang="nb-NO" altLang="nb-NO" dirty="0"/>
              <a:t> straffes den, som ved </a:t>
            </a:r>
            <a:r>
              <a:rPr lang="nb-NO" altLang="nb-NO" dirty="0" err="1"/>
              <a:t>Slagsmaal</a:t>
            </a:r>
            <a:r>
              <a:rPr lang="nb-NO" altLang="nb-NO" dirty="0"/>
              <a:t>, </a:t>
            </a:r>
            <a:r>
              <a:rPr lang="nb-NO" altLang="nb-NO" dirty="0" err="1"/>
              <a:t>Skrig</a:t>
            </a:r>
            <a:r>
              <a:rPr lang="nb-NO" altLang="nb-NO" dirty="0"/>
              <a:t>, fornærmelig </a:t>
            </a:r>
            <a:r>
              <a:rPr lang="nb-NO" altLang="nb-NO" dirty="0" err="1"/>
              <a:t>Opførsel</a:t>
            </a:r>
            <a:r>
              <a:rPr lang="nb-NO" altLang="nb-NO" dirty="0"/>
              <a:t> eller anden utilbørlig </a:t>
            </a:r>
            <a:r>
              <a:rPr lang="nb-NO" altLang="nb-NO" dirty="0" err="1"/>
              <a:t>Adfærd</a:t>
            </a:r>
            <a:r>
              <a:rPr lang="nb-NO" altLang="nb-NO" dirty="0"/>
              <a:t> </a:t>
            </a:r>
            <a:r>
              <a:rPr lang="nb-NO" altLang="nb-NO" b="1" i="1" dirty="0"/>
              <a:t>forstyrrer den alminnelige Fred og Orden </a:t>
            </a:r>
            <a:r>
              <a:rPr lang="nb-NO" altLang="nb-NO" dirty="0"/>
              <a:t>eller den lovlige </a:t>
            </a:r>
            <a:r>
              <a:rPr lang="nb-NO" altLang="nb-NO" dirty="0" err="1"/>
              <a:t>Færdsel</a:t>
            </a:r>
            <a:r>
              <a:rPr lang="nb-NO" altLang="nb-NO" dirty="0"/>
              <a:t>, eller som medvirker hertil.»</a:t>
            </a:r>
          </a:p>
        </p:txBody>
      </p:sp>
    </p:spTree>
    <p:extLst>
      <p:ext uri="{BB962C8B-B14F-4D97-AF65-F5344CB8AC3E}">
        <p14:creationId xmlns:p14="http://schemas.microsoft.com/office/powerpoint/2010/main" val="328115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nb-NO" dirty="0"/>
              <a:t>Straffeloven av 1902 § 390</a:t>
            </a:r>
          </a:p>
        </p:txBody>
      </p:sp>
      <p:sp>
        <p:nvSpPr>
          <p:cNvPr id="3" name="Content Placeholder 2"/>
          <p:cNvSpPr>
            <a:spLocks noGrp="1"/>
          </p:cNvSpPr>
          <p:nvPr>
            <p:ph idx="1"/>
          </p:nvPr>
        </p:nvSpPr>
        <p:spPr>
          <a:xfrm>
            <a:off x="827584" y="2420888"/>
            <a:ext cx="7416824" cy="2836912"/>
          </a:xfrm>
        </p:spPr>
        <p:txBody>
          <a:bodyPr/>
          <a:lstStyle/>
          <a:p>
            <a:r>
              <a:rPr lang="nb-NO" dirty="0">
                <a:latin typeface="Arial" panose="020B0604020202020204" pitchFamily="34" charset="0"/>
                <a:cs typeface="Arial" panose="020B0604020202020204" pitchFamily="34" charset="0"/>
              </a:rPr>
              <a:t>«</a:t>
            </a:r>
            <a:r>
              <a:rPr lang="nb-NO" altLang="nb-NO" dirty="0">
                <a:latin typeface="Arial" panose="020B0604020202020204" pitchFamily="34" charset="0"/>
                <a:cs typeface="Arial" panose="020B0604020202020204" pitchFamily="34" charset="0"/>
              </a:rPr>
              <a:t>Med </a:t>
            </a:r>
            <a:r>
              <a:rPr lang="nb-NO" altLang="nb-NO" dirty="0" err="1">
                <a:latin typeface="Arial" panose="020B0604020202020204" pitchFamily="34" charset="0"/>
                <a:cs typeface="Arial" panose="020B0604020202020204" pitchFamily="34" charset="0"/>
              </a:rPr>
              <a:t>bøder</a:t>
            </a:r>
            <a:r>
              <a:rPr lang="nb-NO" altLang="nb-NO" dirty="0">
                <a:latin typeface="Arial" panose="020B0604020202020204" pitchFamily="34" charset="0"/>
                <a:cs typeface="Arial" panose="020B0604020202020204" pitchFamily="34" charset="0"/>
              </a:rPr>
              <a:t> eller fengsel inntil 3 måneder straffes den som krenker privatlivets fred </a:t>
            </a:r>
            <a:r>
              <a:rPr lang="nb-NO" altLang="nb-NO" b="1" i="1" dirty="0">
                <a:latin typeface="Arial" panose="020B0604020202020204" pitchFamily="34" charset="0"/>
                <a:cs typeface="Arial" panose="020B0604020202020204" pitchFamily="34" charset="0"/>
              </a:rPr>
              <a:t>ved å gi offentlig </a:t>
            </a:r>
            <a:r>
              <a:rPr lang="nb-NO" altLang="nb-NO" b="1" i="1" dirty="0" err="1">
                <a:latin typeface="Arial" panose="020B0604020202020204" pitchFamily="34" charset="0"/>
                <a:cs typeface="Arial" panose="020B0604020202020204" pitchFamily="34" charset="0"/>
              </a:rPr>
              <a:t>meddelse</a:t>
            </a:r>
            <a:r>
              <a:rPr lang="nb-NO" altLang="nb-NO" b="1" i="1" dirty="0">
                <a:latin typeface="Arial" panose="020B0604020202020204" pitchFamily="34" charset="0"/>
                <a:cs typeface="Arial" panose="020B0604020202020204" pitchFamily="34" charset="0"/>
              </a:rPr>
              <a:t> </a:t>
            </a:r>
            <a:r>
              <a:rPr lang="nb-NO" altLang="nb-NO" dirty="0">
                <a:latin typeface="Arial" panose="020B0604020202020204" pitchFamily="34" charset="0"/>
                <a:cs typeface="Arial" panose="020B0604020202020204" pitchFamily="34" charset="0"/>
              </a:rPr>
              <a:t>om personlige eller huslige forhold.”</a:t>
            </a:r>
          </a:p>
          <a:p>
            <a:endParaRPr lang="nb-NO" dirty="0"/>
          </a:p>
        </p:txBody>
      </p:sp>
    </p:spTree>
    <p:extLst>
      <p:ext uri="{BB962C8B-B14F-4D97-AF65-F5344CB8AC3E}">
        <p14:creationId xmlns:p14="http://schemas.microsoft.com/office/powerpoint/2010/main" val="231587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29600" cy="1143000"/>
          </a:xfrm>
        </p:spPr>
        <p:txBody>
          <a:bodyPr/>
          <a:lstStyle/>
          <a:p>
            <a:r>
              <a:rPr lang="nb-NO" dirty="0"/>
              <a:t>Straffeloven av 1902 § 390 a</a:t>
            </a:r>
          </a:p>
        </p:txBody>
      </p:sp>
      <p:sp>
        <p:nvSpPr>
          <p:cNvPr id="3" name="Content Placeholder 2"/>
          <p:cNvSpPr>
            <a:spLocks noGrp="1"/>
          </p:cNvSpPr>
          <p:nvPr>
            <p:ph idx="1"/>
          </p:nvPr>
        </p:nvSpPr>
        <p:spPr>
          <a:xfrm>
            <a:off x="827584" y="2492896"/>
            <a:ext cx="7211144" cy="3384376"/>
          </a:xfrm>
        </p:spPr>
        <p:txBody>
          <a:bodyPr/>
          <a:lstStyle/>
          <a:p>
            <a:r>
              <a:rPr lang="nb-NO" altLang="nb-NO" dirty="0">
                <a:latin typeface="Arial" panose="020B0604020202020204" pitchFamily="34" charset="0"/>
                <a:cs typeface="Arial" panose="020B0604020202020204" pitchFamily="34" charset="0"/>
              </a:rPr>
              <a:t>«Den som ved skremmende eller plagsom opptreden eller annen hensynsløs atferd </a:t>
            </a:r>
            <a:r>
              <a:rPr lang="nb-NO" altLang="nb-NO" b="1" i="1" dirty="0">
                <a:latin typeface="Arial" panose="020B0604020202020204" pitchFamily="34" charset="0"/>
                <a:cs typeface="Arial" panose="020B0604020202020204" pitchFamily="34" charset="0"/>
              </a:rPr>
              <a:t>krenker en annens fred </a:t>
            </a:r>
            <a:r>
              <a:rPr lang="nb-NO" altLang="nb-NO" dirty="0">
                <a:latin typeface="Arial" panose="020B0604020202020204" pitchFamily="34" charset="0"/>
                <a:cs typeface="Arial" panose="020B0604020202020204" pitchFamily="34" charset="0"/>
              </a:rPr>
              <a:t>eller som medvirker hertil straffes med bøter eller fengsel inntil 6 måneder.»</a:t>
            </a:r>
          </a:p>
          <a:p>
            <a:endParaRPr lang="nb-NO" b="1" dirty="0"/>
          </a:p>
        </p:txBody>
      </p:sp>
    </p:spTree>
    <p:extLst>
      <p:ext uri="{BB962C8B-B14F-4D97-AF65-F5344CB8AC3E}">
        <p14:creationId xmlns:p14="http://schemas.microsoft.com/office/powerpoint/2010/main" val="101200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2. </a:t>
            </a:r>
            <a:r>
              <a:rPr lang="nb-NO" i="1" dirty="0"/>
              <a:t>Innskrenkende</a:t>
            </a:r>
            <a:r>
              <a:rPr lang="nb-NO" dirty="0"/>
              <a:t> tolking</a:t>
            </a:r>
          </a:p>
        </p:txBody>
      </p:sp>
      <p:sp>
        <p:nvSpPr>
          <p:cNvPr id="3" name="Content Placeholder 2"/>
          <p:cNvSpPr>
            <a:spLocks noGrp="1"/>
          </p:cNvSpPr>
          <p:nvPr>
            <p:ph idx="1"/>
          </p:nvPr>
        </p:nvSpPr>
        <p:spPr/>
        <p:txBody>
          <a:bodyPr/>
          <a:lstStyle/>
          <a:p>
            <a:pPr marL="0" indent="0">
              <a:buNone/>
            </a:pPr>
            <a:endParaRPr lang="nb-NO" dirty="0"/>
          </a:p>
        </p:txBody>
      </p:sp>
      <p:sp>
        <p:nvSpPr>
          <p:cNvPr id="4" name="Oval 3"/>
          <p:cNvSpPr/>
          <p:nvPr/>
        </p:nvSpPr>
        <p:spPr>
          <a:xfrm>
            <a:off x="2974406" y="2496486"/>
            <a:ext cx="3240088" cy="2375967"/>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nb-NO" altLang="nb-NO" sz="1800" dirty="0">
                <a:solidFill>
                  <a:srgbClr val="FFFFFF"/>
                </a:solidFill>
                <a:cs typeface="Arial" charset="0"/>
              </a:rPr>
              <a:t>C</a:t>
            </a:r>
          </a:p>
        </p:txBody>
      </p:sp>
      <p:sp>
        <p:nvSpPr>
          <p:cNvPr id="5" name="Oval 4"/>
          <p:cNvSpPr/>
          <p:nvPr/>
        </p:nvSpPr>
        <p:spPr>
          <a:xfrm>
            <a:off x="3477644" y="2532204"/>
            <a:ext cx="2736850" cy="230452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nb-NO" altLang="nb-NO" sz="1800" dirty="0">
                <a:solidFill>
                  <a:srgbClr val="FFFFFF"/>
                </a:solidFill>
                <a:cs typeface="Arial" charset="0"/>
              </a:rPr>
              <a:t>CC</a:t>
            </a:r>
          </a:p>
        </p:txBody>
      </p:sp>
    </p:spTree>
    <p:extLst>
      <p:ext uri="{BB962C8B-B14F-4D97-AF65-F5344CB8AC3E}">
        <p14:creationId xmlns:p14="http://schemas.microsoft.com/office/powerpoint/2010/main" val="125779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1143000"/>
          </a:xfrm>
        </p:spPr>
        <p:txBody>
          <a:bodyPr>
            <a:normAutofit fontScale="90000"/>
          </a:bodyPr>
          <a:lstStyle/>
          <a:p>
            <a:r>
              <a:rPr lang="nb-NO" altLang="nb-NO" dirty="0"/>
              <a:t>Lov om innførsel av fødevarer mv § 2</a:t>
            </a:r>
            <a:endParaRPr lang="nb-NO" dirty="0"/>
          </a:p>
        </p:txBody>
      </p:sp>
      <p:sp>
        <p:nvSpPr>
          <p:cNvPr id="3" name="Content Placeholder 2"/>
          <p:cNvSpPr>
            <a:spLocks noGrp="1"/>
          </p:cNvSpPr>
          <p:nvPr>
            <p:ph idx="1"/>
          </p:nvPr>
        </p:nvSpPr>
        <p:spPr>
          <a:xfrm>
            <a:off x="1043608" y="2636912"/>
            <a:ext cx="7139136" cy="3340968"/>
          </a:xfrm>
        </p:spPr>
        <p:txBody>
          <a:bodyPr/>
          <a:lstStyle/>
          <a:p>
            <a:pPr marL="0" indent="0">
              <a:buNone/>
            </a:pPr>
            <a:r>
              <a:rPr lang="nb-NO" altLang="nb-NO" dirty="0">
                <a:latin typeface="Arial" panose="020B0604020202020204" pitchFamily="34" charset="0"/>
                <a:cs typeface="Arial" panose="020B0604020202020204" pitchFamily="34" charset="0"/>
              </a:rPr>
              <a:t>«Kongen eller den, han bemyndiger, kan </a:t>
            </a:r>
            <a:r>
              <a:rPr lang="nb-NO" altLang="nb-NO" dirty="0" err="1">
                <a:latin typeface="Arial" panose="020B0604020202020204" pitchFamily="34" charset="0"/>
                <a:cs typeface="Arial" panose="020B0604020202020204" pitchFamily="34" charset="0"/>
              </a:rPr>
              <a:t>indtil</a:t>
            </a:r>
            <a:r>
              <a:rPr lang="nb-NO" altLang="nb-NO" dirty="0">
                <a:latin typeface="Arial" panose="020B0604020202020204" pitchFamily="34" charset="0"/>
                <a:cs typeface="Arial" panose="020B0604020202020204" pitchFamily="34" charset="0"/>
              </a:rPr>
              <a:t> videre forby </a:t>
            </a:r>
            <a:r>
              <a:rPr lang="nb-NO" altLang="nb-NO" dirty="0" err="1">
                <a:latin typeface="Arial" panose="020B0604020202020204" pitchFamily="34" charset="0"/>
                <a:cs typeface="Arial" panose="020B0604020202020204" pitchFamily="34" charset="0"/>
              </a:rPr>
              <a:t>indførsel</a:t>
            </a:r>
            <a:r>
              <a:rPr lang="nb-NO" altLang="nb-NO" dirty="0">
                <a:latin typeface="Arial" panose="020B0604020202020204" pitchFamily="34" charset="0"/>
                <a:cs typeface="Arial" panose="020B0604020202020204" pitchFamily="34" charset="0"/>
              </a:rPr>
              <a:t> av levende dyr. Det samme gjelder </a:t>
            </a:r>
            <a:r>
              <a:rPr lang="nb-NO" altLang="nb-NO" dirty="0" err="1">
                <a:latin typeface="Arial" panose="020B0604020202020204" pitchFamily="34" charset="0"/>
                <a:cs typeface="Arial" panose="020B0604020202020204" pitchFamily="34" charset="0"/>
              </a:rPr>
              <a:t>indførsel</a:t>
            </a:r>
            <a:r>
              <a:rPr lang="nb-NO" altLang="nb-NO" dirty="0">
                <a:latin typeface="Arial" panose="020B0604020202020204" pitchFamily="34" charset="0"/>
                <a:cs typeface="Arial" panose="020B0604020202020204" pitchFamily="34" charset="0"/>
              </a:rPr>
              <a:t> av </a:t>
            </a:r>
            <a:r>
              <a:rPr lang="nb-NO" altLang="nb-NO" b="1" i="1" dirty="0">
                <a:latin typeface="Arial" panose="020B0604020202020204" pitchFamily="34" charset="0"/>
                <a:cs typeface="Arial" panose="020B0604020202020204" pitchFamily="34" charset="0"/>
              </a:rPr>
              <a:t>andre </a:t>
            </a:r>
            <a:r>
              <a:rPr lang="nb-NO" altLang="nb-NO" b="1" i="1" dirty="0" err="1">
                <a:latin typeface="Arial" panose="020B0604020202020204" pitchFamily="34" charset="0"/>
                <a:cs typeface="Arial" panose="020B0604020202020204" pitchFamily="34" charset="0"/>
              </a:rPr>
              <a:t>gjenstande</a:t>
            </a:r>
            <a:r>
              <a:rPr lang="nb-NO" altLang="nb-NO" b="1" i="1" dirty="0">
                <a:latin typeface="Arial" panose="020B0604020202020204" pitchFamily="34" charset="0"/>
                <a:cs typeface="Arial" panose="020B0604020202020204" pitchFamily="34" charset="0"/>
              </a:rPr>
              <a:t> </a:t>
            </a:r>
            <a:r>
              <a:rPr lang="nb-NO" altLang="nb-NO" i="1" dirty="0">
                <a:latin typeface="Arial" panose="020B0604020202020204" pitchFamily="34" charset="0"/>
                <a:cs typeface="Arial" panose="020B0604020202020204" pitchFamily="34" charset="0"/>
              </a:rPr>
              <a:t>og dyr.»</a:t>
            </a:r>
            <a:r>
              <a:rPr lang="nb-NO" altLang="nb-NO" dirty="0">
                <a:latin typeface="Arial" panose="020B0604020202020204" pitchFamily="34" charset="0"/>
                <a:cs typeface="Arial" panose="020B0604020202020204" pitchFamily="34" charset="0"/>
              </a:rPr>
              <a:t> </a:t>
            </a:r>
          </a:p>
          <a:p>
            <a:endParaRPr lang="nb-NO" altLang="nb-NO" dirty="0">
              <a:latin typeface="Arial" panose="020B0604020202020204" pitchFamily="34" charset="0"/>
              <a:cs typeface="Arial" panose="020B0604020202020204" pitchFamily="34" charset="0"/>
            </a:endParaRPr>
          </a:p>
          <a:p>
            <a:pPr marL="0" indent="0">
              <a:buNone/>
            </a:pPr>
            <a:endParaRPr lang="nb-NO" dirty="0"/>
          </a:p>
        </p:txBody>
      </p:sp>
    </p:spTree>
    <p:extLst>
      <p:ext uri="{BB962C8B-B14F-4D97-AF65-F5344CB8AC3E}">
        <p14:creationId xmlns:p14="http://schemas.microsoft.com/office/powerpoint/2010/main" val="84371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Autofit/>
          </a:bodyPr>
          <a:lstStyle/>
          <a:p>
            <a:r>
              <a:rPr lang="nb-NO" dirty="0"/>
              <a:t>Rettsregler</a:t>
            </a:r>
          </a:p>
        </p:txBody>
      </p:sp>
      <p:sp>
        <p:nvSpPr>
          <p:cNvPr id="3" name="Content Placeholder 2"/>
          <p:cNvSpPr>
            <a:spLocks noGrp="1"/>
          </p:cNvSpPr>
          <p:nvPr>
            <p:ph idx="1"/>
          </p:nvPr>
        </p:nvSpPr>
        <p:spPr>
          <a:xfrm>
            <a:off x="899592" y="1988840"/>
            <a:ext cx="7272808" cy="4104456"/>
          </a:xfrm>
        </p:spPr>
        <p:txBody>
          <a:bodyPr>
            <a:normAutofit/>
          </a:bodyPr>
          <a:lstStyle/>
          <a:p>
            <a:r>
              <a:rPr lang="nb-NO" sz="3600" dirty="0"/>
              <a:t>Hvilke bestanddeler inngår i enhver rettsregel?</a:t>
            </a:r>
          </a:p>
          <a:p>
            <a:pPr marL="742950" lvl="0" indent="-742950">
              <a:buFont typeface="+mj-lt"/>
              <a:buAutoNum type="arabicParenR"/>
            </a:pPr>
            <a:r>
              <a:rPr lang="nb-NO" dirty="0"/>
              <a:t>Hvis … (rettsbetingelser),</a:t>
            </a:r>
          </a:p>
          <a:p>
            <a:pPr marL="742950" lvl="0" indent="-742950">
              <a:buFont typeface="+mj-lt"/>
              <a:buAutoNum type="arabicParenR"/>
            </a:pPr>
            <a:r>
              <a:rPr lang="nb-NO" dirty="0"/>
              <a:t>så … (rettsfølge)</a:t>
            </a:r>
          </a:p>
          <a:p>
            <a:pPr lvl="0"/>
            <a:r>
              <a:rPr lang="nb-NO" dirty="0"/>
              <a:t>Undertiden et tredje element: </a:t>
            </a:r>
          </a:p>
          <a:p>
            <a:pPr marL="0" lvl="0" indent="0">
              <a:buNone/>
            </a:pPr>
            <a:r>
              <a:rPr lang="nb-NO" dirty="0"/>
              <a:t>3)    Skjønnsutøvelse</a:t>
            </a:r>
          </a:p>
        </p:txBody>
      </p:sp>
    </p:spTree>
    <p:extLst>
      <p:ext uri="{BB962C8B-B14F-4D97-AF65-F5344CB8AC3E}">
        <p14:creationId xmlns:p14="http://schemas.microsoft.com/office/powerpoint/2010/main" val="95056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sz="1800" dirty="0"/>
              <a:t> </a:t>
            </a:r>
            <a:r>
              <a:rPr lang="nb-NO" altLang="nb-NO" b="1" dirty="0"/>
              <a:t>Alkoholloven fra 1969 § 67</a:t>
            </a:r>
            <a:endParaRPr lang="nb-NO" dirty="0"/>
          </a:p>
        </p:txBody>
      </p:sp>
      <p:sp>
        <p:nvSpPr>
          <p:cNvPr id="3" name="Content Placeholder 2"/>
          <p:cNvSpPr>
            <a:spLocks noGrp="1"/>
          </p:cNvSpPr>
          <p:nvPr>
            <p:ph idx="1"/>
          </p:nvPr>
        </p:nvSpPr>
        <p:spPr>
          <a:xfrm>
            <a:off x="323528" y="1628800"/>
            <a:ext cx="8229600" cy="4781128"/>
          </a:xfrm>
        </p:spPr>
        <p:txBody>
          <a:bodyPr>
            <a:normAutofit fontScale="92500" lnSpcReduction="20000"/>
          </a:bodyPr>
          <a:lstStyle/>
          <a:p>
            <a:pPr marL="0" indent="0">
              <a:buNone/>
            </a:pPr>
            <a:r>
              <a:rPr lang="nb-NO" altLang="nb-NO" sz="3500" dirty="0">
                <a:latin typeface="Arial" panose="020B0604020202020204" pitchFamily="34" charset="0"/>
                <a:cs typeface="Arial" panose="020B0604020202020204" pitchFamily="34" charset="0"/>
              </a:rPr>
              <a:t>”Fortæres rusdrikk i forening eller sammen-slutning hvor sådan rusdrikk ikke lovlig kan selges eller skjenkes, og har foreningen eller </a:t>
            </a:r>
            <a:r>
              <a:rPr lang="nb-NO" altLang="nb-NO" sz="3500" dirty="0" err="1">
                <a:latin typeface="Arial" panose="020B0604020202020204" pitchFamily="34" charset="0"/>
                <a:cs typeface="Arial" panose="020B0604020202020204" pitchFamily="34" charset="0"/>
              </a:rPr>
              <a:t>noget</a:t>
            </a:r>
            <a:r>
              <a:rPr lang="nb-NO" altLang="nb-NO" sz="3500" dirty="0">
                <a:latin typeface="Arial" panose="020B0604020202020204" pitchFamily="34" charset="0"/>
                <a:cs typeface="Arial" panose="020B0604020202020204" pitchFamily="34" charset="0"/>
              </a:rPr>
              <a:t> av dets medlemmer eller nogen som er i dens tjeneste, medvirket til at rusdrikken blev tilveiebragt eller oppbevart for medlemmene, straffes foreningens styremedlemmer og den som har stilt husrom til rådighet for foreningen, samt den har forestått tilveiebringelsen eller oppbevaringen med bøter eller fengsel opp til 3 måneder.”</a:t>
            </a:r>
          </a:p>
          <a:p>
            <a:pPr marL="0" indent="0">
              <a:buNone/>
            </a:pPr>
            <a:endParaRPr lang="nb-NO" dirty="0"/>
          </a:p>
        </p:txBody>
      </p:sp>
    </p:spTree>
    <p:extLst>
      <p:ext uri="{BB962C8B-B14F-4D97-AF65-F5344CB8AC3E}">
        <p14:creationId xmlns:p14="http://schemas.microsoft.com/office/powerpoint/2010/main" val="1533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8" y="23024"/>
            <a:ext cx="8229600" cy="1143000"/>
          </a:xfrm>
        </p:spPr>
        <p:txBody>
          <a:bodyPr>
            <a:normAutofit/>
          </a:bodyPr>
          <a:lstStyle/>
          <a:p>
            <a:pPr lvl="0"/>
            <a:r>
              <a:rPr lang="nb-NO" sz="5400" dirty="0"/>
              <a:t>Antitese</a:t>
            </a:r>
          </a:p>
        </p:txBody>
      </p:sp>
      <p:sp>
        <p:nvSpPr>
          <p:cNvPr id="3" name="Content Placeholder 2"/>
          <p:cNvSpPr>
            <a:spLocks noGrp="1"/>
          </p:cNvSpPr>
          <p:nvPr>
            <p:ph idx="1"/>
          </p:nvPr>
        </p:nvSpPr>
        <p:spPr>
          <a:xfrm>
            <a:off x="467544" y="1268760"/>
            <a:ext cx="7427168" cy="4464496"/>
          </a:xfrm>
        </p:spPr>
        <p:txBody>
          <a:bodyPr>
            <a:normAutofit fontScale="77500" lnSpcReduction="20000"/>
          </a:bodyPr>
          <a:lstStyle/>
          <a:p>
            <a:r>
              <a:rPr lang="nb-NO" sz="4600" dirty="0">
                <a:cs typeface="Arial" panose="020B0604020202020204" pitchFamily="34" charset="0"/>
              </a:rPr>
              <a:t>Å tolke </a:t>
            </a:r>
            <a:r>
              <a:rPr lang="nb-NO" sz="4600" i="1" dirty="0">
                <a:cs typeface="Arial" panose="020B0604020202020204" pitchFamily="34" charset="0"/>
              </a:rPr>
              <a:t>annerledes</a:t>
            </a:r>
            <a:r>
              <a:rPr lang="nb-NO" sz="4600" dirty="0">
                <a:cs typeface="Arial" panose="020B0604020202020204" pitchFamily="34" charset="0"/>
              </a:rPr>
              <a:t> enn lovteksten strengt tatt skulle tilsi</a:t>
            </a:r>
          </a:p>
          <a:p>
            <a:r>
              <a:rPr lang="nb-NO" sz="4600" dirty="0">
                <a:cs typeface="Arial" panose="020B0604020202020204" pitchFamily="34" charset="0"/>
              </a:rPr>
              <a:t>Tolking som egentlig ikke følger av teksten, men som lett tas for gitt og ‘legges inn i tekstforståelsen vår’</a:t>
            </a:r>
          </a:p>
          <a:p>
            <a:endParaRPr lang="nb-NO" sz="2000" dirty="0">
              <a:cs typeface="Arial" panose="020B0604020202020204" pitchFamily="34" charset="0"/>
            </a:endParaRPr>
          </a:p>
          <a:p>
            <a:pPr marL="457200" lvl="1" indent="0">
              <a:buNone/>
            </a:pPr>
            <a:r>
              <a:rPr lang="nb-NO" sz="3800" b="1" dirty="0">
                <a:cs typeface="Arial" panose="020B0604020202020204" pitchFamily="34" charset="0"/>
              </a:rPr>
              <a:t>	</a:t>
            </a:r>
            <a:r>
              <a:rPr lang="nb-NO" sz="4100" b="1" dirty="0">
                <a:latin typeface="Arial" panose="020B0604020202020204" pitchFamily="34" charset="0"/>
                <a:cs typeface="Arial" panose="020B0604020202020204" pitchFamily="34" charset="0"/>
              </a:rPr>
              <a:t>Hevdsloven av 1966 § 2</a:t>
            </a:r>
          </a:p>
          <a:p>
            <a:pPr marL="457200" lvl="1" indent="0">
              <a:buNone/>
            </a:pPr>
            <a:r>
              <a:rPr lang="nb-NO" sz="4100" dirty="0">
                <a:latin typeface="Arial" panose="020B0604020202020204" pitchFamily="34" charset="0"/>
                <a:cs typeface="Arial" panose="020B0604020202020204" pitchFamily="34" charset="0"/>
              </a:rPr>
              <a:t>«Den som har </a:t>
            </a:r>
            <a:r>
              <a:rPr lang="nb-NO" sz="4100" dirty="0" err="1">
                <a:latin typeface="Arial" panose="020B0604020202020204" pitchFamily="34" charset="0"/>
                <a:cs typeface="Arial" panose="020B0604020202020204" pitchFamily="34" charset="0"/>
              </a:rPr>
              <a:t>ein</a:t>
            </a:r>
            <a:r>
              <a:rPr lang="nb-NO" sz="4100" dirty="0">
                <a:latin typeface="Arial" panose="020B0604020202020204" pitchFamily="34" charset="0"/>
                <a:cs typeface="Arial" panose="020B0604020202020204" pitchFamily="34" charset="0"/>
              </a:rPr>
              <a:t> ting som sin eigen 20 år i </a:t>
            </a:r>
            <a:r>
              <a:rPr lang="nb-NO" sz="4100" dirty="0" err="1">
                <a:latin typeface="Arial" panose="020B0604020202020204" pitchFamily="34" charset="0"/>
                <a:cs typeface="Arial" panose="020B0604020202020204" pitchFamily="34" charset="0"/>
              </a:rPr>
              <a:t>samanheng</a:t>
            </a:r>
            <a:r>
              <a:rPr lang="nb-NO" sz="4100" dirty="0">
                <a:latin typeface="Arial" panose="020B0604020202020204" pitchFamily="34" charset="0"/>
                <a:cs typeface="Arial" panose="020B0604020202020204" pitchFamily="34" charset="0"/>
              </a:rPr>
              <a:t> </a:t>
            </a:r>
            <a:r>
              <a:rPr lang="nb-NO" sz="4100" dirty="0" err="1">
                <a:latin typeface="Arial" panose="020B0604020202020204" pitchFamily="34" charset="0"/>
                <a:cs typeface="Arial" panose="020B0604020202020204" pitchFamily="34" charset="0"/>
              </a:rPr>
              <a:t>hevdar</a:t>
            </a:r>
            <a:r>
              <a:rPr lang="nb-NO" sz="4100" dirty="0">
                <a:latin typeface="Arial" panose="020B0604020202020204" pitchFamily="34" charset="0"/>
                <a:cs typeface="Arial" panose="020B0604020202020204" pitchFamily="34" charset="0"/>
              </a:rPr>
              <a:t> </a:t>
            </a:r>
            <a:r>
              <a:rPr lang="nb-NO" sz="4100" dirty="0" err="1">
                <a:latin typeface="Arial" panose="020B0604020202020204" pitchFamily="34" charset="0"/>
                <a:cs typeface="Arial" panose="020B0604020202020204" pitchFamily="34" charset="0"/>
              </a:rPr>
              <a:t>eigedomsrett</a:t>
            </a:r>
            <a:r>
              <a:rPr lang="nb-NO" sz="4100" dirty="0">
                <a:latin typeface="Arial" panose="020B0604020202020204" pitchFamily="34" charset="0"/>
                <a:cs typeface="Arial" panose="020B0604020202020204" pitchFamily="34" charset="0"/>
              </a:rPr>
              <a:t>»</a:t>
            </a:r>
          </a:p>
          <a:p>
            <a:pPr marL="0" indent="0">
              <a:buNone/>
            </a:pPr>
            <a:endParaRPr lang="nb-N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3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fontScale="90000"/>
          </a:bodyPr>
          <a:lstStyle/>
          <a:p>
            <a:pPr marL="0" indent="0"/>
            <a:r>
              <a:rPr lang="nb-NO" b="1" dirty="0">
                <a:latin typeface="Arial" panose="020B0604020202020204" pitchFamily="34" charset="0"/>
                <a:cs typeface="Arial" panose="020B0604020202020204" pitchFamily="34" charset="0"/>
              </a:rPr>
              <a:t>Forvaltningsloven § 41</a:t>
            </a:r>
            <a:r>
              <a:rPr lang="nb-NO" dirty="0">
                <a:latin typeface="Arial" panose="020B0604020202020204" pitchFamily="34" charset="0"/>
                <a:cs typeface="Arial" panose="020B0604020202020204" pitchFamily="34" charset="0"/>
              </a:rPr>
              <a:t> 	(virkninger av feil ved behandlingsmåten)</a:t>
            </a:r>
          </a:p>
        </p:txBody>
      </p:sp>
      <p:sp>
        <p:nvSpPr>
          <p:cNvPr id="3" name="Content Placeholder 2"/>
          <p:cNvSpPr>
            <a:spLocks noGrp="1"/>
          </p:cNvSpPr>
          <p:nvPr>
            <p:ph idx="1"/>
          </p:nvPr>
        </p:nvSpPr>
        <p:spPr>
          <a:xfrm>
            <a:off x="395536" y="2492896"/>
            <a:ext cx="8229600" cy="3901414"/>
          </a:xfrm>
        </p:spPr>
        <p:txBody>
          <a:bodyPr/>
          <a:lstStyle/>
          <a:p>
            <a:pPr marL="0" indent="0">
              <a:buNone/>
            </a:pPr>
            <a:r>
              <a:rPr lang="nb-NO" altLang="nb-NO" dirty="0">
                <a:latin typeface="Arial" panose="020B0604020202020204" pitchFamily="34" charset="0"/>
                <a:cs typeface="Arial" panose="020B0604020202020204" pitchFamily="34" charset="0"/>
              </a:rPr>
              <a:t>«Er reglene om behandlingsmåten i denne lov eller forskrifter gitt i medhold av loven ikke overholdt ved behandlingen av en sak som gjelder enkeltvedtak, er vedtaket likevel gyldig når det er grunn til å regne med at feilen </a:t>
            </a:r>
            <a:r>
              <a:rPr lang="nb-NO" altLang="nb-NO" b="1" i="1" dirty="0">
                <a:latin typeface="Arial" panose="020B0604020202020204" pitchFamily="34" charset="0"/>
                <a:cs typeface="Arial" panose="020B0604020202020204" pitchFamily="34" charset="0"/>
              </a:rPr>
              <a:t>ikke kan ha virket bestemmende </a:t>
            </a:r>
            <a:r>
              <a:rPr lang="nb-NO" altLang="nb-NO" dirty="0">
                <a:latin typeface="Arial" panose="020B0604020202020204" pitchFamily="34" charset="0"/>
                <a:cs typeface="Arial" panose="020B0604020202020204" pitchFamily="34" charset="0"/>
              </a:rPr>
              <a:t>på vedtakets innhold.»</a:t>
            </a:r>
          </a:p>
          <a:p>
            <a:endParaRPr lang="nb-NO" dirty="0"/>
          </a:p>
        </p:txBody>
      </p:sp>
    </p:spTree>
    <p:extLst>
      <p:ext uri="{BB962C8B-B14F-4D97-AF65-F5344CB8AC3E}">
        <p14:creationId xmlns:p14="http://schemas.microsoft.com/office/powerpoint/2010/main" val="372319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077" y="1124744"/>
            <a:ext cx="8229600" cy="4358742"/>
          </a:xfrm>
        </p:spPr>
        <p:txBody>
          <a:bodyPr/>
          <a:lstStyle/>
          <a:p>
            <a:pPr marL="342900" lvl="1" indent="-342900">
              <a:buFont typeface="Arial" panose="020B0604020202020204" pitchFamily="34" charset="0"/>
              <a:buChar char="•"/>
            </a:pPr>
            <a:r>
              <a:rPr lang="nb-NO" sz="3600" dirty="0"/>
              <a:t>Regeltolking er en prosess!</a:t>
            </a:r>
          </a:p>
          <a:p>
            <a:pPr marL="0" lvl="1" indent="0">
              <a:buNone/>
            </a:pPr>
            <a:endParaRPr lang="nb-NO" sz="3600" dirty="0"/>
          </a:p>
          <a:p>
            <a:pPr marL="0" lvl="1" indent="0">
              <a:buNone/>
            </a:pPr>
            <a:endParaRPr lang="nb-NO" sz="3600" dirty="0"/>
          </a:p>
          <a:p>
            <a:pPr marL="0" lvl="1" indent="0">
              <a:buNone/>
            </a:pPr>
            <a:endParaRPr lang="nb-NO" sz="3600" dirty="0"/>
          </a:p>
        </p:txBody>
      </p:sp>
      <p:sp>
        <p:nvSpPr>
          <p:cNvPr id="4" name="Rectangle 3"/>
          <p:cNvSpPr/>
          <p:nvPr/>
        </p:nvSpPr>
        <p:spPr>
          <a:xfrm>
            <a:off x="1373386" y="1993097"/>
            <a:ext cx="1872208" cy="238783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Rettskilde-regler</a:t>
            </a:r>
          </a:p>
        </p:txBody>
      </p:sp>
      <p:sp>
        <p:nvSpPr>
          <p:cNvPr id="5" name="Rectangle 4"/>
          <p:cNvSpPr/>
          <p:nvPr/>
        </p:nvSpPr>
        <p:spPr>
          <a:xfrm>
            <a:off x="5694015" y="2130689"/>
            <a:ext cx="1728788" cy="23878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3000" dirty="0">
                <a:solidFill>
                  <a:schemeClr val="tx1"/>
                </a:solidFill>
              </a:rPr>
              <a:t>Retts-</a:t>
            </a:r>
          </a:p>
          <a:p>
            <a:pPr algn="ctr" fontAlgn="auto">
              <a:spcBef>
                <a:spcPts val="0"/>
              </a:spcBef>
              <a:spcAft>
                <a:spcPts val="0"/>
              </a:spcAft>
              <a:defRPr/>
            </a:pPr>
            <a:r>
              <a:rPr lang="nb-NO" sz="3000" dirty="0">
                <a:solidFill>
                  <a:schemeClr val="tx1"/>
                </a:solidFill>
              </a:rPr>
              <a:t>regler</a:t>
            </a:r>
          </a:p>
        </p:txBody>
      </p:sp>
      <p:cxnSp>
        <p:nvCxnSpPr>
          <p:cNvPr id="6" name="Straight Arrow Connector 5"/>
          <p:cNvCxnSpPr/>
          <p:nvPr/>
        </p:nvCxnSpPr>
        <p:spPr>
          <a:xfrm>
            <a:off x="2944465" y="2580458"/>
            <a:ext cx="1584325" cy="0"/>
          </a:xfrm>
          <a:prstGeom prst="straightConnector1">
            <a:avLst/>
          </a:prstGeom>
          <a:ln w="57150">
            <a:solidFill>
              <a:schemeClr val="tx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721703" y="2725169"/>
            <a:ext cx="765175" cy="360363"/>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787853" y="3228530"/>
            <a:ext cx="129540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462909" y="3339531"/>
            <a:ext cx="603250" cy="471487"/>
          </a:xfrm>
          <a:prstGeom prst="straightConnector1">
            <a:avLst/>
          </a:prstGeom>
          <a:ln w="571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685754" y="3948610"/>
            <a:ext cx="1492250"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3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348880"/>
            <a:ext cx="6480720" cy="2016224"/>
          </a:xfrm>
        </p:spPr>
        <p:txBody>
          <a:bodyPr>
            <a:normAutofit fontScale="92500" lnSpcReduction="20000"/>
          </a:bodyPr>
          <a:lstStyle/>
          <a:p>
            <a:pPr marL="342900" lvl="1" indent="-342900">
              <a:buFont typeface="Arial" panose="020B0604020202020204" pitchFamily="34" charset="0"/>
              <a:buChar char="•"/>
            </a:pPr>
            <a:r>
              <a:rPr lang="nb-NO" sz="3900" dirty="0"/>
              <a:t>Regeltolking er en </a:t>
            </a:r>
            <a:r>
              <a:rPr lang="nb-NO" sz="3900" i="1" dirty="0"/>
              <a:t>regelstyrt </a:t>
            </a:r>
            <a:r>
              <a:rPr lang="nb-NO" sz="3900" dirty="0"/>
              <a:t>prosess!</a:t>
            </a:r>
          </a:p>
          <a:p>
            <a:pPr marL="342900" lvl="1" indent="-342900">
              <a:buFont typeface="Arial" panose="020B0604020202020204" pitchFamily="34" charset="0"/>
              <a:buChar char="•"/>
            </a:pPr>
            <a:r>
              <a:rPr lang="nb-NO" sz="3900" dirty="0"/>
              <a:t>Er regeltolking eksempel på ‘den hermeneutiske sirkelen’?</a:t>
            </a:r>
          </a:p>
          <a:p>
            <a:pPr marL="0" lvl="1" indent="0">
              <a:buNone/>
            </a:pPr>
            <a:endParaRPr lang="nb-NO" sz="3600" dirty="0"/>
          </a:p>
          <a:p>
            <a:pPr marL="0" indent="0">
              <a:buNone/>
            </a:pPr>
            <a:endParaRPr lang="nb-NO" dirty="0"/>
          </a:p>
        </p:txBody>
      </p:sp>
    </p:spTree>
    <p:extLst>
      <p:ext uri="{BB962C8B-B14F-4D97-AF65-F5344CB8AC3E}">
        <p14:creationId xmlns:p14="http://schemas.microsoft.com/office/powerpoint/2010/main" val="361783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Juridisk metode – enkeltheter</a:t>
            </a:r>
          </a:p>
        </p:txBody>
      </p:sp>
      <p:sp>
        <p:nvSpPr>
          <p:cNvPr id="3" name="Content Placeholder 2"/>
          <p:cNvSpPr>
            <a:spLocks noGrp="1"/>
          </p:cNvSpPr>
          <p:nvPr>
            <p:ph idx="1"/>
          </p:nvPr>
        </p:nvSpPr>
        <p:spPr>
          <a:xfrm>
            <a:off x="323528" y="1700808"/>
            <a:ext cx="7560840" cy="4536504"/>
          </a:xfrm>
        </p:spPr>
        <p:txBody>
          <a:bodyPr>
            <a:normAutofit/>
          </a:bodyPr>
          <a:lstStyle/>
          <a:p>
            <a:pPr lvl="0"/>
            <a:r>
              <a:rPr lang="nb-NO" sz="3900" dirty="0"/>
              <a:t>Problemstilling: </a:t>
            </a:r>
            <a:r>
              <a:rPr lang="nb-NO" sz="3900" i="1" dirty="0"/>
              <a:t>Hva</a:t>
            </a:r>
            <a:r>
              <a:rPr lang="nb-NO" sz="3900" dirty="0"/>
              <a:t> bestemmer om en regel </a:t>
            </a:r>
          </a:p>
          <a:p>
            <a:pPr lvl="1"/>
            <a:r>
              <a:rPr lang="nb-NO" sz="3200" dirty="0"/>
              <a:t>Skal tas på ordet?</a:t>
            </a:r>
          </a:p>
          <a:p>
            <a:pPr lvl="1"/>
            <a:r>
              <a:rPr lang="nb-NO" sz="3200" dirty="0"/>
              <a:t>Må presiseres på den ene eller den andre måten?</a:t>
            </a:r>
          </a:p>
          <a:p>
            <a:pPr lvl="1"/>
            <a:r>
              <a:rPr lang="nb-NO" sz="3200" dirty="0"/>
              <a:t>Tolkes </a:t>
            </a:r>
            <a:r>
              <a:rPr lang="nb-NO" sz="3200" i="1" dirty="0"/>
              <a:t>på tvers </a:t>
            </a:r>
            <a:r>
              <a:rPr lang="nb-NO" sz="3200" dirty="0"/>
              <a:t>av teksten? </a:t>
            </a:r>
          </a:p>
          <a:p>
            <a:endParaRPr lang="nb-NO" dirty="0"/>
          </a:p>
        </p:txBody>
      </p:sp>
    </p:spTree>
    <p:extLst>
      <p:ext uri="{BB962C8B-B14F-4D97-AF65-F5344CB8AC3E}">
        <p14:creationId xmlns:p14="http://schemas.microsoft.com/office/powerpoint/2010/main" val="60086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2">
              <a:buFont typeface="Wingdings" panose="05000000000000000000" pitchFamily="2" charset="2"/>
              <a:buChar char="q"/>
            </a:pPr>
            <a:r>
              <a:rPr lang="nb-NO" sz="3200" dirty="0"/>
              <a:t> </a:t>
            </a:r>
            <a:r>
              <a:rPr lang="nb-NO" sz="3600" dirty="0"/>
              <a:t>Utvidende/analogisk?</a:t>
            </a:r>
          </a:p>
          <a:p>
            <a:pPr lvl="2">
              <a:buFont typeface="Wingdings" panose="05000000000000000000" pitchFamily="2" charset="2"/>
              <a:buChar char="q"/>
            </a:pPr>
            <a:r>
              <a:rPr lang="nb-NO" sz="3600" dirty="0"/>
              <a:t> Innskrenkende?</a:t>
            </a:r>
          </a:p>
          <a:p>
            <a:r>
              <a:rPr lang="nb-NO" sz="3600" dirty="0"/>
              <a:t>Tolkes </a:t>
            </a:r>
            <a:r>
              <a:rPr lang="nb-NO" sz="3600" i="1" dirty="0"/>
              <a:t>annerledes</a:t>
            </a:r>
            <a:r>
              <a:rPr lang="nb-NO" sz="3600" dirty="0"/>
              <a:t> enn teksten skulle tilsi?</a:t>
            </a:r>
          </a:p>
          <a:p>
            <a:pPr lvl="2">
              <a:buFont typeface="Wingdings" panose="05000000000000000000" pitchFamily="2" charset="2"/>
              <a:buChar char="q"/>
            </a:pPr>
            <a:r>
              <a:rPr lang="nb-NO" sz="3600" dirty="0"/>
              <a:t> Antitetisk?</a:t>
            </a:r>
          </a:p>
          <a:p>
            <a:r>
              <a:rPr lang="nb-NO" sz="3600" dirty="0"/>
              <a:t>Kort sagt: Hva bestemmer hvordan rettsregler skal tolkes?</a:t>
            </a:r>
          </a:p>
          <a:p>
            <a:pPr lvl="0"/>
            <a:endParaRPr lang="nb-NO" dirty="0"/>
          </a:p>
          <a:p>
            <a:pPr lvl="1"/>
            <a:endParaRPr lang="nb-NO" dirty="0"/>
          </a:p>
        </p:txBody>
      </p:sp>
    </p:spTree>
    <p:extLst>
      <p:ext uri="{BB962C8B-B14F-4D97-AF65-F5344CB8AC3E}">
        <p14:creationId xmlns:p14="http://schemas.microsoft.com/office/powerpoint/2010/main" val="13288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p>
            <a:pPr lvl="0"/>
            <a:r>
              <a:rPr lang="nb-NO" dirty="0"/>
              <a:t>Rettskildeprinsipper (-regler)</a:t>
            </a:r>
          </a:p>
        </p:txBody>
      </p:sp>
      <p:sp>
        <p:nvSpPr>
          <p:cNvPr id="3" name="Content Placeholder 2"/>
          <p:cNvSpPr>
            <a:spLocks noGrp="1"/>
          </p:cNvSpPr>
          <p:nvPr>
            <p:ph idx="1"/>
          </p:nvPr>
        </p:nvSpPr>
        <p:spPr>
          <a:xfrm>
            <a:off x="1691680" y="1844824"/>
            <a:ext cx="6419056" cy="4525963"/>
          </a:xfrm>
        </p:spPr>
        <p:txBody>
          <a:bodyPr/>
          <a:lstStyle/>
          <a:p>
            <a:pPr marL="342900" lvl="1" indent="-342900">
              <a:buFont typeface="Arial" panose="020B0604020202020204" pitchFamily="34" charset="0"/>
              <a:buChar char="•"/>
            </a:pPr>
            <a:r>
              <a:rPr lang="nb-NO" sz="3600" dirty="0"/>
              <a:t>For relevans</a:t>
            </a:r>
          </a:p>
          <a:p>
            <a:r>
              <a:rPr lang="nb-NO" sz="3600" dirty="0"/>
              <a:t>For slutning</a:t>
            </a:r>
          </a:p>
          <a:p>
            <a:r>
              <a:rPr lang="nb-NO" sz="3600" dirty="0"/>
              <a:t>For vekt</a:t>
            </a:r>
          </a:p>
        </p:txBody>
      </p:sp>
    </p:spTree>
    <p:extLst>
      <p:ext uri="{BB962C8B-B14F-4D97-AF65-F5344CB8AC3E}">
        <p14:creationId xmlns:p14="http://schemas.microsoft.com/office/powerpoint/2010/main" val="236491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00113" y="2133600"/>
            <a:ext cx="2303462" cy="17541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3600" dirty="0">
                <a:latin typeface="Arial" charset="0"/>
              </a:rPr>
              <a:t>   Retts-</a:t>
            </a:r>
          </a:p>
          <a:p>
            <a:pPr eaLnBrk="1" hangingPunct="1">
              <a:spcBef>
                <a:spcPct val="0"/>
              </a:spcBef>
              <a:buFontTx/>
              <a:buNone/>
            </a:pPr>
            <a:r>
              <a:rPr lang="nb-NO" altLang="nb-NO" sz="3600" dirty="0">
                <a:latin typeface="Arial" charset="0"/>
              </a:rPr>
              <a:t>   kilde-</a:t>
            </a:r>
          </a:p>
          <a:p>
            <a:pPr eaLnBrk="1" hangingPunct="1">
              <a:spcBef>
                <a:spcPct val="0"/>
              </a:spcBef>
              <a:buFontTx/>
              <a:buNone/>
            </a:pPr>
            <a:r>
              <a:rPr lang="nb-NO" altLang="nb-NO" sz="3600" dirty="0">
                <a:latin typeface="Arial" charset="0"/>
              </a:rPr>
              <a:t>prinsipper</a:t>
            </a:r>
          </a:p>
        </p:txBody>
      </p:sp>
      <p:cxnSp>
        <p:nvCxnSpPr>
          <p:cNvPr id="4" name="Straight Arrow Connector 3"/>
          <p:cNvCxnSpPr/>
          <p:nvPr/>
        </p:nvCxnSpPr>
        <p:spPr>
          <a:xfrm flipV="1">
            <a:off x="3203575" y="836613"/>
            <a:ext cx="2089150" cy="1944687"/>
          </a:xfrm>
          <a:prstGeom prst="straightConnector1">
            <a:avLst/>
          </a:prstGeom>
          <a:ln w="889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5" idx="1"/>
          </p:cNvCxnSpPr>
          <p:nvPr/>
        </p:nvCxnSpPr>
        <p:spPr>
          <a:xfrm>
            <a:off x="3276600" y="3068638"/>
            <a:ext cx="2016125" cy="26193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03575" y="3429000"/>
            <a:ext cx="2232025" cy="25066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5278438" y="333375"/>
            <a:ext cx="3095625"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1</a:t>
            </a:r>
          </a:p>
          <a:p>
            <a:pPr eaLnBrk="1" hangingPunct="1">
              <a:spcBef>
                <a:spcPct val="0"/>
              </a:spcBef>
              <a:buFontTx/>
              <a:buNone/>
            </a:pPr>
            <a:r>
              <a:rPr lang="nb-NO" altLang="nb-NO" sz="2800">
                <a:latin typeface="Arial" charset="0"/>
              </a:rPr>
              <a:t>     (lovtekst</a:t>
            </a:r>
            <a:r>
              <a:rPr lang="nb-NO" altLang="nb-NO" sz="1800">
                <a:latin typeface="Arial" charset="0"/>
              </a:rPr>
              <a:t>)</a:t>
            </a:r>
          </a:p>
        </p:txBody>
      </p:sp>
      <p:sp>
        <p:nvSpPr>
          <p:cNvPr id="14" name="TextBox 13"/>
          <p:cNvSpPr txBox="1">
            <a:spLocks noChangeArrowheads="1"/>
          </p:cNvSpPr>
          <p:nvPr/>
        </p:nvSpPr>
        <p:spPr bwMode="auto">
          <a:xfrm>
            <a:off x="5364163" y="1628775"/>
            <a:ext cx="3024187"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2</a:t>
            </a:r>
          </a:p>
          <a:p>
            <a:pPr eaLnBrk="1" hangingPunct="1">
              <a:spcBef>
                <a:spcPct val="0"/>
              </a:spcBef>
              <a:buFontTx/>
              <a:buNone/>
            </a:pPr>
            <a:r>
              <a:rPr lang="nb-NO" altLang="nb-NO" sz="2800">
                <a:latin typeface="Arial" charset="0"/>
              </a:rPr>
              <a:t>      (HRD)</a:t>
            </a:r>
          </a:p>
        </p:txBody>
      </p:sp>
      <p:sp>
        <p:nvSpPr>
          <p:cNvPr id="15" name="TextBox 14"/>
          <p:cNvSpPr txBox="1">
            <a:spLocks noChangeArrowheads="1"/>
          </p:cNvSpPr>
          <p:nvPr/>
        </p:nvSpPr>
        <p:spPr bwMode="auto">
          <a:xfrm>
            <a:off x="5292725" y="2852738"/>
            <a:ext cx="2951163" cy="954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a:t>
            </a:r>
            <a:r>
              <a:rPr lang="nb-NO" altLang="nb-NO" sz="1800">
                <a:latin typeface="Arial" charset="0"/>
              </a:rPr>
              <a:t> </a:t>
            </a:r>
            <a:r>
              <a:rPr lang="nb-NO" altLang="nb-NO" sz="2800">
                <a:latin typeface="Arial" charset="0"/>
              </a:rPr>
              <a:t>3</a:t>
            </a:r>
          </a:p>
          <a:p>
            <a:pPr eaLnBrk="1" hangingPunct="1">
              <a:spcBef>
                <a:spcPct val="0"/>
              </a:spcBef>
              <a:buFontTx/>
              <a:buNone/>
            </a:pPr>
            <a:r>
              <a:rPr lang="nb-NO" altLang="nb-NO" sz="2800">
                <a:latin typeface="Arial" charset="0"/>
              </a:rPr>
              <a:t>  (lovforarbeider)</a:t>
            </a:r>
          </a:p>
        </p:txBody>
      </p:sp>
      <p:sp>
        <p:nvSpPr>
          <p:cNvPr id="16" name="TextBox 15"/>
          <p:cNvSpPr txBox="1">
            <a:spLocks noChangeArrowheads="1"/>
          </p:cNvSpPr>
          <p:nvPr/>
        </p:nvSpPr>
        <p:spPr bwMode="auto">
          <a:xfrm>
            <a:off x="5364163" y="4221163"/>
            <a:ext cx="3168650" cy="954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4   (presedens, sedv.)</a:t>
            </a:r>
          </a:p>
        </p:txBody>
      </p:sp>
      <p:sp>
        <p:nvSpPr>
          <p:cNvPr id="17" name="TextBox 16"/>
          <p:cNvSpPr txBox="1">
            <a:spLocks noChangeArrowheads="1"/>
          </p:cNvSpPr>
          <p:nvPr/>
        </p:nvSpPr>
        <p:spPr bwMode="auto">
          <a:xfrm>
            <a:off x="5435600" y="5459413"/>
            <a:ext cx="3240088" cy="954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5</a:t>
            </a:r>
          </a:p>
          <a:p>
            <a:pPr eaLnBrk="1" hangingPunct="1">
              <a:spcBef>
                <a:spcPct val="0"/>
              </a:spcBef>
              <a:buFontTx/>
              <a:buNone/>
            </a:pPr>
            <a:r>
              <a:rPr lang="nb-NO" altLang="nb-NO" sz="2800">
                <a:latin typeface="Arial" charset="0"/>
              </a:rPr>
              <a:t>  (reelle hensyn)</a:t>
            </a:r>
          </a:p>
        </p:txBody>
      </p:sp>
      <p:cxnSp>
        <p:nvCxnSpPr>
          <p:cNvPr id="20" name="Straight Arrow Connector 19"/>
          <p:cNvCxnSpPr/>
          <p:nvPr/>
        </p:nvCxnSpPr>
        <p:spPr>
          <a:xfrm>
            <a:off x="3203575" y="3141663"/>
            <a:ext cx="2160588" cy="158273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 idx="3"/>
          </p:cNvCxnSpPr>
          <p:nvPr/>
        </p:nvCxnSpPr>
        <p:spPr>
          <a:xfrm flipV="1">
            <a:off x="3203575" y="1916113"/>
            <a:ext cx="2160588" cy="1093787"/>
          </a:xfrm>
          <a:prstGeom prst="straightConnector1">
            <a:avLst/>
          </a:prstGeom>
          <a:ln w="889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352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16" grpId="0" animBg="1"/>
      <p:bldP spid="1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9388" y="1989138"/>
            <a:ext cx="1871662" cy="1384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latin typeface="Arial" charset="0"/>
              </a:rPr>
              <a:t>   Retts-</a:t>
            </a:r>
          </a:p>
          <a:p>
            <a:pPr eaLnBrk="1" hangingPunct="1">
              <a:spcBef>
                <a:spcPct val="0"/>
              </a:spcBef>
              <a:buFontTx/>
              <a:buNone/>
            </a:pPr>
            <a:r>
              <a:rPr lang="nb-NO" altLang="nb-NO" sz="2800" dirty="0">
                <a:latin typeface="Arial" charset="0"/>
              </a:rPr>
              <a:t>    kilde-</a:t>
            </a:r>
          </a:p>
          <a:p>
            <a:pPr eaLnBrk="1" hangingPunct="1">
              <a:spcBef>
                <a:spcPct val="0"/>
              </a:spcBef>
              <a:buFontTx/>
              <a:buNone/>
            </a:pPr>
            <a:r>
              <a:rPr lang="nb-NO" altLang="nb-NO" sz="2800" dirty="0">
                <a:latin typeface="Arial" charset="0"/>
              </a:rPr>
              <a:t>prinsipper</a:t>
            </a:r>
          </a:p>
        </p:txBody>
      </p:sp>
      <p:cxnSp>
        <p:nvCxnSpPr>
          <p:cNvPr id="3" name="Straight Arrow Connector 2"/>
          <p:cNvCxnSpPr/>
          <p:nvPr/>
        </p:nvCxnSpPr>
        <p:spPr>
          <a:xfrm flipV="1">
            <a:off x="2051050" y="1916113"/>
            <a:ext cx="792163" cy="43338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042988" y="549275"/>
            <a:ext cx="1657350" cy="136683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a:spLocks noChangeArrowheads="1"/>
          </p:cNvSpPr>
          <p:nvPr/>
        </p:nvSpPr>
        <p:spPr bwMode="auto">
          <a:xfrm>
            <a:off x="2771775" y="0"/>
            <a:ext cx="3168650"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1</a:t>
            </a:r>
          </a:p>
          <a:p>
            <a:pPr eaLnBrk="1" hangingPunct="1">
              <a:spcBef>
                <a:spcPct val="0"/>
              </a:spcBef>
              <a:buFontTx/>
              <a:buNone/>
            </a:pPr>
            <a:r>
              <a:rPr lang="nb-NO" altLang="nb-NO" sz="2800">
                <a:latin typeface="Arial" charset="0"/>
              </a:rPr>
              <a:t>     (lovtekst)</a:t>
            </a:r>
          </a:p>
        </p:txBody>
      </p:sp>
      <p:sp>
        <p:nvSpPr>
          <p:cNvPr id="6" name="Rectangle 5"/>
          <p:cNvSpPr>
            <a:spLocks noChangeArrowheads="1"/>
          </p:cNvSpPr>
          <p:nvPr/>
        </p:nvSpPr>
        <p:spPr bwMode="auto">
          <a:xfrm>
            <a:off x="2771775" y="1341438"/>
            <a:ext cx="3149600" cy="954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2</a:t>
            </a:r>
          </a:p>
          <a:p>
            <a:pPr eaLnBrk="1" hangingPunct="1">
              <a:spcBef>
                <a:spcPct val="0"/>
              </a:spcBef>
              <a:buFontTx/>
              <a:buNone/>
            </a:pPr>
            <a:r>
              <a:rPr lang="nb-NO" altLang="nb-NO" sz="2800">
                <a:latin typeface="Arial" charset="0"/>
              </a:rPr>
              <a:t>      (HRD)</a:t>
            </a:r>
          </a:p>
        </p:txBody>
      </p:sp>
      <p:sp>
        <p:nvSpPr>
          <p:cNvPr id="7" name="Rectangle 6"/>
          <p:cNvSpPr>
            <a:spLocks noChangeArrowheads="1"/>
          </p:cNvSpPr>
          <p:nvPr/>
        </p:nvSpPr>
        <p:spPr bwMode="auto">
          <a:xfrm>
            <a:off x="2843213" y="2565400"/>
            <a:ext cx="3078162"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3</a:t>
            </a:r>
          </a:p>
          <a:p>
            <a:pPr eaLnBrk="1" hangingPunct="1">
              <a:spcBef>
                <a:spcPct val="0"/>
              </a:spcBef>
              <a:buFontTx/>
              <a:buNone/>
            </a:pPr>
            <a:r>
              <a:rPr lang="nb-NO" altLang="nb-NO" sz="2800">
                <a:latin typeface="Arial" charset="0"/>
              </a:rPr>
              <a:t>  (lovforarbeider)</a:t>
            </a:r>
          </a:p>
        </p:txBody>
      </p:sp>
      <p:sp>
        <p:nvSpPr>
          <p:cNvPr id="8" name="Rectangle 7"/>
          <p:cNvSpPr>
            <a:spLocks noChangeArrowheads="1"/>
          </p:cNvSpPr>
          <p:nvPr/>
        </p:nvSpPr>
        <p:spPr bwMode="auto">
          <a:xfrm>
            <a:off x="2544763" y="3860800"/>
            <a:ext cx="3395662"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4 </a:t>
            </a:r>
          </a:p>
          <a:p>
            <a:pPr eaLnBrk="1" hangingPunct="1">
              <a:spcBef>
                <a:spcPct val="0"/>
              </a:spcBef>
              <a:buFontTx/>
              <a:buNone/>
            </a:pPr>
            <a:r>
              <a:rPr lang="nb-NO" altLang="nb-NO" sz="2800">
                <a:latin typeface="Arial" charset="0"/>
              </a:rPr>
              <a:t>  (presedens, sedv</a:t>
            </a:r>
            <a:r>
              <a:rPr lang="nb-NO" altLang="nb-NO" sz="1800">
                <a:latin typeface="Arial" charset="0"/>
              </a:rPr>
              <a:t>.)</a:t>
            </a:r>
          </a:p>
        </p:txBody>
      </p:sp>
      <p:sp>
        <p:nvSpPr>
          <p:cNvPr id="9" name="Rectangle 8"/>
          <p:cNvSpPr>
            <a:spLocks noChangeArrowheads="1"/>
          </p:cNvSpPr>
          <p:nvPr/>
        </p:nvSpPr>
        <p:spPr bwMode="auto">
          <a:xfrm>
            <a:off x="2700338" y="5157788"/>
            <a:ext cx="3167062" cy="9540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latin typeface="Arial" charset="0"/>
              </a:rPr>
              <a:t>Rettskildefaktor 5</a:t>
            </a:r>
          </a:p>
          <a:p>
            <a:pPr eaLnBrk="1" hangingPunct="1">
              <a:spcBef>
                <a:spcPct val="0"/>
              </a:spcBef>
              <a:buFontTx/>
              <a:buNone/>
            </a:pPr>
            <a:r>
              <a:rPr lang="nb-NO" altLang="nb-NO" sz="2800">
                <a:latin typeface="Arial" charset="0"/>
              </a:rPr>
              <a:t>  (reelle hensyn)</a:t>
            </a:r>
          </a:p>
        </p:txBody>
      </p:sp>
      <p:cxnSp>
        <p:nvCxnSpPr>
          <p:cNvPr id="12" name="Straight Arrow Connector 11"/>
          <p:cNvCxnSpPr/>
          <p:nvPr/>
        </p:nvCxnSpPr>
        <p:spPr>
          <a:xfrm>
            <a:off x="2051050" y="2997200"/>
            <a:ext cx="865188"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8" idx="1"/>
          </p:cNvCxnSpPr>
          <p:nvPr/>
        </p:nvCxnSpPr>
        <p:spPr>
          <a:xfrm>
            <a:off x="1763713" y="3500438"/>
            <a:ext cx="781050" cy="838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1"/>
          </p:cNvCxnSpPr>
          <p:nvPr/>
        </p:nvCxnSpPr>
        <p:spPr>
          <a:xfrm>
            <a:off x="1258888" y="3429000"/>
            <a:ext cx="1441450" cy="220503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7596188" y="333375"/>
            <a:ext cx="134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latin typeface="Arial" charset="0"/>
              </a:rPr>
              <a:t>Tolkes</a:t>
            </a:r>
          </a:p>
        </p:txBody>
      </p:sp>
      <p:sp>
        <p:nvSpPr>
          <p:cNvPr id="23" name="TextBox 22"/>
          <p:cNvSpPr txBox="1">
            <a:spLocks noChangeArrowheads="1"/>
          </p:cNvSpPr>
          <p:nvPr/>
        </p:nvSpPr>
        <p:spPr bwMode="auto">
          <a:xfrm>
            <a:off x="7524750" y="1557338"/>
            <a:ext cx="1417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latin typeface="Arial" charset="0"/>
              </a:rPr>
              <a:t>Tolkes</a:t>
            </a:r>
          </a:p>
        </p:txBody>
      </p:sp>
      <p:sp>
        <p:nvSpPr>
          <p:cNvPr id="24" name="TextBox 23"/>
          <p:cNvSpPr txBox="1">
            <a:spLocks noChangeArrowheads="1"/>
          </p:cNvSpPr>
          <p:nvPr/>
        </p:nvSpPr>
        <p:spPr bwMode="auto">
          <a:xfrm>
            <a:off x="7596188" y="2708275"/>
            <a:ext cx="134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latin typeface="Arial" charset="0"/>
              </a:rPr>
              <a:t>Tolkes</a:t>
            </a:r>
          </a:p>
        </p:txBody>
      </p:sp>
      <p:sp>
        <p:nvSpPr>
          <p:cNvPr id="25" name="TextBox 24"/>
          <p:cNvSpPr txBox="1">
            <a:spLocks noChangeArrowheads="1"/>
          </p:cNvSpPr>
          <p:nvPr/>
        </p:nvSpPr>
        <p:spPr bwMode="auto">
          <a:xfrm>
            <a:off x="7524750" y="4076700"/>
            <a:ext cx="134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latin typeface="Arial" charset="0"/>
              </a:rPr>
              <a:t>Tolkes</a:t>
            </a:r>
          </a:p>
        </p:txBody>
      </p:sp>
      <p:sp>
        <p:nvSpPr>
          <p:cNvPr id="40" name="Right Arrow 39"/>
          <p:cNvSpPr/>
          <p:nvPr/>
        </p:nvSpPr>
        <p:spPr>
          <a:xfrm>
            <a:off x="5940425" y="476250"/>
            <a:ext cx="1655763"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41" name="Right Arrow 40"/>
          <p:cNvSpPr/>
          <p:nvPr/>
        </p:nvSpPr>
        <p:spPr>
          <a:xfrm>
            <a:off x="6011863" y="1700213"/>
            <a:ext cx="1655762"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42" name="Right Arrow 41"/>
          <p:cNvSpPr/>
          <p:nvPr/>
        </p:nvSpPr>
        <p:spPr>
          <a:xfrm>
            <a:off x="5940425" y="2852738"/>
            <a:ext cx="1655763"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43" name="Right Arrow 42"/>
          <p:cNvSpPr/>
          <p:nvPr/>
        </p:nvSpPr>
        <p:spPr>
          <a:xfrm>
            <a:off x="5940425" y="4221163"/>
            <a:ext cx="1655763"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Tree>
    <p:extLst>
      <p:ext uri="{BB962C8B-B14F-4D97-AF65-F5344CB8AC3E}">
        <p14:creationId xmlns:p14="http://schemas.microsoft.com/office/powerpoint/2010/main" val="1356666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linds(horizontal)">
                                      <p:cBhvr>
                                        <p:cTn id="31" dur="500"/>
                                        <p:tgtEl>
                                          <p:spTgt spid="4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blinds(horizontal)">
                                      <p:cBhvr>
                                        <p:cTn id="39" dur="500"/>
                                        <p:tgtEl>
                                          <p:spTgt spid="4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blinds(horizontal)">
                                      <p:cBhvr>
                                        <p:cTn id="47" dur="500"/>
                                        <p:tgtEl>
                                          <p:spTgt spid="42"/>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blinds(horizontal)">
                                      <p:cBhvr>
                                        <p:cTn id="55" dur="500"/>
                                        <p:tgtEl>
                                          <p:spTgt spid="43"/>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linds(horizontal)">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22" grpId="0"/>
      <p:bldP spid="23" grpId="0"/>
      <p:bldP spid="24" grpId="0"/>
      <p:bldP spid="25" grpId="0"/>
      <p:bldP spid="40"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1143000"/>
          </a:xfrm>
        </p:spPr>
        <p:txBody>
          <a:bodyPr>
            <a:normAutofit/>
          </a:bodyPr>
          <a:lstStyle/>
          <a:p>
            <a:r>
              <a:rPr lang="nb-NO" dirty="0"/>
              <a:t>To hovedtyper av rettsregler</a:t>
            </a:r>
          </a:p>
        </p:txBody>
      </p:sp>
      <p:sp>
        <p:nvSpPr>
          <p:cNvPr id="3" name="Content Placeholder 2"/>
          <p:cNvSpPr>
            <a:spLocks noGrp="1"/>
          </p:cNvSpPr>
          <p:nvPr>
            <p:ph idx="1"/>
          </p:nvPr>
        </p:nvSpPr>
        <p:spPr>
          <a:xfrm>
            <a:off x="611560" y="2276872"/>
            <a:ext cx="8229600" cy="2232248"/>
          </a:xfrm>
        </p:spPr>
        <p:txBody>
          <a:bodyPr/>
          <a:lstStyle/>
          <a:p>
            <a:pPr marL="914400" lvl="1" indent="-514350">
              <a:buFont typeface="+mj-lt"/>
              <a:buAutoNum type="arabicPeriod"/>
            </a:pPr>
            <a:r>
              <a:rPr lang="nb-NO" sz="3600" dirty="0"/>
              <a:t>Rett- og pliktregler</a:t>
            </a:r>
          </a:p>
          <a:p>
            <a:pPr marL="1314450" lvl="2" indent="-514350">
              <a:buFont typeface="Wingdings" panose="05000000000000000000" pitchFamily="2" charset="2"/>
              <a:buChar char="q"/>
            </a:pPr>
            <a:r>
              <a:rPr lang="nb-NO" sz="3200" dirty="0"/>
              <a:t>Typisk straffebestemmelser</a:t>
            </a:r>
          </a:p>
          <a:p>
            <a:pPr marL="1314450" lvl="2" indent="-514350">
              <a:buFont typeface="Wingdings" panose="05000000000000000000" pitchFamily="2" charset="2"/>
              <a:buChar char="q"/>
            </a:pPr>
            <a:r>
              <a:rPr lang="nb-NO" sz="3200" dirty="0"/>
              <a:t>«Skal»/«må»</a:t>
            </a:r>
          </a:p>
          <a:p>
            <a:pPr marL="0" indent="0">
              <a:buNone/>
            </a:pPr>
            <a:endParaRPr lang="nb-NO" dirty="0"/>
          </a:p>
        </p:txBody>
      </p:sp>
    </p:spTree>
    <p:extLst>
      <p:ext uri="{BB962C8B-B14F-4D97-AF65-F5344CB8AC3E}">
        <p14:creationId xmlns:p14="http://schemas.microsoft.com/office/powerpoint/2010/main" val="54925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50825" y="2205038"/>
            <a:ext cx="1584325" cy="1262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latin typeface="Arial" charset="0"/>
              </a:rPr>
              <a:t>  </a:t>
            </a:r>
            <a:r>
              <a:rPr lang="nb-NO" altLang="nb-NO" sz="2400" dirty="0">
                <a:latin typeface="Arial" charset="0"/>
              </a:rPr>
              <a:t>Retts-</a:t>
            </a:r>
          </a:p>
          <a:p>
            <a:pPr eaLnBrk="1" hangingPunct="1">
              <a:spcBef>
                <a:spcPct val="0"/>
              </a:spcBef>
              <a:buFontTx/>
              <a:buNone/>
            </a:pPr>
            <a:r>
              <a:rPr lang="nb-NO" altLang="nb-NO" sz="2400" dirty="0">
                <a:latin typeface="Arial" charset="0"/>
              </a:rPr>
              <a:t>   kilde</a:t>
            </a:r>
          </a:p>
          <a:p>
            <a:pPr eaLnBrk="1" hangingPunct="1">
              <a:spcBef>
                <a:spcPct val="0"/>
              </a:spcBef>
              <a:buFontTx/>
              <a:buNone/>
            </a:pPr>
            <a:r>
              <a:rPr lang="nb-NO" altLang="nb-NO" sz="2400" dirty="0">
                <a:latin typeface="Arial" charset="0"/>
              </a:rPr>
              <a:t>prinsipper</a:t>
            </a:r>
          </a:p>
        </p:txBody>
      </p:sp>
      <p:cxnSp>
        <p:nvCxnSpPr>
          <p:cNvPr id="4" name="Straight Arrow Connector 3"/>
          <p:cNvCxnSpPr/>
          <p:nvPr/>
        </p:nvCxnSpPr>
        <p:spPr>
          <a:xfrm flipV="1">
            <a:off x="1619250" y="836613"/>
            <a:ext cx="1081088" cy="136842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835150" y="1624013"/>
            <a:ext cx="1120775" cy="5476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08175" y="2636838"/>
            <a:ext cx="935038" cy="269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835150" y="2997200"/>
            <a:ext cx="865188" cy="71913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92275" y="3429000"/>
            <a:ext cx="1150938" cy="17287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2700338" y="549275"/>
            <a:ext cx="1511300"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Lovtekst</a:t>
            </a:r>
          </a:p>
        </p:txBody>
      </p:sp>
      <p:sp>
        <p:nvSpPr>
          <p:cNvPr id="22" name="TextBox 21"/>
          <p:cNvSpPr txBox="1">
            <a:spLocks noChangeArrowheads="1"/>
          </p:cNvSpPr>
          <p:nvPr/>
        </p:nvSpPr>
        <p:spPr bwMode="auto">
          <a:xfrm>
            <a:off x="2921000" y="1412875"/>
            <a:ext cx="963613"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HRD</a:t>
            </a:r>
          </a:p>
        </p:txBody>
      </p:sp>
      <p:sp>
        <p:nvSpPr>
          <p:cNvPr id="23" name="TextBox 22"/>
          <p:cNvSpPr txBox="1">
            <a:spLocks noChangeArrowheads="1"/>
          </p:cNvSpPr>
          <p:nvPr/>
        </p:nvSpPr>
        <p:spPr bwMode="auto">
          <a:xfrm>
            <a:off x="2849563" y="2260600"/>
            <a:ext cx="1362075"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Lovfor-arbeider</a:t>
            </a:r>
            <a:endParaRPr lang="nb-NO" altLang="nb-NO" sz="1800">
              <a:latin typeface="Arial" charset="0"/>
            </a:endParaRPr>
          </a:p>
        </p:txBody>
      </p:sp>
      <p:sp>
        <p:nvSpPr>
          <p:cNvPr id="24" name="TextBox 23"/>
          <p:cNvSpPr txBox="1">
            <a:spLocks noChangeArrowheads="1"/>
          </p:cNvSpPr>
          <p:nvPr/>
        </p:nvSpPr>
        <p:spPr bwMode="auto">
          <a:xfrm>
            <a:off x="2771775" y="3284538"/>
            <a:ext cx="10922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Prese-</a:t>
            </a:r>
          </a:p>
          <a:p>
            <a:pPr eaLnBrk="1" hangingPunct="1">
              <a:spcBef>
                <a:spcPct val="0"/>
              </a:spcBef>
              <a:buFontTx/>
              <a:buNone/>
            </a:pPr>
            <a:r>
              <a:rPr lang="nb-NO" altLang="nb-NO" sz="2400">
                <a:latin typeface="Arial" charset="0"/>
              </a:rPr>
              <a:t>dens</a:t>
            </a:r>
          </a:p>
          <a:p>
            <a:pPr eaLnBrk="1" hangingPunct="1">
              <a:spcBef>
                <a:spcPct val="0"/>
              </a:spcBef>
              <a:buFontTx/>
              <a:buNone/>
            </a:pPr>
            <a:r>
              <a:rPr lang="nb-NO" altLang="nb-NO" sz="2400">
                <a:latin typeface="Arial" charset="0"/>
              </a:rPr>
              <a:t>  etc</a:t>
            </a:r>
          </a:p>
        </p:txBody>
      </p:sp>
      <p:sp>
        <p:nvSpPr>
          <p:cNvPr id="25" name="TextBox 24"/>
          <p:cNvSpPr txBox="1">
            <a:spLocks noChangeArrowheads="1"/>
          </p:cNvSpPr>
          <p:nvPr/>
        </p:nvSpPr>
        <p:spPr bwMode="auto">
          <a:xfrm>
            <a:off x="2917825" y="4868863"/>
            <a:ext cx="1223963"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Reelle </a:t>
            </a:r>
          </a:p>
          <a:p>
            <a:pPr eaLnBrk="1" hangingPunct="1">
              <a:spcBef>
                <a:spcPct val="0"/>
              </a:spcBef>
              <a:buFontTx/>
              <a:buNone/>
            </a:pPr>
            <a:r>
              <a:rPr lang="nb-NO" altLang="nb-NO" sz="2400">
                <a:latin typeface="Arial" charset="0"/>
              </a:rPr>
              <a:t>hensyn</a:t>
            </a:r>
          </a:p>
        </p:txBody>
      </p:sp>
      <p:cxnSp>
        <p:nvCxnSpPr>
          <p:cNvPr id="44" name="Straight Arrow Connector 43"/>
          <p:cNvCxnSpPr/>
          <p:nvPr/>
        </p:nvCxnSpPr>
        <p:spPr>
          <a:xfrm>
            <a:off x="4284663" y="836613"/>
            <a:ext cx="935037"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924300" y="1700213"/>
            <a:ext cx="1008063"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248150" y="2706688"/>
            <a:ext cx="1152525"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924300" y="3789363"/>
            <a:ext cx="1008063"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Right Brace 53"/>
          <p:cNvSpPr/>
          <p:nvPr/>
        </p:nvSpPr>
        <p:spPr>
          <a:xfrm>
            <a:off x="5795963" y="188913"/>
            <a:ext cx="431800" cy="5256212"/>
          </a:xfrm>
          <a:prstGeom prst="rightBrace">
            <a:avLst/>
          </a:prstGeom>
          <a:ln w="1016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cs typeface="Arial" charset="0"/>
            </a:endParaRPr>
          </a:p>
        </p:txBody>
      </p:sp>
      <p:sp>
        <p:nvSpPr>
          <p:cNvPr id="55" name="TextBox 54"/>
          <p:cNvSpPr txBox="1">
            <a:spLocks noChangeArrowheads="1"/>
          </p:cNvSpPr>
          <p:nvPr/>
        </p:nvSpPr>
        <p:spPr bwMode="auto">
          <a:xfrm>
            <a:off x="4351338" y="247650"/>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Tolkes</a:t>
            </a:r>
          </a:p>
        </p:txBody>
      </p:sp>
      <p:sp>
        <p:nvSpPr>
          <p:cNvPr id="57" name="Rectangle 56"/>
          <p:cNvSpPr>
            <a:spLocks noChangeArrowheads="1"/>
          </p:cNvSpPr>
          <p:nvPr/>
        </p:nvSpPr>
        <p:spPr bwMode="auto">
          <a:xfrm>
            <a:off x="4284663" y="1125538"/>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Tolkes</a:t>
            </a:r>
          </a:p>
        </p:txBody>
      </p:sp>
      <p:sp>
        <p:nvSpPr>
          <p:cNvPr id="58" name="Rectangle 57"/>
          <p:cNvSpPr>
            <a:spLocks noChangeArrowheads="1"/>
          </p:cNvSpPr>
          <p:nvPr/>
        </p:nvSpPr>
        <p:spPr bwMode="auto">
          <a:xfrm flipH="1">
            <a:off x="4248150" y="3255963"/>
            <a:ext cx="12239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Tolkes</a:t>
            </a:r>
          </a:p>
        </p:txBody>
      </p:sp>
      <p:sp>
        <p:nvSpPr>
          <p:cNvPr id="59" name="Rectangle 58"/>
          <p:cNvSpPr>
            <a:spLocks noChangeArrowheads="1"/>
          </p:cNvSpPr>
          <p:nvPr/>
        </p:nvSpPr>
        <p:spPr bwMode="auto">
          <a:xfrm>
            <a:off x="4251325" y="2171700"/>
            <a:ext cx="1223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a:latin typeface="Arial" charset="0"/>
              </a:rPr>
              <a:t>Tolkes</a:t>
            </a:r>
          </a:p>
        </p:txBody>
      </p:sp>
      <p:cxnSp>
        <p:nvCxnSpPr>
          <p:cNvPr id="62" name="Straight Arrow Connector 61"/>
          <p:cNvCxnSpPr/>
          <p:nvPr/>
        </p:nvCxnSpPr>
        <p:spPr>
          <a:xfrm>
            <a:off x="6300788" y="1268413"/>
            <a:ext cx="574675" cy="1512887"/>
          </a:xfrm>
          <a:prstGeom prst="straightConnector1">
            <a:avLst/>
          </a:prstGeom>
          <a:ln w="190500">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6300788" y="3068638"/>
            <a:ext cx="574675" cy="1655762"/>
          </a:xfrm>
          <a:prstGeom prst="straightConnector1">
            <a:avLst/>
          </a:prstGeom>
          <a:ln w="190500">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6948488" y="1989138"/>
            <a:ext cx="1944687" cy="172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b-NO" sz="3200" dirty="0" err="1"/>
              <a:t>Avvei-</a:t>
            </a:r>
            <a:endParaRPr lang="nb-NO" sz="3200" dirty="0"/>
          </a:p>
          <a:p>
            <a:pPr algn="ctr">
              <a:defRPr/>
            </a:pPr>
            <a:r>
              <a:rPr lang="nb-NO" sz="3200" dirty="0" err="1"/>
              <a:t>ning</a:t>
            </a:r>
            <a:endParaRPr lang="nb-NO" sz="3200" dirty="0"/>
          </a:p>
        </p:txBody>
      </p:sp>
      <p:sp>
        <p:nvSpPr>
          <p:cNvPr id="71" name="Down Arrow 70"/>
          <p:cNvSpPr/>
          <p:nvPr/>
        </p:nvSpPr>
        <p:spPr>
          <a:xfrm>
            <a:off x="7524750" y="3860800"/>
            <a:ext cx="792163" cy="1152525"/>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72" name="TextBox 71"/>
          <p:cNvSpPr txBox="1">
            <a:spLocks noChangeArrowheads="1"/>
          </p:cNvSpPr>
          <p:nvPr/>
        </p:nvSpPr>
        <p:spPr bwMode="auto">
          <a:xfrm>
            <a:off x="6516688" y="5300663"/>
            <a:ext cx="2447925" cy="6461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3600">
                <a:latin typeface="Arial" charset="0"/>
              </a:rPr>
              <a:t>Lovregelen</a:t>
            </a:r>
          </a:p>
        </p:txBody>
      </p:sp>
    </p:spTree>
    <p:extLst>
      <p:ext uri="{BB962C8B-B14F-4D97-AF65-F5344CB8AC3E}">
        <p14:creationId xmlns:p14="http://schemas.microsoft.com/office/powerpoint/2010/main" val="2054997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blinds(horizontal)">
                                      <p:cBhvr>
                                        <p:cTn id="47" dur="500"/>
                                        <p:tgtEl>
                                          <p:spTgt spid="5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blinds(horizontal)">
                                      <p:cBhvr>
                                        <p:cTn id="52" dur="500"/>
                                        <p:tgtEl>
                                          <p:spTgt spid="6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blinds(horizontal)">
                                      <p:cBhvr>
                                        <p:cTn id="57" dur="500"/>
                                        <p:tgtEl>
                                          <p:spTgt spid="6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blinds(horizontal)">
                                      <p:cBhvr>
                                        <p:cTn id="62" dur="500"/>
                                        <p:tgtEl>
                                          <p:spTgt spid="6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blinds(horizontal)">
                                      <p:cBhvr>
                                        <p:cTn id="67" dur="500"/>
                                        <p:tgtEl>
                                          <p:spTgt spid="71"/>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blinds(horizontal)">
                                      <p:cBhvr>
                                        <p:cTn id="70"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animBg="1"/>
      <p:bldP spid="22" grpId="0" animBg="1"/>
      <p:bldP spid="23" grpId="0" animBg="1"/>
      <p:bldP spid="24" grpId="0" animBg="1"/>
      <p:bldP spid="25" grpId="0" animBg="1"/>
      <p:bldP spid="54" grpId="0" animBg="1"/>
      <p:bldP spid="55" grpId="0"/>
      <p:bldP spid="57" grpId="0"/>
      <p:bldP spid="58" grpId="0"/>
      <p:bldP spid="59" grpId="0"/>
      <p:bldP spid="69" grpId="0" animBg="1"/>
      <p:bldP spid="71" grpId="0" animBg="1"/>
      <p:bldP spid="7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6336704" cy="2160240"/>
          </a:xfrm>
        </p:spPr>
        <p:txBody>
          <a:bodyPr>
            <a:normAutofit/>
          </a:bodyPr>
          <a:lstStyle/>
          <a:p>
            <a:pPr lvl="0"/>
            <a:r>
              <a:rPr lang="nb-NO" dirty="0"/>
              <a:t>Rettskildefaktorer og deres betydning for regelforståelsen</a:t>
            </a:r>
          </a:p>
        </p:txBody>
      </p:sp>
      <p:sp>
        <p:nvSpPr>
          <p:cNvPr id="3" name="Content Placeholder 2"/>
          <p:cNvSpPr>
            <a:spLocks noGrp="1"/>
          </p:cNvSpPr>
          <p:nvPr>
            <p:ph idx="1"/>
          </p:nvPr>
        </p:nvSpPr>
        <p:spPr>
          <a:xfrm>
            <a:off x="539552" y="3140968"/>
            <a:ext cx="8229600" cy="2952328"/>
          </a:xfrm>
        </p:spPr>
        <p:txBody>
          <a:bodyPr/>
          <a:lstStyle/>
          <a:p>
            <a:r>
              <a:rPr lang="nb-NO" sz="3600" dirty="0"/>
              <a:t>To særtrekk i norsk rettskildelære</a:t>
            </a:r>
          </a:p>
          <a:p>
            <a:pPr marL="514350" indent="-514350">
              <a:buFont typeface="+mj-lt"/>
              <a:buAutoNum type="arabicParenR"/>
            </a:pPr>
            <a:r>
              <a:rPr lang="nb-NO" sz="3600" i="1" dirty="0"/>
              <a:t>Lovforarbeidenes</a:t>
            </a:r>
            <a:r>
              <a:rPr lang="nb-NO" sz="3600" dirty="0"/>
              <a:t> betydning</a:t>
            </a:r>
          </a:p>
          <a:p>
            <a:pPr marL="914400" lvl="1" indent="-514350">
              <a:buFont typeface="Wingdings" panose="05000000000000000000" pitchFamily="2" charset="2"/>
              <a:buChar char="q"/>
            </a:pPr>
            <a:r>
              <a:rPr lang="nb-NO" sz="3200" dirty="0"/>
              <a:t>Sammenhengen med norsk lovgivningsstil</a:t>
            </a:r>
          </a:p>
          <a:p>
            <a:pPr marL="914400" lvl="1" indent="-514350">
              <a:buFont typeface="Wingdings" panose="05000000000000000000" pitchFamily="2" charset="2"/>
              <a:buChar char="q"/>
            </a:pPr>
            <a:r>
              <a:rPr lang="nb-NO" sz="3200" dirty="0"/>
              <a:t>Stadiene i </a:t>
            </a:r>
            <a:r>
              <a:rPr lang="nb-NO" sz="3200" dirty="0" err="1"/>
              <a:t>lovprosessen</a:t>
            </a:r>
            <a:endParaRPr lang="nb-NO" dirty="0"/>
          </a:p>
          <a:p>
            <a:endParaRPr lang="nb-NO" dirty="0"/>
          </a:p>
        </p:txBody>
      </p:sp>
    </p:spTree>
    <p:extLst>
      <p:ext uri="{BB962C8B-B14F-4D97-AF65-F5344CB8AC3E}">
        <p14:creationId xmlns:p14="http://schemas.microsoft.com/office/powerpoint/2010/main" val="331583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556792"/>
            <a:ext cx="8229600" cy="3600400"/>
          </a:xfrm>
        </p:spPr>
        <p:txBody>
          <a:bodyPr>
            <a:normAutofit/>
          </a:bodyPr>
          <a:lstStyle/>
          <a:p>
            <a:pPr marL="742950" indent="-742950">
              <a:buAutoNum type="arabicParenR" startAt="2"/>
            </a:pPr>
            <a:r>
              <a:rPr lang="nb-NO" sz="3600" dirty="0"/>
              <a:t>Åpen erkjennelse av hva </a:t>
            </a:r>
            <a:r>
              <a:rPr lang="nb-NO" sz="3600" i="1" dirty="0"/>
              <a:t>vurderinger</a:t>
            </a:r>
            <a:r>
              <a:rPr lang="nb-NO" sz="3600" dirty="0"/>
              <a:t> betyr</a:t>
            </a:r>
          </a:p>
          <a:p>
            <a:pPr marL="914400" lvl="1" indent="-514350">
              <a:buFont typeface="Wingdings" panose="05000000000000000000" pitchFamily="2" charset="2"/>
              <a:buChar char="q"/>
            </a:pPr>
            <a:r>
              <a:rPr lang="nb-NO" sz="3200" dirty="0"/>
              <a:t>Objektivitet og subjektivitet</a:t>
            </a:r>
          </a:p>
          <a:p>
            <a:pPr marL="914400" lvl="1" indent="-514350">
              <a:buFont typeface="Wingdings" panose="05000000000000000000" pitchFamily="2" charset="2"/>
              <a:buChar char="q"/>
            </a:pPr>
            <a:r>
              <a:rPr lang="nb-NO" sz="3200" dirty="0"/>
              <a:t>Form og realiteter</a:t>
            </a:r>
          </a:p>
          <a:p>
            <a:pPr marL="914400" lvl="1" indent="-514350">
              <a:buFont typeface="Wingdings" panose="05000000000000000000" pitchFamily="2" charset="2"/>
              <a:buChar char="q"/>
            </a:pPr>
            <a:r>
              <a:rPr lang="nb-NO" sz="3200" dirty="0"/>
              <a:t>Forskjellen på relevans og vekt</a:t>
            </a:r>
          </a:p>
        </p:txBody>
      </p:sp>
    </p:spTree>
    <p:extLst>
      <p:ext uri="{BB962C8B-B14F-4D97-AF65-F5344CB8AC3E}">
        <p14:creationId xmlns:p14="http://schemas.microsoft.com/office/powerpoint/2010/main" val="249372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1143000"/>
          </a:xfrm>
        </p:spPr>
        <p:txBody>
          <a:bodyPr/>
          <a:lstStyle/>
          <a:p>
            <a:r>
              <a:rPr lang="nb-NO" dirty="0"/>
              <a:t>Lovformål</a:t>
            </a:r>
          </a:p>
        </p:txBody>
      </p:sp>
      <p:sp>
        <p:nvSpPr>
          <p:cNvPr id="3" name="Content Placeholder 2"/>
          <p:cNvSpPr>
            <a:spLocks noGrp="1"/>
          </p:cNvSpPr>
          <p:nvPr>
            <p:ph idx="1"/>
          </p:nvPr>
        </p:nvSpPr>
        <p:spPr/>
        <p:txBody>
          <a:bodyPr/>
          <a:lstStyle/>
          <a:p>
            <a:r>
              <a:rPr lang="nb-NO" sz="3600" dirty="0"/>
              <a:t>Hvorfor er lovformålet viktig for forståelsen av en lovbestemmelse?</a:t>
            </a:r>
          </a:p>
          <a:p>
            <a:r>
              <a:rPr lang="nb-NO" sz="3600" dirty="0"/>
              <a:t>Hvor finner en lovformålet?</a:t>
            </a:r>
          </a:p>
          <a:p>
            <a:pPr lvl="1"/>
            <a:r>
              <a:rPr lang="nb-NO" sz="3200" dirty="0"/>
              <a:t>Lovteksten</a:t>
            </a:r>
          </a:p>
          <a:p>
            <a:pPr lvl="1"/>
            <a:r>
              <a:rPr lang="nb-NO" sz="3200" dirty="0"/>
              <a:t>Lovforarbeidene</a:t>
            </a:r>
          </a:p>
          <a:p>
            <a:pPr lvl="1"/>
            <a:r>
              <a:rPr lang="nb-NO" sz="3200" dirty="0"/>
              <a:t>Indirekte slutninger</a:t>
            </a:r>
          </a:p>
        </p:txBody>
      </p:sp>
    </p:spTree>
    <p:extLst>
      <p:ext uri="{BB962C8B-B14F-4D97-AF65-F5344CB8AC3E}">
        <p14:creationId xmlns:p14="http://schemas.microsoft.com/office/powerpoint/2010/main" val="19866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44824"/>
            <a:ext cx="7427168" cy="2332856"/>
          </a:xfrm>
        </p:spPr>
        <p:txBody>
          <a:bodyPr/>
          <a:lstStyle/>
          <a:p>
            <a:r>
              <a:rPr lang="nb-NO" sz="3600" dirty="0"/>
              <a:t>Den klassiske metodetilnærmingen</a:t>
            </a:r>
          </a:p>
          <a:p>
            <a:pPr lvl="1"/>
            <a:r>
              <a:rPr lang="nb-NO" sz="3200" dirty="0"/>
              <a:t>Kun to rettskilder</a:t>
            </a:r>
          </a:p>
          <a:p>
            <a:pPr lvl="1"/>
            <a:r>
              <a:rPr lang="nb-NO" sz="3200" dirty="0"/>
              <a:t>Likevel ‘bi’-kilder (sekundære kilder)</a:t>
            </a:r>
          </a:p>
          <a:p>
            <a:pPr marL="457200" lvl="1" indent="0">
              <a:buNone/>
            </a:pPr>
            <a:endParaRPr lang="nb-NO" dirty="0"/>
          </a:p>
        </p:txBody>
      </p:sp>
    </p:spTree>
    <p:extLst>
      <p:ext uri="{BB962C8B-B14F-4D97-AF65-F5344CB8AC3E}">
        <p14:creationId xmlns:p14="http://schemas.microsoft.com/office/powerpoint/2010/main" val="72672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5288" y="1989138"/>
            <a:ext cx="1944687" cy="95408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t>Rettskilde-prinsippene</a:t>
            </a:r>
          </a:p>
        </p:txBody>
      </p:sp>
      <p:cxnSp>
        <p:nvCxnSpPr>
          <p:cNvPr id="7" name="Straight Arrow Connector 6"/>
          <p:cNvCxnSpPr>
            <a:stCxn id="5" idx="3"/>
          </p:cNvCxnSpPr>
          <p:nvPr/>
        </p:nvCxnSpPr>
        <p:spPr>
          <a:xfrm flipV="1">
            <a:off x="2339975" y="1989138"/>
            <a:ext cx="792163" cy="47625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p:cNvCxnSpPr>
          <p:nvPr/>
        </p:nvCxnSpPr>
        <p:spPr>
          <a:xfrm>
            <a:off x="2339975" y="2465388"/>
            <a:ext cx="719138" cy="67627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3059113" y="1844675"/>
            <a:ext cx="1296987" cy="5238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1800"/>
              <a:t>      </a:t>
            </a:r>
            <a:r>
              <a:rPr lang="nb-NO" altLang="nb-NO" sz="2800"/>
              <a:t>Lov</a:t>
            </a:r>
          </a:p>
        </p:txBody>
      </p:sp>
      <p:sp>
        <p:nvSpPr>
          <p:cNvPr id="12" name="TextBox 11"/>
          <p:cNvSpPr txBox="1">
            <a:spLocks noChangeArrowheads="1"/>
          </p:cNvSpPr>
          <p:nvPr/>
        </p:nvSpPr>
        <p:spPr bwMode="auto">
          <a:xfrm>
            <a:off x="3059113" y="3213100"/>
            <a:ext cx="1512887" cy="5238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1800"/>
              <a:t>  </a:t>
            </a:r>
            <a:r>
              <a:rPr lang="nb-NO" altLang="nb-NO" sz="2800"/>
              <a:t>Sedvane</a:t>
            </a:r>
          </a:p>
        </p:txBody>
      </p:sp>
      <p:cxnSp>
        <p:nvCxnSpPr>
          <p:cNvPr id="16" name="Straight Arrow Connector 15"/>
          <p:cNvCxnSpPr>
            <a:stCxn id="11" idx="3"/>
          </p:cNvCxnSpPr>
          <p:nvPr/>
        </p:nvCxnSpPr>
        <p:spPr>
          <a:xfrm flipV="1">
            <a:off x="4356100" y="2060575"/>
            <a:ext cx="2303463" cy="4603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572000" y="3429000"/>
            <a:ext cx="2303463" cy="4603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948488" y="1773238"/>
            <a:ext cx="1195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t>Tolkes</a:t>
            </a:r>
          </a:p>
        </p:txBody>
      </p:sp>
      <p:sp>
        <p:nvSpPr>
          <p:cNvPr id="22" name="TextBox 21"/>
          <p:cNvSpPr txBox="1">
            <a:spLocks noChangeArrowheads="1"/>
          </p:cNvSpPr>
          <p:nvPr/>
        </p:nvSpPr>
        <p:spPr bwMode="auto">
          <a:xfrm>
            <a:off x="7164388" y="3141663"/>
            <a:ext cx="1195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a:t>Tolkes</a:t>
            </a:r>
          </a:p>
        </p:txBody>
      </p:sp>
      <p:sp>
        <p:nvSpPr>
          <p:cNvPr id="23" name="TextBox 22"/>
          <p:cNvSpPr txBox="1">
            <a:spLocks noChangeArrowheads="1"/>
          </p:cNvSpPr>
          <p:nvPr/>
        </p:nvSpPr>
        <p:spPr bwMode="auto">
          <a:xfrm>
            <a:off x="4067175" y="4508500"/>
            <a:ext cx="1512888"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t>Dommer </a:t>
            </a:r>
          </a:p>
          <a:p>
            <a:pPr eaLnBrk="1" hangingPunct="1">
              <a:spcBef>
                <a:spcPct val="0"/>
              </a:spcBef>
              <a:buFontTx/>
              <a:buNone/>
            </a:pPr>
            <a:r>
              <a:rPr lang="nb-NO" altLang="nb-NO" sz="2800"/>
              <a:t>       etc</a:t>
            </a:r>
          </a:p>
        </p:txBody>
      </p:sp>
      <p:sp>
        <p:nvSpPr>
          <p:cNvPr id="24" name="TextBox 23"/>
          <p:cNvSpPr txBox="1">
            <a:spLocks noChangeArrowheads="1"/>
          </p:cNvSpPr>
          <p:nvPr/>
        </p:nvSpPr>
        <p:spPr bwMode="auto">
          <a:xfrm>
            <a:off x="5940425" y="4508500"/>
            <a:ext cx="1820863"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a:t>Rettsviten-skap etc.</a:t>
            </a:r>
          </a:p>
        </p:txBody>
      </p:sp>
      <p:cxnSp>
        <p:nvCxnSpPr>
          <p:cNvPr id="26" name="Straight Arrow Connector 25"/>
          <p:cNvCxnSpPr>
            <a:stCxn id="23" idx="0"/>
          </p:cNvCxnSpPr>
          <p:nvPr/>
        </p:nvCxnSpPr>
        <p:spPr>
          <a:xfrm flipV="1">
            <a:off x="4824413" y="2133600"/>
            <a:ext cx="611187" cy="237490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859338" y="3500438"/>
            <a:ext cx="828675" cy="100806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940425" y="2133600"/>
            <a:ext cx="1079500" cy="237490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6156325" y="3500438"/>
            <a:ext cx="863600" cy="100806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798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blinds(horizontal)">
                                      <p:cBhvr>
                                        <p:cTn id="40" dur="500"/>
                                        <p:tgtEl>
                                          <p:spTgt spid="2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linds(horizontal)">
                                      <p:cBhvr>
                                        <p:cTn id="43" dur="500"/>
                                        <p:tgtEl>
                                          <p:spTgt spid="2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blinds(horizontal)">
                                      <p:cBhvr>
                                        <p:cTn id="53" dur="500"/>
                                        <p:tgtEl>
                                          <p:spTgt spid="2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linds(horizontal)">
                                      <p:cBhvr>
                                        <p:cTn id="58" dur="500"/>
                                        <p:tgtEl>
                                          <p:spTgt spid="3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blinds(horizontal)">
                                      <p:cBhvr>
                                        <p:cTn id="6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20" grpId="0"/>
      <p:bldP spid="22" grpId="0"/>
      <p:bldP spid="23" grpId="0" animBg="1"/>
      <p:bldP spid="2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Tre ‘case’</a:t>
            </a:r>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r>
              <a:rPr lang="nb-NO" sz="3600" dirty="0"/>
              <a:t>Hvordan ville disse ha blitt løst med </a:t>
            </a:r>
            <a:r>
              <a:rPr lang="nb-NO" sz="3600" i="1" dirty="0"/>
              <a:t>klassisk</a:t>
            </a:r>
            <a:r>
              <a:rPr lang="nb-NO" sz="3600" dirty="0"/>
              <a:t> juridisk metode?</a:t>
            </a:r>
          </a:p>
          <a:p>
            <a:pPr lvl="1" indent="-742950">
              <a:buFont typeface="+mj-lt"/>
              <a:buAutoNum type="arabicParenR"/>
            </a:pPr>
            <a:r>
              <a:rPr lang="nb-NO" altLang="nb-NO" sz="3600" dirty="0"/>
              <a:t>Passbåten</a:t>
            </a:r>
          </a:p>
          <a:p>
            <a:pPr marL="0" lvl="1" indent="0">
              <a:buNone/>
            </a:pPr>
            <a:r>
              <a:rPr lang="nb-NO" altLang="nb-NO" sz="3600" b="1" dirty="0"/>
              <a:t>	Straffeloven av 1902 § 422 annet ledd</a:t>
            </a:r>
          </a:p>
          <a:p>
            <a:pPr marL="342900" lvl="1" indent="-342900">
              <a:buFont typeface="Arial" panose="020B0604020202020204" pitchFamily="34" charset="0"/>
              <a:buChar char="•"/>
            </a:pPr>
            <a:r>
              <a:rPr lang="nb-NO" altLang="nb-NO" sz="3600" dirty="0"/>
              <a:t>«Fører av skip, maskinist, styrmann, stuert, telegrafist, skipselektriker eller los som forsettlig eller uaktsomt beruser seg under tjenesten eller når denne forestår, straffes med bøter eller med fengsel inntil 1 år.»</a:t>
            </a:r>
          </a:p>
          <a:p>
            <a:pPr marL="342900" lvl="1" indent="-342900">
              <a:buFont typeface="Arial" panose="020B0604020202020204" pitchFamily="34" charset="0"/>
              <a:buChar char="•"/>
            </a:pPr>
            <a:endParaRPr lang="nb-NO" sz="3600" dirty="0"/>
          </a:p>
          <a:p>
            <a:endParaRPr lang="nb-NO" dirty="0"/>
          </a:p>
        </p:txBody>
      </p:sp>
    </p:spTree>
    <p:extLst>
      <p:ext uri="{BB962C8B-B14F-4D97-AF65-F5344CB8AC3E}">
        <p14:creationId xmlns:p14="http://schemas.microsoft.com/office/powerpoint/2010/main" val="77881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6120680"/>
          </a:xfrm>
        </p:spPr>
        <p:txBody>
          <a:bodyPr/>
          <a:lstStyle/>
          <a:p>
            <a:pPr marL="0" indent="0">
              <a:buNone/>
            </a:pPr>
            <a:r>
              <a:rPr lang="nb-NO" dirty="0"/>
              <a:t>2) </a:t>
            </a:r>
            <a:r>
              <a:rPr lang="nb-NO" sz="3600" dirty="0"/>
              <a:t>Pasientinnsyn</a:t>
            </a:r>
          </a:p>
          <a:p>
            <a:pPr marL="0" indent="0">
              <a:buNone/>
            </a:pPr>
            <a:r>
              <a:rPr lang="nb-NO" altLang="nb-NO" b="1" dirty="0"/>
              <a:t>	</a:t>
            </a:r>
            <a:r>
              <a:rPr lang="nb-NO" altLang="nb-NO" b="1" dirty="0">
                <a:latin typeface="Arial" panose="020B0604020202020204" pitchFamily="34" charset="0"/>
                <a:cs typeface="Arial" panose="020B0604020202020204" pitchFamily="34" charset="0"/>
              </a:rPr>
              <a:t>Forvaltningsloven § 18 a</a:t>
            </a:r>
          </a:p>
          <a:p>
            <a:pPr marL="0" indent="0">
              <a:buNone/>
            </a:pPr>
            <a:r>
              <a:rPr lang="nb-NO" altLang="nb-NO" dirty="0">
                <a:latin typeface="Arial" panose="020B0604020202020204" pitchFamily="34" charset="0"/>
                <a:cs typeface="Arial" panose="020B0604020202020204" pitchFamily="34" charset="0"/>
              </a:rPr>
              <a:t>«En part har ikke krav på å gjøre seg kjent med dokument som et forvaltningsorgan har utarbeidd for </a:t>
            </a:r>
            <a:r>
              <a:rPr lang="nb-NO" altLang="nb-NO" b="1" dirty="0">
                <a:latin typeface="Arial" panose="020B0604020202020204" pitchFamily="34" charset="0"/>
                <a:cs typeface="Arial" panose="020B0604020202020204" pitchFamily="34" charset="0"/>
              </a:rPr>
              <a:t>sin egen interne saksforberedelse</a:t>
            </a:r>
            <a:r>
              <a:rPr lang="nb-NO" altLang="nb-NO" dirty="0">
                <a:latin typeface="Arial" panose="020B0604020202020204" pitchFamily="34" charset="0"/>
                <a:cs typeface="Arial" panose="020B0604020202020204" pitchFamily="34" charset="0"/>
              </a:rPr>
              <a:t> (organinterne dokumenter). …»</a:t>
            </a:r>
          </a:p>
          <a:p>
            <a:pPr marL="0" indent="0">
              <a:buNone/>
            </a:pPr>
            <a:r>
              <a:rPr lang="nb-NO" altLang="nb-NO" b="1" dirty="0">
                <a:latin typeface="Arial" panose="020B0604020202020204" pitchFamily="34" charset="0"/>
                <a:cs typeface="Arial" panose="020B0604020202020204" pitchFamily="34" charset="0"/>
              </a:rPr>
              <a:t>	</a:t>
            </a:r>
            <a:r>
              <a:rPr lang="nb-NO" altLang="nb-NO" b="1" dirty="0" err="1">
                <a:latin typeface="Arial" panose="020B0604020202020204" pitchFamily="34" charset="0"/>
                <a:cs typeface="Arial" panose="020B0604020202020204" pitchFamily="34" charset="0"/>
              </a:rPr>
              <a:t>Offentleglova</a:t>
            </a:r>
            <a:r>
              <a:rPr lang="nb-NO" altLang="nb-NO" b="1" dirty="0">
                <a:latin typeface="Arial" panose="020B0604020202020204" pitchFamily="34" charset="0"/>
                <a:cs typeface="Arial" panose="020B0604020202020204" pitchFamily="34" charset="0"/>
              </a:rPr>
              <a:t> § 14</a:t>
            </a:r>
          </a:p>
          <a:p>
            <a:pPr marL="0" indent="0">
              <a:buNone/>
            </a:pPr>
            <a:r>
              <a:rPr lang="nb-NO" altLang="nb-NO" dirty="0">
                <a:latin typeface="Arial" panose="020B0604020202020204" pitchFamily="34" charset="0"/>
                <a:cs typeface="Arial" panose="020B0604020202020204" pitchFamily="34" charset="0"/>
              </a:rPr>
              <a:t>«Eit organ kan </a:t>
            </a:r>
            <a:r>
              <a:rPr lang="nb-NO" altLang="nb-NO" dirty="0" err="1">
                <a:latin typeface="Arial" panose="020B0604020202020204" pitchFamily="34" charset="0"/>
                <a:cs typeface="Arial" panose="020B0604020202020204" pitchFamily="34" charset="0"/>
              </a:rPr>
              <a:t>gjere</a:t>
            </a:r>
            <a:r>
              <a:rPr lang="nb-NO" altLang="nb-NO" dirty="0">
                <a:latin typeface="Arial" panose="020B0604020202020204" pitchFamily="34" charset="0"/>
                <a:cs typeface="Arial" panose="020B0604020202020204" pitchFamily="34" charset="0"/>
              </a:rPr>
              <a:t> unntak </a:t>
            </a:r>
            <a:r>
              <a:rPr lang="nb-NO" altLang="nb-NO" dirty="0" err="1">
                <a:latin typeface="Arial" panose="020B0604020202020204" pitchFamily="34" charset="0"/>
                <a:cs typeface="Arial" panose="020B0604020202020204" pitchFamily="34" charset="0"/>
              </a:rPr>
              <a:t>frå</a:t>
            </a:r>
            <a:r>
              <a:rPr lang="nb-NO" altLang="nb-NO" dirty="0">
                <a:latin typeface="Arial" panose="020B0604020202020204" pitchFamily="34" charset="0"/>
                <a:cs typeface="Arial" panose="020B0604020202020204" pitchFamily="34" charset="0"/>
              </a:rPr>
              <a:t> innsyn for dokument som organet har utarbeidd for </a:t>
            </a:r>
            <a:r>
              <a:rPr lang="nb-NO" altLang="nb-NO" b="1" dirty="0">
                <a:latin typeface="Arial" panose="020B0604020202020204" pitchFamily="34" charset="0"/>
                <a:cs typeface="Arial" panose="020B0604020202020204" pitchFamily="34" charset="0"/>
              </a:rPr>
              <a:t>si</a:t>
            </a:r>
            <a:r>
              <a:rPr lang="nb-NO" altLang="nb-NO" dirty="0">
                <a:latin typeface="Arial" panose="020B0604020202020204" pitchFamily="34" charset="0"/>
                <a:cs typeface="Arial" panose="020B0604020202020204" pitchFamily="34" charset="0"/>
              </a:rPr>
              <a:t> </a:t>
            </a:r>
            <a:r>
              <a:rPr lang="nb-NO" altLang="nb-NO" b="1" dirty="0">
                <a:latin typeface="Arial" panose="020B0604020202020204" pitchFamily="34" charset="0"/>
                <a:cs typeface="Arial" panose="020B0604020202020204" pitchFamily="34" charset="0"/>
              </a:rPr>
              <a:t>eiga interne saksførebuing</a:t>
            </a:r>
            <a:r>
              <a:rPr lang="nb-NO" altLang="nb-NO" dirty="0">
                <a:latin typeface="Arial" panose="020B0604020202020204" pitchFamily="34" charset="0"/>
                <a:cs typeface="Arial" panose="020B0604020202020204" pitchFamily="34" charset="0"/>
              </a:rPr>
              <a:t>. …»</a:t>
            </a:r>
          </a:p>
          <a:p>
            <a:pPr marL="0" indent="0">
              <a:buNone/>
            </a:pPr>
            <a:endParaRPr lang="nb-NO" dirty="0"/>
          </a:p>
        </p:txBody>
      </p:sp>
    </p:spTree>
    <p:extLst>
      <p:ext uri="{BB962C8B-B14F-4D97-AF65-F5344CB8AC3E}">
        <p14:creationId xmlns:p14="http://schemas.microsoft.com/office/powerpoint/2010/main" val="151031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b-NO" sz="3600" dirty="0"/>
              <a:t>3) Sjømannshustruen</a:t>
            </a:r>
          </a:p>
          <a:p>
            <a:pPr marL="0" indent="0">
              <a:buNone/>
            </a:pPr>
            <a:r>
              <a:rPr lang="nb-NO" altLang="nb-NO" b="1" dirty="0"/>
              <a:t>	</a:t>
            </a:r>
            <a:r>
              <a:rPr lang="nb-NO" altLang="nb-NO" b="1" dirty="0">
                <a:latin typeface="Arial" panose="020B0604020202020204" pitchFamily="34" charset="0"/>
                <a:cs typeface="Arial" panose="020B0604020202020204" pitchFamily="34" charset="0"/>
              </a:rPr>
              <a:t>Ekteskapsloven § 41 første ledd</a:t>
            </a:r>
          </a:p>
          <a:p>
            <a:pPr marL="0" indent="0">
              <a:buNone/>
            </a:pPr>
            <a:r>
              <a:rPr lang="nb-NO" altLang="nb-NO" dirty="0">
                <a:latin typeface="Arial" panose="020B0604020202020204" pitchFamily="34" charset="0"/>
                <a:cs typeface="Arial" panose="020B0604020202020204" pitchFamily="34" charset="0"/>
              </a:rPr>
              <a:t>«En ektefelle kan under samlivet med ansvar for begge ektefellene inngå </a:t>
            </a:r>
            <a:r>
              <a:rPr lang="nb-NO" altLang="nb-NO" b="1" dirty="0">
                <a:latin typeface="Arial" panose="020B0604020202020204" pitchFamily="34" charset="0"/>
                <a:cs typeface="Arial" panose="020B0604020202020204" pitchFamily="34" charset="0"/>
              </a:rPr>
              <a:t>vanlige</a:t>
            </a:r>
            <a:r>
              <a:rPr lang="nb-NO" altLang="nb-NO" dirty="0">
                <a:latin typeface="Arial" panose="020B0604020202020204" pitchFamily="34" charset="0"/>
                <a:cs typeface="Arial" panose="020B0604020202020204" pitchFamily="34" charset="0"/>
              </a:rPr>
              <a:t> avtaler om det daglige husholdet og oppfostringen av barn og vanlige avtaler for å dekke den enkelte ektefelles nødvendige behov.»</a:t>
            </a:r>
          </a:p>
          <a:p>
            <a:pPr marL="0" indent="0">
              <a:buNone/>
            </a:pPr>
            <a:endParaRPr lang="nb-NO" dirty="0"/>
          </a:p>
        </p:txBody>
      </p:sp>
    </p:spTree>
    <p:extLst>
      <p:ext uri="{BB962C8B-B14F-4D97-AF65-F5344CB8AC3E}">
        <p14:creationId xmlns:p14="http://schemas.microsoft.com/office/powerpoint/2010/main" val="225252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nb-NO" sz="4800" dirty="0">
                <a:latin typeface="+mj-lt"/>
              </a:rPr>
              <a:t>Eckhoffs rettskildeinnsats</a:t>
            </a:r>
          </a:p>
        </p:txBody>
      </p:sp>
      <p:sp>
        <p:nvSpPr>
          <p:cNvPr id="3" name="Content Placeholder 2"/>
          <p:cNvSpPr>
            <a:spLocks noGrp="1"/>
          </p:cNvSpPr>
          <p:nvPr>
            <p:ph idx="1"/>
          </p:nvPr>
        </p:nvSpPr>
        <p:spPr>
          <a:xfrm>
            <a:off x="395536" y="1628800"/>
            <a:ext cx="8229600" cy="4525963"/>
          </a:xfrm>
        </p:spPr>
        <p:txBody>
          <a:bodyPr>
            <a:normAutofit lnSpcReduction="10000"/>
          </a:bodyPr>
          <a:lstStyle/>
          <a:p>
            <a:pPr marL="514350" indent="-514350">
              <a:buFont typeface="+mj-lt"/>
              <a:buAutoNum type="arabicPeriod"/>
            </a:pPr>
            <a:r>
              <a:rPr lang="nb-NO" sz="3600" dirty="0"/>
              <a:t>Utvidet relevans (rettskilde</a:t>
            </a:r>
            <a:r>
              <a:rPr lang="nb-NO" sz="3600" i="1" dirty="0"/>
              <a:t>faktorer</a:t>
            </a:r>
            <a:r>
              <a:rPr lang="nb-NO" sz="3600" dirty="0"/>
              <a:t>)</a:t>
            </a:r>
          </a:p>
          <a:p>
            <a:pPr marL="514350" indent="-514350">
              <a:buFont typeface="+mj-lt"/>
              <a:buAutoNum type="arabicPeriod"/>
            </a:pPr>
            <a:r>
              <a:rPr lang="nb-NO" sz="3600" dirty="0"/>
              <a:t>Prinsipielt likestilte rettskilderettskildefaktorer</a:t>
            </a:r>
          </a:p>
          <a:p>
            <a:pPr marL="514350" indent="-514350">
              <a:buFont typeface="+mj-lt"/>
              <a:buAutoNum type="arabicPeriod"/>
            </a:pPr>
            <a:r>
              <a:rPr lang="nb-NO" sz="3600" dirty="0"/>
              <a:t>Ikke bindende, men av større eller mindre vekt</a:t>
            </a:r>
          </a:p>
          <a:p>
            <a:pPr marL="514350" indent="-514350">
              <a:buFont typeface="+mj-lt"/>
              <a:buAutoNum type="arabicPeriod"/>
            </a:pPr>
            <a:r>
              <a:rPr lang="nb-NO" sz="3600" dirty="0"/>
              <a:t>Vurderingenes betydning (reelle hensyn)</a:t>
            </a:r>
          </a:p>
          <a:p>
            <a:pPr marL="914400" lvl="1" indent="-514350">
              <a:buFont typeface="Wingdings" panose="05000000000000000000" pitchFamily="2" charset="2"/>
              <a:buChar char="q"/>
            </a:pPr>
            <a:r>
              <a:rPr lang="nb-NO" sz="3200" dirty="0"/>
              <a:t>Sammenlign hermeneutisk tolking - bakgrunnskunnskapens betydning</a:t>
            </a:r>
          </a:p>
          <a:p>
            <a:pPr marL="514350" indent="-514350">
              <a:buFont typeface="+mj-lt"/>
              <a:buAutoNum type="arabicPeriod"/>
            </a:pPr>
            <a:endParaRPr lang="nb-NO" sz="3600" dirty="0"/>
          </a:p>
        </p:txBody>
      </p:sp>
    </p:spTree>
    <p:extLst>
      <p:ext uri="{BB962C8B-B14F-4D97-AF65-F5344CB8AC3E}">
        <p14:creationId xmlns:p14="http://schemas.microsoft.com/office/powerpoint/2010/main" val="211918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375"/>
            <a:ext cx="7772400" cy="1511300"/>
          </a:xfrm>
        </p:spPr>
        <p:txBody>
          <a:bodyPr/>
          <a:lstStyle/>
          <a:p>
            <a:r>
              <a:rPr lang="nb-NO" dirty="0"/>
              <a:t>Rett- og pliktregler</a:t>
            </a:r>
            <a:endParaRPr lang="nb-NO" altLang="nb-NO" dirty="0"/>
          </a:p>
        </p:txBody>
      </p:sp>
      <p:sp>
        <p:nvSpPr>
          <p:cNvPr id="3" name="Subtitle 2"/>
          <p:cNvSpPr>
            <a:spLocks noGrp="1"/>
          </p:cNvSpPr>
          <p:nvPr>
            <p:ph type="subTitle" idx="1"/>
          </p:nvPr>
        </p:nvSpPr>
        <p:spPr>
          <a:xfrm>
            <a:off x="1258888" y="1628800"/>
            <a:ext cx="6400800" cy="838200"/>
          </a:xfrm>
        </p:spPr>
        <p:txBody>
          <a:bodyPr rtlCol="0">
            <a:normAutofit/>
          </a:bodyPr>
          <a:lstStyle/>
          <a:p>
            <a:pPr fontAlgn="auto">
              <a:spcAft>
                <a:spcPts val="0"/>
              </a:spcAft>
              <a:buFont typeface="Arial" pitchFamily="34" charset="0"/>
              <a:buNone/>
              <a:defRPr/>
            </a:pPr>
            <a:r>
              <a:rPr lang="nb-NO" b="1" dirty="0"/>
              <a:t>Hvis ……  ,  så </a:t>
            </a:r>
            <a:r>
              <a:rPr lang="nb-NO" b="1" i="1" dirty="0"/>
              <a:t>skal</a:t>
            </a:r>
          </a:p>
        </p:txBody>
      </p:sp>
      <p:sp>
        <p:nvSpPr>
          <p:cNvPr id="4" name="Rectangle 3"/>
          <p:cNvSpPr>
            <a:spLocks noChangeArrowheads="1"/>
          </p:cNvSpPr>
          <p:nvPr/>
        </p:nvSpPr>
        <p:spPr bwMode="auto">
          <a:xfrm>
            <a:off x="900113" y="3141663"/>
            <a:ext cx="2087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t>Betingelse 1</a:t>
            </a:r>
            <a:endParaRPr lang="en-US" altLang="nb-NO" sz="2800" dirty="0"/>
          </a:p>
        </p:txBody>
      </p:sp>
      <p:sp>
        <p:nvSpPr>
          <p:cNvPr id="5" name="Line 4"/>
          <p:cNvSpPr>
            <a:spLocks noChangeShapeType="1"/>
          </p:cNvSpPr>
          <p:nvPr/>
        </p:nvSpPr>
        <p:spPr bwMode="auto">
          <a:xfrm>
            <a:off x="827088" y="4149725"/>
            <a:ext cx="4824412"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6" name="Line 18"/>
          <p:cNvSpPr>
            <a:spLocks noChangeShapeType="1"/>
          </p:cNvSpPr>
          <p:nvPr/>
        </p:nvSpPr>
        <p:spPr bwMode="auto">
          <a:xfrm>
            <a:off x="5508625" y="4149725"/>
            <a:ext cx="158670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b-NO"/>
          </a:p>
        </p:txBody>
      </p:sp>
      <p:cxnSp>
        <p:nvCxnSpPr>
          <p:cNvPr id="11" name="Straight Connector 10"/>
          <p:cNvCxnSpPr/>
          <p:nvPr/>
        </p:nvCxnSpPr>
        <p:spPr>
          <a:xfrm>
            <a:off x="4751387" y="2934507"/>
            <a:ext cx="73025" cy="266541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p:nvSpPr>
        <p:spPr bwMode="auto">
          <a:xfrm>
            <a:off x="5266531" y="4632326"/>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t>Rettsfølgen</a:t>
            </a:r>
            <a:endParaRPr lang="en-US" altLang="nb-NO" sz="2800" dirty="0"/>
          </a:p>
        </p:txBody>
      </p:sp>
      <p:sp>
        <p:nvSpPr>
          <p:cNvPr id="13" name="Oval 5"/>
          <p:cNvSpPr>
            <a:spLocks noChangeArrowheads="1"/>
          </p:cNvSpPr>
          <p:nvPr/>
        </p:nvSpPr>
        <p:spPr bwMode="auto">
          <a:xfrm>
            <a:off x="895129" y="3728016"/>
            <a:ext cx="1368896" cy="720725"/>
          </a:xfrm>
          <a:prstGeom prst="ellipse">
            <a:avLst/>
          </a:prstGeom>
          <a:solidFill>
            <a:srgbClr val="00B05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nb-NO" altLang="nb-NO" sz="1800"/>
          </a:p>
        </p:txBody>
      </p:sp>
      <p:sp>
        <p:nvSpPr>
          <p:cNvPr id="14" name="Text Box 11"/>
          <p:cNvSpPr txBox="1">
            <a:spLocks noChangeArrowheads="1"/>
          </p:cNvSpPr>
          <p:nvPr/>
        </p:nvSpPr>
        <p:spPr bwMode="auto">
          <a:xfrm>
            <a:off x="2771775" y="4724400"/>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t>Betingelse 2</a:t>
            </a:r>
            <a:endParaRPr lang="en-US" altLang="nb-NO" sz="2800" dirty="0"/>
          </a:p>
        </p:txBody>
      </p:sp>
      <p:sp>
        <p:nvSpPr>
          <p:cNvPr id="15" name="Oval 5"/>
          <p:cNvSpPr>
            <a:spLocks noChangeArrowheads="1"/>
          </p:cNvSpPr>
          <p:nvPr/>
        </p:nvSpPr>
        <p:spPr bwMode="auto">
          <a:xfrm>
            <a:off x="3276600" y="3716338"/>
            <a:ext cx="1474787" cy="720725"/>
          </a:xfrm>
          <a:prstGeom prst="ellipse">
            <a:avLst/>
          </a:prstGeom>
          <a:solidFill>
            <a:srgbClr val="92D05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nb-NO" altLang="nb-NO" sz="1800"/>
          </a:p>
        </p:txBody>
      </p:sp>
      <p:sp>
        <p:nvSpPr>
          <p:cNvPr id="17" name="Oval 19"/>
          <p:cNvSpPr>
            <a:spLocks noChangeArrowheads="1"/>
          </p:cNvSpPr>
          <p:nvPr/>
        </p:nvSpPr>
        <p:spPr bwMode="auto">
          <a:xfrm>
            <a:off x="4824413" y="3812265"/>
            <a:ext cx="2123852" cy="576263"/>
          </a:xfrm>
          <a:prstGeom prst="ellipse">
            <a:avLst/>
          </a:prstGeom>
          <a:solidFill>
            <a:srgbClr val="FF0066"/>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nb-NO" altLang="nb-NO" sz="1800"/>
          </a:p>
        </p:txBody>
      </p:sp>
      <p:sp>
        <p:nvSpPr>
          <p:cNvPr id="7" name="Rectangle 6"/>
          <p:cNvSpPr/>
          <p:nvPr/>
        </p:nvSpPr>
        <p:spPr>
          <a:xfrm>
            <a:off x="4903258" y="2382560"/>
            <a:ext cx="3523722" cy="523220"/>
          </a:xfrm>
          <a:prstGeom prst="rect">
            <a:avLst/>
          </a:prstGeom>
        </p:spPr>
        <p:txBody>
          <a:bodyPr wrap="none">
            <a:spAutoFit/>
          </a:bodyPr>
          <a:lstStyle/>
          <a:p>
            <a:pPr>
              <a:spcBef>
                <a:spcPct val="0"/>
              </a:spcBef>
            </a:pPr>
            <a:r>
              <a:rPr lang="nb-NO" altLang="nb-NO" sz="2800" dirty="0">
                <a:latin typeface="Times New Roman" pitchFamily="18" charset="0"/>
                <a:cs typeface="Times New Roman" pitchFamily="18" charset="0"/>
              </a:rPr>
              <a:t>Ingen avveiningsnorm!</a:t>
            </a:r>
          </a:p>
        </p:txBody>
      </p:sp>
      <p:sp>
        <p:nvSpPr>
          <p:cNvPr id="16" name="Down Arrow 15"/>
          <p:cNvSpPr/>
          <p:nvPr/>
        </p:nvSpPr>
        <p:spPr>
          <a:xfrm>
            <a:off x="5696743" y="2934507"/>
            <a:ext cx="484188" cy="100806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400">
              <a:solidFill>
                <a:srgbClr val="FFFFFF"/>
              </a:solidFill>
              <a:cs typeface="Arial" charset="0"/>
            </a:endParaRPr>
          </a:p>
        </p:txBody>
      </p:sp>
      <p:sp>
        <p:nvSpPr>
          <p:cNvPr id="8" name="TextBox 7"/>
          <p:cNvSpPr txBox="1"/>
          <p:nvPr/>
        </p:nvSpPr>
        <p:spPr>
          <a:xfrm>
            <a:off x="2579978" y="3458322"/>
            <a:ext cx="439544" cy="707886"/>
          </a:xfrm>
          <a:prstGeom prst="rect">
            <a:avLst/>
          </a:prstGeom>
          <a:noFill/>
        </p:spPr>
        <p:txBody>
          <a:bodyPr wrap="none" rtlCol="0">
            <a:spAutoFit/>
          </a:bodyPr>
          <a:lstStyle/>
          <a:p>
            <a:r>
              <a:rPr lang="nb-NO" sz="4000" dirty="0"/>
              <a:t>+</a:t>
            </a:r>
          </a:p>
        </p:txBody>
      </p:sp>
    </p:spTree>
    <p:extLst>
      <p:ext uri="{BB962C8B-B14F-4D97-AF65-F5344CB8AC3E}">
        <p14:creationId xmlns:p14="http://schemas.microsoft.com/office/powerpoint/2010/main" val="2527461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3"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animBg="1"/>
      <p:bldP spid="6" grpId="0" animBg="1"/>
      <p:bldP spid="12" grpId="0"/>
      <p:bldP spid="13" grpId="0" animBg="1"/>
      <p:bldP spid="14" grpId="0"/>
      <p:bldP spid="15" grpId="0" animBg="1"/>
      <p:bldP spid="17" grpId="0" animBg="1"/>
      <p:bldP spid="7" grpId="0"/>
      <p:bldP spid="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nb-NO" sz="3600" dirty="0"/>
              <a:t>Eckhoff ‘åpnet rettskildebildet’</a:t>
            </a:r>
          </a:p>
          <a:p>
            <a:r>
              <a:rPr lang="nb-NO" sz="3600" dirty="0"/>
              <a:t>Eckhoffs innflytelse</a:t>
            </a:r>
          </a:p>
          <a:p>
            <a:r>
              <a:rPr lang="nb-NO" sz="3600" dirty="0"/>
              <a:t>De tre ”case” med Eckhoffs tilnærmingsmåte</a:t>
            </a:r>
          </a:p>
          <a:p>
            <a:pPr lvl="1"/>
            <a:r>
              <a:rPr lang="nb-NO" sz="3200" dirty="0"/>
              <a:t>To høyesterettsdommer (</a:t>
            </a:r>
            <a:r>
              <a:rPr lang="nb-NO" sz="3200" dirty="0" err="1"/>
              <a:t>Rt</a:t>
            </a:r>
            <a:r>
              <a:rPr lang="nb-NO" sz="3200" dirty="0"/>
              <a:t> 1977/1035, </a:t>
            </a:r>
            <a:r>
              <a:rPr lang="nb-NO" sz="3200" dirty="0" err="1"/>
              <a:t>Rt</a:t>
            </a:r>
            <a:r>
              <a:rPr lang="nb-NO" sz="3200" dirty="0"/>
              <a:t> 1973/433) </a:t>
            </a:r>
          </a:p>
          <a:p>
            <a:pPr lvl="1"/>
            <a:r>
              <a:rPr lang="nb-NO" sz="3200" dirty="0"/>
              <a:t>Og en hypotese</a:t>
            </a:r>
          </a:p>
        </p:txBody>
      </p:sp>
    </p:spTree>
    <p:extLst>
      <p:ext uri="{BB962C8B-B14F-4D97-AF65-F5344CB8AC3E}">
        <p14:creationId xmlns:p14="http://schemas.microsoft.com/office/powerpoint/2010/main" val="255464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Eckhoff-kritikk</a:t>
            </a:r>
          </a:p>
        </p:txBody>
      </p:sp>
      <p:sp>
        <p:nvSpPr>
          <p:cNvPr id="3" name="Content Placeholder 2"/>
          <p:cNvSpPr>
            <a:spLocks noGrp="1"/>
          </p:cNvSpPr>
          <p:nvPr>
            <p:ph idx="1"/>
          </p:nvPr>
        </p:nvSpPr>
        <p:spPr>
          <a:xfrm>
            <a:off x="457200" y="1600201"/>
            <a:ext cx="8229600" cy="3845024"/>
          </a:xfrm>
        </p:spPr>
        <p:txBody>
          <a:bodyPr>
            <a:normAutofit/>
          </a:bodyPr>
          <a:lstStyle/>
          <a:p>
            <a:pPr marL="742950" indent="-742950">
              <a:buFont typeface="+mj-lt"/>
              <a:buAutoNum type="arabicParenR"/>
            </a:pPr>
            <a:r>
              <a:rPr lang="nb-NO" sz="3600" dirty="0"/>
              <a:t>Eckhoffs deskriptive beskrivelse</a:t>
            </a:r>
          </a:p>
          <a:p>
            <a:pPr lvl="1"/>
            <a:r>
              <a:rPr lang="nb-NO" sz="3200" dirty="0"/>
              <a:t>Motpoler som er enige om hva Eckhoff gjorde, men uenige om hvor heldig det var</a:t>
            </a:r>
          </a:p>
          <a:p>
            <a:pPr lvl="2"/>
            <a:r>
              <a:rPr lang="nb-NO" sz="2800" dirty="0" err="1"/>
              <a:t>P.d.e.s</a:t>
            </a:r>
            <a:r>
              <a:rPr lang="nb-NO" sz="2800" dirty="0"/>
              <a:t>. Bergo og </a:t>
            </a:r>
            <a:r>
              <a:rPr lang="nb-NO" sz="2800" dirty="0" err="1"/>
              <a:t>Kinander</a:t>
            </a:r>
            <a:endParaRPr lang="nb-NO" sz="2800" dirty="0"/>
          </a:p>
          <a:p>
            <a:pPr lvl="2"/>
            <a:r>
              <a:rPr lang="nb-NO" sz="2800" dirty="0" err="1"/>
              <a:t>P.d.e.s</a:t>
            </a:r>
            <a:r>
              <a:rPr lang="nb-NO" sz="2800" dirty="0"/>
              <a:t>. Graver</a:t>
            </a:r>
          </a:p>
          <a:p>
            <a:pPr lvl="1"/>
            <a:r>
              <a:rPr lang="nb-NO" sz="3200" i="1" dirty="0"/>
              <a:t>Var</a:t>
            </a:r>
            <a:r>
              <a:rPr lang="nb-NO" sz="3200" dirty="0"/>
              <a:t> Eckhoff rent deskriptiv?</a:t>
            </a:r>
          </a:p>
          <a:p>
            <a:endParaRPr lang="nb-NO" dirty="0"/>
          </a:p>
        </p:txBody>
      </p:sp>
    </p:spTree>
    <p:extLst>
      <p:ext uri="{BB962C8B-B14F-4D97-AF65-F5344CB8AC3E}">
        <p14:creationId xmlns:p14="http://schemas.microsoft.com/office/powerpoint/2010/main" val="210897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AutoNum type="arabicParenR" startAt="2"/>
            </a:pPr>
            <a:r>
              <a:rPr lang="nb-NO" sz="3600" dirty="0"/>
              <a:t>Kritikk av myndighetslojal tolkingsmåte</a:t>
            </a:r>
          </a:p>
          <a:p>
            <a:pPr lvl="1"/>
            <a:r>
              <a:rPr lang="nb-NO" sz="3200" dirty="0"/>
              <a:t>Friis </a:t>
            </a:r>
            <a:r>
              <a:rPr lang="nb-NO" sz="3200" dirty="0" err="1"/>
              <a:t>Fæhn</a:t>
            </a:r>
            <a:endParaRPr lang="nb-NO" sz="3200" dirty="0"/>
          </a:p>
          <a:p>
            <a:pPr lvl="1"/>
            <a:r>
              <a:rPr lang="nb-NO" sz="3200" dirty="0" err="1"/>
              <a:t>Kinander</a:t>
            </a:r>
            <a:endParaRPr lang="nb-NO" sz="3200" dirty="0"/>
          </a:p>
          <a:p>
            <a:r>
              <a:rPr lang="nb-NO" sz="3600" dirty="0"/>
              <a:t>Skytes spurver med kanoner?</a:t>
            </a:r>
          </a:p>
          <a:p>
            <a:pPr lvl="1"/>
            <a:r>
              <a:rPr lang="nb-NO" sz="3200" dirty="0"/>
              <a:t>Blandhol</a:t>
            </a:r>
          </a:p>
          <a:p>
            <a:r>
              <a:rPr lang="nb-NO" sz="3600" dirty="0" err="1"/>
              <a:t>P.d.a.s</a:t>
            </a:r>
            <a:r>
              <a:rPr lang="nb-NO" sz="3600" dirty="0"/>
              <a:t>.: Legitimerer Eckhoff større vekt på myndighetenes egen praksis enn det er dekning for i gjeldende rettskildelære?</a:t>
            </a:r>
            <a:endParaRPr lang="nb-NO" dirty="0"/>
          </a:p>
        </p:txBody>
      </p:sp>
    </p:spTree>
    <p:extLst>
      <p:ext uri="{BB962C8B-B14F-4D97-AF65-F5344CB8AC3E}">
        <p14:creationId xmlns:p14="http://schemas.microsoft.com/office/powerpoint/2010/main" val="100504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72608"/>
          </a:xfrm>
        </p:spPr>
        <p:txBody>
          <a:bodyPr>
            <a:normAutofit/>
          </a:bodyPr>
          <a:lstStyle/>
          <a:p>
            <a:pPr marL="0" indent="0">
              <a:buNone/>
            </a:pPr>
            <a:r>
              <a:rPr lang="nb-NO" sz="3600" dirty="0"/>
              <a:t>3) Kritikk av avveiningsmodellen</a:t>
            </a:r>
          </a:p>
          <a:p>
            <a:pPr lvl="1"/>
            <a:r>
              <a:rPr lang="nb-NO" sz="3600" dirty="0" err="1"/>
              <a:t>Kinander</a:t>
            </a:r>
            <a:endParaRPr lang="nb-NO" sz="3600" dirty="0"/>
          </a:p>
          <a:p>
            <a:pPr lvl="1"/>
            <a:r>
              <a:rPr lang="nb-NO" sz="3600" dirty="0"/>
              <a:t>Bergo</a:t>
            </a:r>
          </a:p>
          <a:p>
            <a:pPr lvl="1"/>
            <a:r>
              <a:rPr lang="nb-NO" sz="3600" dirty="0"/>
              <a:t>Med hvert sitt alternativ</a:t>
            </a:r>
          </a:p>
          <a:p>
            <a:r>
              <a:rPr lang="nb-NO" sz="3600" dirty="0"/>
              <a:t>Hvor realistiske er deres alternativer?</a:t>
            </a:r>
          </a:p>
          <a:p>
            <a:pPr lvl="1"/>
            <a:r>
              <a:rPr lang="nb-NO" sz="3200" dirty="0" err="1"/>
              <a:t>Kinanders</a:t>
            </a:r>
            <a:r>
              <a:rPr lang="nb-NO" sz="3200" dirty="0"/>
              <a:t> rettsprinsipper: Hva er det?</a:t>
            </a:r>
          </a:p>
          <a:p>
            <a:pPr lvl="1"/>
            <a:r>
              <a:rPr lang="nb-NO" sz="3200" dirty="0"/>
              <a:t>Bergos faste regler for hvilke faktorer som skal slå gjennom overfor enhver annen faktor</a:t>
            </a:r>
          </a:p>
          <a:p>
            <a:pPr marL="457200" lvl="1" indent="0">
              <a:buNone/>
            </a:pPr>
            <a:endParaRPr lang="nb-NO" dirty="0"/>
          </a:p>
        </p:txBody>
      </p:sp>
    </p:spTree>
    <p:extLst>
      <p:ext uri="{BB962C8B-B14F-4D97-AF65-F5344CB8AC3E}">
        <p14:creationId xmlns:p14="http://schemas.microsoft.com/office/powerpoint/2010/main" val="329627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nb-NO" sz="4000" dirty="0">
                <a:latin typeface="+mj-lt"/>
              </a:rPr>
              <a:t>Hvor langt kan lovgivning automatiseres?</a:t>
            </a:r>
          </a:p>
        </p:txBody>
      </p:sp>
      <p:sp>
        <p:nvSpPr>
          <p:cNvPr id="3" name="Content Placeholder 2"/>
          <p:cNvSpPr>
            <a:spLocks noGrp="1"/>
          </p:cNvSpPr>
          <p:nvPr>
            <p:ph idx="1"/>
          </p:nvPr>
        </p:nvSpPr>
        <p:spPr/>
        <p:txBody>
          <a:bodyPr>
            <a:normAutofit/>
          </a:bodyPr>
          <a:lstStyle/>
          <a:p>
            <a:r>
              <a:rPr lang="nb-NO" sz="3600" dirty="0"/>
              <a:t>Enhver lovanvendelse med </a:t>
            </a:r>
            <a:r>
              <a:rPr lang="nb-NO" sz="3600" i="1" dirty="0"/>
              <a:t>vurderingsinnslag</a:t>
            </a:r>
            <a:r>
              <a:rPr lang="nb-NO" sz="3600" dirty="0"/>
              <a:t> skaper digitaliseringsvansker</a:t>
            </a:r>
          </a:p>
          <a:p>
            <a:pPr lvl="1"/>
            <a:r>
              <a:rPr lang="nb-NO" sz="3200" dirty="0"/>
              <a:t>Forskjellen på å telle/å måle og å vurdere</a:t>
            </a:r>
          </a:p>
          <a:p>
            <a:r>
              <a:rPr lang="nb-NO" sz="3600" dirty="0"/>
              <a:t>Automatiseringsvennlige lover</a:t>
            </a:r>
          </a:p>
          <a:p>
            <a:pPr lvl="1"/>
            <a:r>
              <a:rPr lang="nb-NO" sz="3200" dirty="0"/>
              <a:t>«Skal»-regler?</a:t>
            </a:r>
          </a:p>
          <a:p>
            <a:pPr lvl="1"/>
            <a:r>
              <a:rPr lang="nb-NO" sz="3200" dirty="0"/>
              <a:t>«Kan»-regler?</a:t>
            </a:r>
          </a:p>
          <a:p>
            <a:endParaRPr lang="nb-NO" dirty="0"/>
          </a:p>
          <a:p>
            <a:endParaRPr lang="nb-NO" dirty="0"/>
          </a:p>
          <a:p>
            <a:endParaRPr lang="nb-NO" dirty="0"/>
          </a:p>
        </p:txBody>
      </p:sp>
    </p:spTree>
    <p:extLst>
      <p:ext uri="{BB962C8B-B14F-4D97-AF65-F5344CB8AC3E}">
        <p14:creationId xmlns:p14="http://schemas.microsoft.com/office/powerpoint/2010/main" val="387493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nb-NO" sz="3600" dirty="0"/>
              <a:t>«Kan»-regler </a:t>
            </a:r>
          </a:p>
          <a:p>
            <a:pPr lvl="1"/>
            <a:r>
              <a:rPr lang="nb-NO" sz="3200" dirty="0"/>
              <a:t>Kan faste tallverdier erstatte individuell vekting?</a:t>
            </a:r>
          </a:p>
          <a:p>
            <a:r>
              <a:rPr lang="nb-NO" sz="3600" dirty="0"/>
              <a:t>«Skal»-regler</a:t>
            </a:r>
          </a:p>
          <a:p>
            <a:pPr lvl="1"/>
            <a:r>
              <a:rPr lang="nb-NO" sz="3200" dirty="0"/>
              <a:t>Noen </a:t>
            </a:r>
            <a:r>
              <a:rPr lang="nb-NO" sz="3200" dirty="0" err="1"/>
              <a:t>lovbetingelser</a:t>
            </a:r>
            <a:r>
              <a:rPr lang="nb-NO" sz="3200" dirty="0"/>
              <a:t> kan automatiseres («bopel», «inntekt»)</a:t>
            </a:r>
          </a:p>
          <a:p>
            <a:pPr lvl="1"/>
            <a:r>
              <a:rPr lang="nb-NO" sz="3200" dirty="0"/>
              <a:t>Andre ikke («Når allmenne hensyn tilsier det, …»)</a:t>
            </a:r>
          </a:p>
        </p:txBody>
      </p:sp>
    </p:spTree>
    <p:extLst>
      <p:ext uri="{BB962C8B-B14F-4D97-AF65-F5344CB8AC3E}">
        <p14:creationId xmlns:p14="http://schemas.microsoft.com/office/powerpoint/2010/main" val="270742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069160"/>
          </a:xfrm>
        </p:spPr>
        <p:txBody>
          <a:bodyPr>
            <a:normAutofit/>
          </a:bodyPr>
          <a:lstStyle/>
          <a:p>
            <a:r>
              <a:rPr lang="nb-NO" sz="3600" dirty="0"/>
              <a:t>Alt-eller-intet-modellen</a:t>
            </a:r>
          </a:p>
          <a:p>
            <a:r>
              <a:rPr lang="nb-NO" sz="3600" dirty="0"/>
              <a:t>Mellomløsninger</a:t>
            </a:r>
          </a:p>
          <a:p>
            <a:pPr marL="971550" lvl="1" indent="-514350">
              <a:buFont typeface="+mj-lt"/>
              <a:buAutoNum type="arabicPeriod"/>
            </a:pPr>
            <a:r>
              <a:rPr lang="nb-NO" sz="3200" dirty="0"/>
              <a:t>Elementer i beslutningsprosesser kan </a:t>
            </a:r>
            <a:r>
              <a:rPr lang="nb-NO" sz="3200" i="1" dirty="0"/>
              <a:t>standardiseres</a:t>
            </a:r>
            <a:endParaRPr lang="nb-NO" sz="3200" dirty="0"/>
          </a:p>
          <a:p>
            <a:pPr marL="971550" lvl="1" indent="-514350">
              <a:buFont typeface="+mj-lt"/>
              <a:buAutoNum type="arabicPeriod"/>
            </a:pPr>
            <a:r>
              <a:rPr lang="nb-NO" sz="3200" i="1" dirty="0"/>
              <a:t>Saksbehandlingen</a:t>
            </a:r>
            <a:r>
              <a:rPr lang="nb-NO" sz="3200" dirty="0"/>
              <a:t>, eller deler av den, kan automatiseres, uten at avgjørelsen blir automatisert</a:t>
            </a:r>
          </a:p>
          <a:p>
            <a:pPr marL="971550" lvl="1" indent="-514350">
              <a:buFont typeface="+mj-lt"/>
              <a:buAutoNum type="arabicPeriod"/>
            </a:pPr>
            <a:r>
              <a:rPr lang="nb-NO" sz="3200" dirty="0"/>
              <a:t>IKT kan virke som </a:t>
            </a:r>
            <a:r>
              <a:rPr lang="nb-NO" sz="3200" i="1" dirty="0"/>
              <a:t>beslutningsstøtte, </a:t>
            </a:r>
            <a:r>
              <a:rPr lang="nb-NO" sz="3200" dirty="0"/>
              <a:t>uten å ta over avgjørelsene helt</a:t>
            </a:r>
          </a:p>
          <a:p>
            <a:endParaRPr lang="nb-NO" dirty="0"/>
          </a:p>
        </p:txBody>
      </p:sp>
    </p:spTree>
    <p:extLst>
      <p:ext uri="{BB962C8B-B14F-4D97-AF65-F5344CB8AC3E}">
        <p14:creationId xmlns:p14="http://schemas.microsoft.com/office/powerpoint/2010/main" val="188032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a:t>Hvor står vi i dag?</a:t>
            </a:r>
          </a:p>
        </p:txBody>
      </p:sp>
      <p:sp>
        <p:nvSpPr>
          <p:cNvPr id="3" name="Content Placeholder 2"/>
          <p:cNvSpPr>
            <a:spLocks noGrp="1"/>
          </p:cNvSpPr>
          <p:nvPr>
            <p:ph idx="1"/>
          </p:nvPr>
        </p:nvSpPr>
        <p:spPr>
          <a:xfrm>
            <a:off x="457200" y="1600200"/>
            <a:ext cx="7931224" cy="4525963"/>
          </a:xfrm>
        </p:spPr>
        <p:txBody>
          <a:bodyPr>
            <a:normAutofit/>
          </a:bodyPr>
          <a:lstStyle/>
          <a:p>
            <a:r>
              <a:rPr lang="nb-NO" sz="3600" dirty="0"/>
              <a:t>Er norsk rettskildelære fullstendig omkalfatret?</a:t>
            </a:r>
          </a:p>
          <a:p>
            <a:r>
              <a:rPr lang="nb-NO" sz="3600" dirty="0"/>
              <a:t>Lovforarbeider</a:t>
            </a:r>
          </a:p>
          <a:p>
            <a:pPr lvl="1"/>
            <a:r>
              <a:rPr lang="nb-NO" sz="3200" dirty="0"/>
              <a:t>Kistefos-dommen (</a:t>
            </a:r>
            <a:r>
              <a:rPr lang="nb-NO" sz="3200" dirty="0" err="1"/>
              <a:t>Rt</a:t>
            </a:r>
            <a:r>
              <a:rPr lang="nb-NO" sz="3200" dirty="0"/>
              <a:t>. 2012 s. 18)</a:t>
            </a:r>
          </a:p>
          <a:p>
            <a:r>
              <a:rPr lang="nb-NO" sz="3600" dirty="0"/>
              <a:t>Vurderinger </a:t>
            </a:r>
          </a:p>
          <a:p>
            <a:pPr lvl="1"/>
            <a:r>
              <a:rPr lang="nb-NO" sz="3200" dirty="0"/>
              <a:t>Sterke menneskelige hensyn I-dommen (</a:t>
            </a:r>
            <a:r>
              <a:rPr lang="nb-NO" sz="3200" dirty="0" err="1"/>
              <a:t>Rt</a:t>
            </a:r>
            <a:r>
              <a:rPr lang="nb-NO" sz="3200" dirty="0"/>
              <a:t>. 2008 s. 681) </a:t>
            </a:r>
          </a:p>
        </p:txBody>
      </p:sp>
    </p:spTree>
    <p:extLst>
      <p:ext uri="{BB962C8B-B14F-4D97-AF65-F5344CB8AC3E}">
        <p14:creationId xmlns:p14="http://schemas.microsoft.com/office/powerpoint/2010/main" val="426494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normAutofit lnSpcReduction="10000"/>
          </a:bodyPr>
          <a:lstStyle/>
          <a:p>
            <a:pPr marL="342900" lvl="1" indent="-342900">
              <a:buFont typeface="Arial" panose="020B0604020202020204" pitchFamily="34" charset="0"/>
              <a:buChar char="•"/>
            </a:pPr>
            <a:r>
              <a:rPr lang="nb-NO" sz="3600" dirty="0"/>
              <a:t>Kommer en del kritikk fra et akademisk elfenbenstårn?</a:t>
            </a:r>
          </a:p>
          <a:p>
            <a:pPr marL="342900" lvl="1" indent="-342900">
              <a:buFont typeface="Arial" panose="020B0604020202020204" pitchFamily="34" charset="0"/>
              <a:buChar char="•"/>
            </a:pPr>
            <a:r>
              <a:rPr lang="nb-NO" sz="3600" dirty="0"/>
              <a:t>Spør en dommer om han eller hun mener å stå helt fritt til å bestemme hvordan en rettsregel skal forstås</a:t>
            </a:r>
          </a:p>
          <a:p>
            <a:pPr marL="342900" lvl="1" indent="-342900">
              <a:buFont typeface="Arial" panose="020B0604020202020204" pitchFamily="34" charset="0"/>
              <a:buChar char="•"/>
            </a:pPr>
            <a:r>
              <a:rPr lang="nb-NO" sz="3600" dirty="0"/>
              <a:t>Spør også om hva lovforarbeider betyr</a:t>
            </a:r>
          </a:p>
          <a:p>
            <a:pPr marL="342900" lvl="1" indent="-342900">
              <a:buFont typeface="Arial" panose="020B0604020202020204" pitchFamily="34" charset="0"/>
              <a:buChar char="•"/>
            </a:pPr>
            <a:r>
              <a:rPr lang="nb-NO" sz="3600" dirty="0"/>
              <a:t>Og om tolkingen til dommerne er vurderingsfri</a:t>
            </a:r>
          </a:p>
          <a:p>
            <a:pPr marL="342900" lvl="1" indent="-342900">
              <a:buFont typeface="Arial" panose="020B0604020202020204" pitchFamily="34" charset="0"/>
              <a:buChar char="•"/>
            </a:pPr>
            <a:endParaRPr lang="nb-NO" sz="3200" dirty="0"/>
          </a:p>
          <a:p>
            <a:endParaRPr lang="nb-NO" dirty="0"/>
          </a:p>
        </p:txBody>
      </p:sp>
    </p:spTree>
    <p:extLst>
      <p:ext uri="{BB962C8B-B14F-4D97-AF65-F5344CB8AC3E}">
        <p14:creationId xmlns:p14="http://schemas.microsoft.com/office/powerpoint/2010/main" val="69209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Internasjonaliseringens betydning for norsk rettskildelære</a:t>
            </a:r>
          </a:p>
        </p:txBody>
      </p:sp>
      <p:sp>
        <p:nvSpPr>
          <p:cNvPr id="3" name="Content Placeholder 2"/>
          <p:cNvSpPr>
            <a:spLocks noGrp="1"/>
          </p:cNvSpPr>
          <p:nvPr>
            <p:ph idx="1"/>
          </p:nvPr>
        </p:nvSpPr>
        <p:spPr>
          <a:xfrm>
            <a:off x="457200" y="1600200"/>
            <a:ext cx="8229600" cy="4637112"/>
          </a:xfrm>
        </p:spPr>
        <p:txBody>
          <a:bodyPr>
            <a:normAutofit lnSpcReduction="10000"/>
          </a:bodyPr>
          <a:lstStyle/>
          <a:p>
            <a:r>
              <a:rPr lang="nb-NO" sz="3600" dirty="0"/>
              <a:t>Påstand: Norsk rettskildelære er ikke lenger norsk, den er blitt internasjonal</a:t>
            </a:r>
          </a:p>
          <a:p>
            <a:pPr lvl="1"/>
            <a:r>
              <a:rPr lang="nb-NO" sz="3200" dirty="0"/>
              <a:t>Askeland</a:t>
            </a:r>
          </a:p>
          <a:p>
            <a:pPr lvl="1"/>
            <a:r>
              <a:rPr lang="nb-NO" sz="3200" dirty="0"/>
              <a:t>Arnesen/Stenvik</a:t>
            </a:r>
          </a:p>
          <a:p>
            <a:r>
              <a:rPr lang="nb-NO" sz="3600" dirty="0"/>
              <a:t>Skillet mellom ‘norsk, internasjonalisert rett’</a:t>
            </a:r>
          </a:p>
          <a:p>
            <a:pPr lvl="1"/>
            <a:r>
              <a:rPr lang="nb-NO" sz="3200" dirty="0"/>
              <a:t>EU-rett og menneskerettigheter</a:t>
            </a:r>
          </a:p>
          <a:p>
            <a:pPr lvl="1"/>
            <a:r>
              <a:rPr lang="nb-NO" sz="3200" dirty="0"/>
              <a:t>A</a:t>
            </a:r>
            <a:r>
              <a:rPr lang="nb-NO" sz="3600" dirty="0"/>
              <a:t>nnen norsk rett </a:t>
            </a:r>
          </a:p>
        </p:txBody>
      </p:sp>
    </p:spTree>
    <p:extLst>
      <p:ext uri="{BB962C8B-B14F-4D97-AF65-F5344CB8AC3E}">
        <p14:creationId xmlns:p14="http://schemas.microsoft.com/office/powerpoint/2010/main" val="380566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88840"/>
            <a:ext cx="8229600" cy="2376264"/>
          </a:xfrm>
        </p:spPr>
        <p:txBody>
          <a:bodyPr/>
          <a:lstStyle/>
          <a:p>
            <a:pPr marL="400050" lvl="1" indent="0">
              <a:buNone/>
            </a:pPr>
            <a:r>
              <a:rPr lang="nb-NO" sz="3600" dirty="0"/>
              <a:t>2.  Kompetanseregler</a:t>
            </a:r>
          </a:p>
          <a:p>
            <a:pPr marL="1314450" lvl="2" indent="-514350">
              <a:buFont typeface="Wingdings" panose="05000000000000000000" pitchFamily="2" charset="2"/>
              <a:buChar char="q"/>
            </a:pPr>
            <a:r>
              <a:rPr lang="nb-NO" sz="3200" dirty="0"/>
              <a:t>«Kan»</a:t>
            </a:r>
          </a:p>
          <a:p>
            <a:pPr marL="1314450" lvl="2" indent="-514350">
              <a:buFont typeface="Wingdings" panose="05000000000000000000" pitchFamily="2" charset="2"/>
              <a:buChar char="q"/>
            </a:pPr>
            <a:r>
              <a:rPr lang="nb-NO" sz="3200" dirty="0"/>
              <a:t>Typisk forvaltningsmyndighet</a:t>
            </a:r>
          </a:p>
          <a:p>
            <a:endParaRPr lang="nb-NO" dirty="0"/>
          </a:p>
        </p:txBody>
      </p:sp>
    </p:spTree>
    <p:extLst>
      <p:ext uri="{BB962C8B-B14F-4D97-AF65-F5344CB8AC3E}">
        <p14:creationId xmlns:p14="http://schemas.microsoft.com/office/powerpoint/2010/main" val="376647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nb-NO" sz="4000" dirty="0">
                <a:latin typeface="+mj-lt"/>
              </a:rPr>
              <a:t>1) Rettskildesituasjonen innenfor menneskerettighetene og EØS-retten</a:t>
            </a:r>
          </a:p>
        </p:txBody>
      </p:sp>
      <p:sp>
        <p:nvSpPr>
          <p:cNvPr id="3" name="Content Placeholder 2"/>
          <p:cNvSpPr>
            <a:spLocks noGrp="1"/>
          </p:cNvSpPr>
          <p:nvPr>
            <p:ph idx="1"/>
          </p:nvPr>
        </p:nvSpPr>
        <p:spPr/>
        <p:txBody>
          <a:bodyPr/>
          <a:lstStyle/>
          <a:p>
            <a:endParaRPr lang="nb-NO" dirty="0"/>
          </a:p>
        </p:txBody>
      </p:sp>
      <p:sp>
        <p:nvSpPr>
          <p:cNvPr id="4" name="Rectangle 3"/>
          <p:cNvSpPr/>
          <p:nvPr/>
        </p:nvSpPr>
        <p:spPr>
          <a:xfrm>
            <a:off x="756345" y="1887500"/>
            <a:ext cx="2590800" cy="3925094"/>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5" name="TextBox 2"/>
          <p:cNvSpPr txBox="1">
            <a:spLocks noChangeArrowheads="1"/>
          </p:cNvSpPr>
          <p:nvPr/>
        </p:nvSpPr>
        <p:spPr bwMode="auto">
          <a:xfrm>
            <a:off x="1619945" y="3133194"/>
            <a:ext cx="1152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EMD-rett</a:t>
            </a:r>
          </a:p>
        </p:txBody>
      </p:sp>
      <p:sp>
        <p:nvSpPr>
          <p:cNvPr id="6" name="TextBox 3"/>
          <p:cNvSpPr txBox="1">
            <a:spLocks noChangeArrowheads="1"/>
          </p:cNvSpPr>
          <p:nvPr/>
        </p:nvSpPr>
        <p:spPr bwMode="auto">
          <a:xfrm>
            <a:off x="1532481" y="4207103"/>
            <a:ext cx="9350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FN-rett</a:t>
            </a:r>
          </a:p>
        </p:txBody>
      </p:sp>
      <p:sp>
        <p:nvSpPr>
          <p:cNvPr id="7" name="TextBox 4"/>
          <p:cNvSpPr txBox="1">
            <a:spLocks noChangeArrowheads="1"/>
          </p:cNvSpPr>
          <p:nvPr/>
        </p:nvSpPr>
        <p:spPr bwMode="auto">
          <a:xfrm>
            <a:off x="1511201" y="2356607"/>
            <a:ext cx="1081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EU-rett</a:t>
            </a:r>
          </a:p>
        </p:txBody>
      </p:sp>
      <p:sp>
        <p:nvSpPr>
          <p:cNvPr id="8" name="Oval 7"/>
          <p:cNvSpPr/>
          <p:nvPr/>
        </p:nvSpPr>
        <p:spPr>
          <a:xfrm>
            <a:off x="4427984" y="2333127"/>
            <a:ext cx="2879725" cy="2881313"/>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9" name="TextBox 6"/>
          <p:cNvSpPr txBox="1">
            <a:spLocks noChangeArrowheads="1"/>
          </p:cNvSpPr>
          <p:nvPr/>
        </p:nvSpPr>
        <p:spPr bwMode="auto">
          <a:xfrm>
            <a:off x="5039948" y="3096943"/>
            <a:ext cx="183630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Menneske-</a:t>
            </a:r>
          </a:p>
          <a:p>
            <a:pPr eaLnBrk="1" hangingPunct="1">
              <a:spcBef>
                <a:spcPct val="0"/>
              </a:spcBef>
              <a:buFontTx/>
              <a:buNone/>
            </a:pPr>
            <a:r>
              <a:rPr lang="nb-NO" altLang="nb-NO" sz="2400" dirty="0"/>
              <a:t>rettigheter i </a:t>
            </a:r>
          </a:p>
          <a:p>
            <a:pPr eaLnBrk="1" hangingPunct="1">
              <a:spcBef>
                <a:spcPct val="0"/>
              </a:spcBef>
              <a:buFontTx/>
              <a:buNone/>
            </a:pPr>
            <a:r>
              <a:rPr lang="nb-NO" altLang="nb-NO" sz="2400" dirty="0"/>
              <a:t>norsk rett/</a:t>
            </a:r>
          </a:p>
          <a:p>
            <a:pPr eaLnBrk="1" hangingPunct="1">
              <a:spcBef>
                <a:spcPct val="0"/>
              </a:spcBef>
              <a:buFontTx/>
              <a:buNone/>
            </a:pPr>
            <a:r>
              <a:rPr lang="nb-NO" altLang="nb-NO" sz="2400" dirty="0"/>
              <a:t>EØS-rett</a:t>
            </a:r>
          </a:p>
        </p:txBody>
      </p:sp>
      <p:cxnSp>
        <p:nvCxnSpPr>
          <p:cNvPr id="10" name="Straight Arrow Connector 9"/>
          <p:cNvCxnSpPr/>
          <p:nvPr/>
        </p:nvCxnSpPr>
        <p:spPr>
          <a:xfrm flipV="1">
            <a:off x="2837106" y="3686026"/>
            <a:ext cx="2231554" cy="35717"/>
          </a:xfrm>
          <a:prstGeom prst="straightConnector1">
            <a:avLst/>
          </a:prstGeom>
          <a:ln w="762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328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P spid="8" grpId="0" animBg="1"/>
      <p:bldP spid="9"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03032" cy="1143000"/>
          </a:xfrm>
        </p:spPr>
        <p:txBody>
          <a:bodyPr>
            <a:normAutofit fontScale="90000"/>
          </a:bodyPr>
          <a:lstStyle/>
          <a:p>
            <a:pPr lvl="0"/>
            <a:r>
              <a:rPr lang="nb-NO" dirty="0"/>
              <a:t>2) Rettskildesituasjonen på </a:t>
            </a:r>
            <a:r>
              <a:rPr lang="nb-NO" u="sng" dirty="0"/>
              <a:t>andre</a:t>
            </a:r>
            <a:r>
              <a:rPr lang="nb-NO" dirty="0"/>
              <a:t> norske rettsfelter</a:t>
            </a:r>
          </a:p>
        </p:txBody>
      </p:sp>
      <p:sp>
        <p:nvSpPr>
          <p:cNvPr id="3" name="Content Placeholder 2"/>
          <p:cNvSpPr>
            <a:spLocks noGrp="1"/>
          </p:cNvSpPr>
          <p:nvPr>
            <p:ph idx="1"/>
          </p:nvPr>
        </p:nvSpPr>
        <p:spPr>
          <a:xfrm>
            <a:off x="457200" y="1600200"/>
            <a:ext cx="8229600" cy="4997152"/>
          </a:xfrm>
        </p:spPr>
        <p:txBody>
          <a:bodyPr/>
          <a:lstStyle/>
          <a:p>
            <a:pPr marL="0" indent="0">
              <a:buNone/>
            </a:pPr>
            <a:endParaRPr lang="nb-NO" dirty="0"/>
          </a:p>
        </p:txBody>
      </p:sp>
      <p:sp>
        <p:nvSpPr>
          <p:cNvPr id="4" name="Rectangle 3"/>
          <p:cNvSpPr/>
          <p:nvPr/>
        </p:nvSpPr>
        <p:spPr>
          <a:xfrm>
            <a:off x="676308" y="2996952"/>
            <a:ext cx="2590800" cy="341654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dirty="0">
              <a:solidFill>
                <a:srgbClr val="000000"/>
              </a:solidFill>
              <a:cs typeface="Arial" charset="0"/>
            </a:endParaRPr>
          </a:p>
        </p:txBody>
      </p:sp>
      <p:sp>
        <p:nvSpPr>
          <p:cNvPr id="5" name="TextBox 3"/>
          <p:cNvSpPr txBox="1">
            <a:spLocks noChangeArrowheads="1"/>
          </p:cNvSpPr>
          <p:nvPr/>
        </p:nvSpPr>
        <p:spPr bwMode="auto">
          <a:xfrm>
            <a:off x="1259632" y="4369721"/>
            <a:ext cx="1152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EMD-rett</a:t>
            </a:r>
          </a:p>
        </p:txBody>
      </p:sp>
      <p:sp>
        <p:nvSpPr>
          <p:cNvPr id="6" name="TextBox 4"/>
          <p:cNvSpPr txBox="1">
            <a:spLocks noChangeArrowheads="1"/>
          </p:cNvSpPr>
          <p:nvPr/>
        </p:nvSpPr>
        <p:spPr bwMode="auto">
          <a:xfrm>
            <a:off x="1216064" y="5458054"/>
            <a:ext cx="9350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FN-rett</a:t>
            </a:r>
          </a:p>
        </p:txBody>
      </p:sp>
      <p:sp>
        <p:nvSpPr>
          <p:cNvPr id="7" name="TextBox 5"/>
          <p:cNvSpPr txBox="1">
            <a:spLocks noChangeArrowheads="1"/>
          </p:cNvSpPr>
          <p:nvPr/>
        </p:nvSpPr>
        <p:spPr bwMode="auto">
          <a:xfrm>
            <a:off x="1070014" y="3399741"/>
            <a:ext cx="1081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EU-rett</a:t>
            </a:r>
          </a:p>
        </p:txBody>
      </p:sp>
      <p:sp>
        <p:nvSpPr>
          <p:cNvPr id="9" name="Rectangle 8"/>
          <p:cNvSpPr/>
          <p:nvPr/>
        </p:nvSpPr>
        <p:spPr>
          <a:xfrm>
            <a:off x="4653880" y="4434947"/>
            <a:ext cx="3600400" cy="1854104"/>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11" name="Rectangle 10"/>
          <p:cNvSpPr/>
          <p:nvPr/>
        </p:nvSpPr>
        <p:spPr>
          <a:xfrm>
            <a:off x="5349178" y="4969885"/>
            <a:ext cx="2924198" cy="461665"/>
          </a:xfrm>
          <a:prstGeom prst="rect">
            <a:avLst/>
          </a:prstGeom>
        </p:spPr>
        <p:txBody>
          <a:bodyPr wrap="none">
            <a:spAutoFit/>
          </a:bodyPr>
          <a:lstStyle/>
          <a:p>
            <a:pPr>
              <a:spcBef>
                <a:spcPct val="0"/>
              </a:spcBef>
            </a:pPr>
            <a:r>
              <a:rPr lang="nb-NO" altLang="nb-NO" sz="2400" dirty="0">
                <a:latin typeface="Arial" charset="0"/>
              </a:rPr>
              <a:t>Norsk rettskildelære</a:t>
            </a:r>
          </a:p>
        </p:txBody>
      </p:sp>
      <p:sp>
        <p:nvSpPr>
          <p:cNvPr id="13" name="Oval 12"/>
          <p:cNvSpPr/>
          <p:nvPr/>
        </p:nvSpPr>
        <p:spPr>
          <a:xfrm>
            <a:off x="5425857" y="1656244"/>
            <a:ext cx="2232248" cy="1875929"/>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B050"/>
              </a:solidFill>
              <a:cs typeface="Arial" charset="0"/>
            </a:endParaRPr>
          </a:p>
        </p:txBody>
      </p:sp>
      <p:sp>
        <p:nvSpPr>
          <p:cNvPr id="14" name="TextBox 13"/>
          <p:cNvSpPr txBox="1">
            <a:spLocks noChangeArrowheads="1"/>
          </p:cNvSpPr>
          <p:nvPr/>
        </p:nvSpPr>
        <p:spPr bwMode="auto">
          <a:xfrm>
            <a:off x="5838223" y="2055514"/>
            <a:ext cx="15815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latin typeface="Arial" charset="0"/>
              </a:rPr>
              <a:t>Andre norske rettsfelter</a:t>
            </a:r>
          </a:p>
        </p:txBody>
      </p:sp>
      <p:sp>
        <p:nvSpPr>
          <p:cNvPr id="15" name="Right Arrow 14"/>
          <p:cNvSpPr/>
          <p:nvPr/>
        </p:nvSpPr>
        <p:spPr>
          <a:xfrm rot="16200000">
            <a:off x="6113556" y="3634882"/>
            <a:ext cx="983887" cy="51360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16" name="Rectangle 15"/>
          <p:cNvSpPr/>
          <p:nvPr/>
        </p:nvSpPr>
        <p:spPr>
          <a:xfrm>
            <a:off x="4644008" y="4434947"/>
            <a:ext cx="781849" cy="185410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dirty="0">
              <a:solidFill>
                <a:srgbClr val="000000"/>
              </a:solidFill>
              <a:cs typeface="Arial" charset="0"/>
            </a:endParaRPr>
          </a:p>
        </p:txBody>
      </p:sp>
      <p:cxnSp>
        <p:nvCxnSpPr>
          <p:cNvPr id="17" name="Straight Arrow Connector 16"/>
          <p:cNvCxnSpPr/>
          <p:nvPr/>
        </p:nvCxnSpPr>
        <p:spPr>
          <a:xfrm>
            <a:off x="3212232" y="5353118"/>
            <a:ext cx="1963738" cy="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218024" y="3824162"/>
            <a:ext cx="1409275" cy="545559"/>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59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ox(in)">
                                      <p:cBhvr>
                                        <p:cTn id="30" dur="500"/>
                                        <p:tgtEl>
                                          <p:spTgt spid="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500"/>
                                        <p:tgtEl>
                                          <p:spTgt spid="6"/>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ox(in)">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ox(in)">
                                      <p:cBhvr>
                                        <p:cTn id="41" dur="500"/>
                                        <p:tgtEl>
                                          <p:spTgt spid="16"/>
                                        </p:tgtEl>
                                      </p:cBhvr>
                                    </p:animEffect>
                                  </p:childTnLst>
                                </p:cTn>
                              </p:par>
                              <p:par>
                                <p:cTn id="42" presetID="1" presetClass="entr" presetSubtype="0"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P spid="9" grpId="0" animBg="1"/>
      <p:bldP spid="13" grpId="0" animBg="1"/>
      <p:bldP spid="14" grpId="0"/>
      <p:bldP spid="15" grpId="0" animBg="1"/>
      <p:bldP spid="16"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6875" y="2708920"/>
            <a:ext cx="2590800" cy="373156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dirty="0">
              <a:solidFill>
                <a:srgbClr val="000000"/>
              </a:solidFill>
              <a:cs typeface="Arial" charset="0"/>
            </a:endParaRPr>
          </a:p>
        </p:txBody>
      </p:sp>
      <p:sp>
        <p:nvSpPr>
          <p:cNvPr id="7171" name="TextBox 3"/>
          <p:cNvSpPr txBox="1">
            <a:spLocks noChangeArrowheads="1"/>
          </p:cNvSpPr>
          <p:nvPr/>
        </p:nvSpPr>
        <p:spPr bwMode="auto">
          <a:xfrm>
            <a:off x="1007703" y="3743707"/>
            <a:ext cx="1152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EMD-rett</a:t>
            </a:r>
          </a:p>
        </p:txBody>
      </p:sp>
      <p:sp>
        <p:nvSpPr>
          <p:cNvPr id="7172" name="TextBox 4"/>
          <p:cNvSpPr txBox="1">
            <a:spLocks noChangeArrowheads="1"/>
          </p:cNvSpPr>
          <p:nvPr/>
        </p:nvSpPr>
        <p:spPr bwMode="auto">
          <a:xfrm>
            <a:off x="1008063" y="4968875"/>
            <a:ext cx="9350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FN-rett</a:t>
            </a:r>
          </a:p>
        </p:txBody>
      </p:sp>
      <p:sp>
        <p:nvSpPr>
          <p:cNvPr id="7173" name="TextBox 5"/>
          <p:cNvSpPr txBox="1">
            <a:spLocks noChangeArrowheads="1"/>
          </p:cNvSpPr>
          <p:nvPr/>
        </p:nvSpPr>
        <p:spPr bwMode="auto">
          <a:xfrm>
            <a:off x="935037" y="2772717"/>
            <a:ext cx="1081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t>EU-rett</a:t>
            </a:r>
          </a:p>
        </p:txBody>
      </p:sp>
      <p:sp>
        <p:nvSpPr>
          <p:cNvPr id="7" name="Oval 6"/>
          <p:cNvSpPr/>
          <p:nvPr/>
        </p:nvSpPr>
        <p:spPr>
          <a:xfrm>
            <a:off x="3727451" y="764704"/>
            <a:ext cx="2212702" cy="2078509"/>
          </a:xfrm>
          <a:prstGeom prst="ellipse">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2" name="Oval 1"/>
          <p:cNvSpPr/>
          <p:nvPr/>
        </p:nvSpPr>
        <p:spPr>
          <a:xfrm>
            <a:off x="6451203" y="576523"/>
            <a:ext cx="2513286" cy="2454870"/>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B050"/>
              </a:solidFill>
              <a:cs typeface="Arial" charset="0"/>
            </a:endParaRPr>
          </a:p>
        </p:txBody>
      </p:sp>
      <p:sp>
        <p:nvSpPr>
          <p:cNvPr id="14" name="Rectangle 13"/>
          <p:cNvSpPr/>
          <p:nvPr/>
        </p:nvSpPr>
        <p:spPr>
          <a:xfrm>
            <a:off x="4465638" y="3925888"/>
            <a:ext cx="4187825" cy="2376487"/>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15" name="Rectangle 14"/>
          <p:cNvSpPr/>
          <p:nvPr/>
        </p:nvSpPr>
        <p:spPr>
          <a:xfrm>
            <a:off x="4471063" y="3932238"/>
            <a:ext cx="1011237" cy="237648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FFFFFF"/>
              </a:solidFill>
              <a:cs typeface="Arial" charset="0"/>
            </a:endParaRPr>
          </a:p>
        </p:txBody>
      </p:sp>
      <p:sp>
        <p:nvSpPr>
          <p:cNvPr id="16" name="TextBox 15"/>
          <p:cNvSpPr txBox="1">
            <a:spLocks noChangeArrowheads="1"/>
          </p:cNvSpPr>
          <p:nvPr/>
        </p:nvSpPr>
        <p:spPr bwMode="auto">
          <a:xfrm>
            <a:off x="4665663" y="4821238"/>
            <a:ext cx="37909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dirty="0">
                <a:latin typeface="Arial" charset="0"/>
              </a:rPr>
              <a:t>Norsk</a:t>
            </a:r>
            <a:r>
              <a:rPr lang="nb-NO" altLang="nb-NO" sz="1800" dirty="0">
                <a:latin typeface="Arial" charset="0"/>
              </a:rPr>
              <a:t> </a:t>
            </a:r>
            <a:r>
              <a:rPr lang="nb-NO" altLang="nb-NO" dirty="0">
                <a:latin typeface="Arial" charset="0"/>
              </a:rPr>
              <a:t>rettskildelære</a:t>
            </a:r>
          </a:p>
        </p:txBody>
      </p:sp>
      <p:cxnSp>
        <p:nvCxnSpPr>
          <p:cNvPr id="19" name="Straight Arrow Connector 18"/>
          <p:cNvCxnSpPr/>
          <p:nvPr/>
        </p:nvCxnSpPr>
        <p:spPr>
          <a:xfrm>
            <a:off x="2987675" y="4821238"/>
            <a:ext cx="1963738" cy="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292080" y="2564904"/>
            <a:ext cx="1008112" cy="1360984"/>
          </a:xfrm>
          <a:prstGeom prst="straightConnector1">
            <a:avLst/>
          </a:prstGeom>
          <a:ln>
            <a:prstDash val="dash"/>
            <a:tailEnd type="arrow"/>
          </a:ln>
        </p:spPr>
        <p:style>
          <a:lnRef idx="2">
            <a:schemeClr val="accent3"/>
          </a:lnRef>
          <a:fillRef idx="0">
            <a:schemeClr val="accent3"/>
          </a:fillRef>
          <a:effectRef idx="1">
            <a:schemeClr val="accent3"/>
          </a:effectRef>
          <a:fontRef idx="minor">
            <a:schemeClr val="tx1"/>
          </a:fontRef>
        </p:style>
      </p:cxnSp>
      <p:sp>
        <p:nvSpPr>
          <p:cNvPr id="7174" name="Right Arrow 7173"/>
          <p:cNvSpPr/>
          <p:nvPr/>
        </p:nvSpPr>
        <p:spPr>
          <a:xfrm rot="16200000">
            <a:off x="7034213" y="2855913"/>
            <a:ext cx="1412875" cy="739775"/>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7176" name="Up Arrow 7175"/>
          <p:cNvSpPr/>
          <p:nvPr/>
        </p:nvSpPr>
        <p:spPr>
          <a:xfrm>
            <a:off x="4840288" y="2527300"/>
            <a:ext cx="331787" cy="1382713"/>
          </a:xfrm>
          <a:prstGeom prst="upArrow">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nb-NO" altLang="nb-NO" sz="1800">
              <a:solidFill>
                <a:srgbClr val="000000"/>
              </a:solidFill>
              <a:cs typeface="Arial" charset="0"/>
            </a:endParaRPr>
          </a:p>
        </p:txBody>
      </p:sp>
      <p:sp>
        <p:nvSpPr>
          <p:cNvPr id="7177" name="TextBox 7176"/>
          <p:cNvSpPr txBox="1">
            <a:spLocks noChangeArrowheads="1"/>
          </p:cNvSpPr>
          <p:nvPr/>
        </p:nvSpPr>
        <p:spPr bwMode="auto">
          <a:xfrm>
            <a:off x="6980238" y="1065213"/>
            <a:ext cx="15001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400" dirty="0">
                <a:latin typeface="Arial" charset="0"/>
              </a:rPr>
              <a:t>Andre norske rettsfelter</a:t>
            </a:r>
          </a:p>
        </p:txBody>
      </p:sp>
      <p:cxnSp>
        <p:nvCxnSpPr>
          <p:cNvPr id="7180" name="Straight Arrow Connector 7179"/>
          <p:cNvCxnSpPr/>
          <p:nvPr/>
        </p:nvCxnSpPr>
        <p:spPr>
          <a:xfrm flipV="1">
            <a:off x="5172075" y="3218656"/>
            <a:ext cx="2558256" cy="688183"/>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sp>
        <p:nvSpPr>
          <p:cNvPr id="7183" name="TextBox 7182"/>
          <p:cNvSpPr txBox="1">
            <a:spLocks noChangeArrowheads="1"/>
          </p:cNvSpPr>
          <p:nvPr/>
        </p:nvSpPr>
        <p:spPr bwMode="auto">
          <a:xfrm>
            <a:off x="3942846" y="1338430"/>
            <a:ext cx="206766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000" dirty="0" err="1">
                <a:latin typeface="Arial" charset="0"/>
              </a:rPr>
              <a:t>Menneskerettig</a:t>
            </a:r>
            <a:r>
              <a:rPr lang="nb-NO" altLang="nb-NO" sz="2000" dirty="0">
                <a:latin typeface="Arial" charset="0"/>
              </a:rPr>
              <a:t>-heter i norsk rett/EØS-rett</a:t>
            </a:r>
          </a:p>
        </p:txBody>
      </p:sp>
      <p:sp>
        <p:nvSpPr>
          <p:cNvPr id="8" name="TextBox 7"/>
          <p:cNvSpPr txBox="1"/>
          <p:nvPr/>
        </p:nvSpPr>
        <p:spPr>
          <a:xfrm>
            <a:off x="797336" y="1315006"/>
            <a:ext cx="2406511" cy="707886"/>
          </a:xfrm>
          <a:prstGeom prst="rect">
            <a:avLst/>
          </a:prstGeom>
          <a:noFill/>
        </p:spPr>
        <p:txBody>
          <a:bodyPr wrap="square" rtlCol="0">
            <a:spAutoFit/>
          </a:bodyPr>
          <a:lstStyle/>
          <a:p>
            <a:r>
              <a:rPr lang="nb-NO" sz="4000" dirty="0"/>
              <a:t>Norsk rett</a:t>
            </a:r>
          </a:p>
        </p:txBody>
      </p:sp>
      <p:sp>
        <p:nvSpPr>
          <p:cNvPr id="9" name="TextBox 8"/>
          <p:cNvSpPr txBox="1"/>
          <p:nvPr/>
        </p:nvSpPr>
        <p:spPr>
          <a:xfrm>
            <a:off x="3059832" y="1268839"/>
            <a:ext cx="490840" cy="830997"/>
          </a:xfrm>
          <a:prstGeom prst="rect">
            <a:avLst/>
          </a:prstGeom>
          <a:noFill/>
        </p:spPr>
        <p:txBody>
          <a:bodyPr wrap="none" rtlCol="0">
            <a:spAutoFit/>
          </a:bodyPr>
          <a:lstStyle/>
          <a:p>
            <a:r>
              <a:rPr lang="nb-NO" sz="4800" dirty="0"/>
              <a:t>=</a:t>
            </a:r>
          </a:p>
        </p:txBody>
      </p:sp>
      <p:sp>
        <p:nvSpPr>
          <p:cNvPr id="10" name="TextBox 9"/>
          <p:cNvSpPr txBox="1"/>
          <p:nvPr/>
        </p:nvSpPr>
        <p:spPr>
          <a:xfrm>
            <a:off x="5965830" y="1346487"/>
            <a:ext cx="465192" cy="769441"/>
          </a:xfrm>
          <a:prstGeom prst="rect">
            <a:avLst/>
          </a:prstGeom>
          <a:noFill/>
        </p:spPr>
        <p:txBody>
          <a:bodyPr wrap="none" rtlCol="0">
            <a:spAutoFit/>
          </a:bodyPr>
          <a:lstStyle/>
          <a:p>
            <a:r>
              <a:rPr lang="nb-NO" sz="4400" dirty="0"/>
              <a:t>+</a:t>
            </a:r>
          </a:p>
        </p:txBody>
      </p:sp>
    </p:spTree>
    <p:extLst>
      <p:ext uri="{BB962C8B-B14F-4D97-AF65-F5344CB8AC3E}">
        <p14:creationId xmlns:p14="http://schemas.microsoft.com/office/powerpoint/2010/main" val="1418361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718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17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500"/>
                                        <p:tgtEl>
                                          <p:spTgt spid="3"/>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7173"/>
                                        </p:tgtEl>
                                        <p:attrNameLst>
                                          <p:attrName>style.visibility</p:attrName>
                                        </p:attrNameLst>
                                      </p:cBhvr>
                                      <p:to>
                                        <p:strVal val="visible"/>
                                      </p:to>
                                    </p:set>
                                    <p:animEffect transition="in" filter="box(in)">
                                      <p:cBhvr>
                                        <p:cTn id="35" dur="500"/>
                                        <p:tgtEl>
                                          <p:spTgt spid="717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7171"/>
                                        </p:tgtEl>
                                        <p:attrNameLst>
                                          <p:attrName>style.visibility</p:attrName>
                                        </p:attrNameLst>
                                      </p:cBhvr>
                                      <p:to>
                                        <p:strVal val="visible"/>
                                      </p:to>
                                    </p:set>
                                    <p:animEffect transition="in" filter="box(in)">
                                      <p:cBhvr>
                                        <p:cTn id="38" dur="500"/>
                                        <p:tgtEl>
                                          <p:spTgt spid="7171"/>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7172"/>
                                        </p:tgtEl>
                                        <p:attrNameLst>
                                          <p:attrName>style.visibility</p:attrName>
                                        </p:attrNameLst>
                                      </p:cBhvr>
                                      <p:to>
                                        <p:strVal val="visible"/>
                                      </p:to>
                                    </p:set>
                                    <p:animEffect transition="in" filter="box(in)">
                                      <p:cBhvr>
                                        <p:cTn id="41" dur="500"/>
                                        <p:tgtEl>
                                          <p:spTgt spid="717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717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17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718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171" grpId="0"/>
      <p:bldP spid="7172" grpId="0"/>
      <p:bldP spid="7173" grpId="0"/>
      <p:bldP spid="7" grpId="0" animBg="1"/>
      <p:bldP spid="2" grpId="0" animBg="1"/>
      <p:bldP spid="14" grpId="0" animBg="1"/>
      <p:bldP spid="15" grpId="0" animBg="1"/>
      <p:bldP spid="16" grpId="0"/>
      <p:bldP spid="7174" grpId="0" animBg="1"/>
      <p:bldP spid="7176" grpId="0" animBg="1"/>
      <p:bldP spid="7177" grpId="0"/>
      <p:bldP spid="7183" grpId="0"/>
      <p:bldP spid="10"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‘En fjær og fem høns’</a:t>
            </a:r>
          </a:p>
        </p:txBody>
      </p:sp>
      <p:sp>
        <p:nvSpPr>
          <p:cNvPr id="3" name="Content Placeholder 2"/>
          <p:cNvSpPr>
            <a:spLocks noGrp="1"/>
          </p:cNvSpPr>
          <p:nvPr>
            <p:ph idx="1"/>
          </p:nvPr>
        </p:nvSpPr>
        <p:spPr>
          <a:xfrm>
            <a:off x="457200" y="1600201"/>
            <a:ext cx="8229600" cy="3629000"/>
          </a:xfrm>
        </p:spPr>
        <p:txBody>
          <a:bodyPr/>
          <a:lstStyle/>
          <a:p>
            <a:r>
              <a:rPr lang="nb-NO" sz="3600" dirty="0"/>
              <a:t>Hvor store er egentlig forskjellene?</a:t>
            </a:r>
          </a:p>
          <a:p>
            <a:r>
              <a:rPr lang="nb-NO" dirty="0"/>
              <a:t>Lovforarbeider</a:t>
            </a:r>
          </a:p>
          <a:p>
            <a:pPr lvl="1"/>
            <a:r>
              <a:rPr lang="nb-NO" sz="3200" dirty="0"/>
              <a:t>Preambel og politiske målsettinger</a:t>
            </a:r>
          </a:p>
          <a:p>
            <a:r>
              <a:rPr lang="nb-NO" dirty="0"/>
              <a:t>Vurderinger</a:t>
            </a:r>
          </a:p>
          <a:p>
            <a:pPr lvl="1"/>
            <a:r>
              <a:rPr lang="nb-NO" sz="3200" dirty="0" err="1"/>
              <a:t>EMDs</a:t>
            </a:r>
            <a:r>
              <a:rPr lang="nb-NO" sz="3200" dirty="0"/>
              <a:t> dynamiske tolkingsstil</a:t>
            </a:r>
          </a:p>
        </p:txBody>
      </p:sp>
    </p:spTree>
    <p:extLst>
      <p:ext uri="{BB962C8B-B14F-4D97-AF65-F5344CB8AC3E}">
        <p14:creationId xmlns:p14="http://schemas.microsoft.com/office/powerpoint/2010/main" val="30962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t>Kompetanseregler</a:t>
            </a:r>
          </a:p>
        </p:txBody>
      </p:sp>
      <p:sp>
        <p:nvSpPr>
          <p:cNvPr id="3" name="Content Placeholder 2"/>
          <p:cNvSpPr>
            <a:spLocks noGrp="1"/>
          </p:cNvSpPr>
          <p:nvPr>
            <p:ph idx="1"/>
          </p:nvPr>
        </p:nvSpPr>
        <p:spPr>
          <a:xfrm>
            <a:off x="1187624" y="1268760"/>
            <a:ext cx="5976937" cy="719137"/>
          </a:xfrm>
        </p:spPr>
        <p:txBody>
          <a:bodyPr/>
          <a:lstStyle/>
          <a:p>
            <a:pPr>
              <a:buFont typeface="Arial" charset="0"/>
              <a:buNone/>
            </a:pPr>
            <a:r>
              <a:rPr lang="nb-NO" altLang="nb-NO" b="1" dirty="0"/>
              <a:t>			Hvis ……  ,  så </a:t>
            </a:r>
            <a:r>
              <a:rPr lang="nb-NO" altLang="nb-NO" b="1" i="1" dirty="0"/>
              <a:t>kan</a:t>
            </a:r>
          </a:p>
          <a:p>
            <a:endParaRPr lang="nb-NO" altLang="nb-NO" dirty="0"/>
          </a:p>
        </p:txBody>
      </p:sp>
      <p:sp>
        <p:nvSpPr>
          <p:cNvPr id="5" name="Line 4"/>
          <p:cNvSpPr>
            <a:spLocks noChangeShapeType="1"/>
          </p:cNvSpPr>
          <p:nvPr/>
        </p:nvSpPr>
        <p:spPr bwMode="auto">
          <a:xfrm>
            <a:off x="900113" y="4149725"/>
            <a:ext cx="36718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8" name="Line 18"/>
          <p:cNvSpPr>
            <a:spLocks noChangeShapeType="1"/>
          </p:cNvSpPr>
          <p:nvPr/>
        </p:nvSpPr>
        <p:spPr bwMode="auto">
          <a:xfrm>
            <a:off x="4572000" y="4149725"/>
            <a:ext cx="331152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b-NO"/>
          </a:p>
        </p:txBody>
      </p:sp>
      <p:sp>
        <p:nvSpPr>
          <p:cNvPr id="12" name="Rectangle 11"/>
          <p:cNvSpPr>
            <a:spLocks noChangeArrowheads="1"/>
          </p:cNvSpPr>
          <p:nvPr/>
        </p:nvSpPr>
        <p:spPr bwMode="auto">
          <a:xfrm>
            <a:off x="611188" y="3213100"/>
            <a:ext cx="2089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t>Betingelse 1</a:t>
            </a:r>
            <a:endParaRPr lang="en-US" altLang="nb-NO" sz="2800" dirty="0"/>
          </a:p>
        </p:txBody>
      </p:sp>
      <p:sp>
        <p:nvSpPr>
          <p:cNvPr id="13" name="Rectangle 12"/>
          <p:cNvSpPr>
            <a:spLocks noChangeArrowheads="1"/>
          </p:cNvSpPr>
          <p:nvPr/>
        </p:nvSpPr>
        <p:spPr bwMode="auto">
          <a:xfrm>
            <a:off x="2484438" y="4554538"/>
            <a:ext cx="2087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2800" dirty="0"/>
              <a:t>Betingelse 2</a:t>
            </a:r>
            <a:endParaRPr lang="en-US" altLang="nb-NO" sz="2800" dirty="0"/>
          </a:p>
        </p:txBody>
      </p:sp>
      <p:cxnSp>
        <p:nvCxnSpPr>
          <p:cNvPr id="14" name="Straight Connector 13"/>
          <p:cNvCxnSpPr/>
          <p:nvPr/>
        </p:nvCxnSpPr>
        <p:spPr>
          <a:xfrm>
            <a:off x="4500563" y="2997200"/>
            <a:ext cx="71437" cy="266382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Oval 7"/>
          <p:cNvSpPr>
            <a:spLocks noChangeArrowheads="1"/>
          </p:cNvSpPr>
          <p:nvPr/>
        </p:nvSpPr>
        <p:spPr bwMode="auto">
          <a:xfrm>
            <a:off x="4572000" y="3357563"/>
            <a:ext cx="1728788" cy="1584325"/>
          </a:xfrm>
          <a:prstGeom prst="ellipse">
            <a:avLst/>
          </a:prstGeom>
          <a:solidFill>
            <a:schemeClr val="tx2">
              <a:lumMod val="60000"/>
              <a:lumOff val="40000"/>
            </a:schemeClr>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nb-NO" altLang="nb-NO" u="sng"/>
              <a:t>kan</a:t>
            </a:r>
            <a:endParaRPr lang="en-US" altLang="nb-NO" u="sng"/>
          </a:p>
        </p:txBody>
      </p:sp>
      <p:sp>
        <p:nvSpPr>
          <p:cNvPr id="16" name="Line 10"/>
          <p:cNvSpPr>
            <a:spLocks noChangeShapeType="1"/>
          </p:cNvSpPr>
          <p:nvPr/>
        </p:nvSpPr>
        <p:spPr bwMode="auto">
          <a:xfrm flipV="1">
            <a:off x="6011863" y="2708275"/>
            <a:ext cx="1800225" cy="863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b-NO"/>
          </a:p>
        </p:txBody>
      </p:sp>
      <p:sp>
        <p:nvSpPr>
          <p:cNvPr id="17" name="Line 11"/>
          <p:cNvSpPr>
            <a:spLocks noChangeShapeType="1"/>
          </p:cNvSpPr>
          <p:nvPr/>
        </p:nvSpPr>
        <p:spPr bwMode="auto">
          <a:xfrm>
            <a:off x="6084888" y="4652963"/>
            <a:ext cx="1727200" cy="57626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nb-NO"/>
          </a:p>
        </p:txBody>
      </p:sp>
      <p:sp>
        <p:nvSpPr>
          <p:cNvPr id="19" name="Rectangle 18"/>
          <p:cNvSpPr>
            <a:spLocks noChangeArrowheads="1"/>
          </p:cNvSpPr>
          <p:nvPr/>
        </p:nvSpPr>
        <p:spPr bwMode="auto">
          <a:xfrm>
            <a:off x="5291918" y="5034440"/>
            <a:ext cx="18716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i="1" dirty="0"/>
              <a:t>Valgrom</a:t>
            </a:r>
            <a:endParaRPr lang="en-US" altLang="nb-NO" i="1" dirty="0"/>
          </a:p>
        </p:txBody>
      </p:sp>
      <p:sp>
        <p:nvSpPr>
          <p:cNvPr id="20" name="TextBox 19"/>
          <p:cNvSpPr txBox="1">
            <a:spLocks noChangeArrowheads="1"/>
          </p:cNvSpPr>
          <p:nvPr/>
        </p:nvSpPr>
        <p:spPr bwMode="auto">
          <a:xfrm>
            <a:off x="7812088" y="2276475"/>
            <a:ext cx="4460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4400"/>
              <a:t>?</a:t>
            </a:r>
          </a:p>
        </p:txBody>
      </p:sp>
      <p:sp>
        <p:nvSpPr>
          <p:cNvPr id="21" name="TextBox 20"/>
          <p:cNvSpPr txBox="1">
            <a:spLocks noChangeArrowheads="1"/>
          </p:cNvSpPr>
          <p:nvPr/>
        </p:nvSpPr>
        <p:spPr bwMode="auto">
          <a:xfrm>
            <a:off x="8027988" y="3789363"/>
            <a:ext cx="5762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4400"/>
              <a:t>?</a:t>
            </a:r>
          </a:p>
        </p:txBody>
      </p:sp>
      <p:sp>
        <p:nvSpPr>
          <p:cNvPr id="22" name="TextBox 21"/>
          <p:cNvSpPr txBox="1">
            <a:spLocks noChangeArrowheads="1"/>
          </p:cNvSpPr>
          <p:nvPr/>
        </p:nvSpPr>
        <p:spPr bwMode="auto">
          <a:xfrm>
            <a:off x="7885113" y="4868863"/>
            <a:ext cx="5032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nb-NO" altLang="nb-NO" sz="4400"/>
              <a:t>?</a:t>
            </a:r>
          </a:p>
        </p:txBody>
      </p:sp>
      <p:sp>
        <p:nvSpPr>
          <p:cNvPr id="24" name="Oval 5"/>
          <p:cNvSpPr>
            <a:spLocks noChangeArrowheads="1"/>
          </p:cNvSpPr>
          <p:nvPr/>
        </p:nvSpPr>
        <p:spPr bwMode="auto">
          <a:xfrm>
            <a:off x="971315" y="3716337"/>
            <a:ext cx="1368896" cy="720725"/>
          </a:xfrm>
          <a:prstGeom prst="ellipse">
            <a:avLst/>
          </a:prstGeom>
          <a:solidFill>
            <a:srgbClr val="00B05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nb-NO" altLang="nb-NO" sz="1800"/>
          </a:p>
        </p:txBody>
      </p:sp>
      <p:sp>
        <p:nvSpPr>
          <p:cNvPr id="4" name="TextBox 3"/>
          <p:cNvSpPr txBox="1"/>
          <p:nvPr/>
        </p:nvSpPr>
        <p:spPr>
          <a:xfrm>
            <a:off x="2516284" y="3357563"/>
            <a:ext cx="439544" cy="707886"/>
          </a:xfrm>
          <a:prstGeom prst="rect">
            <a:avLst/>
          </a:prstGeom>
          <a:noFill/>
        </p:spPr>
        <p:txBody>
          <a:bodyPr wrap="none" rtlCol="0">
            <a:spAutoFit/>
          </a:bodyPr>
          <a:lstStyle/>
          <a:p>
            <a:r>
              <a:rPr lang="nb-NO" sz="4000" dirty="0"/>
              <a:t>+</a:t>
            </a:r>
          </a:p>
        </p:txBody>
      </p:sp>
      <p:sp>
        <p:nvSpPr>
          <p:cNvPr id="28" name="Oval 5"/>
          <p:cNvSpPr>
            <a:spLocks noChangeArrowheads="1"/>
          </p:cNvSpPr>
          <p:nvPr/>
        </p:nvSpPr>
        <p:spPr bwMode="auto">
          <a:xfrm>
            <a:off x="3025776" y="3736975"/>
            <a:ext cx="1474787" cy="720725"/>
          </a:xfrm>
          <a:prstGeom prst="ellipse">
            <a:avLst/>
          </a:prstGeom>
          <a:solidFill>
            <a:srgbClr val="92D05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nb-NO" altLang="nb-NO" sz="1800"/>
          </a:p>
        </p:txBody>
      </p:sp>
      <p:sp>
        <p:nvSpPr>
          <p:cNvPr id="6" name="TextBox 5"/>
          <p:cNvSpPr txBox="1"/>
          <p:nvPr/>
        </p:nvSpPr>
        <p:spPr>
          <a:xfrm>
            <a:off x="4723019" y="6145420"/>
            <a:ext cx="3593100" cy="584775"/>
          </a:xfrm>
          <a:prstGeom prst="rect">
            <a:avLst/>
          </a:prstGeom>
          <a:noFill/>
        </p:spPr>
        <p:txBody>
          <a:bodyPr wrap="none" rtlCol="0">
            <a:spAutoFit/>
          </a:bodyPr>
          <a:lstStyle/>
          <a:p>
            <a:r>
              <a:rPr lang="nb-NO" sz="3200" dirty="0"/>
              <a:t>Plass for avveininger</a:t>
            </a:r>
          </a:p>
        </p:txBody>
      </p:sp>
      <p:sp>
        <p:nvSpPr>
          <p:cNvPr id="23" name="Down Arrow 22"/>
          <p:cNvSpPr/>
          <p:nvPr/>
        </p:nvSpPr>
        <p:spPr>
          <a:xfrm rot="10800000">
            <a:off x="5886600" y="5589905"/>
            <a:ext cx="233980" cy="715680"/>
          </a:xfrm>
          <a:prstGeom prst="downArrow">
            <a:avLst>
              <a:gd name="adj1" fmla="val 100000"/>
              <a:gd name="adj2" fmla="val 5403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nb-NO" altLang="nb-NO" sz="1400">
              <a:solidFill>
                <a:srgbClr val="FFFFFF"/>
              </a:solidFill>
              <a:cs typeface="Arial" charset="0"/>
            </a:endParaRPr>
          </a:p>
        </p:txBody>
      </p:sp>
    </p:spTree>
    <p:extLst>
      <p:ext uri="{BB962C8B-B14F-4D97-AF65-F5344CB8AC3E}">
        <p14:creationId xmlns:p14="http://schemas.microsoft.com/office/powerpoint/2010/main" val="1331034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3" presetClass="entr" presetSubtype="1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linds(horizontal)">
                                      <p:cBhvr>
                                        <p:cTn id="19" dur="500"/>
                                        <p:tgtEl>
                                          <p:spTgt spid="24"/>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par>
                                <p:cTn id="28" presetID="3" presetClass="entr" presetSubtype="1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8" grpId="0" animBg="1"/>
      <p:bldP spid="12" grpId="0"/>
      <p:bldP spid="13" grpId="0"/>
      <p:bldP spid="15" grpId="0" animBg="1"/>
      <p:bldP spid="16" grpId="0" animBg="1"/>
      <p:bldP spid="17" grpId="0" animBg="1"/>
      <p:bldP spid="19" grpId="0"/>
      <p:bldP spid="20" grpId="0"/>
      <p:bldP spid="21" grpId="0"/>
      <p:bldP spid="22" grpId="0"/>
      <p:bldP spid="24" grpId="0" animBg="1"/>
      <p:bldP spid="4" grpId="0"/>
      <p:bldP spid="28" grpId="0" animBg="1"/>
      <p:bldP spid="6" grpId="0"/>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2213</Words>
  <Application>Microsoft Office PowerPoint</Application>
  <PresentationFormat>Skjermfremvisning (4:3)</PresentationFormat>
  <Paragraphs>460</Paragraphs>
  <Slides>83</Slides>
  <Notes>4</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83</vt:i4>
      </vt:variant>
    </vt:vector>
  </HeadingPairs>
  <TitlesOfParts>
    <vt:vector size="88" baseType="lpstr">
      <vt:lpstr>Arial</vt:lpstr>
      <vt:lpstr>Calibri</vt:lpstr>
      <vt:lpstr>Times New Roman</vt:lpstr>
      <vt:lpstr>Wingdings</vt:lpstr>
      <vt:lpstr>Office Theme</vt:lpstr>
      <vt:lpstr>Den juridiske tenkemåten</vt:lpstr>
      <vt:lpstr>Juridisk og samfunnsvitenskapelig tenkemåte</vt:lpstr>
      <vt:lpstr>PowerPoint-presentasjon</vt:lpstr>
      <vt:lpstr>Hva er juridiske problemstillinger?</vt:lpstr>
      <vt:lpstr>Rettsregler</vt:lpstr>
      <vt:lpstr>To hovedtyper av rettsregler</vt:lpstr>
      <vt:lpstr>Rett- og pliktregler</vt:lpstr>
      <vt:lpstr>PowerPoint-presentasjon</vt:lpstr>
      <vt:lpstr>Kompetanseregler</vt:lpstr>
      <vt:lpstr>1) Regelanvendelse</vt:lpstr>
      <vt:lpstr>Hva går regelanvendelse ut på?</vt:lpstr>
      <vt:lpstr>PowerPoint-presentasjon</vt:lpstr>
      <vt:lpstr>Å anvende regler består av tre tankeoperasjoner</vt:lpstr>
      <vt:lpstr>Prosessen å subsumere</vt:lpstr>
      <vt:lpstr>PowerPoint-presentasjon</vt:lpstr>
      <vt:lpstr>PowerPoint-presentasjon</vt:lpstr>
      <vt:lpstr>PowerPoint-presentasjon</vt:lpstr>
      <vt:lpstr>PowerPoint-presentasjon</vt:lpstr>
      <vt:lpstr>PowerPoint-presentasjon</vt:lpstr>
      <vt:lpstr>PowerPoint-presentasjon</vt:lpstr>
      <vt:lpstr>Rettsregler i to plan</vt:lpstr>
      <vt:lpstr>PowerPoint-presentasjon</vt:lpstr>
      <vt:lpstr>2) Tolking av rettsregelen</vt:lpstr>
      <vt:lpstr>PowerPoint-presentasjon</vt:lpstr>
      <vt:lpstr>Tolking som fenomen</vt:lpstr>
      <vt:lpstr>Andre særtrekk</vt:lpstr>
      <vt:lpstr>Lovspråket er ikke bestandig krystallklart</vt:lpstr>
      <vt:lpstr>Semantisk uklarhet pga vaghet  </vt:lpstr>
      <vt:lpstr>Telefonsjikanen</vt:lpstr>
      <vt:lpstr>B. Semantisk uklarhet pga flertydighet </vt:lpstr>
      <vt:lpstr>C. Syntaktisk uklarhet pga setningsbygning</vt:lpstr>
      <vt:lpstr>D. Syntaktisk uklarhet pga tegnsetting</vt:lpstr>
      <vt:lpstr>2.  Uklarheter som skyldes at språket i  rettsregler kan være spesielt uklart</vt:lpstr>
      <vt:lpstr>3. Rettsregler kan være uttrykk for bevisst ullent politisk kompromiss</vt:lpstr>
      <vt:lpstr>4. Rettsregler kan være uklare fordi lovgiveren bevisst legger opp til at domstolene skal foreta nærmere grensedragning</vt:lpstr>
      <vt:lpstr>5. Rettsregler kan være uklare pga rettslige standarder i rettspråket, som skifter meningsinnhold over tid</vt:lpstr>
      <vt:lpstr>6. Rettsregler kan være uklare fordi regler må ses i sammenheng</vt:lpstr>
      <vt:lpstr>PowerPoint-presentasjon</vt:lpstr>
      <vt:lpstr>Kort sagt: Mange grunner til uklarhet</vt:lpstr>
      <vt:lpstr>PowerPoint-presentasjon</vt:lpstr>
      <vt:lpstr>  Juridisk metode – oversyn (rettskildelære) </vt:lpstr>
      <vt:lpstr>PowerPoint-presentasjon</vt:lpstr>
      <vt:lpstr>PowerPoint-presentasjon</vt:lpstr>
      <vt:lpstr>Å tolke på tvers av teksten</vt:lpstr>
      <vt:lpstr>Telefonsjikanen</vt:lpstr>
      <vt:lpstr>Straffeloven av 1902 § 390</vt:lpstr>
      <vt:lpstr>Straffeloven av 1902 § 390 a</vt:lpstr>
      <vt:lpstr>2. Innskrenkende tolking</vt:lpstr>
      <vt:lpstr>Lov om innførsel av fødevarer mv § 2</vt:lpstr>
      <vt:lpstr> Alkoholloven fra 1969 § 67</vt:lpstr>
      <vt:lpstr>Antitese</vt:lpstr>
      <vt:lpstr>Forvaltningsloven § 41  (virkninger av feil ved behandlingsmåten)</vt:lpstr>
      <vt:lpstr>PowerPoint-presentasjon</vt:lpstr>
      <vt:lpstr>PowerPoint-presentasjon</vt:lpstr>
      <vt:lpstr>Juridisk metode – enkeltheter</vt:lpstr>
      <vt:lpstr>PowerPoint-presentasjon</vt:lpstr>
      <vt:lpstr>Rettskildeprinsipper (-regler)</vt:lpstr>
      <vt:lpstr>PowerPoint-presentasjon</vt:lpstr>
      <vt:lpstr>PowerPoint-presentasjon</vt:lpstr>
      <vt:lpstr>PowerPoint-presentasjon</vt:lpstr>
      <vt:lpstr>Rettskildefaktorer og deres betydning for regelforståelsen</vt:lpstr>
      <vt:lpstr>PowerPoint-presentasjon</vt:lpstr>
      <vt:lpstr>Lovformål</vt:lpstr>
      <vt:lpstr>PowerPoint-presentasjon</vt:lpstr>
      <vt:lpstr>PowerPoint-presentasjon</vt:lpstr>
      <vt:lpstr>Tre ‘case’</vt:lpstr>
      <vt:lpstr>PowerPoint-presentasjon</vt:lpstr>
      <vt:lpstr>PowerPoint-presentasjon</vt:lpstr>
      <vt:lpstr>Eckhoffs rettskildeinnsats</vt:lpstr>
      <vt:lpstr>PowerPoint-presentasjon</vt:lpstr>
      <vt:lpstr>Eckhoff-kritikk</vt:lpstr>
      <vt:lpstr>PowerPoint-presentasjon</vt:lpstr>
      <vt:lpstr>PowerPoint-presentasjon</vt:lpstr>
      <vt:lpstr>Hvor langt kan lovgivning automatiseres?</vt:lpstr>
      <vt:lpstr>PowerPoint-presentasjon</vt:lpstr>
      <vt:lpstr>PowerPoint-presentasjon</vt:lpstr>
      <vt:lpstr>Hvor står vi i dag?</vt:lpstr>
      <vt:lpstr>PowerPoint-presentasjon</vt:lpstr>
      <vt:lpstr>Internasjonaliseringens betydning for norsk rettskildelære</vt:lpstr>
      <vt:lpstr>1) Rettskildesituasjonen innenfor menneskerettighetene og EØS-retten</vt:lpstr>
      <vt:lpstr>2) Rettskildesituasjonen på andre norske rettsfelter</vt:lpstr>
      <vt:lpstr>PowerPoint-presentasjon</vt:lpstr>
      <vt:lpstr>‘En fjær og fem høns’</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juridiske tenkemåten</dc:title>
  <dc:creator>eboe_loc</dc:creator>
  <cp:lastModifiedBy>dag wiese schartum</cp:lastModifiedBy>
  <cp:revision>95</cp:revision>
  <dcterms:created xsi:type="dcterms:W3CDTF">2017-02-02T13:19:16Z</dcterms:created>
  <dcterms:modified xsi:type="dcterms:W3CDTF">2018-04-06T13:11:47Z</dcterms:modified>
</cp:coreProperties>
</file>