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125194-FE09-4ACE-9564-CF3AE7370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EB20748-9410-4611-BF88-7A5700168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81612B-C157-4485-A98C-F5669164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DBD387F-0338-474F-9F8B-E5F8C258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92922A-C88A-435F-AFE2-19022CE6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457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5F1A6B-95D3-409A-9338-8E02C444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0A1E89B-5DCD-4E40-9590-2E4D122B7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0028CB-C68F-48DB-9290-F5C3E2B2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1C4A7E-64B9-4E63-8B69-DA6E4445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AC5DAB-1B30-4838-A666-96DFD48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721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C0EBE96-837F-4DB9-9DAC-6F1682E7A2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4A83BDD-C9FF-4022-854C-6EDFDD6E7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D74719-9865-415E-A441-0F7DBC405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4C605F-A7BA-4BDC-A91F-48DFAC2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7264519-995B-44FC-93A5-47CA7AE7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801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2D23AF-22F8-441C-B1A5-724FDFAC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43FF44-4C6F-4BAF-B859-0C9AA61D5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A4AFFC-1FBB-4831-9DA0-E10CF42C1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8DC563-CB04-4098-8A26-E025E32CA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00CBB2-97DA-48ED-9F62-FE305A93C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451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48517C-79D9-4F51-B63F-B5D63623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897AF2-1729-4A3D-9CFD-22DC1AA02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5DC589-E351-4258-93DB-C1AB9148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A70474-6DEF-4129-B30E-11D785C5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836532-6C1D-465E-AAD9-D9F61245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068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AC41D8-6DDA-4FD9-ABC3-223CA5BA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3D3F31-E308-43D8-B7E3-84B87C021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8FCB4C2-948A-4FB7-B04E-237F888A2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1958FC-2280-40F9-AEDB-5CE4FA6F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D6337A1-48D6-4BD7-85BA-6D4A68D8B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EBCF72-ED27-4CB9-86AD-7C5035B7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837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ACF2E8-BBF9-4186-BEBB-91158EF5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5CBDE03-6AAC-4988-A1DF-DC64CB7B6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29F1417-8759-4087-9095-367DCC09D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0044348-CF5B-49E3-BE5A-94007BB91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DDE5631-3313-475B-B0F3-EA6FD7BD6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55FE8-D1D5-4184-A839-97FD74B8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E24F5D-3E8F-4E49-BF0F-B95CB988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98DAA04-DFE4-4F9E-BD45-D96D65F5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641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BF9084-18F7-4401-8504-365E96C3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58E9988-FED8-4531-B576-A0F73B3F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B9D1711-DCB3-421B-AC2E-0D8D1E2F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B40E09B-C005-41A9-A683-2DE4D918A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765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A01B17-313A-4C7B-BF1F-C72DDDE1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F7433FB-4879-4012-9768-D49309EC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1CC717F-D93E-447B-9413-101E5BB7C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7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FADD05-180E-40CE-BBC0-C1A5C511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A310EE-39A2-45C7-BC03-C9199A53E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56EE0C1-C653-409E-A65B-C5183858C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12E839B-E203-4574-8B62-D98F96C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B725FF3-69E1-4A58-A66A-47071AB6E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8BF4BB-A0AE-41FB-934C-B2830657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337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1D82D6-782B-45C4-893A-8D77AF63F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D8F5107-331B-40EB-88F4-B8A1A0B1D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3AE76CE-38FC-447E-B0AA-34F01785D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C507480-B495-4BB6-9D12-A3ACBBFAA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BDB6ED-65BB-46B3-AD30-A5E9319D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5E28B24-2813-4688-A81D-D72D5D2C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497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FD18BEF-76FE-4B74-BBAD-0EAABA1D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5350C1-B156-4D6A-86AF-B764F967F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75B191-246C-4871-B715-EE188A381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57FDB-4E40-4A09-82EB-06BF0099EBEF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A6736CE-93EF-46F0-9152-B0DB27EC5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5877A4-7BDE-40D8-A296-33AB609D5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B4434-2411-46CF-A486-D903772EED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546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06E505-3B50-4585-B1FD-A8F3E582B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7167"/>
            <a:ext cx="9144000" cy="900016"/>
          </a:xfrm>
        </p:spPr>
        <p:txBody>
          <a:bodyPr>
            <a:no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Oppsummering av FINF4022</a:t>
            </a:r>
            <a:br>
              <a:rPr lang="nb-NO" sz="3600" dirty="0">
                <a:solidFill>
                  <a:srgbClr val="C00000"/>
                </a:solidFill>
              </a:rPr>
            </a:br>
            <a:r>
              <a:rPr lang="nb-NO" sz="3600" dirty="0">
                <a:solidFill>
                  <a:srgbClr val="C00000"/>
                </a:solidFill>
              </a:rPr>
              <a:t>+ litt om hjemmeeksamen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0877119-FF43-4BD0-9AB5-3D451D5F8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16660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D3A42B0-D162-43FA-91F3-F20E92990C2B}"/>
              </a:ext>
            </a:extLst>
          </p:cNvPr>
          <p:cNvSpPr/>
          <p:nvPr/>
        </p:nvSpPr>
        <p:spPr>
          <a:xfrm>
            <a:off x="631064" y="700747"/>
            <a:ext cx="107238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 dirty="0">
                <a:solidFill>
                  <a:srgbClr val="C00000"/>
                </a:solidFill>
              </a:rPr>
              <a:t>Kunnskapsmål</a:t>
            </a:r>
          </a:p>
          <a:p>
            <a:r>
              <a:rPr lang="nb-NO" sz="2000" dirty="0"/>
              <a:t>Kandidatene våre skal ha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dirty="0"/>
              <a:t> kunnskaper om metoder som er aktuelle for å fremskaffe og analysere kildemateriale som kan inngå i masteroppgave i forvaltningsinformatikk, og hvordan metodene kan kombineres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dirty="0"/>
              <a:t> kunnskaper om hvordan en kan søke og finne faglitteratur som ledd i masteroppgave i forvaltningsinformatikk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dirty="0"/>
              <a:t> kunnskaper om hvordan en kan referere til litteratur og kilder som er anvendt i en masteroppgave i forvaltningsinformatikk</a:t>
            </a:r>
          </a:p>
          <a:p>
            <a:r>
              <a:rPr lang="nb-NO" sz="2000" b="1" dirty="0">
                <a:solidFill>
                  <a:srgbClr val="C00000"/>
                </a:solidFill>
              </a:rPr>
              <a:t>Ferdighetsmål</a:t>
            </a:r>
          </a:p>
          <a:p>
            <a:r>
              <a:rPr lang="nb-NO" sz="2000" dirty="0"/>
              <a:t>Kandidatene våre skal kunne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dirty="0"/>
              <a:t> vurdere og foreslå enkle forskningsmetoder, hver for seg og i kombinasjon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dirty="0"/>
              <a:t> kritisk og reflektert gjennomføre et konkret metodisk opplegg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dirty="0"/>
              <a:t> søke, finne og vurdere relevant faglitteratur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dirty="0"/>
              <a:t> referere til anvendte kilder og litteratur i samsvar med anerkjent system for dette</a:t>
            </a:r>
          </a:p>
          <a:p>
            <a:r>
              <a:rPr lang="nb-NO" sz="2000" b="1" dirty="0">
                <a:solidFill>
                  <a:srgbClr val="C00000"/>
                </a:solidFill>
              </a:rPr>
              <a:t>Generell kompetanse</a:t>
            </a:r>
          </a:p>
          <a:p>
            <a:r>
              <a:rPr lang="nb-NO" sz="2000" dirty="0"/>
              <a:t>Kandidatene våre skal utvikle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dirty="0"/>
              <a:t> evne til selvstendig tenkning og kritisk refleksjon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000" dirty="0"/>
              <a:t> kritisk-konstruktiv tilnærming til arbeidet med masteroppgaven</a:t>
            </a:r>
          </a:p>
        </p:txBody>
      </p:sp>
    </p:spTree>
    <p:extLst>
      <p:ext uri="{BB962C8B-B14F-4D97-AF65-F5344CB8AC3E}">
        <p14:creationId xmlns:p14="http://schemas.microsoft.com/office/powerpoint/2010/main" val="309884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1C472E00-787E-4D88-BB77-1833A84D3D35}"/>
              </a:ext>
            </a:extLst>
          </p:cNvPr>
          <p:cNvSpPr txBox="1"/>
          <p:nvPr/>
        </p:nvSpPr>
        <p:spPr>
          <a:xfrm>
            <a:off x="585542" y="1363512"/>
            <a:ext cx="10005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emnet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C46A3C59-5DFC-4B91-939D-957145FFB5F3}"/>
              </a:ext>
            </a:extLst>
          </p:cNvPr>
          <p:cNvSpPr txBox="1"/>
          <p:nvPr/>
        </p:nvSpPr>
        <p:spPr>
          <a:xfrm>
            <a:off x="2848607" y="1363512"/>
            <a:ext cx="205017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problemstilling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B0DEAAE2-9F5D-4711-ACA5-26D5819DDE23}"/>
              </a:ext>
            </a:extLst>
          </p:cNvPr>
          <p:cNvSpPr txBox="1"/>
          <p:nvPr/>
        </p:nvSpPr>
        <p:spPr>
          <a:xfrm>
            <a:off x="6453147" y="1363512"/>
            <a:ext cx="11594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metode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901D5A54-0A5F-4976-B8F9-5235D9567103}"/>
              </a:ext>
            </a:extLst>
          </p:cNvPr>
          <p:cNvSpPr txBox="1"/>
          <p:nvPr/>
        </p:nvSpPr>
        <p:spPr>
          <a:xfrm>
            <a:off x="119470" y="1985029"/>
            <a:ext cx="22596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Hvorfor er det grunn til å</a:t>
            </a:r>
            <a:br>
              <a:rPr lang="nb-NO" sz="1600" dirty="0"/>
            </a:br>
            <a:r>
              <a:rPr lang="nb-NO" sz="1600" dirty="0"/>
              <a:t>oppta seg med emnet?</a:t>
            </a:r>
          </a:p>
          <a:p>
            <a:r>
              <a:rPr lang="nb-NO" sz="1600" dirty="0"/>
              <a:t>- aktualitet</a:t>
            </a:r>
            <a:br>
              <a:rPr lang="nb-NO" sz="1600" dirty="0"/>
            </a:br>
            <a:r>
              <a:rPr lang="nb-NO" sz="1600" dirty="0"/>
              <a:t>- interesse</a:t>
            </a:r>
            <a:br>
              <a:rPr lang="nb-NO" sz="1600" dirty="0"/>
            </a:br>
            <a:r>
              <a:rPr lang="nb-NO" sz="1600" dirty="0"/>
              <a:t>- betydning</a:t>
            </a:r>
          </a:p>
          <a:p>
            <a:r>
              <a:rPr lang="nb-NO" sz="1600" dirty="0"/>
              <a:t>- yrkesrelevant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5B537EE-D859-48DA-9CE6-886A05D82607}"/>
              </a:ext>
            </a:extLst>
          </p:cNvPr>
          <p:cNvSpPr txBox="1"/>
          <p:nvPr/>
        </p:nvSpPr>
        <p:spPr>
          <a:xfrm>
            <a:off x="2585839" y="1985029"/>
            <a:ext cx="2752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Forskbare spørsmål om det</a:t>
            </a:r>
            <a:br>
              <a:rPr lang="nb-NO" sz="1600" dirty="0"/>
            </a:br>
            <a:r>
              <a:rPr lang="nb-NO" sz="1600" dirty="0"/>
              <a:t>du ønsker å finne ut om emnet</a:t>
            </a:r>
            <a:br>
              <a:rPr lang="nb-NO" sz="1600" dirty="0"/>
            </a:br>
            <a:r>
              <a:rPr lang="nb-NO" sz="1600" dirty="0"/>
              <a:t>- beskrivende</a:t>
            </a:r>
            <a:br>
              <a:rPr lang="nb-NO" sz="1600" dirty="0"/>
            </a:br>
            <a:r>
              <a:rPr lang="nb-NO" sz="1600" dirty="0"/>
              <a:t>- forklarende</a:t>
            </a:r>
          </a:p>
          <a:p>
            <a:r>
              <a:rPr lang="nb-NO" sz="1600" dirty="0"/>
              <a:t>- normative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AEE2BE3A-9FCF-4A01-AD5C-A5FD63835F74}"/>
              </a:ext>
            </a:extLst>
          </p:cNvPr>
          <p:cNvSpPr txBox="1"/>
          <p:nvPr/>
        </p:nvSpPr>
        <p:spPr>
          <a:xfrm>
            <a:off x="2585839" y="3308468"/>
            <a:ext cx="3049617" cy="181588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nb-NO" sz="1600" dirty="0"/>
              <a:t>Kan ofte være grunn til å </a:t>
            </a:r>
            <a:r>
              <a:rPr lang="nb-NO" sz="1600" dirty="0" err="1"/>
              <a:t>formu</a:t>
            </a:r>
            <a:r>
              <a:rPr lang="nb-NO" sz="1600" dirty="0"/>
              <a:t>-</a:t>
            </a:r>
            <a:br>
              <a:rPr lang="nb-NO" sz="1600" dirty="0"/>
            </a:br>
            <a:r>
              <a:rPr lang="nb-NO" sz="1600" dirty="0" err="1"/>
              <a:t>lere</a:t>
            </a:r>
            <a:r>
              <a:rPr lang="nb-NO" sz="1600" dirty="0"/>
              <a:t> flere sammenhengende</a:t>
            </a:r>
            <a:br>
              <a:rPr lang="nb-NO" sz="1600" dirty="0"/>
            </a:br>
            <a:r>
              <a:rPr lang="nb-NO" sz="1600" dirty="0"/>
              <a:t>spørsmål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b-NO" sz="1600" dirty="0"/>
              <a:t>Hvert spørsmål kan </a:t>
            </a:r>
            <a:r>
              <a:rPr lang="nb-NO" sz="1600" dirty="0" err="1"/>
              <a:t>represen-tere</a:t>
            </a:r>
            <a:r>
              <a:rPr lang="nb-NO" sz="1600" dirty="0"/>
              <a:t> én faglig dimensjon eller kombinere flere faglige dimen-</a:t>
            </a:r>
            <a:r>
              <a:rPr lang="nb-NO" sz="1600" dirty="0" err="1"/>
              <a:t>sjoner</a:t>
            </a:r>
            <a:endParaRPr lang="nb-NO" sz="1600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ED3828E4-DEF1-42BB-BB9B-E3EB9ECEEADC}"/>
              </a:ext>
            </a:extLst>
          </p:cNvPr>
          <p:cNvSpPr txBox="1"/>
          <p:nvPr/>
        </p:nvSpPr>
        <p:spPr>
          <a:xfrm>
            <a:off x="2585838" y="5238270"/>
            <a:ext cx="3049617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Viktig å ta stilling til om problem-</a:t>
            </a:r>
            <a:br>
              <a:rPr lang="nb-NO" sz="1600" dirty="0"/>
            </a:br>
            <a:r>
              <a:rPr lang="nb-NO" sz="1600" dirty="0"/>
              <a:t>stillingene er </a:t>
            </a:r>
            <a:r>
              <a:rPr lang="nb-NO" sz="1600" i="1" dirty="0"/>
              <a:t>forskbare</a:t>
            </a:r>
            <a:r>
              <a:rPr lang="nb-NO" sz="1600" dirty="0"/>
              <a:t>: Finnes det</a:t>
            </a:r>
            <a:br>
              <a:rPr lang="nb-NO" sz="1600" dirty="0"/>
            </a:br>
            <a:r>
              <a:rPr lang="nb-NO" sz="1600" dirty="0"/>
              <a:t>data og metoder som kan gi viten-</a:t>
            </a:r>
            <a:br>
              <a:rPr lang="nb-NO" sz="1600" dirty="0"/>
            </a:br>
            <a:r>
              <a:rPr lang="nb-NO" sz="1600" dirty="0"/>
              <a:t>skapelige holdbare svar?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AD600F8-7F58-461A-87CE-2F1A80ACD95F}"/>
              </a:ext>
            </a:extLst>
          </p:cNvPr>
          <p:cNvSpPr txBox="1"/>
          <p:nvPr/>
        </p:nvSpPr>
        <p:spPr>
          <a:xfrm>
            <a:off x="5968534" y="2939137"/>
            <a:ext cx="2516287" cy="280076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- Kvalitative metoder</a:t>
            </a:r>
          </a:p>
          <a:p>
            <a:r>
              <a:rPr lang="nb-NO" sz="1600" dirty="0"/>
              <a:t>  - intervju</a:t>
            </a:r>
          </a:p>
          <a:p>
            <a:r>
              <a:rPr lang="nb-NO" sz="1600" dirty="0"/>
              <a:t>  - dokumentstudier</a:t>
            </a:r>
          </a:p>
          <a:p>
            <a:r>
              <a:rPr lang="nb-NO" sz="1600" dirty="0"/>
              <a:t>  - observasjon</a:t>
            </a:r>
          </a:p>
          <a:p>
            <a:r>
              <a:rPr lang="nb-NO" sz="1600" dirty="0"/>
              <a:t>- Kvantitative metoder</a:t>
            </a:r>
          </a:p>
          <a:p>
            <a:r>
              <a:rPr lang="nb-NO" sz="1600" dirty="0"/>
              <a:t>  - telling</a:t>
            </a:r>
            <a:br>
              <a:rPr lang="nb-NO" sz="1600" dirty="0"/>
            </a:br>
            <a:r>
              <a:rPr lang="nb-NO" sz="1600" dirty="0"/>
              <a:t>  - måling</a:t>
            </a:r>
            <a:br>
              <a:rPr lang="nb-NO" sz="1600" dirty="0"/>
            </a:br>
            <a:r>
              <a:rPr lang="nb-NO" sz="1600" dirty="0"/>
              <a:t>  - kalkulasjon</a:t>
            </a:r>
          </a:p>
          <a:p>
            <a:r>
              <a:rPr lang="nb-NO" sz="1600" dirty="0"/>
              <a:t>- Normative metoder</a:t>
            </a:r>
            <a:br>
              <a:rPr lang="nb-NO" sz="1600" dirty="0"/>
            </a:br>
            <a:r>
              <a:rPr lang="nb-NO" sz="1600" dirty="0"/>
              <a:t>  - rettsdogmatisk metode</a:t>
            </a:r>
            <a:br>
              <a:rPr lang="nb-NO" sz="1600" dirty="0"/>
            </a:br>
            <a:r>
              <a:rPr lang="nb-NO" sz="1600" dirty="0"/>
              <a:t>- Metodekritikk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167D1DAC-801D-4FE3-8363-2F2AFF344774}"/>
              </a:ext>
            </a:extLst>
          </p:cNvPr>
          <p:cNvSpPr txBox="1"/>
          <p:nvPr/>
        </p:nvSpPr>
        <p:spPr>
          <a:xfrm>
            <a:off x="5968534" y="1985029"/>
            <a:ext cx="2516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Fremgangsmåter som kan gi vitenskapelig holdbare svar på problemstillingene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4F258E16-94A1-449C-BD94-04881FAEACE0}"/>
              </a:ext>
            </a:extLst>
          </p:cNvPr>
          <p:cNvSpPr txBox="1"/>
          <p:nvPr/>
        </p:nvSpPr>
        <p:spPr>
          <a:xfrm>
            <a:off x="9275572" y="994180"/>
            <a:ext cx="154991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forsknings-</a:t>
            </a:r>
            <a:br>
              <a:rPr lang="nb-NO" sz="2400" dirty="0"/>
            </a:br>
            <a:r>
              <a:rPr lang="nb-NO" sz="2400" dirty="0"/>
              <a:t>opplegg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7862567-6ACE-4611-9E0B-5706AB587A96}"/>
              </a:ext>
            </a:extLst>
          </p:cNvPr>
          <p:cNvSpPr txBox="1"/>
          <p:nvPr/>
        </p:nvSpPr>
        <p:spPr>
          <a:xfrm>
            <a:off x="8711764" y="1989624"/>
            <a:ext cx="3056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Plan for hvordan problemstillingen</a:t>
            </a:r>
            <a:br>
              <a:rPr lang="nb-NO" sz="1600" dirty="0"/>
            </a:br>
            <a:r>
              <a:rPr lang="nb-NO" sz="1600" dirty="0"/>
              <a:t>kan besvares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AB30E536-6FA3-44BA-9ED7-21881DB63C96}"/>
              </a:ext>
            </a:extLst>
          </p:cNvPr>
          <p:cNvSpPr txBox="1"/>
          <p:nvPr/>
        </p:nvSpPr>
        <p:spPr>
          <a:xfrm>
            <a:off x="8711764" y="2695789"/>
            <a:ext cx="2716321" cy="1815882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- samspill mellom metoder</a:t>
            </a:r>
          </a:p>
          <a:p>
            <a:r>
              <a:rPr lang="nb-NO" sz="1600" dirty="0"/>
              <a:t>- metodetriangulering</a:t>
            </a:r>
          </a:p>
          <a:p>
            <a:r>
              <a:rPr lang="nb-NO" sz="1600" dirty="0"/>
              <a:t>- kilder</a:t>
            </a:r>
          </a:p>
          <a:p>
            <a:r>
              <a:rPr lang="nb-NO" sz="1600" dirty="0"/>
              <a:t>- data</a:t>
            </a:r>
            <a:br>
              <a:rPr lang="nb-NO" sz="1600" dirty="0"/>
            </a:br>
            <a:r>
              <a:rPr lang="nb-NO" sz="1600" dirty="0"/>
              <a:t>- detaljert gjennomføringsplan</a:t>
            </a:r>
          </a:p>
          <a:p>
            <a:r>
              <a:rPr lang="nb-NO" sz="1600" dirty="0"/>
              <a:t>- kildekritisk refleksjon</a:t>
            </a:r>
          </a:p>
          <a:p>
            <a:r>
              <a:rPr lang="nb-NO" sz="1600" dirty="0"/>
              <a:t>- risikovurdering</a:t>
            </a:r>
          </a:p>
        </p:txBody>
      </p:sp>
      <p:sp>
        <p:nvSpPr>
          <p:cNvPr id="17" name="Pil: venstre og høyre 16">
            <a:extLst>
              <a:ext uri="{FF2B5EF4-FFF2-40B4-BE49-F238E27FC236}">
                <a16:creationId xmlns:a16="http://schemas.microsoft.com/office/drawing/2014/main" id="{03153608-BA80-4E22-992B-44175488B2CB}"/>
              </a:ext>
            </a:extLst>
          </p:cNvPr>
          <p:cNvSpPr/>
          <p:nvPr/>
        </p:nvSpPr>
        <p:spPr>
          <a:xfrm>
            <a:off x="2044039" y="1520768"/>
            <a:ext cx="620322" cy="165531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Pil: venstre og høyre 17">
            <a:extLst>
              <a:ext uri="{FF2B5EF4-FFF2-40B4-BE49-F238E27FC236}">
                <a16:creationId xmlns:a16="http://schemas.microsoft.com/office/drawing/2014/main" id="{EBE256F6-E0AC-4B8A-8F02-395DC3067268}"/>
              </a:ext>
            </a:extLst>
          </p:cNvPr>
          <p:cNvSpPr/>
          <p:nvPr/>
        </p:nvSpPr>
        <p:spPr>
          <a:xfrm>
            <a:off x="5409803" y="1520768"/>
            <a:ext cx="620322" cy="165531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Pil: venstre og høyre 18">
            <a:extLst>
              <a:ext uri="{FF2B5EF4-FFF2-40B4-BE49-F238E27FC236}">
                <a16:creationId xmlns:a16="http://schemas.microsoft.com/office/drawing/2014/main" id="{6B8E33B7-2361-42DA-B264-3F185996F067}"/>
              </a:ext>
            </a:extLst>
          </p:cNvPr>
          <p:cNvSpPr/>
          <p:nvPr/>
        </p:nvSpPr>
        <p:spPr>
          <a:xfrm>
            <a:off x="8091442" y="1523066"/>
            <a:ext cx="620322" cy="165531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97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C5EB79-D7DC-49DB-8ACC-DD4D6EB4A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946"/>
            <a:ext cx="10515600" cy="91687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Eksamen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792D45-8B50-4D0D-BAC2-444C1A72C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909"/>
            <a:ext cx="10515600" cy="499605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nb-NO" dirty="0"/>
              <a:t>Skriftlig hjemmeeksamen med etterfølgende muntlig eksaminasjon</a:t>
            </a:r>
          </a:p>
          <a:p>
            <a:pPr lvl="2"/>
            <a:r>
              <a:rPr lang="nb-NO" dirty="0">
                <a:solidFill>
                  <a:srgbClr val="C00000"/>
                </a:solidFill>
              </a:rPr>
              <a:t>Utlevering av oppgaven: 7. mai kl. 10:00</a:t>
            </a:r>
          </a:p>
          <a:p>
            <a:pPr lvl="2"/>
            <a:r>
              <a:rPr lang="nb-NO" dirty="0">
                <a:solidFill>
                  <a:srgbClr val="C00000"/>
                </a:solidFill>
              </a:rPr>
              <a:t>Innleveringsfrist: 9. mai kl. 15:00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Justerende muntlig eksamen</a:t>
            </a:r>
          </a:p>
          <a:p>
            <a:pPr lvl="1"/>
            <a:r>
              <a:rPr lang="nb-NO" dirty="0"/>
              <a:t>Besvarelsen skrives i </a:t>
            </a:r>
            <a:r>
              <a:rPr lang="nb-NO" dirty="0" err="1"/>
              <a:t>Inspera</a:t>
            </a:r>
            <a:endParaRPr lang="nb-NO" dirty="0"/>
          </a:p>
          <a:p>
            <a:pPr lvl="1"/>
            <a:r>
              <a:rPr lang="nb-NO" dirty="0"/>
              <a:t>Vi lover god teknisk støtte (trolig Karianne; dere får nærmere beskjed)</a:t>
            </a:r>
          </a:p>
          <a:p>
            <a:pPr lvl="1"/>
            <a:r>
              <a:rPr lang="nb-NO" dirty="0"/>
              <a:t>Maks 2500 ord</a:t>
            </a:r>
          </a:p>
          <a:p>
            <a:pPr lvl="1"/>
            <a:r>
              <a:rPr lang="nb-NO" dirty="0"/>
              <a:t>Gis foreløpig karakter etter skriftlig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Muntlig justerende eksaminasjon med to sensorer</a:t>
            </a:r>
          </a:p>
          <a:p>
            <a:pPr lvl="2"/>
            <a:r>
              <a:rPr lang="nn-NO" dirty="0">
                <a:solidFill>
                  <a:srgbClr val="C00000"/>
                </a:solidFill>
              </a:rPr>
              <a:t>Eksamensperiode: 22. mai–23. mai</a:t>
            </a:r>
          </a:p>
          <a:p>
            <a:pPr lvl="1"/>
            <a:r>
              <a:rPr lang="nb-NO" dirty="0"/>
              <a:t>Tar utgangspunkt i besvarelsen, men kan gjelde hele pensum</a:t>
            </a:r>
          </a:p>
          <a:p>
            <a:pPr lvl="1"/>
            <a:r>
              <a:rPr lang="nb-NO" dirty="0"/>
              <a:t>Kan love vennlige sensorer som vil </a:t>
            </a:r>
            <a:r>
              <a:rPr lang="nb-NO" i="1" dirty="0"/>
              <a:t>ditt</a:t>
            </a:r>
            <a:r>
              <a:rPr lang="nb-NO" dirty="0"/>
              <a:t> beste!</a:t>
            </a:r>
          </a:p>
          <a:p>
            <a:pPr lvl="1"/>
            <a:r>
              <a:rPr lang="nb-NO" dirty="0"/>
              <a:t>Hver muntlig eksaminasjon vil vare inntil 20 minutter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Gis én samlet karakter på basis av skriftlig og muntlig, men der skriftlig prestasjon teller mest</a:t>
            </a:r>
          </a:p>
        </p:txBody>
      </p:sp>
    </p:spTree>
    <p:extLst>
      <p:ext uri="{BB962C8B-B14F-4D97-AF65-F5344CB8AC3E}">
        <p14:creationId xmlns:p14="http://schemas.microsoft.com/office/powerpoint/2010/main" val="3095473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Oppsummering av FINF4022 + litt om hjemmeeksamen</vt:lpstr>
      <vt:lpstr>PowerPoint-presentasjon</vt:lpstr>
      <vt:lpstr>PowerPoint-presentasjon</vt:lpstr>
      <vt:lpstr>Eksamen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14</cp:revision>
  <dcterms:created xsi:type="dcterms:W3CDTF">2018-04-23T19:20:26Z</dcterms:created>
  <dcterms:modified xsi:type="dcterms:W3CDTF">2018-04-23T23:18:43Z</dcterms:modified>
</cp:coreProperties>
</file>