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86" r:id="rId4"/>
    <p:sldId id="276" r:id="rId5"/>
    <p:sldId id="280" r:id="rId6"/>
    <p:sldId id="281" r:id="rId7"/>
    <p:sldId id="288" r:id="rId8"/>
    <p:sldId id="284" r:id="rId9"/>
    <p:sldId id="287" r:id="rId10"/>
    <p:sldId id="293" r:id="rId11"/>
    <p:sldId id="289" r:id="rId12"/>
    <p:sldId id="292" r:id="rId13"/>
    <p:sldId id="290" r:id="rId14"/>
    <p:sldId id="291" r:id="rId15"/>
    <p:sldId id="310" r:id="rId16"/>
    <p:sldId id="304" r:id="rId17"/>
    <p:sldId id="305" r:id="rId18"/>
    <p:sldId id="306" r:id="rId19"/>
    <p:sldId id="307" r:id="rId20"/>
    <p:sldId id="308" r:id="rId21"/>
    <p:sldId id="278" r:id="rId22"/>
    <p:sldId id="296" r:id="rId23"/>
    <p:sldId id="297" r:id="rId24"/>
    <p:sldId id="298" r:id="rId25"/>
    <p:sldId id="300" r:id="rId26"/>
    <p:sldId id="299" r:id="rId27"/>
    <p:sldId id="301" r:id="rId28"/>
    <p:sldId id="302" r:id="rId29"/>
    <p:sldId id="303"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1" d="100"/>
          <a:sy n="51" d="100"/>
        </p:scale>
        <p:origin x="-2070" y="-7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16/09/2014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16/09/2014</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dirty="0" err="1" smtClean="0"/>
              <a:t>Philosophical</a:t>
            </a:r>
            <a:r>
              <a:rPr lang="it-IT" dirty="0" smtClean="0"/>
              <a:t> </a:t>
            </a:r>
            <a:r>
              <a:rPr lang="it-IT" dirty="0" err="1" smtClean="0"/>
              <a:t>Theories</a:t>
            </a:r>
            <a:r>
              <a:rPr lang="it-IT" dirty="0" smtClean="0"/>
              <a:t> of Human </a:t>
            </a:r>
            <a:r>
              <a:rPr lang="it-IT" dirty="0" err="1" smtClean="0"/>
              <a:t>Rights</a:t>
            </a:r>
            <a:r>
              <a:rPr lang="it-IT" dirty="0" smtClean="0"/>
              <a:t> </a:t>
            </a:r>
            <a:endParaRPr lang="it-IT" dirty="0"/>
          </a:p>
        </p:txBody>
      </p:sp>
      <p:sp>
        <p:nvSpPr>
          <p:cNvPr id="3" name="Sottotitolo 2"/>
          <p:cNvSpPr>
            <a:spLocks noGrp="1"/>
          </p:cNvSpPr>
          <p:nvPr>
            <p:ph type="subTitle" idx="1"/>
          </p:nvPr>
        </p:nvSpPr>
        <p:spPr/>
        <p:txBody>
          <a:bodyPr>
            <a:normAutofit fontScale="85000" lnSpcReduction="20000"/>
          </a:bodyPr>
          <a:lstStyle/>
          <a:p>
            <a:r>
              <a:rPr lang="it-IT" dirty="0" smtClean="0"/>
              <a:t>Claudio Corradetti</a:t>
            </a:r>
          </a:p>
          <a:p>
            <a:r>
              <a:rPr lang="it-IT" dirty="0" smtClean="0"/>
              <a:t>Master </a:t>
            </a:r>
            <a:r>
              <a:rPr lang="it-IT" dirty="0" err="1" smtClean="0"/>
              <a:t>Theory</a:t>
            </a:r>
            <a:r>
              <a:rPr lang="it-IT" dirty="0" smtClean="0"/>
              <a:t> and </a:t>
            </a:r>
            <a:r>
              <a:rPr lang="it-IT" dirty="0" err="1" smtClean="0"/>
              <a:t>Practice</a:t>
            </a:r>
            <a:r>
              <a:rPr lang="it-IT" dirty="0" smtClean="0"/>
              <a:t> of Human </a:t>
            </a:r>
            <a:r>
              <a:rPr lang="it-IT" dirty="0" err="1" smtClean="0"/>
              <a:t>Rights</a:t>
            </a:r>
            <a:endParaRPr lang="it-IT" dirty="0" smtClean="0"/>
          </a:p>
          <a:p>
            <a:r>
              <a:rPr lang="it-IT" dirty="0" err="1" smtClean="0"/>
              <a:t>University</a:t>
            </a:r>
            <a:r>
              <a:rPr lang="it-IT" dirty="0" smtClean="0"/>
              <a:t> </a:t>
            </a:r>
            <a:r>
              <a:rPr lang="it-IT" smtClean="0"/>
              <a:t>of Oslo </a:t>
            </a:r>
          </a:p>
          <a:p>
            <a:r>
              <a:rPr lang="it-IT" smtClean="0"/>
              <a:t>23 Septmeber 2014</a:t>
            </a:r>
            <a:endParaRPr lang="it-IT" dirty="0" smtClean="0"/>
          </a:p>
          <a:p>
            <a:r>
              <a:rPr lang="it-IT" dirty="0" smtClean="0"/>
              <a:t> </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r>
              <a:rPr lang="nb-NO" dirty="0"/>
              <a:t>«…</a:t>
            </a:r>
            <a:r>
              <a:rPr lang="nb-NO" dirty="0" err="1"/>
              <a:t>Rather</a:t>
            </a:r>
            <a:r>
              <a:rPr lang="nb-NO" dirty="0"/>
              <a:t>, </a:t>
            </a:r>
            <a:r>
              <a:rPr lang="nb-NO" dirty="0" err="1"/>
              <a:t>the</a:t>
            </a:r>
            <a:r>
              <a:rPr lang="nb-NO" dirty="0"/>
              <a:t> </a:t>
            </a:r>
            <a:r>
              <a:rPr lang="nb-NO" dirty="0" err="1"/>
              <a:t>claim</a:t>
            </a:r>
            <a:r>
              <a:rPr lang="nb-NO" dirty="0"/>
              <a:t> </a:t>
            </a:r>
            <a:r>
              <a:rPr lang="nb-NO" dirty="0" err="1"/>
              <a:t>that</a:t>
            </a:r>
            <a:r>
              <a:rPr lang="nb-NO" dirty="0"/>
              <a:t> a norm lies </a:t>
            </a:r>
            <a:r>
              <a:rPr lang="nb-NO" dirty="0" err="1"/>
              <a:t>equally</a:t>
            </a:r>
            <a:r>
              <a:rPr lang="nb-NO" dirty="0"/>
              <a:t> in </a:t>
            </a:r>
            <a:r>
              <a:rPr lang="nb-NO" dirty="0" err="1"/>
              <a:t>the</a:t>
            </a:r>
            <a:r>
              <a:rPr lang="nb-NO" dirty="0"/>
              <a:t> </a:t>
            </a:r>
            <a:r>
              <a:rPr lang="nb-NO" dirty="0" err="1"/>
              <a:t>interest</a:t>
            </a:r>
            <a:r>
              <a:rPr lang="nb-NO" dirty="0"/>
              <a:t> </a:t>
            </a:r>
            <a:r>
              <a:rPr lang="nb-NO" dirty="0" err="1"/>
              <a:t>of</a:t>
            </a:r>
            <a:r>
              <a:rPr lang="nb-NO" dirty="0"/>
              <a:t> all has </a:t>
            </a:r>
            <a:r>
              <a:rPr lang="nb-NO" dirty="0" err="1"/>
              <a:t>the</a:t>
            </a:r>
            <a:r>
              <a:rPr lang="nb-NO" dirty="0"/>
              <a:t> </a:t>
            </a:r>
            <a:r>
              <a:rPr lang="nb-NO" dirty="0" err="1"/>
              <a:t>sense</a:t>
            </a:r>
            <a:r>
              <a:rPr lang="nb-NO" dirty="0"/>
              <a:t> </a:t>
            </a:r>
            <a:r>
              <a:rPr lang="nb-NO" dirty="0" err="1"/>
              <a:t>of</a:t>
            </a:r>
            <a:r>
              <a:rPr lang="nb-NO" dirty="0"/>
              <a:t> </a:t>
            </a:r>
            <a:r>
              <a:rPr lang="nb-NO" dirty="0" err="1"/>
              <a:t>rational</a:t>
            </a:r>
            <a:r>
              <a:rPr lang="nb-NO" dirty="0"/>
              <a:t> </a:t>
            </a:r>
            <a:r>
              <a:rPr lang="nb-NO" dirty="0" err="1"/>
              <a:t>acceptability</a:t>
            </a:r>
            <a:r>
              <a:rPr lang="nb-NO" dirty="0"/>
              <a:t>…</a:t>
            </a:r>
            <a:r>
              <a:rPr lang="nb-NO" dirty="0" err="1"/>
              <a:t>but</a:t>
            </a:r>
            <a:r>
              <a:rPr lang="nb-NO" dirty="0"/>
              <a:t> </a:t>
            </a:r>
            <a:r>
              <a:rPr lang="nb-NO" dirty="0" err="1"/>
              <a:t>this</a:t>
            </a:r>
            <a:r>
              <a:rPr lang="nb-NO" dirty="0"/>
              <a:t> is </a:t>
            </a:r>
            <a:r>
              <a:rPr lang="nb-NO" dirty="0" err="1"/>
              <a:t>proved</a:t>
            </a:r>
            <a:r>
              <a:rPr lang="nb-NO" dirty="0"/>
              <a:t> </a:t>
            </a:r>
            <a:r>
              <a:rPr lang="nb-NO" dirty="0" err="1"/>
              <a:t>only</a:t>
            </a:r>
            <a:r>
              <a:rPr lang="nb-NO" dirty="0"/>
              <a:t> </a:t>
            </a:r>
            <a:r>
              <a:rPr lang="nb-NO" dirty="0" err="1"/>
              <a:t>through</a:t>
            </a:r>
            <a:r>
              <a:rPr lang="nb-NO" dirty="0"/>
              <a:t> </a:t>
            </a:r>
            <a:r>
              <a:rPr lang="nb-NO" dirty="0" err="1"/>
              <a:t>the</a:t>
            </a:r>
            <a:r>
              <a:rPr lang="nb-NO" dirty="0"/>
              <a:t> </a:t>
            </a:r>
            <a:r>
              <a:rPr lang="nb-NO" dirty="0" err="1"/>
              <a:t>procedures</a:t>
            </a:r>
            <a:r>
              <a:rPr lang="nb-NO" dirty="0"/>
              <a:t> for a </a:t>
            </a:r>
            <a:r>
              <a:rPr lang="nb-NO" dirty="0" err="1"/>
              <a:t>discursive</a:t>
            </a:r>
            <a:r>
              <a:rPr lang="nb-NO" dirty="0"/>
              <a:t> </a:t>
            </a:r>
            <a:r>
              <a:rPr lang="nb-NO" dirty="0" err="1"/>
              <a:t>process</a:t>
            </a:r>
            <a:r>
              <a:rPr lang="nb-NO" dirty="0"/>
              <a:t> </a:t>
            </a:r>
            <a:r>
              <a:rPr lang="nb-NO" dirty="0" err="1"/>
              <a:t>of</a:t>
            </a:r>
            <a:r>
              <a:rPr lang="nb-NO" dirty="0"/>
              <a:t> opinion-and </a:t>
            </a:r>
            <a:r>
              <a:rPr lang="nb-NO" dirty="0" err="1"/>
              <a:t>will-formation</a:t>
            </a:r>
            <a:r>
              <a:rPr lang="nb-NO" dirty="0"/>
              <a:t>» (p.12</a:t>
            </a:r>
            <a:r>
              <a:rPr lang="nb-NO" dirty="0" smtClean="0"/>
              <a:t>)</a:t>
            </a:r>
          </a:p>
          <a:p>
            <a:endParaRPr lang="nb-NO" dirty="0"/>
          </a:p>
          <a:p>
            <a:pPr marL="0" indent="0">
              <a:buNone/>
            </a:pPr>
            <a:r>
              <a:rPr lang="nb-NO" dirty="0" smtClean="0"/>
              <a:t>NB </a:t>
            </a:r>
          </a:p>
          <a:p>
            <a:pPr marL="0" indent="0">
              <a:buNone/>
            </a:pPr>
            <a:r>
              <a:rPr lang="nb-NO" dirty="0" smtClean="0"/>
              <a:t>I </a:t>
            </a:r>
            <a:r>
              <a:rPr lang="nb-NO" dirty="0" err="1" smtClean="0"/>
              <a:t>postpone</a:t>
            </a:r>
            <a:r>
              <a:rPr lang="nb-NO" dirty="0" smtClean="0"/>
              <a:t> </a:t>
            </a:r>
            <a:r>
              <a:rPr lang="nb-NO" dirty="0" err="1" smtClean="0"/>
              <a:t>the</a:t>
            </a:r>
            <a:r>
              <a:rPr lang="nb-NO" dirty="0" smtClean="0"/>
              <a:t> </a:t>
            </a:r>
            <a:r>
              <a:rPr lang="nb-NO" dirty="0" err="1" smtClean="0"/>
              <a:t>explanation</a:t>
            </a:r>
            <a:r>
              <a:rPr lang="nb-NO" dirty="0" smtClean="0"/>
              <a:t> </a:t>
            </a:r>
            <a:r>
              <a:rPr lang="nb-NO" dirty="0" err="1" smtClean="0"/>
              <a:t>of</a:t>
            </a:r>
            <a:r>
              <a:rPr lang="nb-NO" dirty="0" smtClean="0"/>
              <a:t> </a:t>
            </a:r>
            <a:r>
              <a:rPr lang="nb-NO" dirty="0" err="1" smtClean="0"/>
              <a:t>this</a:t>
            </a:r>
            <a:r>
              <a:rPr lang="nb-NO" dirty="0" smtClean="0"/>
              <a:t> </a:t>
            </a:r>
            <a:r>
              <a:rPr lang="nb-NO" dirty="0" err="1" smtClean="0"/>
              <a:t>point</a:t>
            </a:r>
            <a:r>
              <a:rPr lang="nb-NO" dirty="0" smtClean="0"/>
              <a:t> to </a:t>
            </a:r>
            <a:r>
              <a:rPr lang="nb-NO" dirty="0" err="1" smtClean="0"/>
              <a:t>the</a:t>
            </a:r>
            <a:r>
              <a:rPr lang="nb-NO" dirty="0" smtClean="0"/>
              <a:t> </a:t>
            </a:r>
            <a:r>
              <a:rPr lang="nb-NO" dirty="0" err="1" smtClean="0"/>
              <a:t>discussion</a:t>
            </a:r>
            <a:r>
              <a:rPr lang="nb-NO" dirty="0" smtClean="0"/>
              <a:t> </a:t>
            </a:r>
            <a:r>
              <a:rPr lang="nb-NO" dirty="0" err="1" smtClean="0"/>
              <a:t>of</a:t>
            </a:r>
            <a:r>
              <a:rPr lang="nb-NO" dirty="0" smtClean="0"/>
              <a:t> </a:t>
            </a:r>
            <a:r>
              <a:rPr lang="nb-NO" dirty="0" err="1" smtClean="0"/>
              <a:t>the</a:t>
            </a:r>
            <a:r>
              <a:rPr lang="nb-NO" dirty="0" smtClean="0"/>
              <a:t> «</a:t>
            </a:r>
            <a:r>
              <a:rPr lang="nb-NO" dirty="0" err="1" smtClean="0"/>
              <a:t>discursive</a:t>
            </a:r>
            <a:r>
              <a:rPr lang="nb-NO" dirty="0" smtClean="0"/>
              <a:t> </a:t>
            </a:r>
            <a:r>
              <a:rPr lang="nb-NO" dirty="0" err="1" smtClean="0"/>
              <a:t>model</a:t>
            </a:r>
            <a:r>
              <a:rPr lang="nb-NO" dirty="0" smtClean="0"/>
              <a:t>».</a:t>
            </a:r>
            <a:endParaRPr lang="nb-NO" dirty="0"/>
          </a:p>
          <a:p>
            <a:pPr marL="0" indent="0">
              <a:buNone/>
            </a:pPr>
            <a:endParaRPr lang="nb-NO" dirty="0"/>
          </a:p>
        </p:txBody>
      </p:sp>
    </p:spTree>
    <p:extLst>
      <p:ext uri="{BB962C8B-B14F-4D97-AF65-F5344CB8AC3E}">
        <p14:creationId xmlns:p14="http://schemas.microsoft.com/office/powerpoint/2010/main" val="3942709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a:bodyPr>
          <a:lstStyle/>
          <a:p>
            <a:r>
              <a:rPr lang="nb-NO" dirty="0" smtClean="0"/>
              <a:t>Human </a:t>
            </a:r>
            <a:r>
              <a:rPr lang="nb-NO" dirty="0" err="1" smtClean="0"/>
              <a:t>rights</a:t>
            </a:r>
            <a:r>
              <a:rPr lang="nb-NO" dirty="0" smtClean="0"/>
              <a:t> </a:t>
            </a:r>
            <a:r>
              <a:rPr lang="nb-NO" dirty="0" err="1" smtClean="0"/>
              <a:t>are</a:t>
            </a:r>
            <a:r>
              <a:rPr lang="nb-NO" dirty="0" smtClean="0"/>
              <a:t> Janus </a:t>
            </a:r>
            <a:r>
              <a:rPr lang="nb-NO" dirty="0" err="1" smtClean="0"/>
              <a:t>faced</a:t>
            </a:r>
            <a:r>
              <a:rPr lang="nb-NO" dirty="0" smtClean="0"/>
              <a:t>:</a:t>
            </a:r>
          </a:p>
          <a:p>
            <a:pPr marL="0" indent="0">
              <a:buNone/>
            </a:pPr>
            <a:endParaRPr lang="nb-NO" dirty="0"/>
          </a:p>
          <a:p>
            <a:pPr marL="0" indent="0">
              <a:buNone/>
            </a:pPr>
            <a:endParaRPr lang="nb-NO" dirty="0" smtClean="0"/>
          </a:p>
          <a:p>
            <a:pPr marL="0" indent="0">
              <a:buNone/>
            </a:pPr>
            <a:r>
              <a:rPr lang="nb-NO" dirty="0" err="1" smtClean="0"/>
              <a:t>they</a:t>
            </a:r>
            <a:r>
              <a:rPr lang="nb-NO" dirty="0" smtClean="0"/>
              <a:t> show moral universal </a:t>
            </a:r>
            <a:r>
              <a:rPr lang="nb-NO" dirty="0" err="1" smtClean="0"/>
              <a:t>validity</a:t>
            </a:r>
            <a:endParaRPr lang="nb-NO" dirty="0" smtClean="0"/>
          </a:p>
          <a:p>
            <a:pPr marL="0" indent="0">
              <a:buNone/>
            </a:pPr>
            <a:r>
              <a:rPr lang="nb-NO" dirty="0" smtClean="0"/>
              <a:t>and</a:t>
            </a:r>
          </a:p>
          <a:p>
            <a:pPr marL="0" indent="0">
              <a:buNone/>
            </a:pPr>
            <a:r>
              <a:rPr lang="nb-NO" dirty="0" err="1" smtClean="0"/>
              <a:t>they</a:t>
            </a:r>
            <a:r>
              <a:rPr lang="nb-NO" dirty="0" smtClean="0"/>
              <a:t> </a:t>
            </a:r>
            <a:r>
              <a:rPr lang="nb-NO" dirty="0" err="1" smtClean="0"/>
              <a:t>assume</a:t>
            </a:r>
            <a:r>
              <a:rPr lang="nb-NO" dirty="0" smtClean="0"/>
              <a:t> </a:t>
            </a:r>
            <a:r>
              <a:rPr lang="nb-NO" dirty="0" err="1" smtClean="0"/>
              <a:t>the</a:t>
            </a:r>
            <a:r>
              <a:rPr lang="nb-NO" dirty="0" smtClean="0"/>
              <a:t> form </a:t>
            </a:r>
            <a:r>
              <a:rPr lang="nb-NO" dirty="0" err="1" smtClean="0"/>
              <a:t>of</a:t>
            </a:r>
            <a:r>
              <a:rPr lang="nb-NO" dirty="0" smtClean="0"/>
              <a:t> positive </a:t>
            </a:r>
            <a:r>
              <a:rPr lang="nb-NO" dirty="0" err="1" smtClean="0"/>
              <a:t>laws</a:t>
            </a:r>
            <a:endParaRPr lang="nb-NO" dirty="0" smtClean="0"/>
          </a:p>
          <a:p>
            <a:pPr marL="0" indent="0">
              <a:buNone/>
            </a:pPr>
            <a:endParaRPr lang="nb-NO" dirty="0" smtClean="0"/>
          </a:p>
          <a:p>
            <a:pPr marL="0" indent="0">
              <a:buNone/>
            </a:pPr>
            <a:r>
              <a:rPr lang="nb-NO" dirty="0" err="1" smtClean="0"/>
              <a:t>Constitutional</a:t>
            </a:r>
            <a:r>
              <a:rPr lang="nb-NO" dirty="0" smtClean="0"/>
              <a:t> normative </a:t>
            </a:r>
            <a:r>
              <a:rPr lang="nb-NO" dirty="0" err="1" smtClean="0"/>
              <a:t>tension</a:t>
            </a:r>
            <a:r>
              <a:rPr lang="nb-NO" dirty="0" smtClean="0"/>
              <a:t> !</a:t>
            </a:r>
            <a:endParaRPr lang="nb-NO" dirty="0"/>
          </a:p>
        </p:txBody>
      </p:sp>
      <p:pic>
        <p:nvPicPr>
          <p:cNvPr id="1026" name="Picture 2" descr="M:\pc\Desktop\iconur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1988840"/>
            <a:ext cx="904875" cy="7318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261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fontScale="92500"/>
          </a:bodyPr>
          <a:lstStyle/>
          <a:p>
            <a:r>
              <a:rPr lang="nb-NO" dirty="0" err="1" smtClean="0"/>
              <a:t>Habermas’s</a:t>
            </a:r>
            <a:r>
              <a:rPr lang="nb-NO" dirty="0" smtClean="0"/>
              <a:t> </a:t>
            </a:r>
            <a:r>
              <a:rPr lang="nb-NO" dirty="0" err="1" smtClean="0"/>
              <a:t>account</a:t>
            </a:r>
            <a:r>
              <a:rPr lang="nb-NO" dirty="0" smtClean="0"/>
              <a:t> for </a:t>
            </a:r>
            <a:r>
              <a:rPr lang="nb-NO" dirty="0" err="1" smtClean="0"/>
              <a:t>the</a:t>
            </a:r>
            <a:r>
              <a:rPr lang="nb-NO" dirty="0" smtClean="0"/>
              <a:t> </a:t>
            </a:r>
            <a:r>
              <a:rPr lang="nb-NO" dirty="0" err="1" smtClean="0"/>
              <a:t>validity</a:t>
            </a:r>
            <a:r>
              <a:rPr lang="nb-NO" dirty="0" smtClean="0"/>
              <a:t> </a:t>
            </a:r>
            <a:r>
              <a:rPr lang="nb-NO" dirty="0" err="1" smtClean="0"/>
              <a:t>of</a:t>
            </a:r>
            <a:r>
              <a:rPr lang="nb-NO" dirty="0" smtClean="0"/>
              <a:t> </a:t>
            </a:r>
            <a:r>
              <a:rPr lang="nb-NO" dirty="0" err="1" smtClean="0"/>
              <a:t>law</a:t>
            </a:r>
            <a:r>
              <a:rPr lang="nb-NO" dirty="0" smtClean="0"/>
              <a:t> is «post-</a:t>
            </a:r>
            <a:r>
              <a:rPr lang="nb-NO" dirty="0" err="1" smtClean="0"/>
              <a:t>metaphysical</a:t>
            </a:r>
            <a:r>
              <a:rPr lang="nb-NO" dirty="0" smtClean="0"/>
              <a:t>»</a:t>
            </a:r>
          </a:p>
          <a:p>
            <a:pPr marL="0" indent="0">
              <a:buNone/>
            </a:pPr>
            <a:endParaRPr lang="nb-NO" dirty="0"/>
          </a:p>
          <a:p>
            <a:pPr marL="0" indent="0">
              <a:buNone/>
            </a:pPr>
            <a:r>
              <a:rPr lang="nb-NO" dirty="0" smtClean="0"/>
              <a:t>Contrast  a)</a:t>
            </a:r>
            <a:r>
              <a:rPr lang="nb-NO" dirty="0" err="1" smtClean="0"/>
              <a:t>metaphysical</a:t>
            </a:r>
            <a:r>
              <a:rPr lang="nb-NO" dirty="0" smtClean="0"/>
              <a:t> </a:t>
            </a:r>
            <a:r>
              <a:rPr lang="nb-NO" dirty="0" err="1" smtClean="0"/>
              <a:t>explanations</a:t>
            </a:r>
            <a:r>
              <a:rPr lang="nb-NO" dirty="0" smtClean="0"/>
              <a:t> – </a:t>
            </a:r>
            <a:r>
              <a:rPr lang="nb-NO" dirty="0" err="1" smtClean="0"/>
              <a:t>religious</a:t>
            </a:r>
            <a:r>
              <a:rPr lang="nb-NO" dirty="0" smtClean="0"/>
              <a:t> </a:t>
            </a:r>
            <a:r>
              <a:rPr lang="nb-NO" dirty="0" err="1" smtClean="0"/>
              <a:t>grounding</a:t>
            </a:r>
            <a:r>
              <a:rPr lang="nb-NO" dirty="0" smtClean="0"/>
              <a:t> </a:t>
            </a:r>
            <a:r>
              <a:rPr lang="nb-NO" dirty="0" err="1" smtClean="0"/>
              <a:t>of</a:t>
            </a:r>
            <a:r>
              <a:rPr lang="nb-NO" dirty="0" smtClean="0"/>
              <a:t> </a:t>
            </a:r>
            <a:r>
              <a:rPr lang="nb-NO" dirty="0" err="1" smtClean="0"/>
              <a:t>law</a:t>
            </a:r>
            <a:endParaRPr lang="nb-NO" dirty="0" smtClean="0"/>
          </a:p>
          <a:p>
            <a:pPr marL="0" indent="0">
              <a:buNone/>
            </a:pPr>
            <a:endParaRPr lang="nb-NO" dirty="0" smtClean="0"/>
          </a:p>
          <a:p>
            <a:pPr marL="0" indent="0">
              <a:buNone/>
            </a:pPr>
            <a:r>
              <a:rPr lang="nb-NO" dirty="0" err="1"/>
              <a:t>w</a:t>
            </a:r>
            <a:r>
              <a:rPr lang="nb-NO" dirty="0" err="1" smtClean="0"/>
              <a:t>ith</a:t>
            </a:r>
            <a:endParaRPr lang="nb-NO" dirty="0" smtClean="0"/>
          </a:p>
          <a:p>
            <a:pPr marL="0" indent="0">
              <a:buNone/>
            </a:pPr>
            <a:endParaRPr lang="nb-NO" dirty="0" smtClean="0"/>
          </a:p>
          <a:p>
            <a:pPr marL="0" indent="0">
              <a:buNone/>
            </a:pPr>
            <a:r>
              <a:rPr lang="nb-NO" dirty="0" smtClean="0"/>
              <a:t>b)post-</a:t>
            </a:r>
            <a:r>
              <a:rPr lang="nb-NO" dirty="0" err="1" smtClean="0"/>
              <a:t>metaphysical</a:t>
            </a:r>
            <a:r>
              <a:rPr lang="nb-NO" dirty="0" smtClean="0"/>
              <a:t> </a:t>
            </a:r>
            <a:r>
              <a:rPr lang="nb-NO" dirty="0" err="1" smtClean="0"/>
              <a:t>explanations</a:t>
            </a:r>
            <a:r>
              <a:rPr lang="nb-NO" dirty="0" smtClean="0"/>
              <a:t> – moral </a:t>
            </a:r>
            <a:r>
              <a:rPr lang="nb-NO" dirty="0" err="1" smtClean="0"/>
              <a:t>autonomy</a:t>
            </a:r>
            <a:r>
              <a:rPr lang="nb-NO" dirty="0" smtClean="0"/>
              <a:t> </a:t>
            </a:r>
            <a:r>
              <a:rPr lang="nb-NO" dirty="0" err="1" smtClean="0"/>
              <a:t>plus</a:t>
            </a:r>
            <a:r>
              <a:rPr lang="nb-NO" dirty="0" smtClean="0"/>
              <a:t> positive </a:t>
            </a:r>
            <a:r>
              <a:rPr lang="nb-NO" dirty="0" err="1" smtClean="0"/>
              <a:t>law</a:t>
            </a:r>
            <a:r>
              <a:rPr lang="nb-NO" dirty="0" smtClean="0"/>
              <a:t> (</a:t>
            </a:r>
            <a:r>
              <a:rPr lang="nb-NO" dirty="0" err="1" smtClean="0"/>
              <a:t>legitimate</a:t>
            </a:r>
            <a:r>
              <a:rPr lang="nb-NO" dirty="0" smtClean="0"/>
              <a:t> </a:t>
            </a:r>
            <a:r>
              <a:rPr lang="nb-NO" dirty="0" err="1" smtClean="0"/>
              <a:t>procedure</a:t>
            </a:r>
            <a:r>
              <a:rPr lang="nb-NO" dirty="0" smtClean="0"/>
              <a:t> </a:t>
            </a:r>
            <a:r>
              <a:rPr lang="nb-NO" dirty="0" err="1" smtClean="0"/>
              <a:t>of</a:t>
            </a:r>
            <a:r>
              <a:rPr lang="nb-NO" dirty="0" smtClean="0"/>
              <a:t> </a:t>
            </a:r>
            <a:r>
              <a:rPr lang="nb-NO" dirty="0" err="1" smtClean="0"/>
              <a:t>law</a:t>
            </a:r>
            <a:r>
              <a:rPr lang="nb-NO" dirty="0" smtClean="0"/>
              <a:t> </a:t>
            </a:r>
            <a:r>
              <a:rPr lang="nb-NO" dirty="0" err="1" smtClean="0"/>
              <a:t>production</a:t>
            </a:r>
            <a:r>
              <a:rPr lang="nb-NO" dirty="0" smtClean="0"/>
              <a:t>)</a:t>
            </a:r>
            <a:endParaRPr lang="nb-NO" dirty="0"/>
          </a:p>
        </p:txBody>
      </p:sp>
    </p:spTree>
    <p:extLst>
      <p:ext uri="{BB962C8B-B14F-4D97-AF65-F5344CB8AC3E}">
        <p14:creationId xmlns:p14="http://schemas.microsoft.com/office/powerpoint/2010/main" val="29324486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algn="just"/>
            <a:r>
              <a:rPr lang="nb-NO" dirty="0"/>
              <a:t>b</a:t>
            </a:r>
            <a:r>
              <a:rPr lang="nb-NO" dirty="0" smtClean="0"/>
              <a:t>) «</a:t>
            </a:r>
            <a:r>
              <a:rPr lang="nb-NO" dirty="0" err="1" smtClean="0"/>
              <a:t>the</a:t>
            </a:r>
            <a:r>
              <a:rPr lang="nb-NO" dirty="0" smtClean="0"/>
              <a:t> </a:t>
            </a:r>
            <a:r>
              <a:rPr lang="nb-NO" dirty="0" err="1" smtClean="0"/>
              <a:t>legitimacy</a:t>
            </a:r>
            <a:r>
              <a:rPr lang="nb-NO" dirty="0" smtClean="0"/>
              <a:t> </a:t>
            </a:r>
            <a:r>
              <a:rPr lang="nb-NO" dirty="0" err="1" smtClean="0"/>
              <a:t>of</a:t>
            </a:r>
            <a:r>
              <a:rPr lang="nb-NO" dirty="0" smtClean="0"/>
              <a:t> </a:t>
            </a:r>
            <a:r>
              <a:rPr lang="nb-NO" dirty="0" err="1" smtClean="0"/>
              <a:t>law</a:t>
            </a:r>
            <a:r>
              <a:rPr lang="nb-NO" dirty="0" smtClean="0"/>
              <a:t> </a:t>
            </a:r>
            <a:r>
              <a:rPr lang="nb-NO" dirty="0" err="1" smtClean="0"/>
              <a:t>ultimately</a:t>
            </a:r>
            <a:r>
              <a:rPr lang="nb-NO" dirty="0" smtClean="0"/>
              <a:t> </a:t>
            </a:r>
            <a:r>
              <a:rPr lang="nb-NO" dirty="0" err="1" smtClean="0"/>
              <a:t>depends</a:t>
            </a:r>
            <a:r>
              <a:rPr lang="nb-NO" dirty="0" smtClean="0"/>
              <a:t> </a:t>
            </a:r>
            <a:r>
              <a:rPr lang="nb-NO" dirty="0" err="1" smtClean="0"/>
              <a:t>on</a:t>
            </a:r>
            <a:r>
              <a:rPr lang="nb-NO" dirty="0" smtClean="0"/>
              <a:t> a </a:t>
            </a:r>
            <a:r>
              <a:rPr lang="nb-NO" i="1" dirty="0" err="1" smtClean="0"/>
              <a:t>communicative</a:t>
            </a:r>
            <a:r>
              <a:rPr lang="nb-NO" i="1" dirty="0" smtClean="0"/>
              <a:t> arrangement</a:t>
            </a:r>
            <a:r>
              <a:rPr lang="nb-NO" i="1" u="sng" dirty="0" smtClean="0"/>
              <a:t>…</a:t>
            </a:r>
            <a:r>
              <a:rPr lang="nb-NO" i="1" u="sng" dirty="0" err="1" smtClean="0"/>
              <a:t>the</a:t>
            </a:r>
            <a:r>
              <a:rPr lang="nb-NO" i="1" u="sng" dirty="0" smtClean="0"/>
              <a:t> </a:t>
            </a:r>
            <a:r>
              <a:rPr lang="nb-NO" i="1" u="sng" dirty="0" err="1" smtClean="0"/>
              <a:t>internal</a:t>
            </a:r>
            <a:r>
              <a:rPr lang="nb-NO" i="1" u="sng" dirty="0" smtClean="0"/>
              <a:t> </a:t>
            </a:r>
            <a:r>
              <a:rPr lang="nb-NO" i="1" u="sng" dirty="0" err="1" smtClean="0"/>
              <a:t>connection</a:t>
            </a:r>
            <a:r>
              <a:rPr lang="nb-NO" i="1" u="sng" dirty="0" smtClean="0"/>
              <a:t> </a:t>
            </a:r>
            <a:r>
              <a:rPr lang="nb-NO" i="1" u="sng" dirty="0" err="1" smtClean="0"/>
              <a:t>between</a:t>
            </a:r>
            <a:r>
              <a:rPr lang="nb-NO" i="1" u="sng" dirty="0" smtClean="0"/>
              <a:t> </a:t>
            </a:r>
            <a:r>
              <a:rPr lang="nb-NO" i="1" u="sng" dirty="0" err="1" smtClean="0"/>
              <a:t>popular</a:t>
            </a:r>
            <a:r>
              <a:rPr lang="nb-NO" i="1" u="sng" dirty="0" smtClean="0"/>
              <a:t> </a:t>
            </a:r>
            <a:r>
              <a:rPr lang="nb-NO" i="1" u="sng" dirty="0" err="1" smtClean="0"/>
              <a:t>sovereignity</a:t>
            </a:r>
            <a:r>
              <a:rPr lang="nb-NO" i="1" u="sng" dirty="0" smtClean="0"/>
              <a:t> and human </a:t>
            </a:r>
            <a:r>
              <a:rPr lang="nb-NO" i="1" u="sng" dirty="0" err="1" smtClean="0"/>
              <a:t>rights</a:t>
            </a:r>
            <a:r>
              <a:rPr lang="nb-NO" i="1" u="sng" dirty="0" smtClean="0"/>
              <a:t> </a:t>
            </a:r>
            <a:r>
              <a:rPr lang="nb-NO" i="1" u="sng" dirty="0" err="1" smtClean="0"/>
              <a:t>that</a:t>
            </a:r>
            <a:r>
              <a:rPr lang="nb-NO" i="1" u="sng" dirty="0" smtClean="0"/>
              <a:t> </a:t>
            </a:r>
            <a:r>
              <a:rPr lang="nb-NO" i="1" u="sng" dirty="0" err="1" smtClean="0"/>
              <a:t>we</a:t>
            </a:r>
            <a:r>
              <a:rPr lang="nb-NO" i="1" u="sng" dirty="0" smtClean="0"/>
              <a:t> </a:t>
            </a:r>
            <a:r>
              <a:rPr lang="nb-NO" i="1" u="sng" dirty="0" err="1" smtClean="0"/>
              <a:t>are</a:t>
            </a:r>
            <a:r>
              <a:rPr lang="nb-NO" i="1" u="sng" dirty="0" smtClean="0"/>
              <a:t> </a:t>
            </a:r>
            <a:r>
              <a:rPr lang="nb-NO" i="1" u="sng" dirty="0" err="1" smtClean="0"/>
              <a:t>looking</a:t>
            </a:r>
            <a:r>
              <a:rPr lang="nb-NO" i="1" u="sng" dirty="0" smtClean="0"/>
              <a:t> for </a:t>
            </a:r>
            <a:r>
              <a:rPr lang="nb-NO" i="1" u="sng" dirty="0" err="1" smtClean="0"/>
              <a:t>consists</a:t>
            </a:r>
            <a:r>
              <a:rPr lang="nb-NO" i="1" u="sng" dirty="0" smtClean="0"/>
              <a:t> in </a:t>
            </a:r>
            <a:r>
              <a:rPr lang="nb-NO" i="1" u="sng" dirty="0" err="1" smtClean="0"/>
              <a:t>the</a:t>
            </a:r>
            <a:r>
              <a:rPr lang="nb-NO" i="1" u="sng" dirty="0" smtClean="0"/>
              <a:t> </a:t>
            </a:r>
            <a:r>
              <a:rPr lang="nb-NO" i="1" u="sng" dirty="0" err="1" smtClean="0"/>
              <a:t>fact</a:t>
            </a:r>
            <a:r>
              <a:rPr lang="nb-NO" i="1" u="sng" dirty="0" smtClean="0"/>
              <a:t> </a:t>
            </a:r>
            <a:r>
              <a:rPr lang="nb-NO" i="1" u="sng" dirty="0" err="1" smtClean="0"/>
              <a:t>that</a:t>
            </a:r>
            <a:r>
              <a:rPr lang="nb-NO" i="1" u="sng" dirty="0" smtClean="0"/>
              <a:t> human </a:t>
            </a:r>
            <a:r>
              <a:rPr lang="nb-NO" i="1" u="sng" dirty="0" err="1" smtClean="0"/>
              <a:t>rights</a:t>
            </a:r>
            <a:r>
              <a:rPr lang="nb-NO" i="1" u="sng" dirty="0" smtClean="0"/>
              <a:t> </a:t>
            </a:r>
            <a:r>
              <a:rPr lang="nb-NO" i="1" u="sng" dirty="0" err="1" smtClean="0"/>
              <a:t>state</a:t>
            </a:r>
            <a:r>
              <a:rPr lang="nb-NO" i="1" u="sng" dirty="0" smtClean="0"/>
              <a:t> </a:t>
            </a:r>
            <a:r>
              <a:rPr lang="nb-NO" i="1" u="sng" dirty="0" err="1" smtClean="0"/>
              <a:t>precisely</a:t>
            </a:r>
            <a:r>
              <a:rPr lang="nb-NO" i="1" u="sng" dirty="0" smtClean="0"/>
              <a:t> </a:t>
            </a:r>
            <a:r>
              <a:rPr lang="nb-NO" i="1" u="sng" dirty="0" err="1" smtClean="0"/>
              <a:t>the</a:t>
            </a:r>
            <a:r>
              <a:rPr lang="nb-NO" i="1" u="sng" dirty="0" smtClean="0"/>
              <a:t> </a:t>
            </a:r>
            <a:r>
              <a:rPr lang="nb-NO" i="1" u="sng" dirty="0" err="1" smtClean="0"/>
              <a:t>conditions</a:t>
            </a:r>
            <a:r>
              <a:rPr lang="nb-NO" i="1" u="sng" dirty="0" smtClean="0"/>
              <a:t> under </a:t>
            </a:r>
            <a:r>
              <a:rPr lang="nb-NO" i="1" u="sng" dirty="0" err="1" smtClean="0"/>
              <a:t>which</a:t>
            </a:r>
            <a:r>
              <a:rPr lang="nb-NO" i="1" u="sng" dirty="0" smtClean="0"/>
              <a:t> </a:t>
            </a:r>
            <a:r>
              <a:rPr lang="nb-NO" i="1" u="sng" dirty="0" err="1" smtClean="0"/>
              <a:t>the</a:t>
            </a:r>
            <a:r>
              <a:rPr lang="nb-NO" i="1" u="sng" dirty="0" smtClean="0"/>
              <a:t> </a:t>
            </a:r>
            <a:r>
              <a:rPr lang="nb-NO" i="1" u="sng" dirty="0" err="1" smtClean="0"/>
              <a:t>various</a:t>
            </a:r>
            <a:r>
              <a:rPr lang="nb-NO" i="1" u="sng" dirty="0" smtClean="0"/>
              <a:t> forms </a:t>
            </a:r>
            <a:r>
              <a:rPr lang="nb-NO" i="1" u="sng" dirty="0" err="1" smtClean="0"/>
              <a:t>of</a:t>
            </a:r>
            <a:r>
              <a:rPr lang="nb-NO" i="1" u="sng" dirty="0" smtClean="0"/>
              <a:t> </a:t>
            </a:r>
            <a:r>
              <a:rPr lang="nb-NO" i="1" u="sng" dirty="0" err="1" smtClean="0"/>
              <a:t>communication</a:t>
            </a:r>
            <a:r>
              <a:rPr lang="nb-NO" i="1" u="sng" dirty="0" smtClean="0"/>
              <a:t> </a:t>
            </a:r>
            <a:r>
              <a:rPr lang="nb-NO" i="1" u="sng" dirty="0" err="1" smtClean="0"/>
              <a:t>necessary</a:t>
            </a:r>
            <a:r>
              <a:rPr lang="nb-NO" i="1" u="sng" dirty="0" smtClean="0"/>
              <a:t> for </a:t>
            </a:r>
            <a:r>
              <a:rPr lang="nb-NO" i="1" u="sng" dirty="0" err="1" smtClean="0"/>
              <a:t>politically</a:t>
            </a:r>
            <a:r>
              <a:rPr lang="nb-NO" i="1" u="sng" dirty="0" smtClean="0"/>
              <a:t> </a:t>
            </a:r>
            <a:r>
              <a:rPr lang="nb-NO" i="1" u="sng" dirty="0" err="1" smtClean="0"/>
              <a:t>autonomous</a:t>
            </a:r>
            <a:r>
              <a:rPr lang="nb-NO" i="1" u="sng" dirty="0" smtClean="0"/>
              <a:t> </a:t>
            </a:r>
            <a:r>
              <a:rPr lang="nb-NO" i="1" u="sng" dirty="0" err="1" smtClean="0"/>
              <a:t>law-making</a:t>
            </a:r>
            <a:r>
              <a:rPr lang="nb-NO" i="1" u="sng" dirty="0" smtClean="0"/>
              <a:t> </a:t>
            </a:r>
            <a:r>
              <a:rPr lang="nb-NO" i="1" u="sng" dirty="0" err="1" smtClean="0"/>
              <a:t>can</a:t>
            </a:r>
            <a:r>
              <a:rPr lang="nb-NO" i="1" u="sng" dirty="0" smtClean="0"/>
              <a:t> be </a:t>
            </a:r>
            <a:r>
              <a:rPr lang="nb-NO" i="1" u="sng" dirty="0" err="1" smtClean="0"/>
              <a:t>legally</a:t>
            </a:r>
            <a:r>
              <a:rPr lang="nb-NO" i="1" u="sng" dirty="0" smtClean="0"/>
              <a:t> </a:t>
            </a:r>
            <a:r>
              <a:rPr lang="nb-NO" i="1" u="sng" dirty="0" err="1" smtClean="0"/>
              <a:t>institutionalized</a:t>
            </a:r>
            <a:r>
              <a:rPr lang="nb-NO" u="sng" dirty="0" smtClean="0"/>
              <a:t>»</a:t>
            </a:r>
            <a:r>
              <a:rPr lang="nb-NO" dirty="0" smtClean="0"/>
              <a:t> (p.13)</a:t>
            </a:r>
            <a:endParaRPr lang="nb-NO" dirty="0"/>
          </a:p>
        </p:txBody>
      </p:sp>
    </p:spTree>
    <p:extLst>
      <p:ext uri="{BB962C8B-B14F-4D97-AF65-F5344CB8AC3E}">
        <p14:creationId xmlns:p14="http://schemas.microsoft.com/office/powerpoint/2010/main" val="380567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r>
              <a:rPr lang="nb-NO" dirty="0" smtClean="0"/>
              <a:t>For Habermas positive human </a:t>
            </a:r>
            <a:r>
              <a:rPr lang="nb-NO" dirty="0" err="1" smtClean="0"/>
              <a:t>rights</a:t>
            </a:r>
            <a:r>
              <a:rPr lang="nb-NO" dirty="0" smtClean="0"/>
              <a:t> </a:t>
            </a:r>
            <a:r>
              <a:rPr lang="nb-NO" dirty="0" err="1" smtClean="0"/>
              <a:t>are</a:t>
            </a:r>
            <a:r>
              <a:rPr lang="nb-NO" dirty="0" smtClean="0"/>
              <a:t> «</a:t>
            </a:r>
            <a:r>
              <a:rPr lang="nb-NO" dirty="0" err="1" smtClean="0"/>
              <a:t>no</a:t>
            </a:r>
            <a:r>
              <a:rPr lang="nb-NO" dirty="0" smtClean="0"/>
              <a:t> longer </a:t>
            </a:r>
            <a:r>
              <a:rPr lang="nb-NO" dirty="0" err="1" smtClean="0"/>
              <a:t>constraints</a:t>
            </a:r>
            <a:r>
              <a:rPr lang="nb-NO" dirty="0" smtClean="0"/>
              <a:t>, </a:t>
            </a:r>
            <a:r>
              <a:rPr lang="nb-NO" dirty="0" err="1" smtClean="0"/>
              <a:t>but</a:t>
            </a:r>
            <a:r>
              <a:rPr lang="nb-NO" dirty="0" smtClean="0"/>
              <a:t> </a:t>
            </a:r>
            <a:r>
              <a:rPr lang="nb-NO" dirty="0" err="1" smtClean="0"/>
              <a:t>enabling</a:t>
            </a:r>
            <a:r>
              <a:rPr lang="nb-NO" dirty="0" smtClean="0"/>
              <a:t> </a:t>
            </a:r>
            <a:r>
              <a:rPr lang="nb-NO" dirty="0" err="1" smtClean="0"/>
              <a:t>conditions</a:t>
            </a:r>
            <a:r>
              <a:rPr lang="nb-NO" dirty="0" smtClean="0"/>
              <a:t> for </a:t>
            </a:r>
            <a:r>
              <a:rPr lang="nb-NO" dirty="0" err="1" smtClean="0"/>
              <a:t>the</a:t>
            </a:r>
            <a:r>
              <a:rPr lang="nb-NO" dirty="0" smtClean="0"/>
              <a:t> </a:t>
            </a:r>
            <a:r>
              <a:rPr lang="nb-NO" dirty="0" err="1" smtClean="0"/>
              <a:t>exercise</a:t>
            </a:r>
            <a:r>
              <a:rPr lang="nb-NO" dirty="0" smtClean="0"/>
              <a:t> </a:t>
            </a:r>
            <a:r>
              <a:rPr lang="nb-NO" dirty="0" err="1" smtClean="0"/>
              <a:t>of</a:t>
            </a:r>
            <a:r>
              <a:rPr lang="nb-NO" dirty="0" smtClean="0"/>
              <a:t> </a:t>
            </a:r>
            <a:r>
              <a:rPr lang="nb-NO" dirty="0" err="1" smtClean="0"/>
              <a:t>popular</a:t>
            </a:r>
            <a:r>
              <a:rPr lang="nb-NO" dirty="0" smtClean="0"/>
              <a:t> </a:t>
            </a:r>
            <a:r>
              <a:rPr lang="nb-NO" dirty="0" err="1" smtClean="0"/>
              <a:t>sovereignity</a:t>
            </a:r>
            <a:r>
              <a:rPr lang="nb-NO" dirty="0" smtClean="0"/>
              <a:t>» (p.13)</a:t>
            </a:r>
          </a:p>
          <a:p>
            <a:endParaRPr lang="nb-NO" dirty="0"/>
          </a:p>
          <a:p>
            <a:pPr marL="0" indent="0">
              <a:buNone/>
            </a:pPr>
            <a:r>
              <a:rPr lang="nb-NO" dirty="0" smtClean="0"/>
              <a:t>«private and </a:t>
            </a:r>
            <a:r>
              <a:rPr lang="nb-NO" dirty="0" err="1" smtClean="0"/>
              <a:t>public</a:t>
            </a:r>
            <a:r>
              <a:rPr lang="nb-NO" dirty="0" smtClean="0"/>
              <a:t> </a:t>
            </a:r>
            <a:r>
              <a:rPr lang="nb-NO" dirty="0" err="1" smtClean="0"/>
              <a:t>autonomy</a:t>
            </a:r>
            <a:r>
              <a:rPr lang="nb-NO" dirty="0" smtClean="0"/>
              <a:t> </a:t>
            </a:r>
            <a:r>
              <a:rPr lang="nb-NO" dirty="0" err="1" smtClean="0"/>
              <a:t>are</a:t>
            </a:r>
            <a:r>
              <a:rPr lang="nb-NO" dirty="0" smtClean="0"/>
              <a:t> co-original and </a:t>
            </a:r>
            <a:r>
              <a:rPr lang="nb-NO" dirty="0" err="1" smtClean="0"/>
              <a:t>of</a:t>
            </a:r>
            <a:r>
              <a:rPr lang="nb-NO" dirty="0" smtClean="0"/>
              <a:t> </a:t>
            </a:r>
            <a:r>
              <a:rPr lang="nb-NO" dirty="0" err="1" smtClean="0"/>
              <a:t>equal</a:t>
            </a:r>
            <a:r>
              <a:rPr lang="nb-NO" dirty="0" smtClean="0"/>
              <a:t> </a:t>
            </a:r>
            <a:r>
              <a:rPr lang="nb-NO" dirty="0" err="1" smtClean="0"/>
              <a:t>weight</a:t>
            </a:r>
            <a:r>
              <a:rPr lang="nb-NO" dirty="0" smtClean="0"/>
              <a:t>»</a:t>
            </a:r>
            <a:endParaRPr lang="nb-NO" dirty="0"/>
          </a:p>
        </p:txBody>
      </p:sp>
    </p:spTree>
    <p:extLst>
      <p:ext uri="{BB962C8B-B14F-4D97-AF65-F5344CB8AC3E}">
        <p14:creationId xmlns:p14="http://schemas.microsoft.com/office/powerpoint/2010/main" val="2561293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r>
              <a:rPr lang="nb-NO" dirty="0" smtClean="0"/>
              <a:t>To be </a:t>
            </a:r>
            <a:r>
              <a:rPr lang="nb-NO" dirty="0" err="1" smtClean="0"/>
              <a:t>clarified</a:t>
            </a:r>
            <a:r>
              <a:rPr lang="nb-NO" dirty="0" smtClean="0"/>
              <a:t>:</a:t>
            </a:r>
          </a:p>
          <a:p>
            <a:endParaRPr lang="nb-NO" dirty="0" smtClean="0"/>
          </a:p>
          <a:p>
            <a:r>
              <a:rPr lang="nb-NO" dirty="0" smtClean="0"/>
              <a:t>1) </a:t>
            </a:r>
            <a:r>
              <a:rPr lang="nb-NO" dirty="0" err="1" smtClean="0"/>
              <a:t>Habermas’s</a:t>
            </a:r>
            <a:r>
              <a:rPr lang="nb-NO" dirty="0" smtClean="0"/>
              <a:t> </a:t>
            </a:r>
            <a:r>
              <a:rPr lang="nb-NO" dirty="0" err="1" smtClean="0"/>
              <a:t>discourse</a:t>
            </a:r>
            <a:r>
              <a:rPr lang="nb-NO" dirty="0" smtClean="0"/>
              <a:t> </a:t>
            </a:r>
            <a:r>
              <a:rPr lang="nb-NO" dirty="0" err="1" smtClean="0"/>
              <a:t>model</a:t>
            </a:r>
            <a:r>
              <a:rPr lang="nb-NO" dirty="0" smtClean="0"/>
              <a:t> from </a:t>
            </a:r>
            <a:r>
              <a:rPr lang="nb-NO" dirty="0" err="1" smtClean="0"/>
              <a:t>which</a:t>
            </a:r>
            <a:r>
              <a:rPr lang="nb-NO" dirty="0" smtClean="0"/>
              <a:t> positive (</a:t>
            </a:r>
            <a:r>
              <a:rPr lang="nb-NO" dirty="0" err="1" smtClean="0"/>
              <a:t>discoursive</a:t>
            </a:r>
            <a:r>
              <a:rPr lang="nb-NO" dirty="0" smtClean="0"/>
              <a:t> </a:t>
            </a:r>
            <a:r>
              <a:rPr lang="nb-NO" dirty="0" err="1" smtClean="0"/>
              <a:t>legitimation</a:t>
            </a:r>
            <a:r>
              <a:rPr lang="nb-NO" dirty="0" smtClean="0"/>
              <a:t>/</a:t>
            </a:r>
            <a:r>
              <a:rPr lang="nb-NO" dirty="0" err="1" smtClean="0"/>
              <a:t>sovereignity</a:t>
            </a:r>
            <a:r>
              <a:rPr lang="nb-NO" dirty="0" smtClean="0"/>
              <a:t>) and negative human </a:t>
            </a:r>
            <a:r>
              <a:rPr lang="nb-NO" dirty="0" err="1" smtClean="0"/>
              <a:t>rights</a:t>
            </a:r>
            <a:r>
              <a:rPr lang="nb-NO" dirty="0" smtClean="0"/>
              <a:t> </a:t>
            </a:r>
            <a:r>
              <a:rPr lang="nb-NO" dirty="0" err="1" smtClean="0"/>
              <a:t>are</a:t>
            </a:r>
            <a:r>
              <a:rPr lang="nb-NO" dirty="0" smtClean="0"/>
              <a:t> </a:t>
            </a:r>
            <a:r>
              <a:rPr lang="nb-NO" dirty="0" err="1" smtClean="0"/>
              <a:t>derived</a:t>
            </a:r>
            <a:endParaRPr lang="nb-NO" dirty="0" smtClean="0"/>
          </a:p>
          <a:p>
            <a:pPr marL="0" indent="0">
              <a:buNone/>
            </a:pPr>
            <a:endParaRPr lang="nb-NO" dirty="0" smtClean="0"/>
          </a:p>
          <a:p>
            <a:r>
              <a:rPr lang="nb-NO" dirty="0" smtClean="0"/>
              <a:t>2)</a:t>
            </a:r>
            <a:r>
              <a:rPr lang="nb-NO" dirty="0" err="1" smtClean="0"/>
              <a:t>Understainding</a:t>
            </a:r>
            <a:r>
              <a:rPr lang="nb-NO" dirty="0" smtClean="0"/>
              <a:t> </a:t>
            </a:r>
            <a:r>
              <a:rPr lang="nb-NO" dirty="0" err="1" smtClean="0"/>
              <a:t>Habermas’s</a:t>
            </a:r>
            <a:r>
              <a:rPr lang="nb-NO" dirty="0" smtClean="0"/>
              <a:t> </a:t>
            </a:r>
            <a:r>
              <a:rPr lang="nb-NO" dirty="0" err="1" smtClean="0"/>
              <a:t>view</a:t>
            </a:r>
            <a:r>
              <a:rPr lang="nb-NO" dirty="0" smtClean="0"/>
              <a:t> </a:t>
            </a:r>
            <a:r>
              <a:rPr lang="nb-NO" dirty="0" err="1" smtClean="0"/>
              <a:t>of</a:t>
            </a:r>
            <a:r>
              <a:rPr lang="nb-NO" dirty="0" smtClean="0"/>
              <a:t> </a:t>
            </a:r>
            <a:r>
              <a:rPr lang="nb-NO" dirty="0" err="1" smtClean="0"/>
              <a:t>law</a:t>
            </a:r>
            <a:r>
              <a:rPr lang="nb-NO" dirty="0" smtClean="0"/>
              <a:t> by </a:t>
            </a:r>
            <a:r>
              <a:rPr lang="nb-NO" dirty="0" err="1" smtClean="0"/>
              <a:t>confronting</a:t>
            </a:r>
            <a:r>
              <a:rPr lang="nb-NO" dirty="0" smtClean="0"/>
              <a:t> </a:t>
            </a:r>
            <a:r>
              <a:rPr lang="nb-NO" dirty="0" err="1" smtClean="0"/>
              <a:t>other</a:t>
            </a:r>
            <a:r>
              <a:rPr lang="nb-NO" dirty="0" smtClean="0"/>
              <a:t> forms </a:t>
            </a:r>
            <a:r>
              <a:rPr lang="nb-NO" dirty="0" err="1" smtClean="0"/>
              <a:t>of</a:t>
            </a:r>
            <a:r>
              <a:rPr lang="nb-NO" dirty="0" smtClean="0"/>
              <a:t> </a:t>
            </a:r>
            <a:r>
              <a:rPr lang="nb-NO" dirty="0" err="1" smtClean="0"/>
              <a:t>law</a:t>
            </a:r>
            <a:r>
              <a:rPr lang="nb-NO" dirty="0" smtClean="0"/>
              <a:t> </a:t>
            </a:r>
            <a:r>
              <a:rPr lang="nb-NO" dirty="0" err="1" smtClean="0"/>
              <a:t>validity</a:t>
            </a:r>
            <a:r>
              <a:rPr lang="nb-NO" dirty="0" smtClean="0"/>
              <a:t> </a:t>
            </a:r>
            <a:endParaRPr lang="nb-NO" dirty="0"/>
          </a:p>
        </p:txBody>
      </p:sp>
    </p:spTree>
    <p:extLst>
      <p:ext uri="{BB962C8B-B14F-4D97-AF65-F5344CB8AC3E}">
        <p14:creationId xmlns:p14="http://schemas.microsoft.com/office/powerpoint/2010/main" val="3150401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lgn="ctr">
              <a:buNone/>
            </a:pPr>
            <a:r>
              <a:rPr lang="nb-NO" dirty="0" smtClean="0"/>
              <a:t> </a:t>
            </a:r>
            <a:r>
              <a:rPr lang="nb-NO" sz="3200" b="1" dirty="0" smtClean="0"/>
              <a:t>Co-</a:t>
            </a:r>
            <a:r>
              <a:rPr lang="nb-NO" sz="3200" b="1" dirty="0" err="1" smtClean="0"/>
              <a:t>originality</a:t>
            </a:r>
            <a:r>
              <a:rPr lang="nb-NO" sz="3200" b="1" dirty="0" smtClean="0"/>
              <a:t> </a:t>
            </a:r>
            <a:r>
              <a:rPr lang="nb-NO" sz="3200" b="1" dirty="0" err="1" smtClean="0"/>
              <a:t>thesis</a:t>
            </a:r>
            <a:endParaRPr lang="nb-NO" sz="3200" b="1" dirty="0" smtClean="0"/>
          </a:p>
          <a:p>
            <a:pPr marL="0" indent="0">
              <a:buNone/>
            </a:pPr>
            <a:endParaRPr lang="nb-NO" dirty="0"/>
          </a:p>
          <a:p>
            <a:pPr marL="0" indent="0">
              <a:buNone/>
            </a:pPr>
            <a:r>
              <a:rPr lang="nb-NO" dirty="0" err="1" smtClean="0"/>
              <a:t>There</a:t>
            </a:r>
            <a:r>
              <a:rPr lang="nb-NO" dirty="0" smtClean="0"/>
              <a:t> is an </a:t>
            </a:r>
            <a:r>
              <a:rPr lang="nb-NO" dirty="0" err="1" smtClean="0"/>
              <a:t>internal</a:t>
            </a:r>
            <a:r>
              <a:rPr lang="nb-NO" dirty="0" smtClean="0"/>
              <a:t> </a:t>
            </a:r>
            <a:r>
              <a:rPr lang="nb-NO" dirty="0" err="1" smtClean="0"/>
              <a:t>connection</a:t>
            </a:r>
            <a:r>
              <a:rPr lang="nb-NO" dirty="0" smtClean="0"/>
              <a:t> (mutual </a:t>
            </a:r>
            <a:r>
              <a:rPr lang="nb-NO" dirty="0" err="1" smtClean="0"/>
              <a:t>presupposition</a:t>
            </a:r>
            <a:r>
              <a:rPr lang="nb-NO" dirty="0" smtClean="0"/>
              <a:t>) </a:t>
            </a:r>
            <a:r>
              <a:rPr lang="nb-NO" dirty="0" err="1" smtClean="0"/>
              <a:t>between</a:t>
            </a:r>
            <a:r>
              <a:rPr lang="nb-NO" dirty="0" smtClean="0"/>
              <a:t>:</a:t>
            </a:r>
          </a:p>
          <a:p>
            <a:pPr marL="0" indent="0" algn="just">
              <a:buNone/>
            </a:pPr>
            <a:endParaRPr lang="nb-NO" dirty="0" smtClean="0"/>
          </a:p>
          <a:p>
            <a:pPr marL="0" indent="0">
              <a:buNone/>
            </a:pPr>
            <a:r>
              <a:rPr lang="nb-NO" dirty="0" smtClean="0"/>
              <a:t>human </a:t>
            </a:r>
            <a:r>
              <a:rPr lang="nb-NO" dirty="0" err="1" smtClean="0"/>
              <a:t>rights</a:t>
            </a:r>
            <a:r>
              <a:rPr lang="nb-NO" dirty="0" smtClean="0"/>
              <a:t> as </a:t>
            </a:r>
            <a:r>
              <a:rPr lang="nb-NO" u="sng" dirty="0" smtClean="0"/>
              <a:t>liberal negative </a:t>
            </a:r>
            <a:r>
              <a:rPr lang="nb-NO" u="sng" dirty="0" err="1" smtClean="0"/>
              <a:t>rights</a:t>
            </a:r>
            <a:r>
              <a:rPr lang="nb-NO" dirty="0"/>
              <a:t> </a:t>
            </a:r>
            <a:r>
              <a:rPr lang="nb-NO" dirty="0" smtClean="0"/>
              <a:t>(</a:t>
            </a:r>
            <a:r>
              <a:rPr lang="nb-NO" dirty="0" err="1" smtClean="0"/>
              <a:t>freedoms</a:t>
            </a:r>
            <a:r>
              <a:rPr lang="nb-NO" dirty="0" smtClean="0"/>
              <a:t> </a:t>
            </a:r>
            <a:r>
              <a:rPr lang="nb-NO" dirty="0" err="1" smtClean="0"/>
              <a:t>of</a:t>
            </a:r>
            <a:r>
              <a:rPr lang="nb-NO" dirty="0" smtClean="0"/>
              <a:t> </a:t>
            </a:r>
            <a:r>
              <a:rPr lang="nb-NO" dirty="0" err="1" smtClean="0"/>
              <a:t>the</a:t>
            </a:r>
            <a:r>
              <a:rPr lang="nb-NO" dirty="0" smtClean="0"/>
              <a:t> </a:t>
            </a:r>
            <a:r>
              <a:rPr lang="nb-NO" dirty="0" err="1" smtClean="0"/>
              <a:t>moderns</a:t>
            </a:r>
            <a:r>
              <a:rPr lang="nb-NO" dirty="0" smtClean="0"/>
              <a:t>) and human </a:t>
            </a:r>
            <a:r>
              <a:rPr lang="nb-NO" dirty="0" err="1" smtClean="0"/>
              <a:t>rights</a:t>
            </a:r>
            <a:r>
              <a:rPr lang="nb-NO" dirty="0" smtClean="0"/>
              <a:t> as </a:t>
            </a:r>
            <a:r>
              <a:rPr lang="nb-NO" u="sng" dirty="0" smtClean="0"/>
              <a:t>positive </a:t>
            </a:r>
            <a:r>
              <a:rPr lang="nb-NO" u="sng" dirty="0" err="1" smtClean="0"/>
              <a:t>freedoms</a:t>
            </a:r>
            <a:r>
              <a:rPr lang="nb-NO" u="sng" dirty="0" smtClean="0"/>
              <a:t>/</a:t>
            </a:r>
            <a:r>
              <a:rPr lang="nb-NO" u="sng" dirty="0" err="1" smtClean="0"/>
              <a:t>popular</a:t>
            </a:r>
            <a:r>
              <a:rPr lang="nb-NO" u="sng" dirty="0" smtClean="0"/>
              <a:t> </a:t>
            </a:r>
            <a:r>
              <a:rPr lang="nb-NO" u="sng" dirty="0" err="1" smtClean="0"/>
              <a:t>sovereignity</a:t>
            </a:r>
            <a:r>
              <a:rPr lang="nb-NO" dirty="0" smtClean="0"/>
              <a:t> (</a:t>
            </a:r>
            <a:r>
              <a:rPr lang="nb-NO" dirty="0" err="1" smtClean="0"/>
              <a:t>freedoms</a:t>
            </a:r>
            <a:r>
              <a:rPr lang="nb-NO" dirty="0" smtClean="0"/>
              <a:t> </a:t>
            </a:r>
            <a:r>
              <a:rPr lang="nb-NO" dirty="0" err="1" smtClean="0"/>
              <a:t>of</a:t>
            </a:r>
            <a:r>
              <a:rPr lang="nb-NO" dirty="0" smtClean="0"/>
              <a:t> </a:t>
            </a:r>
            <a:r>
              <a:rPr lang="nb-NO" dirty="0" err="1" smtClean="0"/>
              <a:t>the</a:t>
            </a:r>
            <a:r>
              <a:rPr lang="nb-NO" dirty="0" smtClean="0"/>
              <a:t> </a:t>
            </a:r>
            <a:r>
              <a:rPr lang="nb-NO" dirty="0" err="1" smtClean="0"/>
              <a:t>ancients</a:t>
            </a:r>
            <a:r>
              <a:rPr lang="nb-NO" dirty="0" smtClean="0"/>
              <a:t>).</a:t>
            </a:r>
            <a:endParaRPr lang="nb-NO" dirty="0"/>
          </a:p>
        </p:txBody>
      </p:sp>
    </p:spTree>
    <p:extLst>
      <p:ext uri="{BB962C8B-B14F-4D97-AF65-F5344CB8AC3E}">
        <p14:creationId xmlns:p14="http://schemas.microsoft.com/office/powerpoint/2010/main" val="2188453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lgn="just">
              <a:buNone/>
            </a:pPr>
            <a:r>
              <a:rPr lang="nb-NO" dirty="0" smtClean="0"/>
              <a:t>Human </a:t>
            </a:r>
            <a:r>
              <a:rPr lang="nb-NO" dirty="0" err="1" smtClean="0"/>
              <a:t>rights</a:t>
            </a:r>
            <a:r>
              <a:rPr lang="nb-NO" dirty="0" smtClean="0"/>
              <a:t> as negative </a:t>
            </a:r>
            <a:r>
              <a:rPr lang="nb-NO" dirty="0" err="1" smtClean="0"/>
              <a:t>protections</a:t>
            </a:r>
            <a:r>
              <a:rPr lang="nb-NO" dirty="0" smtClean="0"/>
              <a:t> </a:t>
            </a:r>
            <a:r>
              <a:rPr lang="nb-NO" dirty="0" err="1" smtClean="0"/>
              <a:t>of</a:t>
            </a:r>
            <a:r>
              <a:rPr lang="nb-NO" dirty="0" smtClean="0"/>
              <a:t> private </a:t>
            </a:r>
            <a:r>
              <a:rPr lang="nb-NO" dirty="0" err="1" smtClean="0"/>
              <a:t>liberty</a:t>
            </a:r>
            <a:r>
              <a:rPr lang="nb-NO" dirty="0" smtClean="0"/>
              <a:t> </a:t>
            </a:r>
            <a:r>
              <a:rPr lang="nb-NO" u="sng" dirty="0" smtClean="0"/>
              <a:t>must be </a:t>
            </a:r>
            <a:r>
              <a:rPr lang="nb-NO" u="sng" dirty="0" err="1" smtClean="0"/>
              <a:t>presupposed</a:t>
            </a:r>
            <a:r>
              <a:rPr lang="nb-NO" dirty="0" smtClean="0"/>
              <a:t> to </a:t>
            </a:r>
            <a:r>
              <a:rPr lang="nb-NO" dirty="0" err="1" smtClean="0"/>
              <a:t>the</a:t>
            </a:r>
            <a:r>
              <a:rPr lang="nb-NO" dirty="0" smtClean="0"/>
              <a:t> </a:t>
            </a:r>
            <a:r>
              <a:rPr lang="nb-NO" dirty="0" err="1" smtClean="0"/>
              <a:t>idea</a:t>
            </a:r>
            <a:r>
              <a:rPr lang="nb-NO" dirty="0" smtClean="0"/>
              <a:t> </a:t>
            </a:r>
            <a:r>
              <a:rPr lang="nb-NO" dirty="0" err="1" smtClean="0"/>
              <a:t>of</a:t>
            </a:r>
            <a:r>
              <a:rPr lang="nb-NO" dirty="0" smtClean="0"/>
              <a:t> a legal </a:t>
            </a:r>
            <a:r>
              <a:rPr lang="nb-NO" dirty="0" err="1" smtClean="0"/>
              <a:t>institutionalization</a:t>
            </a:r>
            <a:r>
              <a:rPr lang="nb-NO" dirty="0" smtClean="0"/>
              <a:t> </a:t>
            </a:r>
            <a:r>
              <a:rPr lang="nb-NO" dirty="0" err="1" smtClean="0"/>
              <a:t>of</a:t>
            </a:r>
            <a:r>
              <a:rPr lang="nb-NO" dirty="0" smtClean="0"/>
              <a:t> </a:t>
            </a:r>
            <a:r>
              <a:rPr lang="nb-NO" dirty="0" err="1" smtClean="0"/>
              <a:t>the</a:t>
            </a:r>
            <a:r>
              <a:rPr lang="nb-NO" dirty="0" smtClean="0"/>
              <a:t> </a:t>
            </a:r>
            <a:r>
              <a:rPr lang="nb-NO" dirty="0" err="1" smtClean="0"/>
              <a:t>practice</a:t>
            </a:r>
            <a:r>
              <a:rPr lang="nb-NO" dirty="0" smtClean="0"/>
              <a:t> </a:t>
            </a:r>
            <a:r>
              <a:rPr lang="nb-NO" dirty="0" err="1" smtClean="0"/>
              <a:t>of</a:t>
            </a:r>
            <a:r>
              <a:rPr lang="nb-NO" dirty="0" smtClean="0"/>
              <a:t> </a:t>
            </a:r>
            <a:r>
              <a:rPr lang="nb-NO" dirty="0" err="1" smtClean="0"/>
              <a:t>self-determination</a:t>
            </a:r>
            <a:r>
              <a:rPr lang="nb-NO" dirty="0" smtClean="0"/>
              <a:t> (</a:t>
            </a:r>
            <a:r>
              <a:rPr lang="nb-NO" dirty="0" err="1" smtClean="0"/>
              <a:t>popular</a:t>
            </a:r>
            <a:r>
              <a:rPr lang="nb-NO" dirty="0" smtClean="0"/>
              <a:t> </a:t>
            </a:r>
            <a:r>
              <a:rPr lang="nb-NO" dirty="0" err="1" smtClean="0"/>
              <a:t>sovereignity</a:t>
            </a:r>
            <a:r>
              <a:rPr lang="nb-NO" dirty="0" smtClean="0"/>
              <a:t>/</a:t>
            </a:r>
            <a:r>
              <a:rPr lang="nb-NO" dirty="0" err="1" smtClean="0"/>
              <a:t>democracy</a:t>
            </a:r>
            <a:r>
              <a:rPr lang="nb-NO" dirty="0" smtClean="0"/>
              <a:t>).</a:t>
            </a:r>
          </a:p>
          <a:p>
            <a:pPr marL="0" indent="0" algn="just">
              <a:buNone/>
            </a:pPr>
            <a:endParaRPr lang="nb-NO" dirty="0"/>
          </a:p>
          <a:p>
            <a:pPr marL="0" indent="0" algn="just">
              <a:buNone/>
            </a:pPr>
            <a:r>
              <a:rPr lang="nb-NO" dirty="0" smtClean="0"/>
              <a:t>This is </a:t>
            </a:r>
            <a:r>
              <a:rPr lang="nb-NO" dirty="0" err="1" smtClean="0"/>
              <a:t>Habermas’s</a:t>
            </a:r>
            <a:r>
              <a:rPr lang="nb-NO" dirty="0" smtClean="0"/>
              <a:t> </a:t>
            </a:r>
            <a:r>
              <a:rPr lang="nb-NO" dirty="0" err="1" smtClean="0"/>
              <a:t>complete</a:t>
            </a:r>
            <a:r>
              <a:rPr lang="nb-NO" dirty="0" smtClean="0"/>
              <a:t> system </a:t>
            </a:r>
            <a:r>
              <a:rPr lang="nb-NO" dirty="0" err="1" smtClean="0"/>
              <a:t>of</a:t>
            </a:r>
            <a:r>
              <a:rPr lang="nb-NO" dirty="0" smtClean="0"/>
              <a:t> </a:t>
            </a:r>
            <a:r>
              <a:rPr lang="nb-NO" dirty="0" err="1" smtClean="0"/>
              <a:t>rights</a:t>
            </a:r>
            <a:r>
              <a:rPr lang="nb-NO" dirty="0" smtClean="0"/>
              <a:t>!</a:t>
            </a:r>
          </a:p>
          <a:p>
            <a:pPr marL="0" indent="0" algn="just">
              <a:buNone/>
            </a:pPr>
            <a:endParaRPr lang="nb-NO" dirty="0" smtClean="0"/>
          </a:p>
          <a:p>
            <a:pPr marL="0" indent="0" algn="just">
              <a:buNone/>
            </a:pPr>
            <a:r>
              <a:rPr lang="nb-NO" dirty="0" err="1" smtClean="0"/>
              <a:t>Yet</a:t>
            </a:r>
            <a:r>
              <a:rPr lang="nb-NO" dirty="0" smtClean="0"/>
              <a:t>: </a:t>
            </a:r>
            <a:r>
              <a:rPr lang="nb-NO" dirty="0" err="1" smtClean="0"/>
              <a:t>its</a:t>
            </a:r>
            <a:r>
              <a:rPr lang="nb-NO" dirty="0" smtClean="0"/>
              <a:t> ultimate </a:t>
            </a:r>
            <a:r>
              <a:rPr lang="nb-NO" dirty="0" err="1" smtClean="0"/>
              <a:t>justification</a:t>
            </a:r>
            <a:r>
              <a:rPr lang="nb-NO" dirty="0" smtClean="0"/>
              <a:t> </a:t>
            </a:r>
            <a:r>
              <a:rPr lang="nb-NO" dirty="0" err="1" smtClean="0"/>
              <a:t>requires</a:t>
            </a:r>
            <a:r>
              <a:rPr lang="nb-NO" dirty="0" smtClean="0"/>
              <a:t> a </a:t>
            </a:r>
            <a:r>
              <a:rPr lang="nb-NO" dirty="0" err="1" smtClean="0"/>
              <a:t>further</a:t>
            </a:r>
            <a:r>
              <a:rPr lang="nb-NO" dirty="0" smtClean="0"/>
              <a:t> </a:t>
            </a:r>
            <a:r>
              <a:rPr lang="nb-NO" dirty="0" err="1" smtClean="0"/>
              <a:t>step</a:t>
            </a:r>
            <a:r>
              <a:rPr lang="nb-NO" dirty="0" smtClean="0"/>
              <a:t> </a:t>
            </a:r>
            <a:r>
              <a:rPr lang="nb-NO" dirty="0" err="1" smtClean="0"/>
              <a:t>upward</a:t>
            </a:r>
            <a:r>
              <a:rPr lang="nb-NO" dirty="0" smtClean="0"/>
              <a:t>… </a:t>
            </a:r>
            <a:endParaRPr lang="nb-NO" dirty="0"/>
          </a:p>
        </p:txBody>
      </p:sp>
    </p:spTree>
    <p:extLst>
      <p:ext uri="{BB962C8B-B14F-4D97-AF65-F5344CB8AC3E}">
        <p14:creationId xmlns:p14="http://schemas.microsoft.com/office/powerpoint/2010/main" val="7393083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a:bodyPr>
          <a:lstStyle/>
          <a:p>
            <a:pPr marL="0" indent="0">
              <a:buNone/>
            </a:pPr>
            <a:r>
              <a:rPr lang="nb-NO" dirty="0" smtClean="0"/>
              <a:t>LOGICAL GENENSIS OF HUMAN RIGHTS</a:t>
            </a:r>
          </a:p>
          <a:p>
            <a:pPr marL="0" indent="0">
              <a:buNone/>
            </a:pPr>
            <a:r>
              <a:rPr lang="nb-NO" dirty="0" smtClean="0"/>
              <a:t>1) </a:t>
            </a:r>
            <a:r>
              <a:rPr lang="nb-NO" dirty="0" err="1" smtClean="0"/>
              <a:t>Dicourse</a:t>
            </a:r>
            <a:r>
              <a:rPr lang="nb-NO" dirty="0" smtClean="0"/>
              <a:t> </a:t>
            </a:r>
            <a:r>
              <a:rPr lang="nb-NO" dirty="0" err="1" smtClean="0"/>
              <a:t>principle</a:t>
            </a:r>
            <a:r>
              <a:rPr lang="nb-NO" dirty="0" smtClean="0"/>
              <a:t> D’:</a:t>
            </a:r>
          </a:p>
          <a:p>
            <a:pPr marL="0" indent="0">
              <a:buNone/>
            </a:pPr>
            <a:endParaRPr lang="nb-NO" dirty="0" smtClean="0"/>
          </a:p>
          <a:p>
            <a:pPr marL="0" indent="0">
              <a:buNone/>
            </a:pPr>
            <a:r>
              <a:rPr lang="nb-NO" dirty="0" smtClean="0"/>
              <a:t>«just </a:t>
            </a:r>
            <a:r>
              <a:rPr lang="nb-NO" dirty="0" err="1" smtClean="0"/>
              <a:t>those</a:t>
            </a:r>
            <a:r>
              <a:rPr lang="nb-NO" dirty="0" smtClean="0"/>
              <a:t> action norms </a:t>
            </a:r>
            <a:r>
              <a:rPr lang="nb-NO" dirty="0" err="1" smtClean="0"/>
              <a:t>are</a:t>
            </a:r>
            <a:r>
              <a:rPr lang="nb-NO" dirty="0" smtClean="0"/>
              <a:t> valid to </a:t>
            </a:r>
            <a:r>
              <a:rPr lang="nb-NO" dirty="0" err="1" smtClean="0"/>
              <a:t>which</a:t>
            </a:r>
            <a:r>
              <a:rPr lang="nb-NO" dirty="0" smtClean="0"/>
              <a:t> all </a:t>
            </a:r>
            <a:r>
              <a:rPr lang="nb-NO" dirty="0" err="1" smtClean="0"/>
              <a:t>possibly</a:t>
            </a:r>
            <a:r>
              <a:rPr lang="nb-NO" dirty="0" smtClean="0"/>
              <a:t> </a:t>
            </a:r>
            <a:r>
              <a:rPr lang="nb-NO" dirty="0" err="1" smtClean="0"/>
              <a:t>affected</a:t>
            </a:r>
            <a:r>
              <a:rPr lang="nb-NO" dirty="0" smtClean="0"/>
              <a:t> persons </a:t>
            </a:r>
            <a:r>
              <a:rPr lang="nb-NO" dirty="0" err="1" smtClean="0"/>
              <a:t>could</a:t>
            </a:r>
            <a:r>
              <a:rPr lang="nb-NO" dirty="0" smtClean="0"/>
              <a:t> </a:t>
            </a:r>
            <a:r>
              <a:rPr lang="nb-NO" dirty="0" err="1" smtClean="0"/>
              <a:t>agree</a:t>
            </a:r>
            <a:r>
              <a:rPr lang="nb-NO" dirty="0" smtClean="0"/>
              <a:t> as </a:t>
            </a:r>
            <a:r>
              <a:rPr lang="nb-NO" dirty="0" err="1" smtClean="0"/>
              <a:t>participants</a:t>
            </a:r>
            <a:r>
              <a:rPr lang="nb-NO" dirty="0" smtClean="0"/>
              <a:t> in </a:t>
            </a:r>
            <a:r>
              <a:rPr lang="nb-NO" dirty="0" err="1" smtClean="0"/>
              <a:t>rational</a:t>
            </a:r>
            <a:r>
              <a:rPr lang="nb-NO" dirty="0" smtClean="0"/>
              <a:t> </a:t>
            </a:r>
            <a:r>
              <a:rPr lang="nb-NO" dirty="0" err="1" smtClean="0"/>
              <a:t>discourses</a:t>
            </a:r>
            <a:r>
              <a:rPr lang="nb-NO" dirty="0" smtClean="0"/>
              <a:t>»</a:t>
            </a:r>
          </a:p>
          <a:p>
            <a:pPr marL="0" indent="0">
              <a:buNone/>
            </a:pPr>
            <a:endParaRPr lang="nb-NO" dirty="0" smtClean="0"/>
          </a:p>
          <a:p>
            <a:pPr marL="0" indent="0">
              <a:buNone/>
            </a:pPr>
            <a:r>
              <a:rPr lang="nb-NO" dirty="0" smtClean="0"/>
              <a:t>-post-</a:t>
            </a:r>
            <a:r>
              <a:rPr lang="nb-NO" dirty="0" err="1" smtClean="0"/>
              <a:t>conventional</a:t>
            </a:r>
            <a:r>
              <a:rPr lang="nb-NO" dirty="0" smtClean="0"/>
              <a:t> </a:t>
            </a:r>
            <a:r>
              <a:rPr lang="nb-NO" dirty="0" err="1" smtClean="0"/>
              <a:t>principle</a:t>
            </a:r>
            <a:endParaRPr lang="nb-NO" dirty="0" smtClean="0"/>
          </a:p>
          <a:p>
            <a:pPr marL="0" indent="0">
              <a:buNone/>
            </a:pPr>
            <a:r>
              <a:rPr lang="nb-NO" dirty="0" smtClean="0"/>
              <a:t>-</a:t>
            </a:r>
            <a:r>
              <a:rPr lang="nb-NO" dirty="0" err="1" smtClean="0"/>
              <a:t>requirement</a:t>
            </a:r>
            <a:r>
              <a:rPr lang="nb-NO" dirty="0" smtClean="0"/>
              <a:t> </a:t>
            </a:r>
            <a:r>
              <a:rPr lang="nb-NO" dirty="0" err="1" smtClean="0"/>
              <a:t>of</a:t>
            </a:r>
            <a:r>
              <a:rPr lang="nb-NO" dirty="0" smtClean="0"/>
              <a:t> </a:t>
            </a:r>
            <a:r>
              <a:rPr lang="nb-NO" dirty="0" err="1" smtClean="0"/>
              <a:t>impartiality</a:t>
            </a:r>
            <a:endParaRPr lang="nb-NO" dirty="0"/>
          </a:p>
        </p:txBody>
      </p:sp>
    </p:spTree>
    <p:extLst>
      <p:ext uri="{BB962C8B-B14F-4D97-AF65-F5344CB8AC3E}">
        <p14:creationId xmlns:p14="http://schemas.microsoft.com/office/powerpoint/2010/main" val="150745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fontScale="92500" lnSpcReduction="10000"/>
          </a:bodyPr>
          <a:lstStyle/>
          <a:p>
            <a:pPr marL="0" indent="0">
              <a:buNone/>
            </a:pPr>
            <a:r>
              <a:rPr lang="nb-NO" dirty="0" smtClean="0"/>
              <a:t>2) The </a:t>
            </a:r>
            <a:r>
              <a:rPr lang="nb-NO" dirty="0" err="1"/>
              <a:t>complete</a:t>
            </a:r>
            <a:r>
              <a:rPr lang="nb-NO" dirty="0"/>
              <a:t> system </a:t>
            </a:r>
            <a:r>
              <a:rPr lang="nb-NO" dirty="0" err="1"/>
              <a:t>of</a:t>
            </a:r>
            <a:r>
              <a:rPr lang="nb-NO" dirty="0"/>
              <a:t> </a:t>
            </a:r>
            <a:r>
              <a:rPr lang="nb-NO" dirty="0" err="1"/>
              <a:t>rights</a:t>
            </a:r>
            <a:r>
              <a:rPr lang="nb-NO" dirty="0"/>
              <a:t> (positive and negative </a:t>
            </a:r>
            <a:r>
              <a:rPr lang="nb-NO" dirty="0" err="1" smtClean="0"/>
              <a:t>liberties</a:t>
            </a:r>
            <a:r>
              <a:rPr lang="nb-NO" dirty="0" smtClean="0"/>
              <a:t>)as </a:t>
            </a:r>
            <a:r>
              <a:rPr lang="nb-NO" dirty="0" err="1" smtClean="0"/>
              <a:t>generated</a:t>
            </a:r>
            <a:r>
              <a:rPr lang="nb-NO" dirty="0" smtClean="0"/>
              <a:t> by </a:t>
            </a:r>
            <a:r>
              <a:rPr lang="nb-NO" dirty="0" err="1" smtClean="0"/>
              <a:t>the</a:t>
            </a:r>
            <a:r>
              <a:rPr lang="nb-NO" dirty="0" smtClean="0"/>
              <a:t> </a:t>
            </a:r>
            <a:r>
              <a:rPr lang="nb-NO" dirty="0" err="1" smtClean="0"/>
              <a:t>discourse</a:t>
            </a:r>
            <a:r>
              <a:rPr lang="nb-NO" dirty="0" smtClean="0"/>
              <a:t> </a:t>
            </a:r>
            <a:r>
              <a:rPr lang="nb-NO" dirty="0" err="1" smtClean="0"/>
              <a:t>principle</a:t>
            </a:r>
            <a:r>
              <a:rPr lang="nb-NO" dirty="0" smtClean="0"/>
              <a:t> has </a:t>
            </a:r>
            <a:r>
              <a:rPr lang="nb-NO" dirty="0" err="1" smtClean="0"/>
              <a:t>the</a:t>
            </a:r>
            <a:r>
              <a:rPr lang="nb-NO" dirty="0" smtClean="0"/>
              <a:t> </a:t>
            </a:r>
            <a:r>
              <a:rPr lang="nb-NO" dirty="0" err="1" smtClean="0"/>
              <a:t>following</a:t>
            </a:r>
            <a:r>
              <a:rPr lang="nb-NO" dirty="0" smtClean="0"/>
              <a:t> </a:t>
            </a:r>
            <a:r>
              <a:rPr lang="nb-NO" dirty="0" err="1" smtClean="0"/>
              <a:t>categories</a:t>
            </a:r>
            <a:r>
              <a:rPr lang="nb-NO" dirty="0" smtClean="0"/>
              <a:t> </a:t>
            </a:r>
            <a:r>
              <a:rPr lang="nb-NO" dirty="0" err="1" smtClean="0"/>
              <a:t>of</a:t>
            </a:r>
            <a:r>
              <a:rPr lang="nb-NO" dirty="0" smtClean="0"/>
              <a:t> </a:t>
            </a:r>
            <a:r>
              <a:rPr lang="nb-NO" dirty="0" err="1" smtClean="0"/>
              <a:t>rights</a:t>
            </a:r>
            <a:r>
              <a:rPr lang="nb-NO" dirty="0" smtClean="0"/>
              <a:t> as an </a:t>
            </a:r>
            <a:r>
              <a:rPr lang="nb-NO" dirty="0" err="1" smtClean="0"/>
              <a:t>outcome</a:t>
            </a:r>
            <a:r>
              <a:rPr lang="nb-NO" dirty="0" smtClean="0"/>
              <a:t>:</a:t>
            </a:r>
          </a:p>
          <a:p>
            <a:pPr marL="0" indent="0">
              <a:buNone/>
            </a:pPr>
            <a:endParaRPr lang="nb-NO" dirty="0"/>
          </a:p>
          <a:p>
            <a:pPr marL="0" indent="0">
              <a:buNone/>
            </a:pPr>
            <a:r>
              <a:rPr lang="nb-NO" dirty="0" smtClean="0"/>
              <a:t>1)Equal </a:t>
            </a:r>
            <a:r>
              <a:rPr lang="nb-NO" dirty="0" err="1" smtClean="0"/>
              <a:t>individual</a:t>
            </a:r>
            <a:r>
              <a:rPr lang="nb-NO" dirty="0" smtClean="0"/>
              <a:t> </a:t>
            </a:r>
            <a:r>
              <a:rPr lang="nb-NO" dirty="0" err="1" smtClean="0"/>
              <a:t>liberties</a:t>
            </a:r>
            <a:r>
              <a:rPr lang="nb-NO" dirty="0" smtClean="0"/>
              <a:t> 2)</a:t>
            </a:r>
            <a:r>
              <a:rPr lang="nb-NO" dirty="0" err="1" smtClean="0"/>
              <a:t>rights</a:t>
            </a:r>
            <a:r>
              <a:rPr lang="nb-NO" dirty="0" smtClean="0"/>
              <a:t> </a:t>
            </a:r>
            <a:r>
              <a:rPr lang="nb-NO" dirty="0" err="1" smtClean="0"/>
              <a:t>of</a:t>
            </a:r>
            <a:r>
              <a:rPr lang="nb-NO" dirty="0" smtClean="0"/>
              <a:t> </a:t>
            </a:r>
            <a:r>
              <a:rPr lang="nb-NO" dirty="0" err="1" smtClean="0"/>
              <a:t>political</a:t>
            </a:r>
            <a:r>
              <a:rPr lang="nb-NO" dirty="0" smtClean="0"/>
              <a:t> </a:t>
            </a:r>
            <a:r>
              <a:rPr lang="nb-NO" dirty="0" err="1" smtClean="0"/>
              <a:t>membership</a:t>
            </a:r>
            <a:r>
              <a:rPr lang="nb-NO" dirty="0" smtClean="0"/>
              <a:t> 3) </a:t>
            </a:r>
            <a:r>
              <a:rPr lang="nb-NO" dirty="0" err="1" smtClean="0"/>
              <a:t>rights</a:t>
            </a:r>
            <a:r>
              <a:rPr lang="nb-NO" dirty="0" smtClean="0"/>
              <a:t> </a:t>
            </a:r>
            <a:r>
              <a:rPr lang="nb-NO" dirty="0" err="1" smtClean="0"/>
              <a:t>of</a:t>
            </a:r>
            <a:r>
              <a:rPr lang="nb-NO" dirty="0" smtClean="0"/>
              <a:t> </a:t>
            </a:r>
            <a:r>
              <a:rPr lang="nb-NO" dirty="0" err="1" smtClean="0"/>
              <a:t>equal</a:t>
            </a:r>
            <a:r>
              <a:rPr lang="nb-NO" dirty="0" smtClean="0"/>
              <a:t> </a:t>
            </a:r>
            <a:r>
              <a:rPr lang="nb-NO" dirty="0" err="1" smtClean="0"/>
              <a:t>protection</a:t>
            </a:r>
            <a:r>
              <a:rPr lang="nb-NO" dirty="0" smtClean="0"/>
              <a:t> under </a:t>
            </a:r>
            <a:r>
              <a:rPr lang="nb-NO" dirty="0" err="1" smtClean="0"/>
              <a:t>law</a:t>
            </a:r>
            <a:r>
              <a:rPr lang="nb-NO" dirty="0" smtClean="0"/>
              <a:t> </a:t>
            </a:r>
          </a:p>
          <a:p>
            <a:pPr marL="0" indent="0">
              <a:buNone/>
            </a:pPr>
            <a:endParaRPr lang="nb-NO" dirty="0"/>
          </a:p>
          <a:p>
            <a:pPr marL="0" indent="0">
              <a:buNone/>
            </a:pPr>
            <a:r>
              <a:rPr lang="nb-NO" dirty="0" smtClean="0"/>
              <a:t>4)</a:t>
            </a:r>
            <a:r>
              <a:rPr lang="nb-NO" dirty="0" err="1" smtClean="0"/>
              <a:t>rights</a:t>
            </a:r>
            <a:r>
              <a:rPr lang="nb-NO" dirty="0" smtClean="0"/>
              <a:t> to </a:t>
            </a:r>
            <a:r>
              <a:rPr lang="nb-NO" dirty="0" err="1" smtClean="0"/>
              <a:t>equal</a:t>
            </a:r>
            <a:r>
              <a:rPr lang="nb-NO" dirty="0" smtClean="0"/>
              <a:t> </a:t>
            </a:r>
            <a:r>
              <a:rPr lang="nb-NO" dirty="0" err="1" smtClean="0"/>
              <a:t>political</a:t>
            </a:r>
            <a:r>
              <a:rPr lang="nb-NO" dirty="0" smtClean="0"/>
              <a:t> </a:t>
            </a:r>
            <a:r>
              <a:rPr lang="nb-NO" dirty="0" err="1" smtClean="0"/>
              <a:t>participation</a:t>
            </a:r>
            <a:r>
              <a:rPr lang="nb-NO" dirty="0" smtClean="0"/>
              <a:t> (as legal </a:t>
            </a:r>
            <a:r>
              <a:rPr lang="nb-NO" dirty="0" err="1" smtClean="0"/>
              <a:t>institutionalization</a:t>
            </a:r>
            <a:r>
              <a:rPr lang="nb-NO" dirty="0" smtClean="0"/>
              <a:t> </a:t>
            </a:r>
            <a:r>
              <a:rPr lang="nb-NO" dirty="0" err="1" smtClean="0"/>
              <a:t>of</a:t>
            </a:r>
            <a:r>
              <a:rPr lang="nb-NO" dirty="0" smtClean="0"/>
              <a:t> </a:t>
            </a:r>
            <a:r>
              <a:rPr lang="nb-NO" dirty="0" err="1" smtClean="0"/>
              <a:t>democratic</a:t>
            </a:r>
            <a:r>
              <a:rPr lang="nb-NO" dirty="0" smtClean="0"/>
              <a:t> </a:t>
            </a:r>
            <a:r>
              <a:rPr lang="nb-NO" dirty="0" err="1" smtClean="0"/>
              <a:t>principle</a:t>
            </a:r>
            <a:r>
              <a:rPr lang="nb-NO" dirty="0" smtClean="0"/>
              <a:t>)</a:t>
            </a:r>
          </a:p>
          <a:p>
            <a:pPr marL="0" indent="0">
              <a:buNone/>
            </a:pPr>
            <a:endParaRPr lang="nb-NO" dirty="0" smtClean="0"/>
          </a:p>
          <a:p>
            <a:pPr marL="0" indent="0">
              <a:buNone/>
            </a:pPr>
            <a:r>
              <a:rPr lang="nb-NO" dirty="0" smtClean="0"/>
              <a:t>5)</a:t>
            </a:r>
            <a:r>
              <a:rPr lang="nb-NO" dirty="0" err="1" smtClean="0"/>
              <a:t>Social</a:t>
            </a:r>
            <a:r>
              <a:rPr lang="nb-NO" dirty="0" smtClean="0"/>
              <a:t> and </a:t>
            </a:r>
            <a:r>
              <a:rPr lang="nb-NO" dirty="0" err="1" smtClean="0"/>
              <a:t>economic</a:t>
            </a:r>
            <a:r>
              <a:rPr lang="nb-NO" dirty="0" smtClean="0"/>
              <a:t> </a:t>
            </a:r>
            <a:r>
              <a:rPr lang="nb-NO" dirty="0" err="1" smtClean="0"/>
              <a:t>rights</a:t>
            </a:r>
            <a:r>
              <a:rPr lang="nb-NO" dirty="0" smtClean="0"/>
              <a:t> for </a:t>
            </a:r>
            <a:r>
              <a:rPr lang="nb-NO" dirty="0" err="1" smtClean="0"/>
              <a:t>the</a:t>
            </a:r>
            <a:r>
              <a:rPr lang="nb-NO" dirty="0" smtClean="0"/>
              <a:t> </a:t>
            </a:r>
            <a:r>
              <a:rPr lang="nb-NO" dirty="0" err="1" smtClean="0"/>
              <a:t>exercise</a:t>
            </a:r>
            <a:r>
              <a:rPr lang="nb-NO" dirty="0" smtClean="0"/>
              <a:t> </a:t>
            </a:r>
            <a:r>
              <a:rPr lang="nb-NO" dirty="0" err="1" smtClean="0"/>
              <a:t>of</a:t>
            </a:r>
            <a:r>
              <a:rPr lang="nb-NO" dirty="0" smtClean="0"/>
              <a:t> </a:t>
            </a:r>
            <a:r>
              <a:rPr lang="nb-NO" dirty="0" err="1" smtClean="0"/>
              <a:t>categories</a:t>
            </a:r>
            <a:r>
              <a:rPr lang="nb-NO" dirty="0" smtClean="0"/>
              <a:t> 1-4</a:t>
            </a:r>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1345182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nb-NO" dirty="0" err="1" smtClean="0"/>
              <a:t>Habermas’s</a:t>
            </a:r>
            <a:r>
              <a:rPr lang="nb-NO" dirty="0" smtClean="0"/>
              <a:t> co-</a:t>
            </a:r>
            <a:r>
              <a:rPr lang="nb-NO" dirty="0" err="1" smtClean="0"/>
              <a:t>originality</a:t>
            </a:r>
            <a:r>
              <a:rPr lang="nb-NO" dirty="0" smtClean="0"/>
              <a:t> </a:t>
            </a:r>
            <a:r>
              <a:rPr lang="nb-NO" dirty="0" err="1" smtClean="0"/>
              <a:t>thesis</a:t>
            </a:r>
            <a:endParaRPr lang="nb-NO" dirty="0"/>
          </a:p>
        </p:txBody>
      </p:sp>
      <p:sp>
        <p:nvSpPr>
          <p:cNvPr id="3" name="Content Placeholder 2"/>
          <p:cNvSpPr>
            <a:spLocks noGrp="1"/>
          </p:cNvSpPr>
          <p:nvPr>
            <p:ph idx="1"/>
          </p:nvPr>
        </p:nvSpPr>
        <p:spPr/>
        <p:txBody>
          <a:bodyPr>
            <a:normAutofit/>
          </a:bodyPr>
          <a:lstStyle/>
          <a:p>
            <a:pPr marL="0" indent="0">
              <a:buNone/>
            </a:pPr>
            <a:r>
              <a:rPr lang="nb-NO" dirty="0" smtClean="0"/>
              <a:t>General Goal </a:t>
            </a:r>
            <a:r>
              <a:rPr lang="nb-NO" dirty="0" err="1" smtClean="0"/>
              <a:t>Pursued</a:t>
            </a:r>
            <a:r>
              <a:rPr lang="nb-NO" dirty="0" smtClean="0"/>
              <a:t> by Habermas: </a:t>
            </a:r>
            <a:r>
              <a:rPr lang="nb-NO" dirty="0" err="1" smtClean="0"/>
              <a:t>reconstruction</a:t>
            </a:r>
            <a:r>
              <a:rPr lang="nb-NO" dirty="0" smtClean="0"/>
              <a:t> </a:t>
            </a:r>
            <a:r>
              <a:rPr lang="nb-NO" dirty="0" err="1" smtClean="0"/>
              <a:t>of</a:t>
            </a:r>
            <a:r>
              <a:rPr lang="nb-NO" dirty="0" smtClean="0"/>
              <a:t> </a:t>
            </a:r>
            <a:r>
              <a:rPr lang="nb-NO" dirty="0" err="1" smtClean="0"/>
              <a:t>the</a:t>
            </a:r>
            <a:r>
              <a:rPr lang="nb-NO" dirty="0" smtClean="0"/>
              <a:t> </a:t>
            </a:r>
            <a:r>
              <a:rPr lang="nb-NO" dirty="0" err="1" smtClean="0"/>
              <a:t>legitimacy</a:t>
            </a:r>
            <a:r>
              <a:rPr lang="nb-NO" dirty="0" smtClean="0"/>
              <a:t> </a:t>
            </a:r>
            <a:r>
              <a:rPr lang="nb-NO" dirty="0" err="1" smtClean="0"/>
              <a:t>constrants</a:t>
            </a:r>
            <a:r>
              <a:rPr lang="nb-NO" dirty="0" smtClean="0"/>
              <a:t> </a:t>
            </a:r>
            <a:r>
              <a:rPr lang="nb-NO" dirty="0" err="1" smtClean="0"/>
              <a:t>of</a:t>
            </a:r>
            <a:r>
              <a:rPr lang="nb-NO" dirty="0" smtClean="0"/>
              <a:t> </a:t>
            </a:r>
            <a:r>
              <a:rPr lang="nb-NO" dirty="0" err="1" smtClean="0"/>
              <a:t>modern</a:t>
            </a:r>
            <a:r>
              <a:rPr lang="nb-NO" dirty="0" smtClean="0"/>
              <a:t> </a:t>
            </a:r>
            <a:r>
              <a:rPr lang="nb-NO" dirty="0" err="1" smtClean="0"/>
              <a:t>consitutionalism</a:t>
            </a:r>
            <a:endParaRPr lang="nb-NO" dirty="0" smtClean="0"/>
          </a:p>
          <a:p>
            <a:pPr marL="0" indent="0">
              <a:buNone/>
            </a:pPr>
            <a:endParaRPr lang="nb-NO" dirty="0" smtClean="0"/>
          </a:p>
          <a:p>
            <a:pPr marL="0" indent="0">
              <a:buNone/>
            </a:pPr>
            <a:endParaRPr lang="nb-NO" dirty="0" smtClean="0"/>
          </a:p>
          <a:p>
            <a:pPr marL="0" indent="0">
              <a:buNone/>
            </a:pPr>
            <a:r>
              <a:rPr lang="nb-NO" dirty="0" err="1" smtClean="0"/>
              <a:t>Thesis</a:t>
            </a:r>
            <a:r>
              <a:rPr lang="nb-NO" dirty="0" smtClean="0"/>
              <a:t>: </a:t>
            </a:r>
            <a:r>
              <a:rPr lang="nb-NO" dirty="0" err="1" smtClean="0"/>
              <a:t>Popular</a:t>
            </a:r>
            <a:r>
              <a:rPr lang="nb-NO" dirty="0" smtClean="0"/>
              <a:t> </a:t>
            </a:r>
            <a:r>
              <a:rPr lang="nb-NO" dirty="0" err="1" smtClean="0"/>
              <a:t>Sovereignity</a:t>
            </a:r>
            <a:r>
              <a:rPr lang="nb-NO" dirty="0" smtClean="0"/>
              <a:t> and Human </a:t>
            </a:r>
            <a:r>
              <a:rPr lang="nb-NO" dirty="0"/>
              <a:t>R</a:t>
            </a:r>
            <a:r>
              <a:rPr lang="nb-NO" dirty="0" smtClean="0"/>
              <a:t>ights </a:t>
            </a:r>
            <a:r>
              <a:rPr lang="nb-NO" dirty="0" err="1" smtClean="0"/>
              <a:t>are</a:t>
            </a:r>
            <a:r>
              <a:rPr lang="nb-NO" dirty="0" smtClean="0"/>
              <a:t> Co-original</a:t>
            </a:r>
          </a:p>
          <a:p>
            <a:pPr marL="0" indent="0">
              <a:buNone/>
            </a:pPr>
            <a:endParaRPr lang="nb-NO" dirty="0" smtClean="0"/>
          </a:p>
          <a:p>
            <a:pPr marL="0" indent="0">
              <a:buNone/>
            </a:pPr>
            <a:endParaRPr lang="nb-NO" dirty="0" smtClean="0"/>
          </a:p>
        </p:txBody>
      </p:sp>
    </p:spTree>
    <p:extLst>
      <p:ext uri="{BB962C8B-B14F-4D97-AF65-F5344CB8AC3E}">
        <p14:creationId xmlns:p14="http://schemas.microsoft.com/office/powerpoint/2010/main" val="3884170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buNone/>
            </a:pPr>
            <a:r>
              <a:rPr lang="nb-NO" dirty="0" smtClean="0"/>
              <a:t>NB: </a:t>
            </a:r>
          </a:p>
          <a:p>
            <a:pPr marL="0" indent="0">
              <a:buNone/>
            </a:pPr>
            <a:r>
              <a:rPr lang="nb-NO" dirty="0" err="1" smtClean="0"/>
              <a:t>these</a:t>
            </a:r>
            <a:r>
              <a:rPr lang="nb-NO" dirty="0" smtClean="0"/>
              <a:t> </a:t>
            </a:r>
            <a:r>
              <a:rPr lang="nb-NO" dirty="0" err="1" smtClean="0"/>
              <a:t>are</a:t>
            </a:r>
            <a:r>
              <a:rPr lang="nb-NO" dirty="0" smtClean="0"/>
              <a:t> </a:t>
            </a:r>
            <a:r>
              <a:rPr lang="nb-NO" dirty="0" err="1" smtClean="0"/>
              <a:t>categories</a:t>
            </a:r>
            <a:r>
              <a:rPr lang="nb-NO" dirty="0" smtClean="0"/>
              <a:t> </a:t>
            </a:r>
            <a:r>
              <a:rPr lang="nb-NO" dirty="0" err="1" smtClean="0"/>
              <a:t>of</a:t>
            </a:r>
            <a:r>
              <a:rPr lang="nb-NO" dirty="0" smtClean="0"/>
              <a:t> </a:t>
            </a:r>
            <a:r>
              <a:rPr lang="nb-NO" dirty="0" err="1" smtClean="0"/>
              <a:t>rights</a:t>
            </a:r>
            <a:r>
              <a:rPr lang="nb-NO" dirty="0" smtClean="0"/>
              <a:t> falling </a:t>
            </a:r>
            <a:r>
              <a:rPr lang="nb-NO" b="1" u="sng" dirty="0" err="1" smtClean="0"/>
              <a:t>either</a:t>
            </a:r>
            <a:r>
              <a:rPr lang="nb-NO" dirty="0" smtClean="0"/>
              <a:t> in </a:t>
            </a:r>
            <a:r>
              <a:rPr lang="nb-NO" dirty="0" err="1" smtClean="0"/>
              <a:t>the</a:t>
            </a:r>
            <a:r>
              <a:rPr lang="nb-NO" dirty="0" smtClean="0"/>
              <a:t> </a:t>
            </a:r>
            <a:r>
              <a:rPr lang="nb-NO" dirty="0" err="1" smtClean="0"/>
              <a:t>already</a:t>
            </a:r>
            <a:r>
              <a:rPr lang="nb-NO" dirty="0" smtClean="0"/>
              <a:t> </a:t>
            </a:r>
            <a:r>
              <a:rPr lang="nb-NO" dirty="0" err="1" smtClean="0"/>
              <a:t>mentioned</a:t>
            </a:r>
            <a:r>
              <a:rPr lang="nb-NO" dirty="0" smtClean="0"/>
              <a:t> </a:t>
            </a:r>
            <a:r>
              <a:rPr lang="nb-NO" dirty="0" err="1" smtClean="0"/>
              <a:t>category</a:t>
            </a:r>
            <a:r>
              <a:rPr lang="nb-NO" dirty="0" smtClean="0"/>
              <a:t> </a:t>
            </a:r>
            <a:r>
              <a:rPr lang="nb-NO" dirty="0" err="1" smtClean="0"/>
              <a:t>of</a:t>
            </a:r>
            <a:r>
              <a:rPr lang="nb-NO" dirty="0" smtClean="0"/>
              <a:t> (negative) human </a:t>
            </a:r>
            <a:r>
              <a:rPr lang="nb-NO" dirty="0" err="1" smtClean="0"/>
              <a:t>rights</a:t>
            </a:r>
            <a:r>
              <a:rPr lang="nb-NO" dirty="0" smtClean="0"/>
              <a:t> </a:t>
            </a:r>
            <a:r>
              <a:rPr lang="nb-NO" b="1" u="sng" dirty="0" smtClean="0"/>
              <a:t>or</a:t>
            </a:r>
            <a:r>
              <a:rPr lang="nb-NO" dirty="0" smtClean="0"/>
              <a:t> </a:t>
            </a:r>
            <a:r>
              <a:rPr lang="nb-NO" dirty="0"/>
              <a:t>i</a:t>
            </a:r>
            <a:r>
              <a:rPr lang="nb-NO" dirty="0" smtClean="0"/>
              <a:t>n </a:t>
            </a:r>
            <a:r>
              <a:rPr lang="nb-NO" dirty="0" err="1" smtClean="0"/>
              <a:t>the</a:t>
            </a:r>
            <a:r>
              <a:rPr lang="nb-NO" dirty="0" smtClean="0"/>
              <a:t> </a:t>
            </a:r>
            <a:r>
              <a:rPr lang="nb-NO" dirty="0" err="1" smtClean="0"/>
              <a:t>category</a:t>
            </a:r>
            <a:r>
              <a:rPr lang="nb-NO" dirty="0" smtClean="0"/>
              <a:t> </a:t>
            </a:r>
            <a:r>
              <a:rPr lang="nb-NO" dirty="0" err="1" smtClean="0"/>
              <a:t>of</a:t>
            </a:r>
            <a:r>
              <a:rPr lang="nb-NO" dirty="0" smtClean="0"/>
              <a:t> (positive) </a:t>
            </a:r>
            <a:r>
              <a:rPr lang="nb-NO" dirty="0" err="1" smtClean="0"/>
              <a:t>democracy</a:t>
            </a:r>
            <a:r>
              <a:rPr lang="nb-NO" dirty="0" smtClean="0"/>
              <a:t>/</a:t>
            </a:r>
            <a:r>
              <a:rPr lang="nb-NO" dirty="0" err="1" smtClean="0"/>
              <a:t>sovereignity</a:t>
            </a:r>
            <a:r>
              <a:rPr lang="nb-NO" dirty="0" smtClean="0"/>
              <a:t> </a:t>
            </a:r>
            <a:r>
              <a:rPr lang="nb-NO" dirty="0" err="1" smtClean="0"/>
              <a:t>principle</a:t>
            </a:r>
            <a:r>
              <a:rPr lang="nb-NO" dirty="0" smtClean="0"/>
              <a:t>.</a:t>
            </a:r>
          </a:p>
          <a:p>
            <a:pPr marL="0" indent="0">
              <a:buNone/>
            </a:pPr>
            <a:endParaRPr lang="nb-NO" dirty="0"/>
          </a:p>
          <a:p>
            <a:pPr marL="0" indent="0">
              <a:buNone/>
            </a:pPr>
            <a:r>
              <a:rPr lang="nb-NO" dirty="0" smtClean="0"/>
              <a:t>The </a:t>
            </a:r>
            <a:r>
              <a:rPr lang="nb-NO" dirty="0" err="1" smtClean="0"/>
              <a:t>specific</a:t>
            </a:r>
            <a:r>
              <a:rPr lang="nb-NO" dirty="0" smtClean="0"/>
              <a:t> </a:t>
            </a:r>
            <a:r>
              <a:rPr lang="nb-NO" dirty="0" err="1" smtClean="0"/>
              <a:t>content</a:t>
            </a:r>
            <a:r>
              <a:rPr lang="nb-NO" dirty="0" smtClean="0"/>
              <a:t> </a:t>
            </a:r>
            <a:r>
              <a:rPr lang="nb-NO" dirty="0" err="1" smtClean="0"/>
              <a:t>of</a:t>
            </a:r>
            <a:r>
              <a:rPr lang="nb-NO" dirty="0" smtClean="0"/>
              <a:t> </a:t>
            </a:r>
            <a:r>
              <a:rPr lang="nb-NO" dirty="0" err="1" smtClean="0"/>
              <a:t>these</a:t>
            </a:r>
            <a:r>
              <a:rPr lang="nb-NO" dirty="0" smtClean="0"/>
              <a:t> </a:t>
            </a:r>
            <a:r>
              <a:rPr lang="nb-NO" dirty="0" err="1" smtClean="0"/>
              <a:t>rights</a:t>
            </a:r>
            <a:r>
              <a:rPr lang="nb-NO" dirty="0" smtClean="0"/>
              <a:t> is </a:t>
            </a:r>
            <a:r>
              <a:rPr lang="nb-NO" dirty="0" err="1" smtClean="0"/>
              <a:t>left</a:t>
            </a:r>
            <a:r>
              <a:rPr lang="nb-NO" dirty="0" smtClean="0"/>
              <a:t> to </a:t>
            </a:r>
            <a:r>
              <a:rPr lang="nb-NO" dirty="0" err="1" smtClean="0"/>
              <a:t>the</a:t>
            </a:r>
            <a:r>
              <a:rPr lang="nb-NO" dirty="0" smtClean="0"/>
              <a:t> </a:t>
            </a:r>
            <a:r>
              <a:rPr lang="nb-NO" dirty="0" err="1" smtClean="0"/>
              <a:t>democratic</a:t>
            </a:r>
            <a:r>
              <a:rPr lang="nb-NO" dirty="0" smtClean="0"/>
              <a:t> </a:t>
            </a:r>
            <a:r>
              <a:rPr lang="nb-NO" dirty="0" err="1" smtClean="0"/>
              <a:t>dynamics</a:t>
            </a:r>
            <a:r>
              <a:rPr lang="nb-NO" dirty="0" smtClean="0"/>
              <a:t> </a:t>
            </a:r>
            <a:r>
              <a:rPr lang="nb-NO" dirty="0" err="1" smtClean="0"/>
              <a:t>of</a:t>
            </a:r>
            <a:r>
              <a:rPr lang="nb-NO" dirty="0" smtClean="0"/>
              <a:t> </a:t>
            </a:r>
            <a:r>
              <a:rPr lang="nb-NO" dirty="0" err="1" smtClean="0"/>
              <a:t>citizens</a:t>
            </a:r>
            <a:r>
              <a:rPr lang="nb-NO" dirty="0" smtClean="0"/>
              <a:t> to </a:t>
            </a:r>
            <a:r>
              <a:rPr lang="nb-NO" dirty="0" err="1" smtClean="0"/>
              <a:t>decide</a:t>
            </a:r>
            <a:r>
              <a:rPr lang="nb-NO" dirty="0" smtClean="0"/>
              <a:t>!</a:t>
            </a:r>
            <a:endParaRPr lang="nb-NO" dirty="0"/>
          </a:p>
        </p:txBody>
      </p:sp>
    </p:spTree>
    <p:extLst>
      <p:ext uri="{BB962C8B-B14F-4D97-AF65-F5344CB8AC3E}">
        <p14:creationId xmlns:p14="http://schemas.microsoft.com/office/powerpoint/2010/main" val="3831937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fontScale="62500" lnSpcReduction="20000"/>
          </a:bodyPr>
          <a:lstStyle/>
          <a:p>
            <a:pPr marL="0" indent="0">
              <a:buNone/>
            </a:pPr>
            <a:r>
              <a:rPr lang="nb-NO" dirty="0" smtClean="0"/>
              <a:t>2)</a:t>
            </a:r>
            <a:r>
              <a:rPr lang="nb-NO" dirty="0" err="1" smtClean="0"/>
              <a:t>Understanding</a:t>
            </a:r>
            <a:r>
              <a:rPr lang="nb-NO" dirty="0" smtClean="0"/>
              <a:t> </a:t>
            </a:r>
            <a:r>
              <a:rPr lang="nb-NO" dirty="0" err="1" smtClean="0"/>
              <a:t>Habermas’s</a:t>
            </a:r>
            <a:r>
              <a:rPr lang="nb-NO" dirty="0" smtClean="0"/>
              <a:t> </a:t>
            </a:r>
            <a:r>
              <a:rPr lang="nb-NO" dirty="0" err="1" smtClean="0"/>
              <a:t>view</a:t>
            </a:r>
            <a:r>
              <a:rPr lang="nb-NO" dirty="0" smtClean="0"/>
              <a:t> </a:t>
            </a:r>
            <a:r>
              <a:rPr lang="nb-NO" dirty="0" err="1" smtClean="0"/>
              <a:t>of</a:t>
            </a:r>
            <a:r>
              <a:rPr lang="nb-NO" dirty="0" smtClean="0"/>
              <a:t> </a:t>
            </a:r>
            <a:r>
              <a:rPr lang="nb-NO" dirty="0" err="1" smtClean="0"/>
              <a:t>law</a:t>
            </a:r>
            <a:r>
              <a:rPr lang="nb-NO" dirty="0" smtClean="0"/>
              <a:t>: </a:t>
            </a:r>
            <a:r>
              <a:rPr lang="nb-NO" dirty="0" err="1" smtClean="0"/>
              <a:t>some</a:t>
            </a:r>
            <a:r>
              <a:rPr lang="nb-NO" dirty="0" smtClean="0"/>
              <a:t> </a:t>
            </a:r>
            <a:r>
              <a:rPr lang="nb-NO" dirty="0" err="1" smtClean="0"/>
              <a:t>models</a:t>
            </a:r>
            <a:r>
              <a:rPr lang="nb-NO" dirty="0" smtClean="0"/>
              <a:t> </a:t>
            </a:r>
            <a:r>
              <a:rPr lang="nb-NO" dirty="0" err="1" smtClean="0"/>
              <a:t>of</a:t>
            </a:r>
            <a:r>
              <a:rPr lang="nb-NO" dirty="0" smtClean="0"/>
              <a:t> </a:t>
            </a:r>
            <a:r>
              <a:rPr lang="nb-NO" dirty="0" err="1" smtClean="0"/>
              <a:t>law</a:t>
            </a:r>
            <a:r>
              <a:rPr lang="nb-NO" dirty="0" smtClean="0"/>
              <a:t> </a:t>
            </a:r>
            <a:r>
              <a:rPr lang="nb-NO" dirty="0" err="1" smtClean="0"/>
              <a:t>validity</a:t>
            </a:r>
            <a:r>
              <a:rPr lang="nb-NO" dirty="0" smtClean="0"/>
              <a:t> </a:t>
            </a:r>
          </a:p>
          <a:p>
            <a:pPr marL="0" indent="0" algn="just">
              <a:buNone/>
            </a:pPr>
            <a:endParaRPr lang="nb-NO" dirty="0" smtClean="0"/>
          </a:p>
          <a:p>
            <a:pPr marL="0" indent="0" algn="just">
              <a:buNone/>
            </a:pPr>
            <a:r>
              <a:rPr lang="nb-NO" sz="3200" b="1" dirty="0" smtClean="0"/>
              <a:t>Types </a:t>
            </a:r>
            <a:r>
              <a:rPr lang="nb-NO" sz="3200" b="1" dirty="0" err="1" smtClean="0"/>
              <a:t>of</a:t>
            </a:r>
            <a:r>
              <a:rPr lang="nb-NO" sz="3200" b="1" dirty="0" smtClean="0"/>
              <a:t> </a:t>
            </a:r>
            <a:r>
              <a:rPr lang="nb-NO" sz="3200" b="1" dirty="0" err="1" smtClean="0"/>
              <a:t>Validity</a:t>
            </a:r>
            <a:r>
              <a:rPr lang="nb-NO" sz="3200" b="1" dirty="0" smtClean="0"/>
              <a:t> </a:t>
            </a:r>
            <a:r>
              <a:rPr lang="nb-NO" sz="3200" b="1" dirty="0" err="1" smtClean="0"/>
              <a:t>of</a:t>
            </a:r>
            <a:r>
              <a:rPr lang="nb-NO" sz="3200" b="1" dirty="0" smtClean="0"/>
              <a:t> Law</a:t>
            </a:r>
          </a:p>
          <a:p>
            <a:pPr marL="0" indent="0" algn="just">
              <a:buNone/>
            </a:pPr>
            <a:endParaRPr lang="nb-NO" dirty="0" smtClean="0"/>
          </a:p>
          <a:p>
            <a:pPr marL="0" indent="0" algn="just">
              <a:buNone/>
            </a:pPr>
            <a:endParaRPr lang="nb-NO" dirty="0"/>
          </a:p>
          <a:p>
            <a:pPr marL="0" indent="0" algn="just">
              <a:buNone/>
            </a:pPr>
            <a:r>
              <a:rPr lang="nb-NO" dirty="0" err="1" smtClean="0"/>
              <a:t>Conventional-Internal</a:t>
            </a:r>
            <a:r>
              <a:rPr lang="nb-NO" dirty="0" smtClean="0"/>
              <a:t> </a:t>
            </a:r>
            <a:r>
              <a:rPr lang="nb-NO" dirty="0" err="1" smtClean="0"/>
              <a:t>Validity</a:t>
            </a:r>
            <a:endParaRPr lang="nb-NO" dirty="0" smtClean="0"/>
          </a:p>
          <a:p>
            <a:pPr marL="0" indent="0" algn="just">
              <a:buNone/>
            </a:pPr>
            <a:r>
              <a:rPr lang="nb-NO" dirty="0" smtClean="0"/>
              <a:t>(</a:t>
            </a:r>
            <a:r>
              <a:rPr lang="nb-NO" dirty="0" err="1" smtClean="0"/>
              <a:t>Aristotle</a:t>
            </a:r>
            <a:r>
              <a:rPr lang="nb-NO" dirty="0" smtClean="0"/>
              <a:t>, </a:t>
            </a:r>
            <a:r>
              <a:rPr lang="nb-NO" dirty="0" err="1" smtClean="0"/>
              <a:t>according</a:t>
            </a:r>
            <a:r>
              <a:rPr lang="nb-NO" dirty="0" smtClean="0"/>
              <a:t> to </a:t>
            </a:r>
            <a:r>
              <a:rPr lang="nb-NO" dirty="0" err="1" smtClean="0"/>
              <a:t>Marsilius</a:t>
            </a:r>
            <a:r>
              <a:rPr lang="nb-NO" dirty="0" smtClean="0"/>
              <a:t>)</a:t>
            </a:r>
          </a:p>
          <a:p>
            <a:pPr marL="0" indent="0" algn="just">
              <a:buNone/>
            </a:pPr>
            <a:endParaRPr lang="nb-NO" dirty="0" smtClean="0"/>
          </a:p>
          <a:p>
            <a:pPr marL="0" indent="0" algn="just">
              <a:buNone/>
            </a:pPr>
            <a:r>
              <a:rPr lang="nb-NO" dirty="0" err="1" smtClean="0"/>
              <a:t>Conventional-External</a:t>
            </a:r>
            <a:r>
              <a:rPr lang="nb-NO" dirty="0" smtClean="0"/>
              <a:t> </a:t>
            </a:r>
            <a:r>
              <a:rPr lang="nb-NO" dirty="0" err="1" smtClean="0"/>
              <a:t>Validity</a:t>
            </a:r>
            <a:endParaRPr lang="nb-NO" dirty="0" smtClean="0"/>
          </a:p>
          <a:p>
            <a:pPr marL="0" indent="0" algn="just">
              <a:buNone/>
            </a:pPr>
            <a:r>
              <a:rPr lang="nb-NO" dirty="0" smtClean="0"/>
              <a:t>Legal </a:t>
            </a:r>
            <a:r>
              <a:rPr lang="nb-NO" dirty="0" err="1" smtClean="0"/>
              <a:t>Positivism</a:t>
            </a:r>
            <a:r>
              <a:rPr lang="nb-NO" dirty="0" smtClean="0"/>
              <a:t> (Austin, Hart etc.)</a:t>
            </a:r>
            <a:endParaRPr lang="nb-NO" dirty="0"/>
          </a:p>
          <a:p>
            <a:pPr marL="0" indent="0" algn="just">
              <a:buNone/>
            </a:pPr>
            <a:endParaRPr lang="nb-NO" dirty="0" smtClean="0"/>
          </a:p>
          <a:p>
            <a:pPr marL="0" indent="0" algn="just">
              <a:buNone/>
            </a:pPr>
            <a:r>
              <a:rPr lang="nb-NO" dirty="0" smtClean="0"/>
              <a:t>Normative (Natural or Critical </a:t>
            </a:r>
            <a:r>
              <a:rPr lang="nb-NO" dirty="0" err="1" smtClean="0"/>
              <a:t>Moralities</a:t>
            </a:r>
            <a:r>
              <a:rPr lang="nb-NO" dirty="0" smtClean="0"/>
              <a:t>)/</a:t>
            </a:r>
            <a:r>
              <a:rPr lang="nb-NO" dirty="0" err="1" smtClean="0"/>
              <a:t>Internal</a:t>
            </a:r>
            <a:r>
              <a:rPr lang="nb-NO" dirty="0" smtClean="0"/>
              <a:t> </a:t>
            </a:r>
            <a:r>
              <a:rPr lang="nb-NO" dirty="0" err="1" smtClean="0"/>
              <a:t>Validity</a:t>
            </a:r>
            <a:endParaRPr lang="nb-NO" dirty="0" smtClean="0"/>
          </a:p>
          <a:p>
            <a:pPr marL="0" indent="0" algn="just">
              <a:buNone/>
            </a:pPr>
            <a:r>
              <a:rPr lang="nb-NO" dirty="0" smtClean="0"/>
              <a:t>Natural Law as an </a:t>
            </a:r>
            <a:r>
              <a:rPr lang="nb-NO" dirty="0" err="1" smtClean="0"/>
              <a:t>internal</a:t>
            </a:r>
            <a:r>
              <a:rPr lang="nb-NO" dirty="0" smtClean="0"/>
              <a:t> </a:t>
            </a:r>
            <a:r>
              <a:rPr lang="nb-NO" dirty="0" err="1" smtClean="0"/>
              <a:t>source</a:t>
            </a:r>
            <a:r>
              <a:rPr lang="nb-NO" dirty="0" smtClean="0"/>
              <a:t> (</a:t>
            </a:r>
            <a:r>
              <a:rPr lang="nb-NO" dirty="0"/>
              <a:t>F</a:t>
            </a:r>
            <a:r>
              <a:rPr lang="nb-NO" dirty="0" smtClean="0"/>
              <a:t>uller, </a:t>
            </a:r>
            <a:r>
              <a:rPr lang="nb-NO" dirty="0" err="1"/>
              <a:t>F</a:t>
            </a:r>
            <a:r>
              <a:rPr lang="nb-NO" dirty="0" err="1" smtClean="0"/>
              <a:t>innis</a:t>
            </a:r>
            <a:r>
              <a:rPr lang="nb-NO" dirty="0" smtClean="0"/>
              <a:t>)</a:t>
            </a:r>
          </a:p>
          <a:p>
            <a:pPr marL="0" indent="0" algn="just">
              <a:buNone/>
            </a:pPr>
            <a:endParaRPr lang="nb-NO" dirty="0" smtClean="0"/>
          </a:p>
          <a:p>
            <a:pPr marL="0" indent="0" algn="just">
              <a:buNone/>
            </a:pPr>
            <a:r>
              <a:rPr lang="nb-NO" dirty="0"/>
              <a:t>Normative (Natural or Critical </a:t>
            </a:r>
            <a:r>
              <a:rPr lang="nb-NO" dirty="0" err="1"/>
              <a:t>Moralities</a:t>
            </a:r>
            <a:r>
              <a:rPr lang="nb-NO" dirty="0" smtClean="0"/>
              <a:t>)/</a:t>
            </a:r>
            <a:r>
              <a:rPr lang="nb-NO" dirty="0" err="1" smtClean="0"/>
              <a:t>External</a:t>
            </a:r>
            <a:r>
              <a:rPr lang="nb-NO" dirty="0" smtClean="0"/>
              <a:t> </a:t>
            </a:r>
            <a:r>
              <a:rPr lang="nb-NO" dirty="0" err="1" smtClean="0"/>
              <a:t>Validity</a:t>
            </a:r>
            <a:endParaRPr lang="nb-NO" dirty="0" smtClean="0"/>
          </a:p>
          <a:p>
            <a:pPr marL="0" indent="0" algn="just">
              <a:buNone/>
            </a:pPr>
            <a:r>
              <a:rPr lang="nb-NO" dirty="0" smtClean="0"/>
              <a:t>Natural Law as an </a:t>
            </a:r>
            <a:r>
              <a:rPr lang="nb-NO" dirty="0" err="1" smtClean="0"/>
              <a:t>External</a:t>
            </a:r>
            <a:r>
              <a:rPr lang="nb-NO" dirty="0" smtClean="0"/>
              <a:t> Source (Cicero, Aquinas, Locke)</a:t>
            </a:r>
            <a:endParaRPr lang="nb-NO" dirty="0"/>
          </a:p>
          <a:p>
            <a:pPr marL="0" indent="0" algn="just">
              <a:buNone/>
            </a:pPr>
            <a:endParaRPr lang="nb-NO" dirty="0"/>
          </a:p>
        </p:txBody>
      </p:sp>
    </p:spTree>
    <p:extLst>
      <p:ext uri="{BB962C8B-B14F-4D97-AF65-F5344CB8AC3E}">
        <p14:creationId xmlns:p14="http://schemas.microsoft.com/office/powerpoint/2010/main" val="5690049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lgn="just">
              <a:buNone/>
            </a:pPr>
            <a:r>
              <a:rPr lang="nb-NO" dirty="0" err="1"/>
              <a:t>Conventional-Internal</a:t>
            </a:r>
            <a:r>
              <a:rPr lang="nb-NO" dirty="0"/>
              <a:t> </a:t>
            </a:r>
            <a:r>
              <a:rPr lang="nb-NO" dirty="0" err="1"/>
              <a:t>Validity</a:t>
            </a:r>
            <a:endParaRPr lang="nb-NO" dirty="0"/>
          </a:p>
          <a:p>
            <a:pPr marL="0" indent="0" algn="just">
              <a:buNone/>
            </a:pPr>
            <a:r>
              <a:rPr lang="nb-NO" dirty="0"/>
              <a:t>(</a:t>
            </a:r>
            <a:r>
              <a:rPr lang="nb-NO" dirty="0" err="1"/>
              <a:t>Aristotle</a:t>
            </a:r>
            <a:r>
              <a:rPr lang="nb-NO" dirty="0"/>
              <a:t>, </a:t>
            </a:r>
            <a:r>
              <a:rPr lang="nb-NO" dirty="0" err="1"/>
              <a:t>according</a:t>
            </a:r>
            <a:r>
              <a:rPr lang="nb-NO" dirty="0"/>
              <a:t> to </a:t>
            </a:r>
            <a:r>
              <a:rPr lang="nb-NO" dirty="0" err="1"/>
              <a:t>Marsilius</a:t>
            </a:r>
            <a:r>
              <a:rPr lang="nb-NO" dirty="0" smtClean="0"/>
              <a:t>)</a:t>
            </a:r>
          </a:p>
          <a:p>
            <a:pPr marL="0" indent="0" algn="just">
              <a:buNone/>
            </a:pPr>
            <a:endParaRPr lang="nb-NO" dirty="0" smtClean="0"/>
          </a:p>
          <a:p>
            <a:pPr marL="0" indent="0" algn="just">
              <a:buNone/>
            </a:pPr>
            <a:r>
              <a:rPr lang="nb-NO" dirty="0" err="1" smtClean="0"/>
              <a:t>Marsilius</a:t>
            </a:r>
            <a:r>
              <a:rPr lang="nb-NO" dirty="0" smtClean="0"/>
              <a:t> </a:t>
            </a:r>
            <a:r>
              <a:rPr lang="nb-NO" dirty="0" err="1" smtClean="0"/>
              <a:t>of</a:t>
            </a:r>
            <a:r>
              <a:rPr lang="nb-NO" dirty="0" smtClean="0"/>
              <a:t> Padua: </a:t>
            </a:r>
            <a:r>
              <a:rPr lang="nb-NO" dirty="0" err="1" smtClean="0"/>
              <a:t>natural</a:t>
            </a:r>
            <a:r>
              <a:rPr lang="nb-NO" dirty="0" smtClean="0"/>
              <a:t> </a:t>
            </a:r>
            <a:r>
              <a:rPr lang="nb-NO" dirty="0" err="1" smtClean="0"/>
              <a:t>law</a:t>
            </a:r>
            <a:r>
              <a:rPr lang="nb-NO" dirty="0" smtClean="0"/>
              <a:t> as </a:t>
            </a:r>
            <a:r>
              <a:rPr lang="nb-NO" dirty="0" err="1" smtClean="0"/>
              <a:t>grounded</a:t>
            </a:r>
            <a:r>
              <a:rPr lang="nb-NO" dirty="0" smtClean="0"/>
              <a:t> </a:t>
            </a:r>
            <a:r>
              <a:rPr lang="nb-NO" dirty="0" err="1" smtClean="0"/>
              <a:t>on</a:t>
            </a:r>
            <a:r>
              <a:rPr lang="nb-NO" dirty="0" smtClean="0"/>
              <a:t> </a:t>
            </a:r>
            <a:r>
              <a:rPr lang="nb-NO" dirty="0" err="1" smtClean="0"/>
              <a:t>conventions</a:t>
            </a:r>
            <a:r>
              <a:rPr lang="nb-NO" dirty="0" smtClean="0"/>
              <a:t> </a:t>
            </a:r>
            <a:r>
              <a:rPr lang="nb-NO" dirty="0" err="1" smtClean="0"/>
              <a:t>that</a:t>
            </a:r>
            <a:r>
              <a:rPr lang="nb-NO" dirty="0" smtClean="0"/>
              <a:t> </a:t>
            </a:r>
            <a:r>
              <a:rPr lang="nb-NO" dirty="0" err="1" smtClean="0"/>
              <a:t>are</a:t>
            </a:r>
            <a:r>
              <a:rPr lang="nb-NO" dirty="0" smtClean="0"/>
              <a:t> </a:t>
            </a:r>
            <a:r>
              <a:rPr lang="nb-NO" dirty="0" err="1" smtClean="0"/>
              <a:t>universally</a:t>
            </a:r>
            <a:r>
              <a:rPr lang="nb-NO" dirty="0" smtClean="0"/>
              <a:t> valid. This is a </a:t>
            </a:r>
            <a:r>
              <a:rPr lang="nb-NO" dirty="0" err="1" smtClean="0"/>
              <a:t>third</a:t>
            </a:r>
            <a:r>
              <a:rPr lang="nb-NO" dirty="0" smtClean="0"/>
              <a:t> </a:t>
            </a:r>
            <a:r>
              <a:rPr lang="nb-NO" dirty="0" err="1" smtClean="0"/>
              <a:t>way</a:t>
            </a:r>
            <a:r>
              <a:rPr lang="nb-NO" dirty="0" smtClean="0"/>
              <a:t> </a:t>
            </a:r>
            <a:r>
              <a:rPr lang="nb-NO" dirty="0" err="1" smtClean="0"/>
              <a:t>between</a:t>
            </a:r>
            <a:r>
              <a:rPr lang="nb-NO" dirty="0" smtClean="0"/>
              <a:t> </a:t>
            </a:r>
            <a:r>
              <a:rPr lang="nb-NO" dirty="0" err="1" smtClean="0"/>
              <a:t>conventional</a:t>
            </a:r>
            <a:r>
              <a:rPr lang="nb-NO" dirty="0" smtClean="0"/>
              <a:t> and </a:t>
            </a:r>
            <a:r>
              <a:rPr lang="nb-NO" dirty="0" err="1" smtClean="0"/>
              <a:t>natural</a:t>
            </a:r>
            <a:r>
              <a:rPr lang="nb-NO" dirty="0" smtClean="0"/>
              <a:t> </a:t>
            </a:r>
            <a:r>
              <a:rPr lang="nb-NO" dirty="0" err="1" smtClean="0"/>
              <a:t>law</a:t>
            </a:r>
            <a:r>
              <a:rPr lang="nb-NO" dirty="0" smtClean="0"/>
              <a:t>. </a:t>
            </a:r>
            <a:endParaRPr lang="nb-NO" dirty="0"/>
          </a:p>
        </p:txBody>
      </p:sp>
    </p:spTree>
    <p:extLst>
      <p:ext uri="{BB962C8B-B14F-4D97-AF65-F5344CB8AC3E}">
        <p14:creationId xmlns:p14="http://schemas.microsoft.com/office/powerpoint/2010/main" val="2517516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lnSpcReduction="10000"/>
          </a:bodyPr>
          <a:lstStyle/>
          <a:p>
            <a:pPr marL="0" indent="0" algn="just">
              <a:buNone/>
            </a:pPr>
            <a:r>
              <a:rPr lang="nb-NO" dirty="0" err="1"/>
              <a:t>Conventional-External</a:t>
            </a:r>
            <a:r>
              <a:rPr lang="nb-NO" dirty="0"/>
              <a:t> </a:t>
            </a:r>
            <a:r>
              <a:rPr lang="nb-NO" dirty="0" err="1"/>
              <a:t>Validity</a:t>
            </a:r>
            <a:endParaRPr lang="nb-NO" dirty="0"/>
          </a:p>
          <a:p>
            <a:pPr marL="0" indent="0" algn="just">
              <a:buNone/>
            </a:pPr>
            <a:r>
              <a:rPr lang="nb-NO" dirty="0"/>
              <a:t>Legal </a:t>
            </a:r>
            <a:r>
              <a:rPr lang="nb-NO" dirty="0" err="1"/>
              <a:t>Positivism</a:t>
            </a:r>
            <a:r>
              <a:rPr lang="nb-NO" dirty="0"/>
              <a:t> (Austin, Hart etc</a:t>
            </a:r>
            <a:r>
              <a:rPr lang="nb-NO" dirty="0" smtClean="0"/>
              <a:t>.)</a:t>
            </a:r>
          </a:p>
          <a:p>
            <a:pPr marL="0" indent="0">
              <a:buNone/>
            </a:pPr>
            <a:endParaRPr lang="en-US" dirty="0" smtClean="0"/>
          </a:p>
          <a:p>
            <a:pPr marL="0" indent="0">
              <a:buNone/>
            </a:pPr>
            <a:r>
              <a:rPr lang="en-US" dirty="0" smtClean="0"/>
              <a:t>Since </a:t>
            </a:r>
            <a:r>
              <a:rPr lang="en-US" dirty="0"/>
              <a:t>overlap between moral principles and law </a:t>
            </a:r>
            <a:r>
              <a:rPr lang="en-US" dirty="0" smtClean="0"/>
              <a:t>is an </a:t>
            </a:r>
            <a:r>
              <a:rPr lang="en-US" dirty="0"/>
              <a:t>empirically fortunate coincidence, positivists rejects the idea that morality is </a:t>
            </a:r>
            <a:r>
              <a:rPr lang="en-US" dirty="0" smtClean="0"/>
              <a:t>a </a:t>
            </a:r>
            <a:r>
              <a:rPr lang="en-US" i="1" dirty="0" smtClean="0"/>
              <a:t>necessary </a:t>
            </a:r>
            <a:r>
              <a:rPr lang="en-US" dirty="0"/>
              <a:t>prerequisite of legal validity: </a:t>
            </a:r>
            <a:endParaRPr lang="en-US" dirty="0" smtClean="0"/>
          </a:p>
          <a:p>
            <a:pPr marL="0" indent="0">
              <a:buNone/>
            </a:pPr>
            <a:r>
              <a:rPr lang="en-US" dirty="0" smtClean="0"/>
              <a:t>“ </a:t>
            </a:r>
            <a:r>
              <a:rPr lang="en-US" dirty="0"/>
              <a:t>‘Legal validity’ is the term we use to </a:t>
            </a:r>
            <a:r>
              <a:rPr lang="en-US" dirty="0" smtClean="0"/>
              <a:t>refer to </a:t>
            </a:r>
            <a:r>
              <a:rPr lang="en-US" i="1" dirty="0"/>
              <a:t>whatever </a:t>
            </a:r>
            <a:r>
              <a:rPr lang="en-US" dirty="0"/>
              <a:t>is conventionally recognized as binding; to say that all the </a:t>
            </a:r>
            <a:r>
              <a:rPr lang="en-US" dirty="0" smtClean="0"/>
              <a:t>officials could </a:t>
            </a:r>
            <a:r>
              <a:rPr lang="en-US" dirty="0"/>
              <a:t>be wrong about what is legally valid is close to nonsense” </a:t>
            </a:r>
            <a:r>
              <a:rPr lang="en-US" dirty="0" err="1"/>
              <a:t>Bix</a:t>
            </a:r>
            <a:r>
              <a:rPr lang="en-US" dirty="0"/>
              <a:t> (2002, 73)</a:t>
            </a:r>
            <a:endParaRPr lang="nb-NO" dirty="0"/>
          </a:p>
          <a:p>
            <a:pPr marL="0" indent="0">
              <a:buNone/>
            </a:pPr>
            <a:endParaRPr lang="nb-NO" dirty="0"/>
          </a:p>
        </p:txBody>
      </p:sp>
    </p:spTree>
    <p:extLst>
      <p:ext uri="{BB962C8B-B14F-4D97-AF65-F5344CB8AC3E}">
        <p14:creationId xmlns:p14="http://schemas.microsoft.com/office/powerpoint/2010/main" val="2890090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a:bodyPr>
          <a:lstStyle/>
          <a:p>
            <a:pPr marL="0" indent="0" algn="just">
              <a:buNone/>
            </a:pPr>
            <a:r>
              <a:rPr lang="nb-NO" dirty="0"/>
              <a:t>Normative (Natural or Critical </a:t>
            </a:r>
            <a:r>
              <a:rPr lang="nb-NO" dirty="0" err="1"/>
              <a:t>Moralities</a:t>
            </a:r>
            <a:r>
              <a:rPr lang="nb-NO" dirty="0"/>
              <a:t>)/</a:t>
            </a:r>
            <a:r>
              <a:rPr lang="nb-NO" dirty="0" err="1"/>
              <a:t>Internal</a:t>
            </a:r>
            <a:r>
              <a:rPr lang="nb-NO" dirty="0"/>
              <a:t> </a:t>
            </a:r>
            <a:r>
              <a:rPr lang="nb-NO" dirty="0" err="1" smtClean="0"/>
              <a:t>Validity</a:t>
            </a:r>
            <a:r>
              <a:rPr lang="nb-NO" dirty="0" smtClean="0"/>
              <a:t> Natural </a:t>
            </a:r>
            <a:r>
              <a:rPr lang="nb-NO" dirty="0"/>
              <a:t>Law as an </a:t>
            </a:r>
            <a:r>
              <a:rPr lang="nb-NO" dirty="0" err="1"/>
              <a:t>internal</a:t>
            </a:r>
            <a:r>
              <a:rPr lang="nb-NO" dirty="0"/>
              <a:t> </a:t>
            </a:r>
            <a:r>
              <a:rPr lang="nb-NO" dirty="0" err="1"/>
              <a:t>source</a:t>
            </a:r>
            <a:r>
              <a:rPr lang="nb-NO" dirty="0"/>
              <a:t> (Fuller, </a:t>
            </a:r>
            <a:r>
              <a:rPr lang="nb-NO" dirty="0" err="1"/>
              <a:t>Finnis</a:t>
            </a:r>
            <a:r>
              <a:rPr lang="nb-NO" dirty="0" smtClean="0"/>
              <a:t>)</a:t>
            </a:r>
          </a:p>
          <a:p>
            <a:pPr marL="0" indent="0">
              <a:buNone/>
            </a:pPr>
            <a:endParaRPr lang="nb-NO" dirty="0" smtClean="0"/>
          </a:p>
          <a:p>
            <a:pPr marL="0" indent="0">
              <a:buNone/>
            </a:pPr>
            <a:r>
              <a:rPr lang="nb-NO" dirty="0" smtClean="0"/>
              <a:t>Law as “</a:t>
            </a:r>
            <a:r>
              <a:rPr lang="nb-NO" dirty="0" err="1" smtClean="0"/>
              <a:t>purposive</a:t>
            </a:r>
            <a:r>
              <a:rPr lang="nb-NO" dirty="0" smtClean="0"/>
              <a:t> </a:t>
            </a:r>
            <a:r>
              <a:rPr lang="nb-NO" dirty="0" err="1"/>
              <a:t>activity</a:t>
            </a:r>
            <a:r>
              <a:rPr lang="nb-NO" dirty="0"/>
              <a:t>”, as “</a:t>
            </a:r>
            <a:r>
              <a:rPr lang="nb-NO" dirty="0" err="1" smtClean="0"/>
              <a:t>the</a:t>
            </a:r>
            <a:r>
              <a:rPr lang="nb-NO" dirty="0"/>
              <a:t> </a:t>
            </a:r>
            <a:r>
              <a:rPr lang="en-US" dirty="0" smtClean="0"/>
              <a:t>enterprise </a:t>
            </a:r>
            <a:r>
              <a:rPr lang="en-US" dirty="0"/>
              <a:t>of subjecting human conduct to the governance of rules” Fuller (</a:t>
            </a:r>
            <a:r>
              <a:rPr lang="en-US" dirty="0" smtClean="0"/>
              <a:t>1969, </a:t>
            </a:r>
            <a:r>
              <a:rPr lang="nb-NO" dirty="0" smtClean="0"/>
              <a:t>106).</a:t>
            </a:r>
          </a:p>
          <a:p>
            <a:pPr marL="0" indent="0">
              <a:buNone/>
            </a:pPr>
            <a:endParaRPr lang="nb-NO" dirty="0"/>
          </a:p>
          <a:p>
            <a:pPr marL="0" indent="0">
              <a:buNone/>
            </a:pPr>
            <a:r>
              <a:rPr lang="nb-NO" dirty="0" err="1" smtClean="0"/>
              <a:t>There</a:t>
            </a:r>
            <a:r>
              <a:rPr lang="nb-NO" dirty="0" smtClean="0"/>
              <a:t> </a:t>
            </a:r>
            <a:r>
              <a:rPr lang="nb-NO" dirty="0" err="1" smtClean="0"/>
              <a:t>are</a:t>
            </a:r>
            <a:r>
              <a:rPr lang="nb-NO" dirty="0" smtClean="0"/>
              <a:t> 8 </a:t>
            </a:r>
            <a:r>
              <a:rPr lang="nb-NO" dirty="0" err="1" smtClean="0"/>
              <a:t>pitfalls</a:t>
            </a:r>
            <a:r>
              <a:rPr lang="nb-NO" dirty="0" smtClean="0"/>
              <a:t> to be </a:t>
            </a:r>
            <a:r>
              <a:rPr lang="nb-NO" dirty="0" err="1" smtClean="0"/>
              <a:t>avoided</a:t>
            </a:r>
            <a:r>
              <a:rPr lang="nb-NO" dirty="0" smtClean="0"/>
              <a:t> by a system </a:t>
            </a:r>
            <a:r>
              <a:rPr lang="nb-NO" dirty="0" err="1" smtClean="0"/>
              <a:t>of</a:t>
            </a:r>
            <a:r>
              <a:rPr lang="nb-NO" dirty="0" smtClean="0"/>
              <a:t> </a:t>
            </a:r>
            <a:r>
              <a:rPr lang="nb-NO" dirty="0" err="1" smtClean="0"/>
              <a:t>law</a:t>
            </a:r>
            <a:r>
              <a:rPr lang="nb-NO" dirty="0" smtClean="0"/>
              <a:t> to be valid (</a:t>
            </a:r>
            <a:r>
              <a:rPr lang="nb-NO" dirty="0" err="1" smtClean="0"/>
              <a:t>next</a:t>
            </a:r>
            <a:r>
              <a:rPr lang="nb-NO" dirty="0" smtClean="0"/>
              <a:t> slide).</a:t>
            </a:r>
          </a:p>
          <a:p>
            <a:pPr marL="0" indent="0">
              <a:buNone/>
            </a:pPr>
            <a:endParaRPr lang="nb-NO" dirty="0"/>
          </a:p>
          <a:p>
            <a:pPr marL="0" indent="0">
              <a:buNone/>
            </a:pPr>
            <a:endParaRPr lang="nb-NO" dirty="0"/>
          </a:p>
        </p:txBody>
      </p:sp>
    </p:spTree>
    <p:extLst>
      <p:ext uri="{BB962C8B-B14F-4D97-AF65-F5344CB8AC3E}">
        <p14:creationId xmlns:p14="http://schemas.microsoft.com/office/powerpoint/2010/main" val="2779276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US" dirty="0" smtClean="0"/>
              <a:t>Fuller: “The </a:t>
            </a:r>
            <a:r>
              <a:rPr lang="en-US" dirty="0"/>
              <a:t>first and most obvious lies in a failure to achieve rules at all, so that every issue must be decided on an </a:t>
            </a:r>
            <a:r>
              <a:rPr lang="en-US" i="1" dirty="0"/>
              <a:t>ad hoc </a:t>
            </a:r>
            <a:r>
              <a:rPr lang="en-US" dirty="0"/>
              <a:t>basis. The other routes are: (1) a failure to publicize, or at least to make available to the affected party, the rules he is expected to observe; (2) the abuse of retroactive legislation, which not only cannot itself guide action, but undercuts the integrity of rules prospective in effect, since it puts them under the threat of retrospective change; (3) a failure to make rules understandable; (4) the enactment of contradictory rules or (5) rules that require conduct beyond the powers of the affected party; (6) introducing such frequent changes in the rules that the subject cannot orient his action by them; and, finally, (7) a failure of congruence between the rules as announced and their actual administration” Fuller (1969, 39).</a:t>
            </a:r>
            <a:endParaRPr lang="nb-NO" dirty="0"/>
          </a:p>
          <a:p>
            <a:endParaRPr lang="nb-NO" dirty="0"/>
          </a:p>
        </p:txBody>
      </p:sp>
    </p:spTree>
    <p:extLst>
      <p:ext uri="{BB962C8B-B14F-4D97-AF65-F5344CB8AC3E}">
        <p14:creationId xmlns:p14="http://schemas.microsoft.com/office/powerpoint/2010/main" val="277946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fontScale="92500" lnSpcReduction="20000"/>
          </a:bodyPr>
          <a:lstStyle/>
          <a:p>
            <a:pPr marL="0" indent="0" algn="just">
              <a:buNone/>
            </a:pPr>
            <a:r>
              <a:rPr lang="nb-NO" dirty="0"/>
              <a:t>Normative (Natural or Critical </a:t>
            </a:r>
            <a:r>
              <a:rPr lang="nb-NO" dirty="0" err="1"/>
              <a:t>Moralities</a:t>
            </a:r>
            <a:r>
              <a:rPr lang="nb-NO" dirty="0"/>
              <a:t>)/</a:t>
            </a:r>
            <a:r>
              <a:rPr lang="nb-NO" dirty="0" err="1"/>
              <a:t>External</a:t>
            </a:r>
            <a:r>
              <a:rPr lang="nb-NO" dirty="0"/>
              <a:t> </a:t>
            </a:r>
            <a:r>
              <a:rPr lang="nb-NO" dirty="0" err="1" smtClean="0"/>
              <a:t>Validity</a:t>
            </a:r>
            <a:r>
              <a:rPr lang="nb-NO" dirty="0" smtClean="0"/>
              <a:t> Natural </a:t>
            </a:r>
            <a:r>
              <a:rPr lang="nb-NO" dirty="0"/>
              <a:t>Law as an </a:t>
            </a:r>
            <a:r>
              <a:rPr lang="nb-NO" dirty="0" err="1"/>
              <a:t>External</a:t>
            </a:r>
            <a:r>
              <a:rPr lang="nb-NO" dirty="0"/>
              <a:t> Source (Cicero, Aquinas, Locke</a:t>
            </a:r>
            <a:r>
              <a:rPr lang="nb-NO" dirty="0" smtClean="0"/>
              <a:t>)</a:t>
            </a:r>
          </a:p>
          <a:p>
            <a:pPr marL="0" indent="0" algn="just">
              <a:buNone/>
            </a:pPr>
            <a:endParaRPr lang="en-US" dirty="0" smtClean="0"/>
          </a:p>
          <a:p>
            <a:pPr marL="0" indent="0" algn="just">
              <a:buNone/>
            </a:pPr>
            <a:r>
              <a:rPr lang="en-US" dirty="0" smtClean="0"/>
              <a:t>Example from Cicero:“[</a:t>
            </a:r>
            <a:r>
              <a:rPr lang="en-US" i="1" dirty="0" smtClean="0"/>
              <a:t>. </a:t>
            </a:r>
            <a:r>
              <a:rPr lang="en-US" i="1" dirty="0"/>
              <a:t>. .</a:t>
            </a:r>
            <a:r>
              <a:rPr lang="en-US" dirty="0"/>
              <a:t>] Nature created all mankind to share and enjoy the same sense </a:t>
            </a:r>
            <a:r>
              <a:rPr lang="en-US" dirty="0" smtClean="0"/>
              <a:t>of right </a:t>
            </a:r>
            <a:r>
              <a:rPr lang="en-US" dirty="0"/>
              <a:t>of which I may speak is derived from Nature [</a:t>
            </a:r>
            <a:r>
              <a:rPr lang="en-US" i="1" dirty="0"/>
              <a:t>. . .</a:t>
            </a:r>
            <a:r>
              <a:rPr lang="en-US" dirty="0"/>
              <a:t>] if wise men, </a:t>
            </a:r>
            <a:r>
              <a:rPr lang="en-US" dirty="0" smtClean="0"/>
              <a:t>prompted by </a:t>
            </a:r>
            <a:r>
              <a:rPr lang="en-US" dirty="0"/>
              <a:t>Nature, would agree with the poets that whatever touches humanity </a:t>
            </a:r>
            <a:r>
              <a:rPr lang="en-US" dirty="0" smtClean="0"/>
              <a:t>concerns them </a:t>
            </a:r>
            <a:r>
              <a:rPr lang="en-US" dirty="0"/>
              <a:t>too, then everyone would cultivate justice. For all to whom Nature gave </a:t>
            </a:r>
            <a:r>
              <a:rPr lang="en-US" dirty="0" smtClean="0"/>
              <a:t>the power </a:t>
            </a:r>
            <a:r>
              <a:rPr lang="en-US" dirty="0"/>
              <a:t>of reasoning have received from her also the ability to reason correctly. </a:t>
            </a:r>
            <a:r>
              <a:rPr lang="en-US" dirty="0" smtClean="0"/>
              <a:t>Thus has </a:t>
            </a:r>
            <a:r>
              <a:rPr lang="en-US" dirty="0"/>
              <a:t>arisen law, which is right reason as expressed in commands and </a:t>
            </a:r>
            <a:r>
              <a:rPr lang="en-US" dirty="0" smtClean="0"/>
              <a:t>prohibitions; and </a:t>
            </a:r>
            <a:r>
              <a:rPr lang="en-US" dirty="0"/>
              <a:t>from law has come justice” Cicero (2001, 38</a:t>
            </a:r>
            <a:r>
              <a:rPr lang="en-US" dirty="0" smtClean="0"/>
              <a:t>). </a:t>
            </a:r>
            <a:endParaRPr lang="nb-NO" dirty="0"/>
          </a:p>
        </p:txBody>
      </p:sp>
    </p:spTree>
    <p:extLst>
      <p:ext uri="{BB962C8B-B14F-4D97-AF65-F5344CB8AC3E}">
        <p14:creationId xmlns:p14="http://schemas.microsoft.com/office/powerpoint/2010/main" val="27094904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buNone/>
            </a:pPr>
            <a:r>
              <a:rPr lang="en-US" dirty="0"/>
              <a:t>There are at least three distinct definitions of natural law springing from such passage: </a:t>
            </a:r>
            <a:endParaRPr lang="en-US" dirty="0" smtClean="0"/>
          </a:p>
          <a:p>
            <a:pPr marL="0" indent="0">
              <a:buNone/>
            </a:pPr>
            <a:endParaRPr lang="en-US" dirty="0" smtClean="0"/>
          </a:p>
          <a:p>
            <a:pPr marL="0" indent="0">
              <a:buNone/>
            </a:pPr>
            <a:r>
              <a:rPr lang="en-US" dirty="0" smtClean="0"/>
              <a:t>(</a:t>
            </a:r>
            <a:r>
              <a:rPr lang="en-US" dirty="0"/>
              <a:t>a) natural law as just or “right” reason; (b) natural law as an essence of things; (c) natural law as a law </a:t>
            </a:r>
            <a:r>
              <a:rPr lang="nb-NO" dirty="0" err="1"/>
              <a:t>of</a:t>
            </a:r>
            <a:r>
              <a:rPr lang="nb-NO" dirty="0"/>
              <a:t> God.</a:t>
            </a:r>
          </a:p>
          <a:p>
            <a:endParaRPr lang="nb-NO" dirty="0"/>
          </a:p>
        </p:txBody>
      </p:sp>
    </p:spTree>
    <p:extLst>
      <p:ext uri="{BB962C8B-B14F-4D97-AF65-F5344CB8AC3E}">
        <p14:creationId xmlns:p14="http://schemas.microsoft.com/office/powerpoint/2010/main" val="3935542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r>
              <a:rPr lang="nb-NO" dirty="0" smtClean="0"/>
              <a:t>Back </a:t>
            </a:r>
            <a:r>
              <a:rPr lang="nb-NO" dirty="0"/>
              <a:t>t</a:t>
            </a:r>
            <a:r>
              <a:rPr lang="nb-NO" dirty="0" smtClean="0"/>
              <a:t>o Habermas:</a:t>
            </a:r>
          </a:p>
          <a:p>
            <a:pPr marL="0" indent="0" algn="just">
              <a:buNone/>
            </a:pPr>
            <a:endParaRPr lang="nb-NO" dirty="0" smtClean="0"/>
          </a:p>
          <a:p>
            <a:pPr marL="0" indent="0" algn="just">
              <a:buNone/>
            </a:pPr>
            <a:r>
              <a:rPr lang="nb-NO" dirty="0" smtClean="0"/>
              <a:t>The </a:t>
            </a:r>
            <a:r>
              <a:rPr lang="nb-NO" dirty="0" err="1" smtClean="0"/>
              <a:t>concept</a:t>
            </a:r>
            <a:r>
              <a:rPr lang="nb-NO" dirty="0" smtClean="0"/>
              <a:t> </a:t>
            </a:r>
            <a:r>
              <a:rPr lang="nb-NO" dirty="0" err="1" smtClean="0"/>
              <a:t>of</a:t>
            </a:r>
            <a:r>
              <a:rPr lang="nb-NO" dirty="0" smtClean="0"/>
              <a:t> human </a:t>
            </a:r>
            <a:r>
              <a:rPr lang="nb-NO" dirty="0" err="1" smtClean="0"/>
              <a:t>rights</a:t>
            </a:r>
            <a:r>
              <a:rPr lang="nb-NO" dirty="0"/>
              <a:t> </a:t>
            </a:r>
            <a:r>
              <a:rPr lang="nb-NO" dirty="0" smtClean="0"/>
              <a:t>«</a:t>
            </a:r>
            <a:r>
              <a:rPr lang="nb-NO" dirty="0" err="1" smtClean="0"/>
              <a:t>does</a:t>
            </a:r>
            <a:r>
              <a:rPr lang="nb-NO" dirty="0" smtClean="0"/>
              <a:t> not have </a:t>
            </a:r>
            <a:r>
              <a:rPr lang="nb-NO" dirty="0" err="1" smtClean="0"/>
              <a:t>its</a:t>
            </a:r>
            <a:r>
              <a:rPr lang="nb-NO" dirty="0" smtClean="0"/>
              <a:t> </a:t>
            </a:r>
            <a:r>
              <a:rPr lang="nb-NO" dirty="0" err="1" smtClean="0"/>
              <a:t>origin</a:t>
            </a:r>
            <a:r>
              <a:rPr lang="nb-NO" dirty="0" smtClean="0"/>
              <a:t> in </a:t>
            </a:r>
            <a:r>
              <a:rPr lang="nb-NO" dirty="0" err="1" smtClean="0"/>
              <a:t>morality</a:t>
            </a:r>
            <a:r>
              <a:rPr lang="nb-NO" dirty="0" smtClean="0"/>
              <a:t>, </a:t>
            </a:r>
            <a:r>
              <a:rPr lang="nb-NO" dirty="0" err="1" smtClean="0"/>
              <a:t>but</a:t>
            </a:r>
            <a:r>
              <a:rPr lang="nb-NO" dirty="0" smtClean="0"/>
              <a:t> </a:t>
            </a:r>
            <a:r>
              <a:rPr lang="nb-NO" dirty="0" err="1" smtClean="0"/>
              <a:t>rather</a:t>
            </a:r>
            <a:r>
              <a:rPr lang="nb-NO" dirty="0" smtClean="0"/>
              <a:t> </a:t>
            </a:r>
            <a:r>
              <a:rPr lang="nb-NO" dirty="0" err="1" smtClean="0"/>
              <a:t>bears</a:t>
            </a:r>
            <a:r>
              <a:rPr lang="nb-NO" dirty="0" smtClean="0"/>
              <a:t> </a:t>
            </a:r>
            <a:r>
              <a:rPr lang="nb-NO" dirty="0" err="1" smtClean="0"/>
              <a:t>the</a:t>
            </a:r>
            <a:r>
              <a:rPr lang="nb-NO" dirty="0" smtClean="0"/>
              <a:t> </a:t>
            </a:r>
            <a:r>
              <a:rPr lang="nb-NO" dirty="0" err="1" smtClean="0"/>
              <a:t>imprint</a:t>
            </a:r>
            <a:r>
              <a:rPr lang="nb-NO" dirty="0" smtClean="0"/>
              <a:t> </a:t>
            </a:r>
            <a:r>
              <a:rPr lang="nb-NO" dirty="0" err="1" smtClean="0"/>
              <a:t>of</a:t>
            </a:r>
            <a:r>
              <a:rPr lang="nb-NO" dirty="0" smtClean="0"/>
              <a:t> </a:t>
            </a:r>
            <a:r>
              <a:rPr lang="nb-NO" dirty="0" err="1" smtClean="0"/>
              <a:t>the</a:t>
            </a:r>
            <a:r>
              <a:rPr lang="nb-NO" dirty="0" smtClean="0"/>
              <a:t> </a:t>
            </a:r>
            <a:r>
              <a:rPr lang="nb-NO" dirty="0" err="1" smtClean="0"/>
              <a:t>modern</a:t>
            </a:r>
            <a:r>
              <a:rPr lang="nb-NO" dirty="0" smtClean="0"/>
              <a:t> </a:t>
            </a:r>
            <a:r>
              <a:rPr lang="nb-NO" dirty="0" err="1" smtClean="0"/>
              <a:t>concept</a:t>
            </a:r>
            <a:r>
              <a:rPr lang="nb-NO" dirty="0" smtClean="0"/>
              <a:t> </a:t>
            </a:r>
            <a:r>
              <a:rPr lang="nb-NO" dirty="0" err="1" smtClean="0"/>
              <a:t>of</a:t>
            </a:r>
            <a:r>
              <a:rPr lang="nb-NO" dirty="0" smtClean="0"/>
              <a:t> </a:t>
            </a:r>
            <a:r>
              <a:rPr lang="nb-NO" dirty="0" err="1" smtClean="0"/>
              <a:t>individual</a:t>
            </a:r>
            <a:r>
              <a:rPr lang="nb-NO" dirty="0" smtClean="0"/>
              <a:t> </a:t>
            </a:r>
            <a:r>
              <a:rPr lang="nb-NO" dirty="0" err="1" smtClean="0"/>
              <a:t>liberties</a:t>
            </a:r>
            <a:r>
              <a:rPr lang="nb-NO" dirty="0" smtClean="0"/>
              <a:t>, </a:t>
            </a:r>
            <a:r>
              <a:rPr lang="nb-NO" dirty="0" err="1" smtClean="0"/>
              <a:t>hence</a:t>
            </a:r>
            <a:r>
              <a:rPr lang="nb-NO" dirty="0" smtClean="0"/>
              <a:t> </a:t>
            </a:r>
            <a:r>
              <a:rPr lang="nb-NO" dirty="0" err="1" smtClean="0"/>
              <a:t>of</a:t>
            </a:r>
            <a:r>
              <a:rPr lang="nb-NO" dirty="0" smtClean="0"/>
              <a:t> a </a:t>
            </a:r>
            <a:r>
              <a:rPr lang="nb-NO" dirty="0" err="1" smtClean="0"/>
              <a:t>specifically</a:t>
            </a:r>
            <a:r>
              <a:rPr lang="nb-NO" dirty="0" smtClean="0"/>
              <a:t> </a:t>
            </a:r>
            <a:r>
              <a:rPr lang="nb-NO" dirty="0" err="1" smtClean="0"/>
              <a:t>juridical</a:t>
            </a:r>
            <a:r>
              <a:rPr lang="nb-NO" dirty="0" smtClean="0"/>
              <a:t> </a:t>
            </a:r>
            <a:r>
              <a:rPr lang="nb-NO" dirty="0" err="1" smtClean="0"/>
              <a:t>concept</a:t>
            </a:r>
            <a:r>
              <a:rPr lang="nb-NO" dirty="0" smtClean="0"/>
              <a:t>» </a:t>
            </a:r>
            <a:r>
              <a:rPr lang="nb-NO" dirty="0" err="1" smtClean="0"/>
              <a:t>this</a:t>
            </a:r>
            <a:r>
              <a:rPr lang="nb-NO" dirty="0" smtClean="0"/>
              <a:t> </a:t>
            </a:r>
            <a:r>
              <a:rPr lang="nb-NO" dirty="0" err="1" smtClean="0"/>
              <a:t>does</a:t>
            </a:r>
            <a:r>
              <a:rPr lang="nb-NO" dirty="0" smtClean="0"/>
              <a:t> not </a:t>
            </a:r>
            <a:r>
              <a:rPr lang="nb-NO" dirty="0" err="1" smtClean="0"/>
              <a:t>mean</a:t>
            </a:r>
            <a:r>
              <a:rPr lang="nb-NO" dirty="0" smtClean="0"/>
              <a:t> </a:t>
            </a:r>
            <a:r>
              <a:rPr lang="nb-NO" dirty="0" err="1" smtClean="0"/>
              <a:t>that</a:t>
            </a:r>
            <a:r>
              <a:rPr lang="nb-NO" dirty="0" smtClean="0"/>
              <a:t> </a:t>
            </a:r>
            <a:r>
              <a:rPr lang="nb-NO" dirty="0" err="1" smtClean="0"/>
              <a:t>they</a:t>
            </a:r>
            <a:r>
              <a:rPr lang="nb-NO" dirty="0" smtClean="0"/>
              <a:t> </a:t>
            </a:r>
            <a:r>
              <a:rPr lang="nb-NO" dirty="0" err="1" smtClean="0"/>
              <a:t>are</a:t>
            </a:r>
            <a:r>
              <a:rPr lang="nb-NO" dirty="0" smtClean="0"/>
              <a:t> </a:t>
            </a:r>
            <a:r>
              <a:rPr lang="nb-NO" dirty="0" err="1" smtClean="0"/>
              <a:t>only</a:t>
            </a:r>
            <a:r>
              <a:rPr lang="nb-NO" dirty="0" smtClean="0"/>
              <a:t> positive legal </a:t>
            </a:r>
            <a:r>
              <a:rPr lang="nb-NO" dirty="0" err="1" smtClean="0"/>
              <a:t>rights</a:t>
            </a:r>
            <a:r>
              <a:rPr lang="nb-NO" dirty="0" smtClean="0"/>
              <a:t>, </a:t>
            </a:r>
            <a:r>
              <a:rPr lang="nb-NO" dirty="0" err="1" smtClean="0"/>
              <a:t>since</a:t>
            </a:r>
            <a:r>
              <a:rPr lang="nb-NO" dirty="0" smtClean="0"/>
              <a:t> </a:t>
            </a:r>
            <a:r>
              <a:rPr lang="nb-NO" dirty="0" err="1" smtClean="0"/>
              <a:t>their</a:t>
            </a:r>
            <a:r>
              <a:rPr lang="nb-NO" dirty="0" smtClean="0"/>
              <a:t> «mode </a:t>
            </a:r>
            <a:r>
              <a:rPr lang="nb-NO" dirty="0" err="1" smtClean="0"/>
              <a:t>of</a:t>
            </a:r>
            <a:r>
              <a:rPr lang="nb-NO" dirty="0" smtClean="0"/>
              <a:t> </a:t>
            </a:r>
            <a:r>
              <a:rPr lang="nb-NO" dirty="0" err="1" smtClean="0"/>
              <a:t>validity</a:t>
            </a:r>
            <a:r>
              <a:rPr lang="nb-NO" dirty="0" smtClean="0"/>
              <a:t>» is as universal moral norms </a:t>
            </a:r>
            <a:r>
              <a:rPr lang="nb-NO" dirty="0" err="1" smtClean="0"/>
              <a:t>but</a:t>
            </a:r>
            <a:r>
              <a:rPr lang="nb-NO" dirty="0" smtClean="0"/>
              <a:t> </a:t>
            </a:r>
            <a:r>
              <a:rPr lang="nb-NO" dirty="0" err="1" smtClean="0"/>
              <a:t>their</a:t>
            </a:r>
            <a:r>
              <a:rPr lang="nb-NO" dirty="0" smtClean="0"/>
              <a:t> mode </a:t>
            </a:r>
            <a:r>
              <a:rPr lang="nb-NO" dirty="0" err="1" smtClean="0"/>
              <a:t>of</a:t>
            </a:r>
            <a:r>
              <a:rPr lang="nb-NO" dirty="0" smtClean="0"/>
              <a:t> </a:t>
            </a:r>
            <a:r>
              <a:rPr lang="nb-NO" dirty="0" err="1" smtClean="0"/>
              <a:t>functioning</a:t>
            </a:r>
            <a:r>
              <a:rPr lang="nb-NO" dirty="0" smtClean="0"/>
              <a:t>/</a:t>
            </a:r>
            <a:r>
              <a:rPr lang="nb-NO" dirty="0" err="1" smtClean="0"/>
              <a:t>structure</a:t>
            </a:r>
            <a:r>
              <a:rPr lang="nb-NO" dirty="0" smtClean="0"/>
              <a:t> is as a positive </a:t>
            </a:r>
            <a:r>
              <a:rPr lang="nb-NO" dirty="0" err="1" smtClean="0"/>
              <a:t>coercive</a:t>
            </a:r>
            <a:r>
              <a:rPr lang="nb-NO" dirty="0" smtClean="0"/>
              <a:t> legal order.</a:t>
            </a:r>
            <a:endParaRPr lang="nb-NO" dirty="0"/>
          </a:p>
        </p:txBody>
      </p:sp>
    </p:spTree>
    <p:extLst>
      <p:ext uri="{BB962C8B-B14F-4D97-AF65-F5344CB8AC3E}">
        <p14:creationId xmlns:p14="http://schemas.microsoft.com/office/powerpoint/2010/main" val="371975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lgn="just">
              <a:buNone/>
            </a:pPr>
            <a:endParaRPr lang="nb-NO" dirty="0" smtClean="0"/>
          </a:p>
          <a:p>
            <a:pPr marL="0" indent="0" algn="just">
              <a:buNone/>
            </a:pPr>
            <a:r>
              <a:rPr lang="nb-NO" dirty="0" smtClean="0"/>
              <a:t>«…human </a:t>
            </a:r>
            <a:r>
              <a:rPr lang="nb-NO" dirty="0" err="1" smtClean="0"/>
              <a:t>rights</a:t>
            </a:r>
            <a:r>
              <a:rPr lang="nb-NO" dirty="0" smtClean="0"/>
              <a:t> </a:t>
            </a:r>
            <a:r>
              <a:rPr lang="nb-NO" dirty="0" err="1" smtClean="0"/>
              <a:t>belong</a:t>
            </a:r>
            <a:r>
              <a:rPr lang="nb-NO" dirty="0" smtClean="0"/>
              <a:t> </a:t>
            </a:r>
            <a:r>
              <a:rPr lang="nb-NO" dirty="0" err="1" smtClean="0"/>
              <a:t>structurally</a:t>
            </a:r>
            <a:r>
              <a:rPr lang="nb-NO" dirty="0" smtClean="0"/>
              <a:t> to a positive and </a:t>
            </a:r>
            <a:r>
              <a:rPr lang="nb-NO" dirty="0" err="1" smtClean="0"/>
              <a:t>coercive</a:t>
            </a:r>
            <a:r>
              <a:rPr lang="nb-NO" dirty="0" smtClean="0"/>
              <a:t> legal order </a:t>
            </a:r>
            <a:r>
              <a:rPr lang="nb-NO" dirty="0" err="1" smtClean="0"/>
              <a:t>which</a:t>
            </a:r>
            <a:r>
              <a:rPr lang="nb-NO" dirty="0" smtClean="0"/>
              <a:t> </a:t>
            </a:r>
            <a:r>
              <a:rPr lang="nb-NO" dirty="0" err="1" smtClean="0"/>
              <a:t>founds</a:t>
            </a:r>
            <a:r>
              <a:rPr lang="nb-NO" dirty="0" smtClean="0"/>
              <a:t> </a:t>
            </a:r>
            <a:r>
              <a:rPr lang="nb-NO" dirty="0" err="1" smtClean="0"/>
              <a:t>actionable</a:t>
            </a:r>
            <a:r>
              <a:rPr lang="nb-NO" dirty="0" smtClean="0"/>
              <a:t> </a:t>
            </a:r>
            <a:r>
              <a:rPr lang="nb-NO" dirty="0" err="1" smtClean="0"/>
              <a:t>individual</a:t>
            </a:r>
            <a:r>
              <a:rPr lang="nb-NO" dirty="0" smtClean="0"/>
              <a:t> legal </a:t>
            </a:r>
            <a:r>
              <a:rPr lang="nb-NO" dirty="0" err="1" smtClean="0"/>
              <a:t>claims</a:t>
            </a:r>
            <a:r>
              <a:rPr lang="nb-NO" dirty="0" smtClean="0"/>
              <a:t>. To </a:t>
            </a:r>
            <a:r>
              <a:rPr lang="nb-NO" dirty="0" err="1" smtClean="0"/>
              <a:t>this</a:t>
            </a:r>
            <a:r>
              <a:rPr lang="nb-NO" dirty="0" smtClean="0"/>
              <a:t> </a:t>
            </a:r>
            <a:r>
              <a:rPr lang="nb-NO" dirty="0" err="1" smtClean="0"/>
              <a:t>extent</a:t>
            </a:r>
            <a:r>
              <a:rPr lang="nb-NO" dirty="0" smtClean="0"/>
              <a:t>, it is part </a:t>
            </a:r>
            <a:r>
              <a:rPr lang="nb-NO" dirty="0" err="1" smtClean="0"/>
              <a:t>of</a:t>
            </a:r>
            <a:r>
              <a:rPr lang="nb-NO" dirty="0" smtClean="0"/>
              <a:t> </a:t>
            </a:r>
            <a:r>
              <a:rPr lang="nb-NO" dirty="0" err="1" smtClean="0"/>
              <a:t>the</a:t>
            </a:r>
            <a:r>
              <a:rPr lang="nb-NO" dirty="0" smtClean="0"/>
              <a:t> </a:t>
            </a:r>
            <a:r>
              <a:rPr lang="nb-NO" dirty="0" err="1" smtClean="0"/>
              <a:t>meaning</a:t>
            </a:r>
            <a:r>
              <a:rPr lang="nb-NO" dirty="0" smtClean="0"/>
              <a:t> </a:t>
            </a:r>
            <a:r>
              <a:rPr lang="nb-NO" dirty="0" err="1" smtClean="0"/>
              <a:t>of</a:t>
            </a:r>
            <a:r>
              <a:rPr lang="nb-NO" dirty="0" smtClean="0"/>
              <a:t> human </a:t>
            </a:r>
            <a:r>
              <a:rPr lang="nb-NO" dirty="0" err="1" smtClean="0"/>
              <a:t>rights</a:t>
            </a:r>
            <a:r>
              <a:rPr lang="nb-NO" dirty="0" smtClean="0"/>
              <a:t> </a:t>
            </a:r>
            <a:r>
              <a:rPr lang="nb-NO" dirty="0" err="1" smtClean="0"/>
              <a:t>that</a:t>
            </a:r>
            <a:r>
              <a:rPr lang="nb-NO" dirty="0" smtClean="0"/>
              <a:t> </a:t>
            </a:r>
            <a:r>
              <a:rPr lang="nb-NO" dirty="0" err="1" smtClean="0"/>
              <a:t>they</a:t>
            </a:r>
            <a:r>
              <a:rPr lang="nb-NO" dirty="0" smtClean="0"/>
              <a:t> </a:t>
            </a:r>
            <a:r>
              <a:rPr lang="nb-NO" dirty="0" err="1" smtClean="0"/>
              <a:t>claim</a:t>
            </a:r>
            <a:r>
              <a:rPr lang="nb-NO" dirty="0" smtClean="0"/>
              <a:t> </a:t>
            </a:r>
            <a:r>
              <a:rPr lang="nb-NO" dirty="0" err="1" smtClean="0"/>
              <a:t>the</a:t>
            </a:r>
            <a:r>
              <a:rPr lang="nb-NO" dirty="0" smtClean="0"/>
              <a:t> status </a:t>
            </a:r>
            <a:r>
              <a:rPr lang="nb-NO" dirty="0" err="1" smtClean="0"/>
              <a:t>of</a:t>
            </a:r>
            <a:r>
              <a:rPr lang="nb-NO" dirty="0" smtClean="0"/>
              <a:t> </a:t>
            </a:r>
            <a:r>
              <a:rPr lang="nb-NO" dirty="0" err="1" smtClean="0"/>
              <a:t>basic</a:t>
            </a:r>
            <a:r>
              <a:rPr lang="nb-NO" dirty="0" smtClean="0"/>
              <a:t> </a:t>
            </a:r>
            <a:r>
              <a:rPr lang="nb-NO" dirty="0" err="1" smtClean="0"/>
              <a:t>rights</a:t>
            </a:r>
            <a:r>
              <a:rPr lang="nb-NO" dirty="0" smtClean="0"/>
              <a:t> </a:t>
            </a:r>
            <a:r>
              <a:rPr lang="nb-NO" dirty="0" err="1" smtClean="0"/>
              <a:t>which</a:t>
            </a:r>
            <a:r>
              <a:rPr lang="nb-NO" dirty="0" smtClean="0"/>
              <a:t> </a:t>
            </a:r>
            <a:r>
              <a:rPr lang="nb-NO" dirty="0" err="1" smtClean="0"/>
              <a:t>are</a:t>
            </a:r>
            <a:r>
              <a:rPr lang="nb-NO" dirty="0" smtClean="0"/>
              <a:t> </a:t>
            </a:r>
            <a:r>
              <a:rPr lang="nb-NO" dirty="0" err="1" smtClean="0"/>
              <a:t>implemented</a:t>
            </a:r>
            <a:r>
              <a:rPr lang="nb-NO" dirty="0" smtClean="0"/>
              <a:t> </a:t>
            </a:r>
            <a:r>
              <a:rPr lang="nb-NO" dirty="0" err="1" smtClean="0"/>
              <a:t>within</a:t>
            </a:r>
            <a:r>
              <a:rPr lang="nb-NO" dirty="0" smtClean="0"/>
              <a:t> </a:t>
            </a:r>
            <a:r>
              <a:rPr lang="nb-NO" dirty="0" err="1" smtClean="0"/>
              <a:t>the</a:t>
            </a:r>
            <a:r>
              <a:rPr lang="nb-NO" dirty="0" smtClean="0"/>
              <a:t> </a:t>
            </a:r>
            <a:r>
              <a:rPr lang="nb-NO" dirty="0" err="1" smtClean="0"/>
              <a:t>context</a:t>
            </a:r>
            <a:r>
              <a:rPr lang="nb-NO" dirty="0" smtClean="0"/>
              <a:t> </a:t>
            </a:r>
            <a:r>
              <a:rPr lang="nb-NO" dirty="0" err="1" smtClean="0"/>
              <a:t>of</a:t>
            </a:r>
            <a:r>
              <a:rPr lang="nb-NO" dirty="0" smtClean="0"/>
              <a:t> </a:t>
            </a:r>
            <a:r>
              <a:rPr lang="nb-NO" i="1" dirty="0" err="1" smtClean="0"/>
              <a:t>some</a:t>
            </a:r>
            <a:r>
              <a:rPr lang="nb-NO" dirty="0" smtClean="0"/>
              <a:t> </a:t>
            </a:r>
            <a:r>
              <a:rPr lang="nb-NO" dirty="0" err="1" smtClean="0"/>
              <a:t>existing</a:t>
            </a:r>
            <a:r>
              <a:rPr lang="nb-NO" dirty="0" smtClean="0"/>
              <a:t> legal order, be it </a:t>
            </a:r>
            <a:r>
              <a:rPr lang="nb-NO" dirty="0" err="1" smtClean="0"/>
              <a:t>national</a:t>
            </a:r>
            <a:r>
              <a:rPr lang="nb-NO" dirty="0" smtClean="0"/>
              <a:t>, </a:t>
            </a:r>
            <a:r>
              <a:rPr lang="nb-NO" dirty="0" err="1" smtClean="0"/>
              <a:t>international</a:t>
            </a:r>
            <a:r>
              <a:rPr lang="nb-NO" dirty="0" smtClean="0"/>
              <a:t>, or global» </a:t>
            </a:r>
          </a:p>
          <a:p>
            <a:pPr marL="0" indent="0">
              <a:buNone/>
            </a:pPr>
            <a:endParaRPr lang="nb-NO" dirty="0" smtClean="0"/>
          </a:p>
          <a:p>
            <a:pPr marL="0" indent="0">
              <a:buNone/>
            </a:pPr>
            <a:r>
              <a:rPr lang="nb-NO" dirty="0" smtClean="0"/>
              <a:t>(Habermas, </a:t>
            </a:r>
            <a:r>
              <a:rPr lang="nb-NO" dirty="0" err="1" smtClean="0"/>
              <a:t>Kant’s</a:t>
            </a:r>
            <a:r>
              <a:rPr lang="nb-NO" dirty="0" smtClean="0"/>
              <a:t> </a:t>
            </a:r>
            <a:r>
              <a:rPr lang="nb-NO" dirty="0" err="1" smtClean="0"/>
              <a:t>Idea</a:t>
            </a:r>
            <a:r>
              <a:rPr lang="nb-NO" dirty="0" smtClean="0"/>
              <a:t> </a:t>
            </a:r>
            <a:r>
              <a:rPr lang="nb-NO" dirty="0" err="1" smtClean="0"/>
              <a:t>of</a:t>
            </a:r>
            <a:r>
              <a:rPr lang="nb-NO" dirty="0" smtClean="0"/>
              <a:t> Perpetual Peace, 1998, p.192)</a:t>
            </a:r>
            <a:endParaRPr lang="nb-NO" dirty="0"/>
          </a:p>
        </p:txBody>
      </p:sp>
    </p:spTree>
    <p:extLst>
      <p:ext uri="{BB962C8B-B14F-4D97-AF65-F5344CB8AC3E}">
        <p14:creationId xmlns:p14="http://schemas.microsoft.com/office/powerpoint/2010/main" val="22195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buNone/>
            </a:pPr>
            <a:endParaRPr lang="nb-NO" dirty="0" smtClean="0"/>
          </a:p>
          <a:p>
            <a:pPr marL="0" indent="0">
              <a:buNone/>
            </a:pPr>
            <a:r>
              <a:rPr lang="nb-NO" dirty="0" err="1" smtClean="0"/>
              <a:t>Popular</a:t>
            </a:r>
            <a:r>
              <a:rPr lang="nb-NO" dirty="0" smtClean="0"/>
              <a:t> </a:t>
            </a:r>
            <a:r>
              <a:rPr lang="nb-NO" dirty="0" err="1"/>
              <a:t>sovereignity</a:t>
            </a:r>
            <a:r>
              <a:rPr lang="nb-NO" dirty="0"/>
              <a:t>: «…</a:t>
            </a:r>
            <a:r>
              <a:rPr lang="nb-NO" dirty="0" err="1"/>
              <a:t>members</a:t>
            </a:r>
            <a:r>
              <a:rPr lang="nb-NO" dirty="0"/>
              <a:t> </a:t>
            </a:r>
            <a:r>
              <a:rPr lang="nb-NO" dirty="0" err="1"/>
              <a:t>of</a:t>
            </a:r>
            <a:r>
              <a:rPr lang="nb-NO" dirty="0"/>
              <a:t> a </a:t>
            </a:r>
            <a:r>
              <a:rPr lang="nb-NO" dirty="0" err="1"/>
              <a:t>democratic</a:t>
            </a:r>
            <a:r>
              <a:rPr lang="nb-NO" dirty="0"/>
              <a:t> </a:t>
            </a:r>
            <a:r>
              <a:rPr lang="nb-NO" dirty="0" err="1"/>
              <a:t>community</a:t>
            </a:r>
            <a:r>
              <a:rPr lang="nb-NO" dirty="0"/>
              <a:t> </a:t>
            </a:r>
            <a:r>
              <a:rPr lang="nb-NO" dirty="0" err="1"/>
              <a:t>are</a:t>
            </a:r>
            <a:r>
              <a:rPr lang="nb-NO" dirty="0"/>
              <a:t> </a:t>
            </a:r>
            <a:r>
              <a:rPr lang="nb-NO" dirty="0" err="1"/>
              <a:t>governed</a:t>
            </a:r>
            <a:r>
              <a:rPr lang="nb-NO" dirty="0"/>
              <a:t> by </a:t>
            </a:r>
            <a:r>
              <a:rPr lang="nb-NO" dirty="0" err="1"/>
              <a:t>themselves</a:t>
            </a:r>
            <a:r>
              <a:rPr lang="nb-NO" dirty="0"/>
              <a:t> </a:t>
            </a:r>
            <a:r>
              <a:rPr lang="nb-NO" dirty="0" err="1"/>
              <a:t>collectively</a:t>
            </a:r>
            <a:r>
              <a:rPr lang="nb-NO" dirty="0"/>
              <a:t>»</a:t>
            </a:r>
          </a:p>
          <a:p>
            <a:pPr marL="0" indent="0">
              <a:buNone/>
            </a:pPr>
            <a:endParaRPr lang="nb-NO" dirty="0"/>
          </a:p>
          <a:p>
            <a:pPr marL="0" indent="0">
              <a:buNone/>
            </a:pPr>
            <a:r>
              <a:rPr lang="nb-NO" dirty="0"/>
              <a:t>Human </a:t>
            </a:r>
            <a:r>
              <a:rPr lang="nb-NO" dirty="0" err="1"/>
              <a:t>rights</a:t>
            </a:r>
            <a:r>
              <a:rPr lang="nb-NO" dirty="0"/>
              <a:t>: «…</a:t>
            </a:r>
            <a:r>
              <a:rPr lang="nb-NO" dirty="0" err="1"/>
              <a:t>they</a:t>
            </a:r>
            <a:r>
              <a:rPr lang="nb-NO" dirty="0"/>
              <a:t> </a:t>
            </a:r>
            <a:r>
              <a:rPr lang="nb-NO" dirty="0" err="1"/>
              <a:t>are</a:t>
            </a:r>
            <a:r>
              <a:rPr lang="nb-NO" dirty="0"/>
              <a:t> </a:t>
            </a:r>
            <a:r>
              <a:rPr lang="nb-NO" dirty="0" err="1"/>
              <a:t>governed</a:t>
            </a:r>
            <a:r>
              <a:rPr lang="nb-NO" dirty="0"/>
              <a:t> by </a:t>
            </a:r>
            <a:r>
              <a:rPr lang="nb-NO" dirty="0" err="1"/>
              <a:t>law</a:t>
            </a:r>
            <a:r>
              <a:rPr lang="nb-NO" dirty="0"/>
              <a:t> and not by men»</a:t>
            </a:r>
          </a:p>
          <a:p>
            <a:pPr marL="0" indent="0" algn="r">
              <a:buNone/>
            </a:pPr>
            <a:endParaRPr lang="nb-NO" dirty="0"/>
          </a:p>
          <a:p>
            <a:pPr marL="0" indent="0" algn="r">
              <a:buNone/>
            </a:pPr>
            <a:r>
              <a:rPr lang="nb-NO" dirty="0" err="1"/>
              <a:t>J.Habermas</a:t>
            </a:r>
            <a:r>
              <a:rPr lang="nb-NO" dirty="0"/>
              <a:t>, Ratio Juris, 1994, p.1</a:t>
            </a:r>
          </a:p>
          <a:p>
            <a:endParaRPr lang="nb-NO" dirty="0"/>
          </a:p>
        </p:txBody>
      </p:sp>
    </p:spTree>
    <p:extLst>
      <p:ext uri="{BB962C8B-B14F-4D97-AF65-F5344CB8AC3E}">
        <p14:creationId xmlns:p14="http://schemas.microsoft.com/office/powerpoint/2010/main" val="85404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buNone/>
            </a:pPr>
            <a:r>
              <a:rPr lang="nb-NO" dirty="0" err="1"/>
              <a:t>What</a:t>
            </a:r>
            <a:r>
              <a:rPr lang="nb-NO" dirty="0"/>
              <a:t> </a:t>
            </a:r>
            <a:r>
              <a:rPr lang="nb-NO" dirty="0" err="1"/>
              <a:t>does</a:t>
            </a:r>
            <a:r>
              <a:rPr lang="nb-NO" dirty="0"/>
              <a:t> it </a:t>
            </a:r>
            <a:r>
              <a:rPr lang="nb-NO" dirty="0" err="1"/>
              <a:t>mean</a:t>
            </a:r>
            <a:r>
              <a:rPr lang="nb-NO" dirty="0" smtClean="0"/>
              <a:t>?</a:t>
            </a:r>
          </a:p>
          <a:p>
            <a:pPr marL="0" indent="0">
              <a:buNone/>
            </a:pPr>
            <a:endParaRPr lang="nb-NO" dirty="0"/>
          </a:p>
          <a:p>
            <a:pPr marL="514350" indent="-514350">
              <a:buAutoNum type="alphaLcParenR"/>
            </a:pPr>
            <a:r>
              <a:rPr lang="nb-NO" dirty="0" err="1"/>
              <a:t>liberals</a:t>
            </a:r>
            <a:r>
              <a:rPr lang="nb-NO" dirty="0"/>
              <a:t>/liberal </a:t>
            </a:r>
            <a:r>
              <a:rPr lang="nb-NO" dirty="0" err="1"/>
              <a:t>democracies</a:t>
            </a:r>
            <a:r>
              <a:rPr lang="nb-NO" dirty="0"/>
              <a:t>: </a:t>
            </a:r>
            <a:r>
              <a:rPr lang="nb-NO" dirty="0" err="1"/>
              <a:t>priority</a:t>
            </a:r>
            <a:r>
              <a:rPr lang="nb-NO" dirty="0"/>
              <a:t> </a:t>
            </a:r>
            <a:r>
              <a:rPr lang="nb-NO" dirty="0" err="1"/>
              <a:t>of</a:t>
            </a:r>
            <a:r>
              <a:rPr lang="nb-NO" dirty="0"/>
              <a:t> human </a:t>
            </a:r>
            <a:r>
              <a:rPr lang="nb-NO" dirty="0" err="1"/>
              <a:t>rights</a:t>
            </a:r>
            <a:r>
              <a:rPr lang="nb-NO" dirty="0"/>
              <a:t> over </a:t>
            </a:r>
            <a:r>
              <a:rPr lang="nb-NO" dirty="0" err="1"/>
              <a:t>popular</a:t>
            </a:r>
            <a:r>
              <a:rPr lang="nb-NO" dirty="0"/>
              <a:t> </a:t>
            </a:r>
            <a:r>
              <a:rPr lang="nb-NO" dirty="0" err="1" smtClean="0"/>
              <a:t>sovereignity</a:t>
            </a:r>
            <a:r>
              <a:rPr lang="nb-NO" dirty="0" smtClean="0"/>
              <a:t> – </a:t>
            </a:r>
            <a:r>
              <a:rPr lang="nb-NO" dirty="0" err="1" smtClean="0"/>
              <a:t>equal</a:t>
            </a:r>
            <a:r>
              <a:rPr lang="nb-NO" dirty="0" smtClean="0"/>
              <a:t> </a:t>
            </a:r>
            <a:r>
              <a:rPr lang="nb-NO" dirty="0" err="1" smtClean="0"/>
              <a:t>distribution</a:t>
            </a:r>
            <a:endParaRPr lang="nb-NO" dirty="0"/>
          </a:p>
          <a:p>
            <a:pPr marL="514350" indent="-514350">
              <a:buAutoNum type="alphaLcParenR"/>
            </a:pPr>
            <a:endParaRPr lang="nb-NO" dirty="0" smtClean="0"/>
          </a:p>
          <a:p>
            <a:pPr marL="514350" indent="-514350">
              <a:buAutoNum type="alphaLcParenR"/>
            </a:pPr>
            <a:endParaRPr lang="nb-NO" dirty="0"/>
          </a:p>
          <a:p>
            <a:pPr marL="514350" indent="-514350">
              <a:buAutoNum type="alphaLcParenR"/>
            </a:pPr>
            <a:r>
              <a:rPr lang="nb-NO" dirty="0" err="1" smtClean="0"/>
              <a:t>Republicans</a:t>
            </a:r>
            <a:r>
              <a:rPr lang="nb-NO" dirty="0" smtClean="0"/>
              <a:t>/</a:t>
            </a:r>
            <a:r>
              <a:rPr lang="nb-NO" dirty="0" err="1" smtClean="0"/>
              <a:t>radical</a:t>
            </a:r>
            <a:r>
              <a:rPr lang="nb-NO" dirty="0" smtClean="0"/>
              <a:t> </a:t>
            </a:r>
            <a:r>
              <a:rPr lang="nb-NO" dirty="0" err="1"/>
              <a:t>democrats</a:t>
            </a:r>
            <a:r>
              <a:rPr lang="nb-NO" dirty="0"/>
              <a:t>: </a:t>
            </a:r>
            <a:r>
              <a:rPr lang="nb-NO" dirty="0" err="1"/>
              <a:t>priority</a:t>
            </a:r>
            <a:r>
              <a:rPr lang="nb-NO" dirty="0"/>
              <a:t> </a:t>
            </a:r>
            <a:r>
              <a:rPr lang="nb-NO" dirty="0" err="1"/>
              <a:t>of</a:t>
            </a:r>
            <a:r>
              <a:rPr lang="nb-NO" dirty="0"/>
              <a:t> </a:t>
            </a:r>
            <a:r>
              <a:rPr lang="nb-NO" dirty="0" err="1"/>
              <a:t>popular</a:t>
            </a:r>
            <a:r>
              <a:rPr lang="nb-NO" dirty="0"/>
              <a:t> </a:t>
            </a:r>
            <a:r>
              <a:rPr lang="nb-NO" dirty="0" err="1"/>
              <a:t>sovereignity</a:t>
            </a:r>
            <a:r>
              <a:rPr lang="nb-NO" dirty="0"/>
              <a:t> over human </a:t>
            </a:r>
            <a:r>
              <a:rPr lang="nb-NO" dirty="0" err="1" smtClean="0"/>
              <a:t>rights</a:t>
            </a:r>
            <a:r>
              <a:rPr lang="nb-NO" dirty="0"/>
              <a:t> – </a:t>
            </a:r>
            <a:r>
              <a:rPr lang="nb-NO" dirty="0" err="1"/>
              <a:t>equal</a:t>
            </a:r>
            <a:r>
              <a:rPr lang="nb-NO" dirty="0"/>
              <a:t> </a:t>
            </a:r>
            <a:r>
              <a:rPr lang="nb-NO" dirty="0" err="1"/>
              <a:t>distribution</a:t>
            </a:r>
            <a:endParaRPr lang="nb-NO" dirty="0" smtClean="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303279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buNone/>
            </a:pPr>
            <a:endParaRPr lang="nb-NO" dirty="0" smtClean="0"/>
          </a:p>
          <a:p>
            <a:pPr marL="0" indent="0">
              <a:buNone/>
            </a:pPr>
            <a:r>
              <a:rPr lang="nb-NO" dirty="0" smtClean="0"/>
              <a:t>a)</a:t>
            </a:r>
            <a:r>
              <a:rPr lang="nb-NO" dirty="0" err="1" smtClean="0"/>
              <a:t>Republican</a:t>
            </a:r>
            <a:r>
              <a:rPr lang="nb-NO" dirty="0" smtClean="0"/>
              <a:t> </a:t>
            </a:r>
            <a:r>
              <a:rPr lang="nb-NO" dirty="0" err="1" smtClean="0"/>
              <a:t>liberties</a:t>
            </a:r>
            <a:r>
              <a:rPr lang="nb-NO" dirty="0" smtClean="0"/>
              <a:t> </a:t>
            </a:r>
            <a:r>
              <a:rPr lang="nb-NO" dirty="0" err="1" smtClean="0"/>
              <a:t>are</a:t>
            </a:r>
            <a:r>
              <a:rPr lang="nb-NO" dirty="0" smtClean="0"/>
              <a:t> positive </a:t>
            </a:r>
            <a:r>
              <a:rPr lang="nb-NO" dirty="0" err="1" smtClean="0"/>
              <a:t>liberties</a:t>
            </a:r>
            <a:r>
              <a:rPr lang="nb-NO" dirty="0" smtClean="0"/>
              <a:t> TO POLITICAL PARTICIPATION/CIVIC ORGANIZATION</a:t>
            </a:r>
          </a:p>
          <a:p>
            <a:pPr marL="0" indent="0">
              <a:buNone/>
            </a:pPr>
            <a:r>
              <a:rPr lang="nb-NO" dirty="0" smtClean="0"/>
              <a:t>(</a:t>
            </a:r>
            <a:r>
              <a:rPr lang="nb-NO" dirty="0" err="1" smtClean="0"/>
              <a:t>Rousseau’s</a:t>
            </a:r>
            <a:r>
              <a:rPr lang="nb-NO" dirty="0" smtClean="0"/>
              <a:t> </a:t>
            </a:r>
            <a:r>
              <a:rPr lang="nb-NO" dirty="0" err="1" smtClean="0"/>
              <a:t>model</a:t>
            </a:r>
            <a:r>
              <a:rPr lang="nb-NO" dirty="0" smtClean="0"/>
              <a:t>)</a:t>
            </a:r>
          </a:p>
          <a:p>
            <a:pPr marL="0" indent="0">
              <a:buNone/>
            </a:pPr>
            <a:endParaRPr lang="nb-NO" dirty="0" smtClean="0"/>
          </a:p>
          <a:p>
            <a:pPr marL="0" indent="0">
              <a:buNone/>
            </a:pPr>
            <a:r>
              <a:rPr lang="nb-NO" dirty="0" smtClean="0"/>
              <a:t>b)Liberal </a:t>
            </a:r>
            <a:r>
              <a:rPr lang="nb-NO" dirty="0" err="1" smtClean="0"/>
              <a:t>liberties</a:t>
            </a:r>
            <a:r>
              <a:rPr lang="nb-NO" dirty="0" smtClean="0"/>
              <a:t> </a:t>
            </a:r>
            <a:r>
              <a:rPr lang="nb-NO" dirty="0" err="1" smtClean="0"/>
              <a:t>are</a:t>
            </a:r>
            <a:r>
              <a:rPr lang="nb-NO" dirty="0" smtClean="0"/>
              <a:t> negative </a:t>
            </a:r>
            <a:r>
              <a:rPr lang="nb-NO" dirty="0" err="1" smtClean="0"/>
              <a:t>liberties</a:t>
            </a:r>
            <a:r>
              <a:rPr lang="nb-NO" dirty="0" smtClean="0"/>
              <a:t> NOT TO BE INTERFERED (</a:t>
            </a:r>
            <a:r>
              <a:rPr lang="nb-NO" dirty="0" err="1" smtClean="0"/>
              <a:t>tyranny</a:t>
            </a:r>
            <a:r>
              <a:rPr lang="nb-NO" dirty="0" smtClean="0"/>
              <a:t> </a:t>
            </a:r>
            <a:r>
              <a:rPr lang="nb-NO" dirty="0" err="1" smtClean="0"/>
              <a:t>of</a:t>
            </a:r>
            <a:r>
              <a:rPr lang="nb-NO" dirty="0" smtClean="0"/>
              <a:t> </a:t>
            </a:r>
            <a:r>
              <a:rPr lang="nb-NO" dirty="0" err="1" smtClean="0"/>
              <a:t>the</a:t>
            </a:r>
            <a:r>
              <a:rPr lang="nb-NO" dirty="0" smtClean="0"/>
              <a:t> </a:t>
            </a:r>
            <a:r>
              <a:rPr lang="nb-NO" dirty="0" err="1" smtClean="0"/>
              <a:t>majority</a:t>
            </a:r>
            <a:r>
              <a:rPr lang="nb-NO" dirty="0" smtClean="0"/>
              <a:t>, </a:t>
            </a:r>
            <a:r>
              <a:rPr lang="nb-NO" dirty="0" err="1" smtClean="0"/>
              <a:t>Kant’s</a:t>
            </a:r>
            <a:r>
              <a:rPr lang="nb-NO" dirty="0" smtClean="0"/>
              <a:t> </a:t>
            </a:r>
            <a:r>
              <a:rPr lang="nb-NO" dirty="0" err="1" smtClean="0"/>
              <a:t>model</a:t>
            </a:r>
            <a:r>
              <a:rPr lang="nb-NO" dirty="0" smtClean="0"/>
              <a:t>) </a:t>
            </a:r>
          </a:p>
          <a:p>
            <a:pPr marL="0" indent="0">
              <a:buNone/>
            </a:pPr>
            <a:endParaRPr lang="nb-NO" dirty="0" smtClean="0"/>
          </a:p>
          <a:p>
            <a:endParaRPr lang="nb-NO" dirty="0"/>
          </a:p>
        </p:txBody>
      </p:sp>
    </p:spTree>
    <p:extLst>
      <p:ext uri="{BB962C8B-B14F-4D97-AF65-F5344CB8AC3E}">
        <p14:creationId xmlns:p14="http://schemas.microsoft.com/office/powerpoint/2010/main" val="101364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fontScale="92500" lnSpcReduction="10000"/>
          </a:bodyPr>
          <a:lstStyle/>
          <a:p>
            <a:r>
              <a:rPr lang="nb-NO" dirty="0"/>
              <a:t>In </a:t>
            </a:r>
            <a:r>
              <a:rPr lang="nb-NO" dirty="0" err="1"/>
              <a:t>both</a:t>
            </a:r>
            <a:r>
              <a:rPr lang="nb-NO" dirty="0"/>
              <a:t> cases, </a:t>
            </a:r>
            <a:r>
              <a:rPr lang="nb-NO" dirty="0" err="1"/>
              <a:t>popular</a:t>
            </a:r>
            <a:r>
              <a:rPr lang="nb-NO" dirty="0"/>
              <a:t> </a:t>
            </a:r>
            <a:r>
              <a:rPr lang="nb-NO" dirty="0" err="1"/>
              <a:t>sovereignity</a:t>
            </a:r>
            <a:r>
              <a:rPr lang="nb-NO" dirty="0"/>
              <a:t> and human </a:t>
            </a:r>
            <a:r>
              <a:rPr lang="nb-NO" dirty="0" err="1"/>
              <a:t>rights</a:t>
            </a:r>
            <a:r>
              <a:rPr lang="nb-NO" dirty="0"/>
              <a:t> </a:t>
            </a:r>
            <a:r>
              <a:rPr lang="nb-NO" dirty="0" err="1"/>
              <a:t>compete</a:t>
            </a:r>
            <a:r>
              <a:rPr lang="nb-NO" dirty="0"/>
              <a:t> </a:t>
            </a:r>
            <a:r>
              <a:rPr lang="nb-NO" dirty="0" err="1"/>
              <a:t>with</a:t>
            </a:r>
            <a:r>
              <a:rPr lang="nb-NO" dirty="0"/>
              <a:t> </a:t>
            </a:r>
            <a:r>
              <a:rPr lang="nb-NO" dirty="0" err="1"/>
              <a:t>each</a:t>
            </a:r>
            <a:r>
              <a:rPr lang="nb-NO" dirty="0"/>
              <a:t>, </a:t>
            </a:r>
            <a:r>
              <a:rPr lang="nb-NO" dirty="0" err="1"/>
              <a:t>they</a:t>
            </a:r>
            <a:r>
              <a:rPr lang="nb-NO" dirty="0"/>
              <a:t> </a:t>
            </a:r>
            <a:r>
              <a:rPr lang="nb-NO" dirty="0" err="1"/>
              <a:t>don’t</a:t>
            </a:r>
            <a:r>
              <a:rPr lang="nb-NO" dirty="0"/>
              <a:t> </a:t>
            </a:r>
            <a:r>
              <a:rPr lang="nb-NO" dirty="0" err="1"/>
              <a:t>complement</a:t>
            </a:r>
            <a:r>
              <a:rPr lang="nb-NO" dirty="0"/>
              <a:t>!  </a:t>
            </a:r>
            <a:endParaRPr lang="nb-NO" dirty="0" smtClean="0"/>
          </a:p>
          <a:p>
            <a:pPr marL="0" indent="0">
              <a:buNone/>
            </a:pPr>
            <a:endParaRPr lang="nb-NO" dirty="0"/>
          </a:p>
          <a:p>
            <a:pPr marL="0" indent="0">
              <a:buNone/>
            </a:pPr>
            <a:r>
              <a:rPr lang="nb-NO" dirty="0" smtClean="0"/>
              <a:t>The </a:t>
            </a:r>
            <a:r>
              <a:rPr lang="nb-NO" dirty="0" err="1"/>
              <a:t>result</a:t>
            </a:r>
            <a:r>
              <a:rPr lang="nb-NO" dirty="0"/>
              <a:t> is </a:t>
            </a:r>
            <a:r>
              <a:rPr lang="nb-NO" dirty="0" err="1" smtClean="0"/>
              <a:t>that</a:t>
            </a:r>
            <a:r>
              <a:rPr lang="nb-NO" dirty="0" smtClean="0"/>
              <a:t> </a:t>
            </a:r>
            <a:r>
              <a:rPr lang="nb-NO" dirty="0" err="1" smtClean="0"/>
              <a:t>liberals</a:t>
            </a:r>
            <a:r>
              <a:rPr lang="nb-NO" dirty="0" smtClean="0"/>
              <a:t> </a:t>
            </a:r>
            <a:r>
              <a:rPr lang="nb-NO" dirty="0" err="1" smtClean="0"/>
              <a:t>cannot</a:t>
            </a:r>
            <a:r>
              <a:rPr lang="nb-NO" dirty="0" smtClean="0"/>
              <a:t> </a:t>
            </a:r>
            <a:r>
              <a:rPr lang="nb-NO" dirty="0" err="1" smtClean="0"/>
              <a:t>provide</a:t>
            </a:r>
            <a:r>
              <a:rPr lang="nb-NO" dirty="0" smtClean="0"/>
              <a:t> an </a:t>
            </a:r>
            <a:r>
              <a:rPr lang="nb-NO" dirty="0" err="1" smtClean="0"/>
              <a:t>account</a:t>
            </a:r>
            <a:r>
              <a:rPr lang="nb-NO" dirty="0" smtClean="0"/>
              <a:t> </a:t>
            </a:r>
            <a:r>
              <a:rPr lang="nb-NO" dirty="0" err="1" smtClean="0"/>
              <a:t>of</a:t>
            </a:r>
            <a:r>
              <a:rPr lang="nb-NO" dirty="0" smtClean="0"/>
              <a:t> </a:t>
            </a:r>
            <a:r>
              <a:rPr lang="nb-NO" dirty="0" err="1" smtClean="0"/>
              <a:t>autonomy</a:t>
            </a:r>
            <a:r>
              <a:rPr lang="nb-NO" dirty="0" smtClean="0"/>
              <a:t> as </a:t>
            </a:r>
            <a:r>
              <a:rPr lang="nb-NO" dirty="0" err="1" smtClean="0"/>
              <a:t>sovereign</a:t>
            </a:r>
            <a:r>
              <a:rPr lang="nb-NO" dirty="0" smtClean="0"/>
              <a:t> </a:t>
            </a:r>
            <a:r>
              <a:rPr lang="nb-NO" dirty="0" err="1" smtClean="0"/>
              <a:t>citizenry</a:t>
            </a:r>
            <a:r>
              <a:rPr lang="nb-NO" dirty="0" smtClean="0"/>
              <a:t> (</a:t>
            </a:r>
            <a:r>
              <a:rPr lang="nb-NO" dirty="0" err="1" smtClean="0"/>
              <a:t>since</a:t>
            </a:r>
            <a:r>
              <a:rPr lang="nb-NO" dirty="0" smtClean="0"/>
              <a:t> human </a:t>
            </a:r>
            <a:r>
              <a:rPr lang="nb-NO" dirty="0" err="1" smtClean="0"/>
              <a:t>rights</a:t>
            </a:r>
            <a:r>
              <a:rPr lang="nb-NO" dirty="0" smtClean="0"/>
              <a:t> </a:t>
            </a:r>
            <a:r>
              <a:rPr lang="nb-NO" dirty="0" err="1" smtClean="0"/>
              <a:t>are</a:t>
            </a:r>
            <a:r>
              <a:rPr lang="nb-NO" dirty="0" smtClean="0"/>
              <a:t> prior)</a:t>
            </a:r>
          </a:p>
          <a:p>
            <a:pPr marL="0" indent="0">
              <a:buNone/>
            </a:pPr>
            <a:endParaRPr lang="nb-NO" dirty="0" smtClean="0"/>
          </a:p>
          <a:p>
            <a:pPr marL="0" indent="0">
              <a:buNone/>
            </a:pPr>
            <a:r>
              <a:rPr lang="nb-NO" dirty="0" smtClean="0"/>
              <a:t>and </a:t>
            </a:r>
          </a:p>
          <a:p>
            <a:pPr marL="0" indent="0">
              <a:buNone/>
            </a:pPr>
            <a:endParaRPr lang="nb-NO" dirty="0" smtClean="0"/>
          </a:p>
          <a:p>
            <a:pPr marL="0" indent="0">
              <a:buNone/>
            </a:pPr>
            <a:r>
              <a:rPr lang="nb-NO" dirty="0" err="1" smtClean="0"/>
              <a:t>republicans</a:t>
            </a:r>
            <a:r>
              <a:rPr lang="nb-NO" dirty="0" smtClean="0"/>
              <a:t> </a:t>
            </a:r>
            <a:r>
              <a:rPr lang="nb-NO" dirty="0" err="1" smtClean="0"/>
              <a:t>cannot</a:t>
            </a:r>
            <a:r>
              <a:rPr lang="nb-NO" dirty="0" smtClean="0"/>
              <a:t> </a:t>
            </a:r>
            <a:r>
              <a:rPr lang="nb-NO" dirty="0" err="1" smtClean="0"/>
              <a:t>account</a:t>
            </a:r>
            <a:r>
              <a:rPr lang="nb-NO" dirty="0" smtClean="0"/>
              <a:t> for </a:t>
            </a:r>
            <a:r>
              <a:rPr lang="nb-NO" dirty="0" err="1" smtClean="0"/>
              <a:t>the</a:t>
            </a:r>
            <a:r>
              <a:rPr lang="nb-NO" dirty="0" smtClean="0"/>
              <a:t> </a:t>
            </a:r>
            <a:r>
              <a:rPr lang="nb-NO" dirty="0" err="1" smtClean="0"/>
              <a:t>universality</a:t>
            </a:r>
            <a:r>
              <a:rPr lang="nb-NO" dirty="0" smtClean="0"/>
              <a:t> </a:t>
            </a:r>
            <a:r>
              <a:rPr lang="nb-NO" dirty="0" err="1" smtClean="0"/>
              <a:t>of</a:t>
            </a:r>
            <a:r>
              <a:rPr lang="nb-NO" dirty="0" smtClean="0"/>
              <a:t> human </a:t>
            </a:r>
            <a:r>
              <a:rPr lang="nb-NO" dirty="0" err="1" smtClean="0"/>
              <a:t>rights</a:t>
            </a:r>
            <a:r>
              <a:rPr lang="nb-NO" dirty="0" smtClean="0"/>
              <a:t> (</a:t>
            </a:r>
            <a:r>
              <a:rPr lang="nb-NO" dirty="0" err="1" smtClean="0"/>
              <a:t>since</a:t>
            </a:r>
            <a:r>
              <a:rPr lang="nb-NO" dirty="0" smtClean="0"/>
              <a:t> </a:t>
            </a:r>
            <a:r>
              <a:rPr lang="nb-NO" dirty="0" err="1" smtClean="0"/>
              <a:t>collective</a:t>
            </a:r>
            <a:r>
              <a:rPr lang="nb-NO" dirty="0" smtClean="0"/>
              <a:t> </a:t>
            </a:r>
            <a:r>
              <a:rPr lang="nb-NO" dirty="0" err="1" smtClean="0"/>
              <a:t>affiliation</a:t>
            </a:r>
            <a:r>
              <a:rPr lang="nb-NO" dirty="0" smtClean="0"/>
              <a:t> is prior)</a:t>
            </a:r>
            <a:endParaRPr lang="nb-NO" dirty="0"/>
          </a:p>
          <a:p>
            <a:endParaRPr lang="nb-NO" dirty="0"/>
          </a:p>
        </p:txBody>
      </p:sp>
    </p:spTree>
    <p:extLst>
      <p:ext uri="{BB962C8B-B14F-4D97-AF65-F5344CB8AC3E}">
        <p14:creationId xmlns:p14="http://schemas.microsoft.com/office/powerpoint/2010/main" val="162716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pPr marL="0" indent="0">
              <a:buNone/>
            </a:pPr>
            <a:r>
              <a:rPr lang="nb-NO" dirty="0" smtClean="0"/>
              <a:t>Habermas: </a:t>
            </a:r>
          </a:p>
          <a:p>
            <a:pPr marL="0" indent="0">
              <a:buNone/>
            </a:pPr>
            <a:endParaRPr lang="nb-NO" dirty="0"/>
          </a:p>
          <a:p>
            <a:pPr marL="0" indent="0">
              <a:buNone/>
            </a:pPr>
            <a:r>
              <a:rPr lang="nb-NO" dirty="0" smtClean="0"/>
              <a:t>«</a:t>
            </a:r>
            <a:r>
              <a:rPr lang="nb-NO" dirty="0" err="1" smtClean="0"/>
              <a:t>Neither</a:t>
            </a:r>
            <a:r>
              <a:rPr lang="nb-NO" dirty="0" smtClean="0"/>
              <a:t> </a:t>
            </a:r>
            <a:r>
              <a:rPr lang="nb-NO" dirty="0" err="1" smtClean="0"/>
              <a:t>of</a:t>
            </a:r>
            <a:r>
              <a:rPr lang="nb-NO" dirty="0" smtClean="0"/>
              <a:t> </a:t>
            </a:r>
            <a:r>
              <a:rPr lang="nb-NO" dirty="0" err="1" smtClean="0"/>
              <a:t>these</a:t>
            </a:r>
            <a:r>
              <a:rPr lang="nb-NO" dirty="0" smtClean="0"/>
              <a:t> </a:t>
            </a:r>
            <a:r>
              <a:rPr lang="nb-NO" dirty="0" err="1" smtClean="0"/>
              <a:t>two</a:t>
            </a:r>
            <a:r>
              <a:rPr lang="nb-NO" dirty="0" smtClean="0"/>
              <a:t> </a:t>
            </a:r>
            <a:r>
              <a:rPr lang="nb-NO" dirty="0" err="1" smtClean="0"/>
              <a:t>responses</a:t>
            </a:r>
            <a:r>
              <a:rPr lang="nb-NO" dirty="0" smtClean="0"/>
              <a:t> </a:t>
            </a:r>
            <a:r>
              <a:rPr lang="nb-NO" dirty="0" err="1" smtClean="0"/>
              <a:t>satisfies</a:t>
            </a:r>
            <a:r>
              <a:rPr lang="nb-NO" dirty="0" smtClean="0"/>
              <a:t> </a:t>
            </a:r>
            <a:r>
              <a:rPr lang="nb-NO" dirty="0" err="1" smtClean="0"/>
              <a:t>our</a:t>
            </a:r>
            <a:r>
              <a:rPr lang="nb-NO" dirty="0" smtClean="0"/>
              <a:t> normative </a:t>
            </a:r>
            <a:r>
              <a:rPr lang="nb-NO" dirty="0" err="1" smtClean="0"/>
              <a:t>intuition</a:t>
            </a:r>
            <a:r>
              <a:rPr lang="nb-NO" dirty="0" smtClean="0"/>
              <a:t> </a:t>
            </a:r>
            <a:r>
              <a:rPr lang="nb-NO" dirty="0" err="1" smtClean="0"/>
              <a:t>that</a:t>
            </a:r>
            <a:r>
              <a:rPr lang="nb-NO" dirty="0" smtClean="0"/>
              <a:t> human </a:t>
            </a:r>
            <a:r>
              <a:rPr lang="nb-NO" dirty="0" err="1" smtClean="0"/>
              <a:t>rights</a:t>
            </a:r>
            <a:r>
              <a:rPr lang="nb-NO" dirty="0" smtClean="0"/>
              <a:t> and </a:t>
            </a:r>
            <a:r>
              <a:rPr lang="nb-NO" dirty="0" err="1" smtClean="0"/>
              <a:t>popular</a:t>
            </a:r>
            <a:r>
              <a:rPr lang="nb-NO" dirty="0" smtClean="0"/>
              <a:t> </a:t>
            </a:r>
            <a:r>
              <a:rPr lang="nb-NO" dirty="0" err="1" smtClean="0"/>
              <a:t>sovereignity</a:t>
            </a:r>
            <a:r>
              <a:rPr lang="nb-NO" dirty="0" smtClean="0"/>
              <a:t> </a:t>
            </a:r>
            <a:r>
              <a:rPr lang="nb-NO" dirty="0" err="1" smtClean="0"/>
              <a:t>are</a:t>
            </a:r>
            <a:r>
              <a:rPr lang="nb-NO" dirty="0" smtClean="0"/>
              <a:t> not </a:t>
            </a:r>
            <a:r>
              <a:rPr lang="nb-NO" dirty="0" err="1" smtClean="0"/>
              <a:t>only</a:t>
            </a:r>
            <a:r>
              <a:rPr lang="nb-NO" dirty="0" smtClean="0"/>
              <a:t> </a:t>
            </a:r>
            <a:r>
              <a:rPr lang="nb-NO" dirty="0" err="1" smtClean="0"/>
              <a:t>interwoven</a:t>
            </a:r>
            <a:r>
              <a:rPr lang="nb-NO" dirty="0" smtClean="0"/>
              <a:t>, </a:t>
            </a:r>
            <a:r>
              <a:rPr lang="nb-NO" dirty="0" err="1" smtClean="0"/>
              <a:t>but</a:t>
            </a:r>
            <a:r>
              <a:rPr lang="nb-NO" dirty="0" smtClean="0"/>
              <a:t> </a:t>
            </a:r>
            <a:r>
              <a:rPr lang="nb-NO" dirty="0" err="1" smtClean="0"/>
              <a:t>of</a:t>
            </a:r>
            <a:r>
              <a:rPr lang="nb-NO" dirty="0" smtClean="0"/>
              <a:t> </a:t>
            </a:r>
            <a:r>
              <a:rPr lang="nb-NO" dirty="0" err="1" smtClean="0"/>
              <a:t>equal</a:t>
            </a:r>
            <a:r>
              <a:rPr lang="nb-NO" dirty="0" smtClean="0"/>
              <a:t> </a:t>
            </a:r>
            <a:r>
              <a:rPr lang="nb-NO" dirty="0" err="1" smtClean="0"/>
              <a:t>importance</a:t>
            </a:r>
            <a:r>
              <a:rPr lang="nb-NO" dirty="0" smtClean="0"/>
              <a:t> and </a:t>
            </a:r>
            <a:r>
              <a:rPr lang="nb-NO" u="sng" dirty="0" err="1" smtClean="0"/>
              <a:t>even</a:t>
            </a:r>
            <a:r>
              <a:rPr lang="nb-NO" u="sng" dirty="0" smtClean="0"/>
              <a:t> </a:t>
            </a:r>
            <a:r>
              <a:rPr lang="nb-NO" u="sng" dirty="0" err="1" smtClean="0"/>
              <a:t>of</a:t>
            </a:r>
            <a:r>
              <a:rPr lang="nb-NO" u="sng" dirty="0" smtClean="0"/>
              <a:t> </a:t>
            </a:r>
            <a:r>
              <a:rPr lang="nb-NO" u="sng" dirty="0" err="1" smtClean="0"/>
              <a:t>the</a:t>
            </a:r>
            <a:r>
              <a:rPr lang="nb-NO" u="sng" dirty="0" smtClean="0"/>
              <a:t> same </a:t>
            </a:r>
            <a:r>
              <a:rPr lang="nb-NO" u="sng" dirty="0" err="1" smtClean="0"/>
              <a:t>origin</a:t>
            </a:r>
            <a:r>
              <a:rPr lang="nb-NO" dirty="0" smtClean="0"/>
              <a:t>» (p.2)</a:t>
            </a:r>
            <a:endParaRPr lang="nb-NO" dirty="0"/>
          </a:p>
        </p:txBody>
      </p:sp>
    </p:spTree>
    <p:extLst>
      <p:ext uri="{BB962C8B-B14F-4D97-AF65-F5344CB8AC3E}">
        <p14:creationId xmlns:p14="http://schemas.microsoft.com/office/powerpoint/2010/main" val="3464494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lstStyle/>
          <a:p>
            <a:r>
              <a:rPr lang="nb-NO" dirty="0" smtClean="0"/>
              <a:t>…On </a:t>
            </a:r>
            <a:r>
              <a:rPr lang="nb-NO" dirty="0" err="1" smtClean="0"/>
              <a:t>the</a:t>
            </a:r>
            <a:r>
              <a:rPr lang="nb-NO" dirty="0" smtClean="0"/>
              <a:t> </a:t>
            </a:r>
            <a:r>
              <a:rPr lang="nb-NO" dirty="0" err="1" smtClean="0"/>
              <a:t>way</a:t>
            </a:r>
            <a:r>
              <a:rPr lang="nb-NO" dirty="0" smtClean="0"/>
              <a:t> to </a:t>
            </a:r>
            <a:r>
              <a:rPr lang="nb-NO" dirty="0" err="1" smtClean="0"/>
              <a:t>solve</a:t>
            </a:r>
            <a:r>
              <a:rPr lang="nb-NO" dirty="0" smtClean="0"/>
              <a:t> </a:t>
            </a:r>
            <a:r>
              <a:rPr lang="nb-NO" dirty="0" err="1" smtClean="0"/>
              <a:t>the</a:t>
            </a:r>
            <a:r>
              <a:rPr lang="nb-NO" dirty="0" smtClean="0"/>
              <a:t> </a:t>
            </a:r>
            <a:r>
              <a:rPr lang="nb-NO" dirty="0" err="1" smtClean="0"/>
              <a:t>riddle</a:t>
            </a:r>
            <a:r>
              <a:rPr lang="nb-NO" dirty="0" smtClean="0"/>
              <a:t>:</a:t>
            </a:r>
          </a:p>
          <a:p>
            <a:pPr marL="0" indent="0">
              <a:buNone/>
            </a:pPr>
            <a:endParaRPr lang="nb-NO" dirty="0" smtClean="0"/>
          </a:p>
          <a:p>
            <a:pPr marL="0" indent="0">
              <a:buNone/>
            </a:pPr>
            <a:r>
              <a:rPr lang="nb-NO" dirty="0" smtClean="0"/>
              <a:t>Rousseau: </a:t>
            </a:r>
            <a:r>
              <a:rPr lang="nb-NO" dirty="0" err="1" smtClean="0"/>
              <a:t>the</a:t>
            </a:r>
            <a:r>
              <a:rPr lang="nb-NO" dirty="0" smtClean="0"/>
              <a:t> «general </a:t>
            </a:r>
            <a:r>
              <a:rPr lang="nb-NO" dirty="0" err="1" smtClean="0"/>
              <a:t>will</a:t>
            </a:r>
            <a:r>
              <a:rPr lang="nb-NO" dirty="0" smtClean="0"/>
              <a:t>» </a:t>
            </a:r>
            <a:r>
              <a:rPr lang="nb-NO" dirty="0" err="1" smtClean="0"/>
              <a:t>incorporates</a:t>
            </a:r>
            <a:r>
              <a:rPr lang="nb-NO" dirty="0" smtClean="0"/>
              <a:t> human </a:t>
            </a:r>
            <a:r>
              <a:rPr lang="nb-NO" dirty="0" err="1" smtClean="0"/>
              <a:t>rights</a:t>
            </a:r>
            <a:r>
              <a:rPr lang="nb-NO" dirty="0" smtClean="0"/>
              <a:t> as «a mode </a:t>
            </a:r>
            <a:r>
              <a:rPr lang="nb-NO" dirty="0" err="1" smtClean="0"/>
              <a:t>of</a:t>
            </a:r>
            <a:r>
              <a:rPr lang="nb-NO" dirty="0" smtClean="0"/>
              <a:t> </a:t>
            </a:r>
            <a:r>
              <a:rPr lang="nb-NO" dirty="0" err="1" smtClean="0"/>
              <a:t>popular</a:t>
            </a:r>
            <a:r>
              <a:rPr lang="nb-NO" dirty="0" smtClean="0"/>
              <a:t> </a:t>
            </a:r>
            <a:r>
              <a:rPr lang="nb-NO" dirty="0" err="1" smtClean="0"/>
              <a:t>sovereignity</a:t>
            </a:r>
            <a:r>
              <a:rPr lang="nb-NO" dirty="0" smtClean="0"/>
              <a:t>» (p.11)</a:t>
            </a:r>
          </a:p>
          <a:p>
            <a:pPr marL="0" indent="0">
              <a:buNone/>
            </a:pPr>
            <a:r>
              <a:rPr lang="nb-NO" dirty="0" smtClean="0"/>
              <a:t>This </a:t>
            </a:r>
            <a:r>
              <a:rPr lang="nb-NO" dirty="0" err="1" smtClean="0"/>
              <a:t>allows</a:t>
            </a:r>
            <a:r>
              <a:rPr lang="nb-NO" dirty="0" smtClean="0"/>
              <a:t> to </a:t>
            </a:r>
            <a:r>
              <a:rPr lang="nb-NO" dirty="0" err="1" smtClean="0"/>
              <a:t>exclude</a:t>
            </a:r>
            <a:r>
              <a:rPr lang="nb-NO" dirty="0" smtClean="0"/>
              <a:t>:</a:t>
            </a:r>
          </a:p>
          <a:p>
            <a:pPr marL="0" indent="0">
              <a:buNone/>
            </a:pPr>
            <a:endParaRPr lang="nb-NO" dirty="0" smtClean="0"/>
          </a:p>
          <a:p>
            <a:pPr marL="0" indent="0">
              <a:buNone/>
            </a:pPr>
            <a:r>
              <a:rPr lang="nb-NO" dirty="0" smtClean="0"/>
              <a:t>-non-</a:t>
            </a:r>
            <a:r>
              <a:rPr lang="nb-NO" dirty="0" err="1" smtClean="0"/>
              <a:t>generalizable</a:t>
            </a:r>
            <a:r>
              <a:rPr lang="nb-NO" dirty="0" smtClean="0"/>
              <a:t> </a:t>
            </a:r>
            <a:r>
              <a:rPr lang="nb-NO" dirty="0" err="1" smtClean="0"/>
              <a:t>interests</a:t>
            </a:r>
            <a:r>
              <a:rPr lang="nb-NO" dirty="0" smtClean="0"/>
              <a:t> </a:t>
            </a:r>
            <a:r>
              <a:rPr lang="nb-NO" dirty="0" err="1" smtClean="0"/>
              <a:t>but</a:t>
            </a:r>
            <a:r>
              <a:rPr lang="nb-NO" dirty="0" smtClean="0"/>
              <a:t> </a:t>
            </a:r>
            <a:r>
              <a:rPr lang="nb-NO" dirty="0" err="1" smtClean="0"/>
              <a:t>granting</a:t>
            </a:r>
            <a:r>
              <a:rPr lang="nb-NO" dirty="0" smtClean="0"/>
              <a:t> legal </a:t>
            </a:r>
            <a:r>
              <a:rPr lang="nb-NO" dirty="0" err="1" smtClean="0"/>
              <a:t>equality</a:t>
            </a:r>
            <a:r>
              <a:rPr lang="nb-NO" dirty="0" smtClean="0"/>
              <a:t> </a:t>
            </a:r>
            <a:r>
              <a:rPr lang="nb-NO" dirty="0" err="1" smtClean="0"/>
              <a:t>of</a:t>
            </a:r>
            <a:r>
              <a:rPr lang="nb-NO" dirty="0" smtClean="0"/>
              <a:t> all </a:t>
            </a:r>
            <a:r>
              <a:rPr lang="nb-NO" dirty="0" err="1" smtClean="0"/>
              <a:t>affected</a:t>
            </a:r>
            <a:r>
              <a:rPr lang="nb-NO" dirty="0" smtClean="0"/>
              <a:t> </a:t>
            </a:r>
            <a:r>
              <a:rPr lang="nb-NO" dirty="0" err="1" smtClean="0"/>
              <a:t>participants</a:t>
            </a:r>
            <a:endParaRPr lang="nb-NO" dirty="0"/>
          </a:p>
        </p:txBody>
      </p:sp>
    </p:spTree>
    <p:extLst>
      <p:ext uri="{BB962C8B-B14F-4D97-AF65-F5344CB8AC3E}">
        <p14:creationId xmlns:p14="http://schemas.microsoft.com/office/powerpoint/2010/main" val="1534245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a:t>Habermas’s</a:t>
            </a:r>
            <a:r>
              <a:rPr lang="nb-NO" dirty="0"/>
              <a:t> co-</a:t>
            </a:r>
            <a:r>
              <a:rPr lang="nb-NO" dirty="0" err="1"/>
              <a:t>originality</a:t>
            </a:r>
            <a:r>
              <a:rPr lang="nb-NO" dirty="0"/>
              <a:t> </a:t>
            </a:r>
            <a:r>
              <a:rPr lang="nb-NO" dirty="0" err="1"/>
              <a:t>thesis</a:t>
            </a:r>
            <a:endParaRPr lang="nb-NO" dirty="0"/>
          </a:p>
        </p:txBody>
      </p:sp>
      <p:sp>
        <p:nvSpPr>
          <p:cNvPr id="3" name="Content Placeholder 2"/>
          <p:cNvSpPr>
            <a:spLocks noGrp="1"/>
          </p:cNvSpPr>
          <p:nvPr>
            <p:ph idx="1"/>
          </p:nvPr>
        </p:nvSpPr>
        <p:spPr/>
        <p:txBody>
          <a:bodyPr>
            <a:normAutofit/>
          </a:bodyPr>
          <a:lstStyle/>
          <a:p>
            <a:r>
              <a:rPr lang="nb-NO" dirty="0" smtClean="0"/>
              <a:t>For Habermas </a:t>
            </a:r>
            <a:r>
              <a:rPr lang="nb-NO" dirty="0" err="1" smtClean="0"/>
              <a:t>Rousseau’s</a:t>
            </a:r>
            <a:r>
              <a:rPr lang="nb-NO" dirty="0" smtClean="0"/>
              <a:t> </a:t>
            </a:r>
            <a:r>
              <a:rPr lang="nb-NO" dirty="0" err="1" smtClean="0"/>
              <a:t>models</a:t>
            </a:r>
            <a:r>
              <a:rPr lang="nb-NO" dirty="0" smtClean="0"/>
              <a:t> has a </a:t>
            </a:r>
            <a:r>
              <a:rPr lang="nb-NO" dirty="0" err="1" smtClean="0"/>
              <a:t>good</a:t>
            </a:r>
            <a:r>
              <a:rPr lang="nb-NO" dirty="0" smtClean="0"/>
              <a:t> purpose </a:t>
            </a:r>
            <a:r>
              <a:rPr lang="nb-NO" dirty="0" err="1" smtClean="0"/>
              <a:t>but</a:t>
            </a:r>
            <a:r>
              <a:rPr lang="nb-NO" dirty="0" smtClean="0"/>
              <a:t> it </a:t>
            </a:r>
            <a:r>
              <a:rPr lang="nb-NO" dirty="0" err="1" smtClean="0"/>
              <a:t>does</a:t>
            </a:r>
            <a:r>
              <a:rPr lang="nb-NO" dirty="0" smtClean="0"/>
              <a:t> not </a:t>
            </a:r>
            <a:r>
              <a:rPr lang="nb-NO" dirty="0" err="1" smtClean="0"/>
              <a:t>work</a:t>
            </a:r>
            <a:r>
              <a:rPr lang="nb-NO" dirty="0" smtClean="0"/>
              <a:t>:</a:t>
            </a:r>
          </a:p>
          <a:p>
            <a:pPr marL="0" indent="0">
              <a:buNone/>
            </a:pPr>
            <a:endParaRPr lang="nb-NO" dirty="0" smtClean="0"/>
          </a:p>
          <a:p>
            <a:pPr marL="0" indent="0">
              <a:buNone/>
            </a:pPr>
            <a:r>
              <a:rPr lang="nb-NO" dirty="0" smtClean="0"/>
              <a:t>«The normative </a:t>
            </a:r>
            <a:r>
              <a:rPr lang="nb-NO" dirty="0" err="1" smtClean="0"/>
              <a:t>content</a:t>
            </a:r>
            <a:r>
              <a:rPr lang="nb-NO" dirty="0" smtClean="0"/>
              <a:t> </a:t>
            </a:r>
            <a:r>
              <a:rPr lang="nb-NO" dirty="0" err="1" smtClean="0"/>
              <a:t>of</a:t>
            </a:r>
            <a:r>
              <a:rPr lang="nb-NO" dirty="0" smtClean="0"/>
              <a:t> human </a:t>
            </a:r>
            <a:r>
              <a:rPr lang="nb-NO" dirty="0" err="1" smtClean="0"/>
              <a:t>rights</a:t>
            </a:r>
            <a:r>
              <a:rPr lang="nb-NO" dirty="0" smtClean="0"/>
              <a:t> </a:t>
            </a:r>
            <a:r>
              <a:rPr lang="nb-NO" dirty="0" err="1" smtClean="0"/>
              <a:t>cannot</a:t>
            </a:r>
            <a:r>
              <a:rPr lang="nb-NO" dirty="0" smtClean="0"/>
              <a:t> be </a:t>
            </a:r>
            <a:r>
              <a:rPr lang="nb-NO" dirty="0" err="1" smtClean="0"/>
              <a:t>fully</a:t>
            </a:r>
            <a:r>
              <a:rPr lang="nb-NO" dirty="0" smtClean="0"/>
              <a:t> </a:t>
            </a:r>
            <a:r>
              <a:rPr lang="nb-NO" dirty="0" err="1" smtClean="0"/>
              <a:t>captured</a:t>
            </a:r>
            <a:r>
              <a:rPr lang="nb-NO" dirty="0" smtClean="0"/>
              <a:t> by </a:t>
            </a:r>
            <a:r>
              <a:rPr lang="nb-NO" dirty="0" err="1" smtClean="0"/>
              <a:t>the</a:t>
            </a:r>
            <a:r>
              <a:rPr lang="nb-NO" dirty="0" smtClean="0"/>
              <a:t> </a:t>
            </a:r>
            <a:r>
              <a:rPr lang="nb-NO" dirty="0" err="1" smtClean="0"/>
              <a:t>grammar</a:t>
            </a:r>
            <a:r>
              <a:rPr lang="nb-NO" dirty="0" smtClean="0"/>
              <a:t> </a:t>
            </a:r>
            <a:r>
              <a:rPr lang="nb-NO" dirty="0" err="1" smtClean="0"/>
              <a:t>of</a:t>
            </a:r>
            <a:r>
              <a:rPr lang="nb-NO" dirty="0" smtClean="0"/>
              <a:t> general and </a:t>
            </a:r>
            <a:r>
              <a:rPr lang="nb-NO" dirty="0" err="1" smtClean="0"/>
              <a:t>abstract</a:t>
            </a:r>
            <a:r>
              <a:rPr lang="nb-NO" dirty="0" smtClean="0"/>
              <a:t> </a:t>
            </a:r>
            <a:r>
              <a:rPr lang="nb-NO" dirty="0" err="1" smtClean="0"/>
              <a:t>laws</a:t>
            </a:r>
            <a:r>
              <a:rPr lang="nb-NO" dirty="0" smtClean="0"/>
              <a:t> </a:t>
            </a:r>
            <a:r>
              <a:rPr lang="nb-NO" dirty="0" err="1" smtClean="0"/>
              <a:t>alone</a:t>
            </a:r>
            <a:r>
              <a:rPr lang="nb-NO" dirty="0" smtClean="0"/>
              <a:t> …as Rousseau </a:t>
            </a:r>
            <a:r>
              <a:rPr lang="nb-NO" dirty="0" err="1" smtClean="0"/>
              <a:t>falsely</a:t>
            </a:r>
            <a:r>
              <a:rPr lang="nb-NO" dirty="0" smtClean="0"/>
              <a:t> </a:t>
            </a:r>
            <a:r>
              <a:rPr lang="nb-NO" dirty="0" err="1" smtClean="0"/>
              <a:t>supposed</a:t>
            </a:r>
            <a:r>
              <a:rPr lang="nb-NO" dirty="0" smtClean="0"/>
              <a:t>…» (p.11)</a:t>
            </a:r>
          </a:p>
          <a:p>
            <a:pPr marL="0" indent="0">
              <a:buNone/>
            </a:pPr>
            <a:endParaRPr lang="nb-NO" dirty="0"/>
          </a:p>
        </p:txBody>
      </p:sp>
    </p:spTree>
    <p:extLst>
      <p:ext uri="{BB962C8B-B14F-4D97-AF65-F5344CB8AC3E}">
        <p14:creationId xmlns:p14="http://schemas.microsoft.com/office/powerpoint/2010/main" val="1030618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1923</TotalTime>
  <Words>1656</Words>
  <Application>Microsoft Office PowerPoint</Application>
  <PresentationFormat>On-screen Show (4:3)</PresentationFormat>
  <Paragraphs>174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Equinozio</vt:lpstr>
      <vt:lpstr>Philosophical Theories of Human Rights </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lpstr>Habermas’s co-originality thesis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cultural difference require of human rights?</dc:title>
  <dc:creator>claudio</dc:creator>
  <cp:lastModifiedBy>Morten Slind Olsen</cp:lastModifiedBy>
  <cp:revision>202</cp:revision>
  <dcterms:created xsi:type="dcterms:W3CDTF">2013-04-27T16:47:51Z</dcterms:created>
  <dcterms:modified xsi:type="dcterms:W3CDTF">2014-09-16T13:20:15Z</dcterms:modified>
</cp:coreProperties>
</file>