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
  </p:handoutMasterIdLst>
  <p:sldIdLst>
    <p:sldId id="267" r:id="rId2"/>
    <p:sldId id="283" r:id="rId3"/>
    <p:sldId id="285" r:id="rId4"/>
    <p:sldId id="284" r:id="rId5"/>
    <p:sldId id="286" r:id="rId6"/>
    <p:sldId id="287" r:id="rId7"/>
    <p:sldId id="288" r:id="rId8"/>
    <p:sldId id="289" r:id="rId9"/>
    <p:sldId id="290" r:id="rId10"/>
    <p:sldId id="291" r:id="rId11"/>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1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100" y="0"/>
            <a:ext cx="2944813" cy="495300"/>
          </a:xfrm>
          <a:prstGeom prst="rect">
            <a:avLst/>
          </a:prstGeom>
        </p:spPr>
        <p:txBody>
          <a:bodyPr vert="horz" lIns="91440" tIns="45720" rIns="91440" bIns="45720" rtlCol="0"/>
          <a:lstStyle>
            <a:lvl1pPr algn="r">
              <a:defRPr sz="1200"/>
            </a:lvl1pPr>
          </a:lstStyle>
          <a:p>
            <a:fld id="{C8FC80C4-A38E-4F27-A85F-24D175E331D5}" type="datetimeFigureOut">
              <a:rPr lang="en-GB" smtClean="0"/>
              <a:t>29/10/2014</a:t>
            </a:fld>
            <a:endParaRPr lang="en-GB"/>
          </a:p>
        </p:txBody>
      </p:sp>
      <p:sp>
        <p:nvSpPr>
          <p:cNvPr id="4" name="Footer Placeholder 3"/>
          <p:cNvSpPr>
            <a:spLocks noGrp="1"/>
          </p:cNvSpPr>
          <p:nvPr>
            <p:ph type="ftr" sz="quarter" idx="2"/>
          </p:nvPr>
        </p:nvSpPr>
        <p:spPr>
          <a:xfrm>
            <a:off x="0" y="9409113"/>
            <a:ext cx="2944813"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100" y="9409113"/>
            <a:ext cx="2944813" cy="495300"/>
          </a:xfrm>
          <a:prstGeom prst="rect">
            <a:avLst/>
          </a:prstGeom>
        </p:spPr>
        <p:txBody>
          <a:bodyPr vert="horz" lIns="91440" tIns="45720" rIns="91440" bIns="45720" rtlCol="0" anchor="b"/>
          <a:lstStyle>
            <a:lvl1pPr algn="r">
              <a:defRPr sz="1200"/>
            </a:lvl1pPr>
          </a:lstStyle>
          <a:p>
            <a:fld id="{F4F0C4E5-542A-45AE-92BF-5BA17DD56993}" type="slidenum">
              <a:rPr lang="en-GB" smtClean="0"/>
              <a:t>‹#›</a:t>
            </a:fld>
            <a:endParaRPr lang="en-GB"/>
          </a:p>
        </p:txBody>
      </p:sp>
    </p:spTree>
    <p:extLst>
      <p:ext uri="{BB962C8B-B14F-4D97-AF65-F5344CB8AC3E}">
        <p14:creationId xmlns:p14="http://schemas.microsoft.com/office/powerpoint/2010/main" val="226295048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419FC27-A9F5-4146-BEE1-3CBF756DA206}" type="datetimeFigureOut">
              <a:rPr lang="en-GB" smtClean="0"/>
              <a:t>29/10/2014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7CEF1B-D4A9-44D8-992E-0B89A3973C4D}" type="slidenum">
              <a:rPr lang="en-GB" smtClean="0"/>
              <a:t>‹#›</a:t>
            </a:fld>
            <a:endParaRPr lang="en-GB"/>
          </a:p>
        </p:txBody>
      </p:sp>
    </p:spTree>
    <p:extLst>
      <p:ext uri="{BB962C8B-B14F-4D97-AF65-F5344CB8AC3E}">
        <p14:creationId xmlns:p14="http://schemas.microsoft.com/office/powerpoint/2010/main" val="293311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19FC27-A9F5-4146-BEE1-3CBF756DA206}" type="datetimeFigureOut">
              <a:rPr lang="en-GB" smtClean="0"/>
              <a:t>29/10/2014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7CEF1B-D4A9-44D8-992E-0B89A3973C4D}" type="slidenum">
              <a:rPr lang="en-GB" smtClean="0"/>
              <a:t>‹#›</a:t>
            </a:fld>
            <a:endParaRPr lang="en-GB"/>
          </a:p>
        </p:txBody>
      </p:sp>
    </p:spTree>
    <p:extLst>
      <p:ext uri="{BB962C8B-B14F-4D97-AF65-F5344CB8AC3E}">
        <p14:creationId xmlns:p14="http://schemas.microsoft.com/office/powerpoint/2010/main" val="611517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19FC27-A9F5-4146-BEE1-3CBF756DA206}" type="datetimeFigureOut">
              <a:rPr lang="en-GB" smtClean="0"/>
              <a:t>29/10/2014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7CEF1B-D4A9-44D8-992E-0B89A3973C4D}" type="slidenum">
              <a:rPr lang="en-GB" smtClean="0"/>
              <a:t>‹#›</a:t>
            </a:fld>
            <a:endParaRPr lang="en-GB"/>
          </a:p>
        </p:txBody>
      </p:sp>
    </p:spTree>
    <p:extLst>
      <p:ext uri="{BB962C8B-B14F-4D97-AF65-F5344CB8AC3E}">
        <p14:creationId xmlns:p14="http://schemas.microsoft.com/office/powerpoint/2010/main" val="2968249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19FC27-A9F5-4146-BEE1-3CBF756DA206}" type="datetimeFigureOut">
              <a:rPr lang="en-GB" smtClean="0"/>
              <a:t>29/10/2014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7CEF1B-D4A9-44D8-992E-0B89A3973C4D}" type="slidenum">
              <a:rPr lang="en-GB" smtClean="0"/>
              <a:t>‹#›</a:t>
            </a:fld>
            <a:endParaRPr lang="en-GB"/>
          </a:p>
        </p:txBody>
      </p:sp>
    </p:spTree>
    <p:extLst>
      <p:ext uri="{BB962C8B-B14F-4D97-AF65-F5344CB8AC3E}">
        <p14:creationId xmlns:p14="http://schemas.microsoft.com/office/powerpoint/2010/main" val="1778355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19FC27-A9F5-4146-BEE1-3CBF756DA206}" type="datetimeFigureOut">
              <a:rPr lang="en-GB" smtClean="0"/>
              <a:t>29/10/2014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7CEF1B-D4A9-44D8-992E-0B89A3973C4D}" type="slidenum">
              <a:rPr lang="en-GB" smtClean="0"/>
              <a:t>‹#›</a:t>
            </a:fld>
            <a:endParaRPr lang="en-GB"/>
          </a:p>
        </p:txBody>
      </p:sp>
    </p:spTree>
    <p:extLst>
      <p:ext uri="{BB962C8B-B14F-4D97-AF65-F5344CB8AC3E}">
        <p14:creationId xmlns:p14="http://schemas.microsoft.com/office/powerpoint/2010/main" val="3293297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419FC27-A9F5-4146-BEE1-3CBF756DA206}" type="datetimeFigureOut">
              <a:rPr lang="en-GB" smtClean="0"/>
              <a:t>29/10/2014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7CEF1B-D4A9-44D8-992E-0B89A3973C4D}" type="slidenum">
              <a:rPr lang="en-GB" smtClean="0"/>
              <a:t>‹#›</a:t>
            </a:fld>
            <a:endParaRPr lang="en-GB"/>
          </a:p>
        </p:txBody>
      </p:sp>
    </p:spTree>
    <p:extLst>
      <p:ext uri="{BB962C8B-B14F-4D97-AF65-F5344CB8AC3E}">
        <p14:creationId xmlns:p14="http://schemas.microsoft.com/office/powerpoint/2010/main" val="230436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419FC27-A9F5-4146-BEE1-3CBF756DA206}" type="datetimeFigureOut">
              <a:rPr lang="en-GB" smtClean="0"/>
              <a:t>29/10/2014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7CEF1B-D4A9-44D8-992E-0B89A3973C4D}" type="slidenum">
              <a:rPr lang="en-GB" smtClean="0"/>
              <a:t>‹#›</a:t>
            </a:fld>
            <a:endParaRPr lang="en-GB"/>
          </a:p>
        </p:txBody>
      </p:sp>
    </p:spTree>
    <p:extLst>
      <p:ext uri="{BB962C8B-B14F-4D97-AF65-F5344CB8AC3E}">
        <p14:creationId xmlns:p14="http://schemas.microsoft.com/office/powerpoint/2010/main" val="3010486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419FC27-A9F5-4146-BEE1-3CBF756DA206}" type="datetimeFigureOut">
              <a:rPr lang="en-GB" smtClean="0"/>
              <a:t>29/10/2014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7CEF1B-D4A9-44D8-992E-0B89A3973C4D}" type="slidenum">
              <a:rPr lang="en-GB" smtClean="0"/>
              <a:t>‹#›</a:t>
            </a:fld>
            <a:endParaRPr lang="en-GB"/>
          </a:p>
        </p:txBody>
      </p:sp>
    </p:spTree>
    <p:extLst>
      <p:ext uri="{BB962C8B-B14F-4D97-AF65-F5344CB8AC3E}">
        <p14:creationId xmlns:p14="http://schemas.microsoft.com/office/powerpoint/2010/main" val="1611052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19FC27-A9F5-4146-BEE1-3CBF756DA206}" type="datetimeFigureOut">
              <a:rPr lang="en-GB" smtClean="0"/>
              <a:t>29/10/2014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7CEF1B-D4A9-44D8-992E-0B89A3973C4D}" type="slidenum">
              <a:rPr lang="en-GB" smtClean="0"/>
              <a:t>‹#›</a:t>
            </a:fld>
            <a:endParaRPr lang="en-GB"/>
          </a:p>
        </p:txBody>
      </p:sp>
    </p:spTree>
    <p:extLst>
      <p:ext uri="{BB962C8B-B14F-4D97-AF65-F5344CB8AC3E}">
        <p14:creationId xmlns:p14="http://schemas.microsoft.com/office/powerpoint/2010/main" val="4100317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19FC27-A9F5-4146-BEE1-3CBF756DA206}" type="datetimeFigureOut">
              <a:rPr lang="en-GB" smtClean="0"/>
              <a:t>29/10/2014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7CEF1B-D4A9-44D8-992E-0B89A3973C4D}" type="slidenum">
              <a:rPr lang="en-GB" smtClean="0"/>
              <a:t>‹#›</a:t>
            </a:fld>
            <a:endParaRPr lang="en-GB"/>
          </a:p>
        </p:txBody>
      </p:sp>
    </p:spTree>
    <p:extLst>
      <p:ext uri="{BB962C8B-B14F-4D97-AF65-F5344CB8AC3E}">
        <p14:creationId xmlns:p14="http://schemas.microsoft.com/office/powerpoint/2010/main" val="3636589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19FC27-A9F5-4146-BEE1-3CBF756DA206}" type="datetimeFigureOut">
              <a:rPr lang="en-GB" smtClean="0"/>
              <a:t>29/10/2014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7CEF1B-D4A9-44D8-992E-0B89A3973C4D}" type="slidenum">
              <a:rPr lang="en-GB" smtClean="0"/>
              <a:t>‹#›</a:t>
            </a:fld>
            <a:endParaRPr lang="en-GB"/>
          </a:p>
        </p:txBody>
      </p:sp>
    </p:spTree>
    <p:extLst>
      <p:ext uri="{BB962C8B-B14F-4D97-AF65-F5344CB8AC3E}">
        <p14:creationId xmlns:p14="http://schemas.microsoft.com/office/powerpoint/2010/main" val="464512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19FC27-A9F5-4146-BEE1-3CBF756DA206}" type="datetimeFigureOut">
              <a:rPr lang="en-GB" smtClean="0"/>
              <a:t>29/10/2014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7CEF1B-D4A9-44D8-992E-0B89A3973C4D}" type="slidenum">
              <a:rPr lang="en-GB" smtClean="0"/>
              <a:t>‹#›</a:t>
            </a:fld>
            <a:endParaRPr lang="en-GB"/>
          </a:p>
        </p:txBody>
      </p:sp>
    </p:spTree>
    <p:extLst>
      <p:ext uri="{BB962C8B-B14F-4D97-AF65-F5344CB8AC3E}">
        <p14:creationId xmlns:p14="http://schemas.microsoft.com/office/powerpoint/2010/main" val="3071269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600" dirty="0" smtClean="0"/>
              <a:t>HUMR 5131 – L9 – 1</a:t>
            </a:r>
            <a:br>
              <a:rPr lang="en-US" sz="1600" dirty="0" smtClean="0"/>
            </a:br>
            <a:r>
              <a:rPr lang="en-US" sz="1600" b="1" dirty="0" smtClean="0"/>
              <a:t>HR: </a:t>
            </a:r>
            <a:r>
              <a:rPr lang="en-US" sz="1600" b="1" dirty="0"/>
              <a:t>C</a:t>
            </a:r>
            <a:r>
              <a:rPr lang="en-US" sz="1600" b="1" dirty="0" smtClean="0"/>
              <a:t>ommitment &amp; Compliance</a:t>
            </a:r>
            <a:endParaRPr lang="en-US" sz="1600" b="1" dirty="0"/>
          </a:p>
        </p:txBody>
      </p:sp>
      <p:sp>
        <p:nvSpPr>
          <p:cNvPr id="3" name="Content Placeholder 2"/>
          <p:cNvSpPr>
            <a:spLocks noGrp="1"/>
          </p:cNvSpPr>
          <p:nvPr>
            <p:ph idx="1"/>
          </p:nvPr>
        </p:nvSpPr>
        <p:spPr/>
        <p:txBody>
          <a:bodyPr>
            <a:normAutofit lnSpcReduction="10000"/>
          </a:bodyPr>
          <a:lstStyle/>
          <a:p>
            <a:r>
              <a:rPr lang="nb-NO" sz="2400" dirty="0" smtClean="0"/>
              <a:t>Simmons: treaties as ‘commitment devices’ </a:t>
            </a:r>
          </a:p>
          <a:p>
            <a:pPr lvl="1"/>
            <a:r>
              <a:rPr lang="nb-NO" sz="2000" dirty="0"/>
              <a:t>c</a:t>
            </a:r>
            <a:r>
              <a:rPr lang="nb-NO" sz="2000" dirty="0" smtClean="0"/>
              <a:t>apacity for clarity / elite-initiated agendas</a:t>
            </a:r>
          </a:p>
          <a:p>
            <a:pPr lvl="1"/>
            <a:r>
              <a:rPr lang="nb-NO" sz="2000" dirty="0"/>
              <a:t>e</a:t>
            </a:r>
            <a:r>
              <a:rPr lang="nb-NO" sz="2000" dirty="0" smtClean="0"/>
              <a:t>nable strategic litigation</a:t>
            </a:r>
          </a:p>
          <a:p>
            <a:pPr lvl="1"/>
            <a:r>
              <a:rPr lang="nb-NO" sz="2000" dirty="0"/>
              <a:t>e</a:t>
            </a:r>
            <a:r>
              <a:rPr lang="nb-NO" sz="2000" dirty="0" smtClean="0"/>
              <a:t>nable social mobilisation</a:t>
            </a:r>
          </a:p>
          <a:p>
            <a:endParaRPr lang="en-US" sz="2400" dirty="0" smtClean="0"/>
          </a:p>
          <a:p>
            <a:r>
              <a:rPr lang="en-US" sz="2400" dirty="0" err="1" smtClean="0"/>
              <a:t>Epp</a:t>
            </a:r>
            <a:r>
              <a:rPr lang="en-US" sz="2400" dirty="0" smtClean="0"/>
              <a:t>: sources of and conditions for domestic compliance</a:t>
            </a:r>
          </a:p>
          <a:p>
            <a:pPr lvl="1"/>
            <a:r>
              <a:rPr lang="en-US" sz="2400" dirty="0"/>
              <a:t>c</a:t>
            </a:r>
            <a:r>
              <a:rPr lang="en-US" sz="2400" dirty="0" smtClean="0"/>
              <a:t>onstitutionalism, activist judges and rights culture not enough</a:t>
            </a:r>
          </a:p>
          <a:p>
            <a:pPr lvl="1"/>
            <a:r>
              <a:rPr lang="en-US" sz="2400" dirty="0"/>
              <a:t>a</a:t>
            </a:r>
            <a:r>
              <a:rPr lang="en-US" sz="2400" dirty="0" smtClean="0"/>
              <a:t>dditionally:  ‘support structure’</a:t>
            </a:r>
          </a:p>
          <a:p>
            <a:pPr lvl="2"/>
            <a:r>
              <a:rPr lang="en-US" sz="2000" dirty="0"/>
              <a:t>d</a:t>
            </a:r>
            <a:r>
              <a:rPr lang="en-US" sz="2000" dirty="0" smtClean="0"/>
              <a:t>iverse and </a:t>
            </a:r>
            <a:r>
              <a:rPr lang="en-US" sz="2000" dirty="0" err="1" smtClean="0"/>
              <a:t>industrialised</a:t>
            </a:r>
            <a:r>
              <a:rPr lang="en-US" sz="2000" dirty="0" smtClean="0"/>
              <a:t> legal profession</a:t>
            </a:r>
          </a:p>
          <a:p>
            <a:pPr lvl="2"/>
            <a:r>
              <a:rPr lang="en-US" sz="2000" dirty="0" smtClean="0"/>
              <a:t>diverse and strong sources of financing</a:t>
            </a:r>
          </a:p>
          <a:p>
            <a:pPr lvl="2"/>
            <a:r>
              <a:rPr lang="en-US" sz="2000" dirty="0" smtClean="0"/>
              <a:t>steady stream of appeals  </a:t>
            </a:r>
          </a:p>
          <a:p>
            <a:pPr marL="0" indent="0">
              <a:buNone/>
            </a:pPr>
            <a:endParaRPr lang="en-US" sz="2400" dirty="0" smtClean="0"/>
          </a:p>
          <a:p>
            <a:pPr marL="0" indent="0">
              <a:buNone/>
            </a:pPr>
            <a:endParaRPr lang="en-US" sz="2400" dirty="0"/>
          </a:p>
        </p:txBody>
      </p:sp>
    </p:spTree>
    <p:extLst>
      <p:ext uri="{BB962C8B-B14F-4D97-AF65-F5344CB8AC3E}">
        <p14:creationId xmlns:p14="http://schemas.microsoft.com/office/powerpoint/2010/main" val="31014696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600" dirty="0" smtClean="0"/>
              <a:t>HUMR 5131 – L9 – 10</a:t>
            </a:r>
            <a:br>
              <a:rPr lang="en-US" sz="1600" dirty="0" smtClean="0"/>
            </a:br>
            <a:r>
              <a:rPr lang="en-US" sz="1600" b="1" dirty="0" smtClean="0"/>
              <a:t>HR: </a:t>
            </a:r>
            <a:r>
              <a:rPr lang="en-US" sz="1600" b="1" dirty="0"/>
              <a:t>C</a:t>
            </a:r>
            <a:r>
              <a:rPr lang="en-US" sz="1600" b="1" dirty="0" smtClean="0"/>
              <a:t>ommitment &amp; Compliance</a:t>
            </a:r>
            <a:endParaRPr lang="en-US" sz="1600" b="1" dirty="0"/>
          </a:p>
        </p:txBody>
      </p:sp>
      <p:sp>
        <p:nvSpPr>
          <p:cNvPr id="3" name="Content Placeholder 2"/>
          <p:cNvSpPr>
            <a:spLocks noGrp="1"/>
          </p:cNvSpPr>
          <p:nvPr>
            <p:ph idx="1"/>
          </p:nvPr>
        </p:nvSpPr>
        <p:spPr/>
        <p:txBody>
          <a:bodyPr>
            <a:noAutofit/>
          </a:bodyPr>
          <a:lstStyle/>
          <a:p>
            <a:pPr marL="0" indent="0">
              <a:buNone/>
            </a:pPr>
            <a:r>
              <a:rPr lang="nb-NO" sz="2000" b="1" dirty="0"/>
              <a:t>p</a:t>
            </a:r>
            <a:r>
              <a:rPr lang="nb-NO" sz="2000" b="1" dirty="0" smtClean="0"/>
              <a:t>romoting human rights: is the international HR movement part of the problem? Yes, because:</a:t>
            </a:r>
            <a:endParaRPr lang="nb-NO" sz="2000" dirty="0" smtClean="0"/>
          </a:p>
          <a:p>
            <a:pPr marL="0" indent="0">
              <a:buNone/>
            </a:pPr>
            <a:endParaRPr lang="nb-NO" sz="2000" dirty="0"/>
          </a:p>
          <a:p>
            <a:r>
              <a:rPr lang="nb-NO" sz="2000" dirty="0"/>
              <a:t>i</a:t>
            </a:r>
            <a:r>
              <a:rPr lang="nb-NO" sz="2000" dirty="0" smtClean="0"/>
              <a:t>t occupies the field of emancipatory possibility</a:t>
            </a:r>
          </a:p>
          <a:p>
            <a:pPr lvl="1"/>
            <a:r>
              <a:rPr lang="nb-NO" sz="1600" dirty="0" smtClean="0"/>
              <a:t>fights against e.g. poverty and corruption are turned into rights struggles</a:t>
            </a:r>
          </a:p>
          <a:p>
            <a:r>
              <a:rPr lang="nb-NO" sz="2000" dirty="0" smtClean="0"/>
              <a:t>HR analysis results in too narrow framing</a:t>
            </a:r>
          </a:p>
          <a:p>
            <a:pPr lvl="1"/>
            <a:r>
              <a:rPr lang="nb-NO" sz="1600" dirty="0" smtClean="0"/>
              <a:t>focus on procedure at the cost of substance; exaggerated focus on the state</a:t>
            </a:r>
          </a:p>
          <a:p>
            <a:r>
              <a:rPr lang="nb-NO" sz="2000" dirty="0" smtClean="0"/>
              <a:t>HR talk generalises too much (dichotomises)</a:t>
            </a:r>
          </a:p>
          <a:p>
            <a:pPr lvl="1"/>
            <a:r>
              <a:rPr lang="nb-NO" sz="1600" dirty="0" smtClean="0"/>
              <a:t>from many shades of experiences and nuanced roles to victim or perpetrator</a:t>
            </a:r>
          </a:p>
          <a:p>
            <a:r>
              <a:rPr lang="nb-NO" sz="2000" dirty="0" smtClean="0"/>
              <a:t>HR talk particularises too much</a:t>
            </a:r>
          </a:p>
          <a:p>
            <a:pPr lvl="1"/>
            <a:r>
              <a:rPr lang="nb-NO" sz="1600" dirty="0"/>
              <a:t>f</a:t>
            </a:r>
            <a:r>
              <a:rPr lang="nb-NO" sz="1600" dirty="0" smtClean="0"/>
              <a:t>ocus on individuals, and as rights-holders </a:t>
            </a:r>
          </a:p>
          <a:p>
            <a:r>
              <a:rPr lang="nb-NO" sz="2000" dirty="0" smtClean="0"/>
              <a:t>HR rallying promises more than it can deliver (utopianism)</a:t>
            </a:r>
          </a:p>
          <a:p>
            <a:r>
              <a:rPr lang="nb-NO" sz="2000" dirty="0" smtClean="0"/>
              <a:t>HR work creates false solidarities by representing everyone </a:t>
            </a:r>
          </a:p>
          <a:p>
            <a:pPr marL="0" indent="0">
              <a:buNone/>
            </a:pPr>
            <a:endParaRPr lang="nb-NO" sz="2000" dirty="0" smtClean="0"/>
          </a:p>
          <a:p>
            <a:pPr marL="0" indent="0">
              <a:buNone/>
            </a:pPr>
            <a:r>
              <a:rPr lang="nb-NO" sz="2000" dirty="0" smtClean="0"/>
              <a:t>  </a:t>
            </a:r>
          </a:p>
          <a:p>
            <a:pPr marL="0" indent="0">
              <a:buNone/>
            </a:pPr>
            <a:endParaRPr lang="nb-NO" sz="2000" dirty="0" smtClean="0"/>
          </a:p>
          <a:p>
            <a:pPr marL="0" indent="0">
              <a:buNone/>
            </a:pPr>
            <a:endParaRPr lang="nb-NO" sz="2000" dirty="0" smtClean="0"/>
          </a:p>
          <a:p>
            <a:pPr marL="0" indent="0">
              <a:buNone/>
            </a:pPr>
            <a:endParaRPr lang="nb-NO" sz="2000" dirty="0"/>
          </a:p>
          <a:p>
            <a:pPr marL="0" indent="0">
              <a:buNone/>
            </a:pPr>
            <a:r>
              <a:rPr lang="nb-NO" sz="2000" dirty="0" smtClean="0"/>
              <a:t>  </a:t>
            </a:r>
            <a:endParaRPr lang="nb-NO" sz="2000" dirty="0"/>
          </a:p>
        </p:txBody>
      </p:sp>
    </p:spTree>
    <p:extLst>
      <p:ext uri="{BB962C8B-B14F-4D97-AF65-F5344CB8AC3E}">
        <p14:creationId xmlns:p14="http://schemas.microsoft.com/office/powerpoint/2010/main" val="7976659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600" dirty="0" smtClean="0"/>
              <a:t>HUMR 5131 – L9 – </a:t>
            </a:r>
            <a:r>
              <a:rPr lang="en-US" sz="1600" dirty="0"/>
              <a:t>2</a:t>
            </a:r>
            <a:r>
              <a:rPr lang="en-US" sz="1600" dirty="0" smtClean="0"/>
              <a:t/>
            </a:r>
            <a:br>
              <a:rPr lang="en-US" sz="1600" dirty="0" smtClean="0"/>
            </a:br>
            <a:r>
              <a:rPr lang="en-US" sz="1600" b="1" dirty="0" smtClean="0"/>
              <a:t>HR: </a:t>
            </a:r>
            <a:r>
              <a:rPr lang="en-US" sz="1600" b="1" dirty="0"/>
              <a:t>C</a:t>
            </a:r>
            <a:r>
              <a:rPr lang="en-US" sz="1600" b="1" dirty="0" smtClean="0"/>
              <a:t>ommitment &amp; Compliance</a:t>
            </a:r>
            <a:endParaRPr lang="en-US" sz="1600" b="1" dirty="0"/>
          </a:p>
        </p:txBody>
      </p:sp>
      <p:sp>
        <p:nvSpPr>
          <p:cNvPr id="3" name="Content Placeholder 2"/>
          <p:cNvSpPr>
            <a:spLocks noGrp="1"/>
          </p:cNvSpPr>
          <p:nvPr>
            <p:ph idx="1"/>
          </p:nvPr>
        </p:nvSpPr>
        <p:spPr/>
        <p:txBody>
          <a:bodyPr>
            <a:normAutofit fontScale="92500" lnSpcReduction="20000"/>
          </a:bodyPr>
          <a:lstStyle/>
          <a:p>
            <a:pPr marL="0" indent="0">
              <a:buNone/>
            </a:pPr>
            <a:r>
              <a:rPr lang="nb-NO" sz="2400" dirty="0"/>
              <a:t>Risse, Ropp and Sikkink: </a:t>
            </a:r>
            <a:r>
              <a:rPr lang="nb-NO" sz="2400" dirty="0" smtClean="0"/>
              <a:t>‘the spiral model’</a:t>
            </a:r>
            <a:endParaRPr lang="nb-NO" sz="2400" dirty="0"/>
          </a:p>
          <a:p>
            <a:pPr marL="0" indent="0">
              <a:buNone/>
            </a:pPr>
            <a:r>
              <a:rPr lang="nb-NO" sz="2000" dirty="0"/>
              <a:t>‘socialisation’ of international HR norms into domestic </a:t>
            </a:r>
            <a:r>
              <a:rPr lang="nb-NO" sz="2000" dirty="0" smtClean="0"/>
              <a:t>practice</a:t>
            </a:r>
          </a:p>
          <a:p>
            <a:endParaRPr lang="nb-NO" sz="2000" dirty="0" smtClean="0"/>
          </a:p>
          <a:p>
            <a:r>
              <a:rPr lang="nb-NO" sz="2000" dirty="0" smtClean="0"/>
              <a:t>diffusion of HR by way of ‘transnational advocacy networks’</a:t>
            </a:r>
          </a:p>
          <a:p>
            <a:endParaRPr lang="nb-NO" sz="2000" dirty="0" smtClean="0"/>
          </a:p>
          <a:p>
            <a:r>
              <a:rPr lang="nb-NO" sz="2000" dirty="0" smtClean="0"/>
              <a:t>three mechanisms (processes) of socialisation</a:t>
            </a:r>
          </a:p>
          <a:p>
            <a:endParaRPr lang="nb-NO" sz="2000" dirty="0" smtClean="0"/>
          </a:p>
          <a:p>
            <a:r>
              <a:rPr lang="nb-NO" sz="2000" dirty="0" smtClean="0"/>
              <a:t>five stages (in ‘world time’)</a:t>
            </a:r>
          </a:p>
          <a:p>
            <a:endParaRPr lang="nb-NO" sz="2000" dirty="0" smtClean="0"/>
          </a:p>
          <a:p>
            <a:r>
              <a:rPr lang="nb-NO" sz="2000" dirty="0" smtClean="0"/>
              <a:t>method: comparing paired empirical cases, two selected rights (right to life, freedom from torture) in 2 x 5 countries </a:t>
            </a:r>
          </a:p>
          <a:p>
            <a:endParaRPr lang="nb-NO" sz="2000" dirty="0" smtClean="0"/>
          </a:p>
          <a:p>
            <a:r>
              <a:rPr lang="nb-NO" sz="2000" dirty="0" smtClean="0"/>
              <a:t>research goals:</a:t>
            </a:r>
          </a:p>
          <a:p>
            <a:pPr lvl="1"/>
            <a:r>
              <a:rPr lang="nb-NO" sz="1600" dirty="0" smtClean="0"/>
              <a:t>empirical: understanding conditions for compliance and implementation</a:t>
            </a:r>
          </a:p>
          <a:p>
            <a:pPr lvl="1"/>
            <a:r>
              <a:rPr lang="nb-NO" sz="1600" dirty="0"/>
              <a:t>t</a:t>
            </a:r>
            <a:r>
              <a:rPr lang="nb-NO" sz="1600" dirty="0" smtClean="0"/>
              <a:t>heoretical: impact of principled ideas in international politics</a:t>
            </a:r>
            <a:endParaRPr lang="nb-NO" sz="1600" dirty="0"/>
          </a:p>
          <a:p>
            <a:pPr lvl="1"/>
            <a:endParaRPr lang="en-US" sz="1600" dirty="0" smtClean="0"/>
          </a:p>
        </p:txBody>
      </p:sp>
    </p:spTree>
    <p:extLst>
      <p:ext uri="{BB962C8B-B14F-4D97-AF65-F5344CB8AC3E}">
        <p14:creationId xmlns:p14="http://schemas.microsoft.com/office/powerpoint/2010/main" val="14671245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600" dirty="0" smtClean="0"/>
              <a:t>HUMR 5131 – L9 – 3</a:t>
            </a:r>
            <a:br>
              <a:rPr lang="en-US" sz="1600" dirty="0" smtClean="0"/>
            </a:br>
            <a:r>
              <a:rPr lang="en-US" sz="1600" b="1" dirty="0" smtClean="0"/>
              <a:t>HR: </a:t>
            </a:r>
            <a:r>
              <a:rPr lang="en-US" sz="1600" b="1" dirty="0"/>
              <a:t>C</a:t>
            </a:r>
            <a:r>
              <a:rPr lang="en-US" sz="1600" b="1" dirty="0" smtClean="0"/>
              <a:t>ommitment &amp; Compliance</a:t>
            </a:r>
            <a:endParaRPr lang="en-US" sz="1600" b="1" dirty="0"/>
          </a:p>
        </p:txBody>
      </p:sp>
      <p:sp>
        <p:nvSpPr>
          <p:cNvPr id="3" name="Content Placeholder 2"/>
          <p:cNvSpPr>
            <a:spLocks noGrp="1"/>
          </p:cNvSpPr>
          <p:nvPr>
            <p:ph idx="1"/>
          </p:nvPr>
        </p:nvSpPr>
        <p:spPr/>
        <p:txBody>
          <a:bodyPr>
            <a:normAutofit fontScale="92500" lnSpcReduction="10000"/>
          </a:bodyPr>
          <a:lstStyle/>
          <a:p>
            <a:pPr marL="0" indent="0">
              <a:buNone/>
            </a:pPr>
            <a:r>
              <a:rPr lang="nb-NO" sz="2400" b="1" dirty="0" smtClean="0"/>
              <a:t>the spiral model:</a:t>
            </a:r>
            <a:endParaRPr lang="nb-NO" sz="2000" b="1" dirty="0" smtClean="0"/>
          </a:p>
          <a:p>
            <a:pPr marL="0" indent="0">
              <a:buNone/>
            </a:pPr>
            <a:r>
              <a:rPr lang="nb-NO" sz="2000" dirty="0"/>
              <a:t>d</a:t>
            </a:r>
            <a:r>
              <a:rPr lang="nb-NO" sz="2000" dirty="0" smtClean="0"/>
              <a:t>iffusion of HR by way of ‘transnational advocacy networks’</a:t>
            </a:r>
          </a:p>
          <a:p>
            <a:pPr marL="0" indent="0">
              <a:buNone/>
            </a:pPr>
            <a:endParaRPr lang="nb-NO" sz="2000" dirty="0" smtClean="0"/>
          </a:p>
          <a:p>
            <a:r>
              <a:rPr lang="nb-NO" sz="2000" dirty="0"/>
              <a:t>p</a:t>
            </a:r>
            <a:r>
              <a:rPr lang="nb-NO" sz="2000" dirty="0" smtClean="0"/>
              <a:t>utting norm-violating states on the international agenda in terms of moral consciousness-raising</a:t>
            </a:r>
          </a:p>
          <a:p>
            <a:endParaRPr lang="nb-NO" sz="2000" dirty="0" smtClean="0"/>
          </a:p>
          <a:p>
            <a:r>
              <a:rPr lang="nb-NO" sz="2000" dirty="0"/>
              <a:t>e</a:t>
            </a:r>
            <a:r>
              <a:rPr lang="nb-NO" sz="2000" dirty="0" smtClean="0"/>
              <a:t>mpowering and legitimating the claims of domestic opposition groups (mobilising domestic opposition)</a:t>
            </a:r>
          </a:p>
          <a:p>
            <a:endParaRPr lang="nb-NO" sz="2000" dirty="0" smtClean="0"/>
          </a:p>
          <a:p>
            <a:r>
              <a:rPr lang="nb-NO" sz="2000" dirty="0"/>
              <a:t>c</a:t>
            </a:r>
            <a:r>
              <a:rPr lang="nb-NO" sz="2000" dirty="0" smtClean="0"/>
              <a:t>hallenging norm-violating governments by creating a transnational structure pressuring simultaneously from above and from below</a:t>
            </a:r>
          </a:p>
          <a:p>
            <a:pPr marL="0" indent="0">
              <a:buNone/>
            </a:pPr>
            <a:endParaRPr lang="nb-NO" sz="2000" dirty="0"/>
          </a:p>
          <a:p>
            <a:pPr marL="0" indent="0">
              <a:buNone/>
            </a:pPr>
            <a:r>
              <a:rPr lang="nb-NO" sz="2000" dirty="0" smtClean="0"/>
              <a:t>actors in networks: international community, UN system, IGOs, INGOs, liberal states, domestic NGOs and opposition groups  </a:t>
            </a:r>
          </a:p>
        </p:txBody>
      </p:sp>
    </p:spTree>
    <p:extLst>
      <p:ext uri="{BB962C8B-B14F-4D97-AF65-F5344CB8AC3E}">
        <p14:creationId xmlns:p14="http://schemas.microsoft.com/office/powerpoint/2010/main" val="39640581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600" dirty="0" smtClean="0"/>
              <a:t>HUMR 5131 – L9 – </a:t>
            </a:r>
            <a:r>
              <a:rPr lang="en-US" sz="1600" dirty="0"/>
              <a:t>4</a:t>
            </a:r>
            <a:r>
              <a:rPr lang="en-US" sz="1600" dirty="0" smtClean="0"/>
              <a:t/>
            </a:r>
            <a:br>
              <a:rPr lang="en-US" sz="1600" dirty="0" smtClean="0"/>
            </a:br>
            <a:r>
              <a:rPr lang="en-US" sz="1600" b="1" dirty="0" smtClean="0"/>
              <a:t>HR: </a:t>
            </a:r>
            <a:r>
              <a:rPr lang="en-US" sz="1600" b="1" dirty="0"/>
              <a:t>C</a:t>
            </a:r>
            <a:r>
              <a:rPr lang="en-US" sz="1600" b="1" dirty="0" smtClean="0"/>
              <a:t>ommitment &amp; Compliance</a:t>
            </a:r>
            <a:endParaRPr lang="en-US" sz="1600" b="1" dirty="0"/>
          </a:p>
        </p:txBody>
      </p:sp>
      <p:sp>
        <p:nvSpPr>
          <p:cNvPr id="3" name="Content Placeholder 2"/>
          <p:cNvSpPr>
            <a:spLocks noGrp="1"/>
          </p:cNvSpPr>
          <p:nvPr>
            <p:ph idx="1"/>
          </p:nvPr>
        </p:nvSpPr>
        <p:spPr/>
        <p:txBody>
          <a:bodyPr>
            <a:normAutofit/>
          </a:bodyPr>
          <a:lstStyle/>
          <a:p>
            <a:pPr marL="0" indent="0">
              <a:buNone/>
            </a:pPr>
            <a:r>
              <a:rPr lang="nb-NO" sz="2400" b="1" dirty="0" smtClean="0"/>
              <a:t>the spiral model:</a:t>
            </a:r>
            <a:endParaRPr lang="nb-NO" sz="2400" b="1" dirty="0"/>
          </a:p>
          <a:p>
            <a:pPr marL="0" indent="0">
              <a:buNone/>
            </a:pPr>
            <a:r>
              <a:rPr lang="nb-NO" sz="2000" dirty="0" smtClean="0"/>
              <a:t>three ‘mechanisms or ‘processes of socialisation’ of HR norms into </a:t>
            </a:r>
            <a:r>
              <a:rPr lang="nb-NO" sz="2000" dirty="0"/>
              <a:t>domestic </a:t>
            </a:r>
            <a:r>
              <a:rPr lang="nb-NO" sz="2000" dirty="0" smtClean="0"/>
              <a:t>practice:</a:t>
            </a:r>
          </a:p>
          <a:p>
            <a:endParaRPr lang="nb-NO" sz="2000" dirty="0" smtClean="0"/>
          </a:p>
          <a:p>
            <a:r>
              <a:rPr lang="nb-NO" sz="2000" dirty="0" smtClean="0"/>
              <a:t>Instrumental adaptation and strategic bargaining</a:t>
            </a:r>
          </a:p>
          <a:p>
            <a:pPr lvl="1"/>
            <a:r>
              <a:rPr lang="nb-NO" sz="1600" dirty="0" smtClean="0"/>
              <a:t>‘talking the talk’: dictators that sign but do nothing more  </a:t>
            </a:r>
          </a:p>
          <a:p>
            <a:r>
              <a:rPr lang="nb-NO" sz="2000" dirty="0" smtClean="0"/>
              <a:t>Moral consciousness-raising, argumentation, dialogue and persuasion</a:t>
            </a:r>
          </a:p>
          <a:p>
            <a:pPr lvl="1"/>
            <a:r>
              <a:rPr lang="nb-NO" sz="1600" dirty="0"/>
              <a:t>t</a:t>
            </a:r>
            <a:r>
              <a:rPr lang="nb-NO" sz="1600" dirty="0" smtClean="0"/>
              <a:t>alk as discourse: not merely information exchange, but implying definitions and identities: shaming and blaming  </a:t>
            </a:r>
          </a:p>
          <a:p>
            <a:r>
              <a:rPr lang="nb-NO" sz="2000" dirty="0" smtClean="0"/>
              <a:t>Institutionalisation and habitualisation</a:t>
            </a:r>
          </a:p>
          <a:p>
            <a:pPr marL="0" indent="0">
              <a:buNone/>
            </a:pPr>
            <a:endParaRPr lang="nb-NO" sz="2000" dirty="0"/>
          </a:p>
          <a:p>
            <a:pPr marL="0" indent="0">
              <a:buNone/>
            </a:pPr>
            <a:r>
              <a:rPr lang="nb-NO" sz="2000" dirty="0"/>
              <a:t>i</a:t>
            </a:r>
            <a:r>
              <a:rPr lang="nb-NO" sz="2000" dirty="0" smtClean="0"/>
              <a:t>deal types, may take place simultaneously, differs according to underlying modes of social action and interaction</a:t>
            </a:r>
          </a:p>
          <a:p>
            <a:endParaRPr lang="nb-NO" sz="2000" dirty="0" smtClean="0"/>
          </a:p>
          <a:p>
            <a:pPr lvl="1"/>
            <a:endParaRPr lang="en-US" sz="1600" dirty="0" smtClean="0"/>
          </a:p>
        </p:txBody>
      </p:sp>
    </p:spTree>
    <p:extLst>
      <p:ext uri="{BB962C8B-B14F-4D97-AF65-F5344CB8AC3E}">
        <p14:creationId xmlns:p14="http://schemas.microsoft.com/office/powerpoint/2010/main" val="1580063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600" dirty="0" smtClean="0"/>
              <a:t>HUMR 5131 – L9 – </a:t>
            </a:r>
            <a:r>
              <a:rPr lang="en-US" sz="1600" dirty="0"/>
              <a:t>5</a:t>
            </a:r>
            <a:r>
              <a:rPr lang="en-US" sz="1600" dirty="0" smtClean="0"/>
              <a:t/>
            </a:r>
            <a:br>
              <a:rPr lang="en-US" sz="1600" dirty="0" smtClean="0"/>
            </a:br>
            <a:r>
              <a:rPr lang="en-US" sz="1600" b="1" dirty="0" smtClean="0"/>
              <a:t>HR: </a:t>
            </a:r>
            <a:r>
              <a:rPr lang="en-US" sz="1600" b="1" dirty="0"/>
              <a:t>C</a:t>
            </a:r>
            <a:r>
              <a:rPr lang="en-US" sz="1600" b="1" dirty="0" smtClean="0"/>
              <a:t>ommitment &amp; Compliance</a:t>
            </a:r>
            <a:endParaRPr lang="en-US" sz="1600" b="1" dirty="0"/>
          </a:p>
        </p:txBody>
      </p:sp>
      <p:sp>
        <p:nvSpPr>
          <p:cNvPr id="3" name="Content Placeholder 2"/>
          <p:cNvSpPr>
            <a:spLocks noGrp="1"/>
          </p:cNvSpPr>
          <p:nvPr>
            <p:ph idx="1"/>
          </p:nvPr>
        </p:nvSpPr>
        <p:spPr/>
        <p:txBody>
          <a:bodyPr>
            <a:normAutofit fontScale="92500" lnSpcReduction="20000"/>
          </a:bodyPr>
          <a:lstStyle/>
          <a:p>
            <a:pPr marL="0" indent="0">
              <a:buNone/>
            </a:pPr>
            <a:r>
              <a:rPr lang="nb-NO" sz="2400" b="1" dirty="0"/>
              <a:t>t</a:t>
            </a:r>
            <a:r>
              <a:rPr lang="nb-NO" sz="2400" b="1" dirty="0" smtClean="0"/>
              <a:t>he five stages of the spiral model: </a:t>
            </a:r>
            <a:endParaRPr lang="nb-NO" sz="2400" dirty="0" smtClean="0"/>
          </a:p>
          <a:p>
            <a:endParaRPr lang="nb-NO" sz="2400" dirty="0" smtClean="0"/>
          </a:p>
          <a:p>
            <a:r>
              <a:rPr lang="nb-NO" sz="2400" dirty="0" smtClean="0"/>
              <a:t>repression and activation of network</a:t>
            </a:r>
          </a:p>
          <a:p>
            <a:pPr lvl="1"/>
            <a:r>
              <a:rPr lang="nb-NO" sz="2000" dirty="0"/>
              <a:t>g</a:t>
            </a:r>
            <a:r>
              <a:rPr lang="nb-NO" sz="2000" dirty="0" smtClean="0"/>
              <a:t>athering of information, international attention</a:t>
            </a:r>
          </a:p>
          <a:p>
            <a:r>
              <a:rPr lang="nb-NO" sz="2400" dirty="0"/>
              <a:t>d</a:t>
            </a:r>
            <a:r>
              <a:rPr lang="nb-NO" sz="2400" dirty="0" smtClean="0"/>
              <a:t>enial</a:t>
            </a:r>
          </a:p>
          <a:p>
            <a:pPr lvl="1"/>
            <a:r>
              <a:rPr lang="nb-NO" sz="2000" dirty="0" smtClean="0"/>
              <a:t>international condemnation, domestic opposition bypass the state and search international allies</a:t>
            </a:r>
          </a:p>
          <a:p>
            <a:r>
              <a:rPr lang="nb-NO" sz="2400" dirty="0"/>
              <a:t>t</a:t>
            </a:r>
            <a:r>
              <a:rPr lang="nb-NO" sz="2400" dirty="0" smtClean="0"/>
              <a:t>actical concessions </a:t>
            </a:r>
          </a:p>
          <a:p>
            <a:pPr lvl="1"/>
            <a:r>
              <a:rPr lang="nb-NO" sz="2000" dirty="0" smtClean="0"/>
              <a:t>cosmetic changes, but a strengthened domestic opposition: the ‘boomerang effect’ also risk of backlash: cycles of violence</a:t>
            </a:r>
          </a:p>
          <a:p>
            <a:r>
              <a:rPr lang="nb-NO" sz="2400" dirty="0"/>
              <a:t>p</a:t>
            </a:r>
            <a:r>
              <a:rPr lang="nb-NO" sz="2400" dirty="0" smtClean="0"/>
              <a:t>rescriptive status</a:t>
            </a:r>
          </a:p>
          <a:p>
            <a:pPr lvl="1"/>
            <a:r>
              <a:rPr lang="nb-NO" sz="2000" dirty="0"/>
              <a:t>r</a:t>
            </a:r>
            <a:r>
              <a:rPr lang="nb-NO" sz="2000" dirty="0" smtClean="0"/>
              <a:t>atification and implementation; government accept validity of HR</a:t>
            </a:r>
          </a:p>
          <a:p>
            <a:r>
              <a:rPr lang="nb-NO" sz="2400" dirty="0"/>
              <a:t>r</a:t>
            </a:r>
            <a:r>
              <a:rPr lang="nb-NO" sz="2400" dirty="0" smtClean="0"/>
              <a:t>ule-consistent behaviour</a:t>
            </a:r>
          </a:p>
          <a:p>
            <a:pPr lvl="1"/>
            <a:r>
              <a:rPr lang="nb-NO" sz="1900" dirty="0"/>
              <a:t>i</a:t>
            </a:r>
            <a:r>
              <a:rPr lang="nb-NO" sz="1900" dirty="0" smtClean="0"/>
              <a:t>nternalisation of HR norms in all government practices </a:t>
            </a:r>
          </a:p>
          <a:p>
            <a:pPr lvl="1"/>
            <a:endParaRPr lang="en-US" sz="1600" dirty="0" smtClean="0"/>
          </a:p>
        </p:txBody>
      </p:sp>
    </p:spTree>
    <p:extLst>
      <p:ext uri="{BB962C8B-B14F-4D97-AF65-F5344CB8AC3E}">
        <p14:creationId xmlns:p14="http://schemas.microsoft.com/office/powerpoint/2010/main" val="8744003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600" dirty="0" smtClean="0"/>
              <a:t>HUMR 5131 – L9 – 6</a:t>
            </a:r>
            <a:br>
              <a:rPr lang="en-US" sz="1600" dirty="0" smtClean="0"/>
            </a:br>
            <a:r>
              <a:rPr lang="en-US" sz="1600" b="1" dirty="0" smtClean="0"/>
              <a:t>HR: </a:t>
            </a:r>
            <a:r>
              <a:rPr lang="en-US" sz="1600" b="1" dirty="0"/>
              <a:t>C</a:t>
            </a:r>
            <a:r>
              <a:rPr lang="en-US" sz="1600" b="1" dirty="0" smtClean="0"/>
              <a:t>ommitment &amp; Compliance</a:t>
            </a:r>
            <a:endParaRPr lang="en-US" sz="1600" b="1" dirty="0"/>
          </a:p>
        </p:txBody>
      </p:sp>
      <p:sp>
        <p:nvSpPr>
          <p:cNvPr id="3" name="Content Placeholder 2"/>
          <p:cNvSpPr>
            <a:spLocks noGrp="1"/>
          </p:cNvSpPr>
          <p:nvPr>
            <p:ph idx="1"/>
          </p:nvPr>
        </p:nvSpPr>
        <p:spPr/>
        <p:txBody>
          <a:bodyPr>
            <a:noAutofit/>
          </a:bodyPr>
          <a:lstStyle/>
          <a:p>
            <a:pPr marL="0" indent="0">
              <a:buNone/>
            </a:pPr>
            <a:r>
              <a:rPr lang="nb-NO" sz="2000" b="1" dirty="0" smtClean="0"/>
              <a:t>the spiral model: </a:t>
            </a:r>
            <a:endParaRPr lang="en-US" sz="2000" dirty="0"/>
          </a:p>
          <a:p>
            <a:pPr marL="0" indent="0">
              <a:buNone/>
            </a:pPr>
            <a:r>
              <a:rPr lang="en-US" sz="2000" dirty="0" smtClean="0"/>
              <a:t>alternative explanation in 1999 book</a:t>
            </a:r>
          </a:p>
          <a:p>
            <a:r>
              <a:rPr lang="en-US" sz="2000" dirty="0" smtClean="0"/>
              <a:t>the primacy of domestic politics, i.e., strong correlations between economic growth and </a:t>
            </a:r>
            <a:r>
              <a:rPr lang="en-US" sz="2000" dirty="0" err="1" smtClean="0"/>
              <a:t>democratisation</a:t>
            </a:r>
            <a:endParaRPr lang="en-US" sz="2000" dirty="0" smtClean="0"/>
          </a:p>
          <a:p>
            <a:endParaRPr lang="en-US" sz="2000" dirty="0" smtClean="0"/>
          </a:p>
          <a:p>
            <a:r>
              <a:rPr lang="en-US" sz="2000" dirty="0" smtClean="0"/>
              <a:t>self-criticism in new (2013) book</a:t>
            </a:r>
          </a:p>
          <a:p>
            <a:pPr lvl="1"/>
            <a:r>
              <a:rPr lang="en-US" sz="1600" dirty="0" err="1" smtClean="0"/>
              <a:t>underspecification</a:t>
            </a:r>
            <a:r>
              <a:rPr lang="en-US" sz="1600" dirty="0" smtClean="0"/>
              <a:t> of processes and scope conditions</a:t>
            </a:r>
          </a:p>
          <a:p>
            <a:pPr lvl="2"/>
            <a:r>
              <a:rPr lang="en-US" sz="1600" dirty="0"/>
              <a:t>n</a:t>
            </a:r>
            <a:r>
              <a:rPr lang="en-US" sz="1600" dirty="0" smtClean="0"/>
              <a:t>ow: 4 mechanisms of compliance: coercion (force), sanctions and rewards, persuasion (discourse), capacity-building </a:t>
            </a:r>
          </a:p>
          <a:p>
            <a:pPr lvl="1"/>
            <a:r>
              <a:rPr lang="en-US" sz="1600" dirty="0" smtClean="0"/>
              <a:t>limited statehood (‘failed states’)</a:t>
            </a:r>
          </a:p>
          <a:p>
            <a:pPr marL="0" indent="0">
              <a:buNone/>
            </a:pPr>
            <a:endParaRPr lang="en-US" sz="2000" dirty="0"/>
          </a:p>
          <a:p>
            <a:pPr marL="0" indent="0">
              <a:buNone/>
            </a:pPr>
            <a:r>
              <a:rPr lang="en-US" sz="2000" dirty="0" smtClean="0"/>
              <a:t>For discussion: How and why does a member of the military who has ordered extrajudicial executions in the past decide to stop this practice?</a:t>
            </a:r>
          </a:p>
        </p:txBody>
      </p:sp>
    </p:spTree>
    <p:extLst>
      <p:ext uri="{BB962C8B-B14F-4D97-AF65-F5344CB8AC3E}">
        <p14:creationId xmlns:p14="http://schemas.microsoft.com/office/powerpoint/2010/main" val="6924450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600" dirty="0" smtClean="0"/>
              <a:t>HUMR 5131 – L9 – </a:t>
            </a:r>
            <a:r>
              <a:rPr lang="en-US" sz="1600" dirty="0"/>
              <a:t>7</a:t>
            </a:r>
            <a:r>
              <a:rPr lang="en-US" sz="1600" dirty="0" smtClean="0"/>
              <a:t/>
            </a:r>
            <a:br>
              <a:rPr lang="en-US" sz="1600" dirty="0" smtClean="0"/>
            </a:br>
            <a:r>
              <a:rPr lang="en-US" sz="1600" b="1" dirty="0" smtClean="0"/>
              <a:t>HR: </a:t>
            </a:r>
            <a:r>
              <a:rPr lang="en-US" sz="1600" b="1" dirty="0"/>
              <a:t>C</a:t>
            </a:r>
            <a:r>
              <a:rPr lang="en-US" sz="1600" b="1" dirty="0" smtClean="0"/>
              <a:t>ommitment &amp; Compliance</a:t>
            </a:r>
            <a:endParaRPr lang="en-US" sz="1600" b="1" dirty="0"/>
          </a:p>
        </p:txBody>
      </p:sp>
      <p:sp>
        <p:nvSpPr>
          <p:cNvPr id="3" name="Content Placeholder 2"/>
          <p:cNvSpPr>
            <a:spLocks noGrp="1"/>
          </p:cNvSpPr>
          <p:nvPr>
            <p:ph idx="1"/>
          </p:nvPr>
        </p:nvSpPr>
        <p:spPr/>
        <p:txBody>
          <a:bodyPr>
            <a:noAutofit/>
          </a:bodyPr>
          <a:lstStyle/>
          <a:p>
            <a:pPr marL="0" indent="0">
              <a:buNone/>
            </a:pPr>
            <a:r>
              <a:rPr lang="nb-NO" sz="2000" b="1" dirty="0" smtClean="0"/>
              <a:t>Promoting human rights from below: fighting child prostitution in Thailand </a:t>
            </a:r>
            <a:endParaRPr lang="nb-NO" sz="2000" dirty="0" smtClean="0"/>
          </a:p>
          <a:p>
            <a:pPr marL="0" indent="0">
              <a:buNone/>
            </a:pPr>
            <a:endParaRPr lang="nb-NO" sz="2000" dirty="0"/>
          </a:p>
          <a:p>
            <a:r>
              <a:rPr lang="nb-NO" sz="2000" dirty="0" smtClean="0"/>
              <a:t>local knowledge v universalising treaty texts</a:t>
            </a:r>
          </a:p>
          <a:p>
            <a:r>
              <a:rPr lang="nb-NO" sz="2000" dirty="0" smtClean="0"/>
              <a:t>UN: an agent of globalisation</a:t>
            </a:r>
          </a:p>
          <a:p>
            <a:r>
              <a:rPr lang="nb-NO" sz="2000" dirty="0" smtClean="0"/>
              <a:t>NGO activists: the experts in the global langauge of HR treaties </a:t>
            </a:r>
          </a:p>
          <a:p>
            <a:r>
              <a:rPr lang="nb-NO" sz="2000" dirty="0" smtClean="0"/>
              <a:t>the Convention on the rights of the Child: </a:t>
            </a:r>
          </a:p>
          <a:p>
            <a:pPr lvl="1"/>
            <a:r>
              <a:rPr lang="nb-NO" sz="1600" dirty="0" smtClean="0"/>
              <a:t>‘a child means every human being below the age of 18 years’</a:t>
            </a:r>
          </a:p>
          <a:p>
            <a:pPr lvl="1"/>
            <a:r>
              <a:rPr lang="nb-NO" sz="1600" dirty="0"/>
              <a:t>f</a:t>
            </a:r>
            <a:r>
              <a:rPr lang="nb-NO" sz="1600" dirty="0" smtClean="0"/>
              <a:t>ixing the boundaries of childhood and setting the parameters of an acceptable childhood </a:t>
            </a:r>
          </a:p>
          <a:p>
            <a:pPr lvl="1"/>
            <a:endParaRPr lang="nb-NO" sz="1600" dirty="0" smtClean="0"/>
          </a:p>
          <a:p>
            <a:pPr marL="0" indent="0">
              <a:buNone/>
            </a:pPr>
            <a:r>
              <a:rPr lang="nb-NO" sz="2000" dirty="0" smtClean="0"/>
              <a:t>Compare: ‘It is the duty of every person to aid, support and protect his children and it is the duty of children to honour their parents always, and to aid, support and protect them when they need it.’</a:t>
            </a:r>
            <a:endParaRPr lang="en-US" sz="2000" dirty="0"/>
          </a:p>
        </p:txBody>
      </p:sp>
    </p:spTree>
    <p:extLst>
      <p:ext uri="{BB962C8B-B14F-4D97-AF65-F5344CB8AC3E}">
        <p14:creationId xmlns:p14="http://schemas.microsoft.com/office/powerpoint/2010/main" val="18710137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600" dirty="0" smtClean="0"/>
              <a:t>HUMR 5131 – L9 – 8</a:t>
            </a:r>
            <a:br>
              <a:rPr lang="en-US" sz="1600" dirty="0" smtClean="0"/>
            </a:br>
            <a:r>
              <a:rPr lang="en-US" sz="1600" b="1" dirty="0" smtClean="0"/>
              <a:t>HR: </a:t>
            </a:r>
            <a:r>
              <a:rPr lang="en-US" sz="1600" b="1" dirty="0"/>
              <a:t>C</a:t>
            </a:r>
            <a:r>
              <a:rPr lang="en-US" sz="1600" b="1" dirty="0" smtClean="0"/>
              <a:t>ommitment &amp; Compliance</a:t>
            </a:r>
            <a:endParaRPr lang="en-US" sz="1600" b="1" dirty="0"/>
          </a:p>
        </p:txBody>
      </p:sp>
      <p:sp>
        <p:nvSpPr>
          <p:cNvPr id="3" name="Content Placeholder 2"/>
          <p:cNvSpPr>
            <a:spLocks noGrp="1"/>
          </p:cNvSpPr>
          <p:nvPr>
            <p:ph idx="1"/>
          </p:nvPr>
        </p:nvSpPr>
        <p:spPr/>
        <p:txBody>
          <a:bodyPr>
            <a:noAutofit/>
          </a:bodyPr>
          <a:lstStyle/>
          <a:p>
            <a:pPr marL="0" indent="0">
              <a:buNone/>
            </a:pPr>
            <a:r>
              <a:rPr lang="nb-NO" sz="2000" b="1" dirty="0" smtClean="0"/>
              <a:t>Promoting human rights from below: fighting child prostitution in Thailand </a:t>
            </a:r>
            <a:endParaRPr lang="nb-NO" sz="2000" dirty="0" smtClean="0"/>
          </a:p>
          <a:p>
            <a:pPr marL="0" indent="0">
              <a:buNone/>
            </a:pPr>
            <a:endParaRPr lang="nb-NO" sz="2000" dirty="0" smtClean="0"/>
          </a:p>
          <a:p>
            <a:r>
              <a:rPr lang="nb-NO" sz="2000" dirty="0" smtClean="0"/>
              <a:t>CRC Art 34: ‘State parties undertake to protect the child from all forms of sexual explotation and abuse’</a:t>
            </a:r>
          </a:p>
          <a:p>
            <a:endParaRPr lang="nb-NO" sz="2000" dirty="0" smtClean="0"/>
          </a:p>
          <a:p>
            <a:r>
              <a:rPr lang="nb-NO" sz="2000" dirty="0" smtClean="0"/>
              <a:t>Living in Ban Nua</a:t>
            </a:r>
          </a:p>
          <a:p>
            <a:endParaRPr lang="nb-NO" sz="2000" dirty="0" smtClean="0"/>
          </a:p>
          <a:p>
            <a:pPr lvl="1"/>
            <a:r>
              <a:rPr lang="nb-NO" sz="2000" dirty="0" smtClean="0"/>
              <a:t>A poor and unrooted community</a:t>
            </a:r>
          </a:p>
          <a:p>
            <a:pPr lvl="1"/>
            <a:r>
              <a:rPr lang="nb-NO" sz="2000" dirty="0" smtClean="0"/>
              <a:t>Kinship, filial duty and social obligations extremely important</a:t>
            </a:r>
          </a:p>
          <a:p>
            <a:pPr lvl="1"/>
            <a:r>
              <a:rPr lang="nb-NO" sz="2000" dirty="0" smtClean="0"/>
              <a:t>Prostitution pays five times more than begging</a:t>
            </a:r>
          </a:p>
          <a:p>
            <a:pPr lvl="1"/>
            <a:r>
              <a:rPr lang="nb-NO" sz="2000" dirty="0" smtClean="0"/>
              <a:t>All children between 10 and 15 ‘have guests’ </a:t>
            </a:r>
          </a:p>
          <a:p>
            <a:pPr lvl="1"/>
            <a:r>
              <a:rPr lang="nb-NO" sz="2000" dirty="0" smtClean="0"/>
              <a:t>Total denial of psychological and physical damage</a:t>
            </a:r>
          </a:p>
          <a:p>
            <a:pPr marL="0" indent="0">
              <a:buNone/>
            </a:pPr>
            <a:endParaRPr lang="nb-NO" sz="2000" dirty="0"/>
          </a:p>
        </p:txBody>
      </p:sp>
    </p:spTree>
    <p:extLst>
      <p:ext uri="{BB962C8B-B14F-4D97-AF65-F5344CB8AC3E}">
        <p14:creationId xmlns:p14="http://schemas.microsoft.com/office/powerpoint/2010/main" val="673200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600" dirty="0" smtClean="0"/>
              <a:t>HUMR 5131 – L9 – </a:t>
            </a:r>
            <a:r>
              <a:rPr lang="en-US" sz="1600" dirty="0"/>
              <a:t>9</a:t>
            </a:r>
            <a:r>
              <a:rPr lang="en-US" sz="1600" dirty="0" smtClean="0"/>
              <a:t/>
            </a:r>
            <a:br>
              <a:rPr lang="en-US" sz="1600" dirty="0" smtClean="0"/>
            </a:br>
            <a:r>
              <a:rPr lang="en-US" sz="1600" b="1" dirty="0" smtClean="0"/>
              <a:t>HR: </a:t>
            </a:r>
            <a:r>
              <a:rPr lang="en-US" sz="1600" b="1" dirty="0"/>
              <a:t>C</a:t>
            </a:r>
            <a:r>
              <a:rPr lang="en-US" sz="1600" b="1" dirty="0" smtClean="0"/>
              <a:t>ommitment &amp; Compliance</a:t>
            </a:r>
            <a:endParaRPr lang="en-US" sz="1600" b="1" dirty="0"/>
          </a:p>
        </p:txBody>
      </p:sp>
      <p:sp>
        <p:nvSpPr>
          <p:cNvPr id="3" name="Content Placeholder 2"/>
          <p:cNvSpPr>
            <a:spLocks noGrp="1"/>
          </p:cNvSpPr>
          <p:nvPr>
            <p:ph idx="1"/>
          </p:nvPr>
        </p:nvSpPr>
        <p:spPr/>
        <p:txBody>
          <a:bodyPr>
            <a:noAutofit/>
          </a:bodyPr>
          <a:lstStyle/>
          <a:p>
            <a:pPr marL="0" indent="0">
              <a:buNone/>
            </a:pPr>
            <a:r>
              <a:rPr lang="nb-NO" sz="2000" b="1" dirty="0" smtClean="0"/>
              <a:t>Promoting human rights from below: fighting child prostitution in Thailand </a:t>
            </a:r>
            <a:endParaRPr lang="nb-NO" sz="2000" dirty="0" smtClean="0"/>
          </a:p>
          <a:p>
            <a:pPr marL="0" indent="0">
              <a:buNone/>
            </a:pPr>
            <a:endParaRPr lang="nb-NO" sz="2000" dirty="0" smtClean="0"/>
          </a:p>
          <a:p>
            <a:r>
              <a:rPr lang="nb-NO" sz="2000" dirty="0" smtClean="0"/>
              <a:t>CRC: ‘the best interest of the child’ and ‘due weight to views of the child’</a:t>
            </a:r>
          </a:p>
          <a:p>
            <a:r>
              <a:rPr lang="nb-NO" sz="2000" dirty="0" smtClean="0"/>
              <a:t>No welfare state, no social security safety net</a:t>
            </a:r>
          </a:p>
          <a:p>
            <a:endParaRPr lang="nb-NO" sz="2000" dirty="0" smtClean="0"/>
          </a:p>
          <a:p>
            <a:r>
              <a:rPr lang="nb-NO" sz="2000" dirty="0" smtClean="0"/>
              <a:t>Parents emphasise own understandings and rationalisations; unable to see the selling of their children in a wider political (and medicinal) context</a:t>
            </a:r>
          </a:p>
          <a:p>
            <a:endParaRPr lang="nb-NO" sz="2000" dirty="0" smtClean="0"/>
          </a:p>
          <a:p>
            <a:r>
              <a:rPr lang="nb-NO" sz="2000" dirty="0" smtClean="0"/>
              <a:t>Outside activists unable to appreciate children’s role in household context and Art 34 discourages them from doing so</a:t>
            </a:r>
          </a:p>
          <a:p>
            <a:endParaRPr lang="nb-NO" sz="2000" dirty="0" smtClean="0"/>
          </a:p>
          <a:p>
            <a:r>
              <a:rPr lang="nb-NO" sz="2000" dirty="0" smtClean="0"/>
              <a:t>Who can make an informed decision? What to do?</a:t>
            </a:r>
          </a:p>
          <a:p>
            <a:pPr marL="0" indent="0">
              <a:buNone/>
            </a:pPr>
            <a:endParaRPr lang="nb-NO" sz="2000" dirty="0"/>
          </a:p>
          <a:p>
            <a:pPr marL="0" indent="0">
              <a:buNone/>
            </a:pPr>
            <a:r>
              <a:rPr lang="nb-NO" sz="2000" dirty="0" smtClean="0"/>
              <a:t>  </a:t>
            </a:r>
            <a:endParaRPr lang="nb-NO" sz="2000" dirty="0"/>
          </a:p>
        </p:txBody>
      </p:sp>
    </p:spTree>
    <p:extLst>
      <p:ext uri="{BB962C8B-B14F-4D97-AF65-F5344CB8AC3E}">
        <p14:creationId xmlns:p14="http://schemas.microsoft.com/office/powerpoint/2010/main" val="3291466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1014</TotalTime>
  <Words>932</Words>
  <Application>Microsoft Office PowerPoint</Application>
  <PresentationFormat>On-screen Show (4:3)</PresentationFormat>
  <Paragraphs>128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HUMR 5131 – L9 – 1 HR: Commitment &amp; Compliance</vt:lpstr>
      <vt:lpstr>HUMR 5131 – L9 – 2 HR: Commitment &amp; Compliance</vt:lpstr>
      <vt:lpstr>HUMR 5131 – L9 – 3 HR: Commitment &amp; Compliance</vt:lpstr>
      <vt:lpstr>HUMR 5131 – L9 – 4 HR: Commitment &amp; Compliance</vt:lpstr>
      <vt:lpstr>HUMR 5131 – L9 – 5 HR: Commitment &amp; Compliance</vt:lpstr>
      <vt:lpstr>HUMR 5131 – L9 – 6 HR: Commitment &amp; Compliance</vt:lpstr>
      <vt:lpstr>HUMR 5131 – L9 – 7 HR: Commitment &amp; Compliance</vt:lpstr>
      <vt:lpstr>HUMR 5131 – L9 – 8 HR: Commitment &amp; Compliance</vt:lpstr>
      <vt:lpstr>HUMR 5131 – L9 – 9 HR: Commitment &amp; Compliance</vt:lpstr>
      <vt:lpstr>HUMR 5131 – L9 – 10 HR: Commitment &amp; Compliance</vt:lpstr>
    </vt:vector>
  </TitlesOfParts>
  <Company>University of Oslo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nn</dc:title>
  <dc:creator>Stener Ekern</dc:creator>
  <cp:lastModifiedBy>Morten Slind Olsen</cp:lastModifiedBy>
  <cp:revision>81</cp:revision>
  <cp:lastPrinted>2014-10-26T14:09:28Z</cp:lastPrinted>
  <dcterms:created xsi:type="dcterms:W3CDTF">2014-01-20T11:18:10Z</dcterms:created>
  <dcterms:modified xsi:type="dcterms:W3CDTF">2014-10-29T16:06:41Z</dcterms:modified>
</cp:coreProperties>
</file>