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7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C80C4-A38E-4F27-A85F-24D175E331D5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0C4E5-542A-45AE-92BF-5BA17DD56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950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11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51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24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5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29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3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48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05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31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58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FC27-A9F5-4146-BEE1-3CBF756DA206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51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9FC27-A9F5-4146-BEE1-3CBF756DA206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CEF1B-D4A9-44D8-992E-0B89A3973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26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HUMR 5131 – L8 –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HR: </a:t>
            </a:r>
            <a:r>
              <a:rPr lang="en-US" dirty="0"/>
              <a:t>C</a:t>
            </a:r>
            <a:r>
              <a:rPr lang="en-US" dirty="0" smtClean="0"/>
              <a:t>ommitment &amp;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sz="2400" dirty="0" smtClean="0"/>
              <a:t>Epp; Simmons; Risse, Ropp &amp; Sikkink (RRS): Examples of the study of HR in the social </a:t>
            </a:r>
            <a:r>
              <a:rPr lang="nb-NO" sz="2400" dirty="0"/>
              <a:t>s</a:t>
            </a:r>
            <a:r>
              <a:rPr lang="nb-NO" sz="2400" dirty="0" smtClean="0"/>
              <a:t>ciences: </a:t>
            </a:r>
          </a:p>
          <a:p>
            <a:pPr lvl="1"/>
            <a:r>
              <a:rPr lang="nb-NO" sz="2000" dirty="0" smtClean="0"/>
              <a:t>understanding global variation (advances and retreats)</a:t>
            </a:r>
          </a:p>
          <a:p>
            <a:pPr lvl="1"/>
            <a:r>
              <a:rPr lang="nb-NO" sz="2000" dirty="0"/>
              <a:t>e</a:t>
            </a:r>
            <a:r>
              <a:rPr lang="nb-NO" sz="2000" dirty="0" smtClean="0"/>
              <a:t>xploring the conditions for successful compliance or implementation</a:t>
            </a:r>
          </a:p>
          <a:p>
            <a:pPr lvl="1"/>
            <a:r>
              <a:rPr lang="nb-NO" sz="2000" dirty="0"/>
              <a:t>a</a:t>
            </a:r>
            <a:r>
              <a:rPr lang="nb-NO" sz="2000" dirty="0" smtClean="0"/>
              <a:t>iding implementation and promotion</a:t>
            </a:r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2400" dirty="0" smtClean="0"/>
              <a:t>Risse, Ropp and Sikkink: </a:t>
            </a:r>
          </a:p>
          <a:p>
            <a:pPr lvl="1"/>
            <a:r>
              <a:rPr lang="nb-NO" sz="2000" dirty="0" smtClean="0"/>
              <a:t>explaining global variation in HR commitment &amp; compliance</a:t>
            </a:r>
          </a:p>
          <a:p>
            <a:pPr lvl="1"/>
            <a:r>
              <a:rPr lang="nb-NO" sz="2000" dirty="0" smtClean="0"/>
              <a:t>‘socialisation’ of international HR norms into domestic practice: a theory of stages and mechanisms</a:t>
            </a:r>
          </a:p>
          <a:p>
            <a:endParaRPr lang="nb-NO" sz="2400" dirty="0"/>
          </a:p>
          <a:p>
            <a:r>
              <a:rPr lang="nb-NO" sz="2400" dirty="0" smtClean="0"/>
              <a:t>Simmons: uncovering the mechanims of commitment and compliance</a:t>
            </a:r>
          </a:p>
          <a:p>
            <a:pPr lvl="1"/>
            <a:r>
              <a:rPr lang="nb-NO" sz="2000" dirty="0"/>
              <a:t>t</a:t>
            </a:r>
            <a:r>
              <a:rPr lang="nb-NO" sz="2000" dirty="0" smtClean="0"/>
              <a:t>reaties as ‘commitment devices’ </a:t>
            </a:r>
          </a:p>
          <a:p>
            <a:endParaRPr lang="nb-NO" sz="2400" dirty="0"/>
          </a:p>
          <a:p>
            <a:r>
              <a:rPr lang="en-US" sz="2400" dirty="0" err="1" smtClean="0"/>
              <a:t>Epp</a:t>
            </a:r>
            <a:r>
              <a:rPr lang="en-US" sz="2400" dirty="0" smtClean="0"/>
              <a:t>: uncovering the sources of and conditions for compliance (the ‘Rights Revolution’)</a:t>
            </a:r>
          </a:p>
          <a:p>
            <a:pPr lvl="1"/>
            <a:r>
              <a:rPr lang="en-US" sz="2000" dirty="0" smtClean="0"/>
              <a:t>overlooked condition: the need for a ‘support structure’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146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HUMR 5131 – L8 – 10</a:t>
            </a:r>
            <a:br>
              <a:rPr lang="en-US" sz="2000" dirty="0" smtClean="0"/>
            </a:br>
            <a:r>
              <a:rPr lang="en-US" sz="2000" dirty="0" smtClean="0"/>
              <a:t>HR: </a:t>
            </a:r>
            <a:r>
              <a:rPr lang="en-US" sz="2000" dirty="0"/>
              <a:t>C</a:t>
            </a:r>
            <a:r>
              <a:rPr lang="en-US" sz="2000" dirty="0" smtClean="0"/>
              <a:t>ommitment &amp; Compliance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Simmons: the how’s and why’s of a ‘widespread revolution’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Treaties as ‘commitment devices’ (</a:t>
            </a:r>
            <a:r>
              <a:rPr lang="en-US" sz="2000" i="1" dirty="0" err="1" smtClean="0"/>
              <a:t>pacta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sunt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servanda</a:t>
            </a:r>
            <a:r>
              <a:rPr lang="en-US" sz="2000" dirty="0" smtClean="0"/>
              <a:t>)</a:t>
            </a:r>
          </a:p>
          <a:p>
            <a:pPr lvl="1"/>
            <a:r>
              <a:rPr lang="en-US" sz="1600" dirty="0" smtClean="0"/>
              <a:t>2009: 3,000 multilateral and 27,000 bilateral treaties in existence</a:t>
            </a:r>
          </a:p>
          <a:p>
            <a:pPr lvl="1"/>
            <a:r>
              <a:rPr lang="en-US" sz="1600" dirty="0"/>
              <a:t>they require </a:t>
            </a:r>
            <a:r>
              <a:rPr lang="en-US" sz="1600" dirty="0" smtClean="0"/>
              <a:t>domestic ratification </a:t>
            </a:r>
            <a:endParaRPr lang="en-US" sz="1600" dirty="0"/>
          </a:p>
          <a:p>
            <a:pPr lvl="1"/>
            <a:r>
              <a:rPr lang="en-US" sz="1600" dirty="0" smtClean="0"/>
              <a:t>ex-ante costs (political costs of ratification) are higher that ex-post costs (violations)</a:t>
            </a:r>
          </a:p>
          <a:p>
            <a:pPr lvl="1"/>
            <a:r>
              <a:rPr lang="en-US" sz="1600" dirty="0"/>
              <a:t>t</a:t>
            </a:r>
            <a:r>
              <a:rPr lang="en-US" sz="1600" dirty="0" smtClean="0"/>
              <a:t>hey are reciprocal (joint gains)</a:t>
            </a:r>
          </a:p>
          <a:p>
            <a:pPr lvl="1"/>
            <a:r>
              <a:rPr lang="en-US" sz="1600" dirty="0"/>
              <a:t>t</a:t>
            </a:r>
            <a:r>
              <a:rPr lang="en-US" sz="1600" dirty="0" smtClean="0"/>
              <a:t>hey build moral capital (reputation-building)</a:t>
            </a:r>
          </a:p>
          <a:p>
            <a:pPr lvl="1"/>
            <a:r>
              <a:rPr lang="en-US" sz="1600" dirty="0"/>
              <a:t>t</a:t>
            </a:r>
            <a:r>
              <a:rPr lang="en-US" sz="1600" dirty="0" smtClean="0"/>
              <a:t>hey have a capacity for clarity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They strengthen domestic implementation mechanisms through </a:t>
            </a:r>
          </a:p>
          <a:p>
            <a:r>
              <a:rPr lang="en-US" sz="2000" dirty="0" smtClean="0"/>
              <a:t>(1) An ability to affect/alter elite-initiated agendas</a:t>
            </a:r>
          </a:p>
          <a:p>
            <a:pPr lvl="1"/>
            <a:r>
              <a:rPr lang="en-US" sz="1600" dirty="0"/>
              <a:t>t</a:t>
            </a:r>
            <a:r>
              <a:rPr lang="en-US" sz="1600" dirty="0" smtClean="0"/>
              <a:t>hey strengthen the executive in presidential systems</a:t>
            </a:r>
          </a:p>
          <a:p>
            <a:pPr lvl="1"/>
            <a:r>
              <a:rPr lang="en-US" sz="1600" dirty="0"/>
              <a:t>a</a:t>
            </a:r>
            <a:r>
              <a:rPr lang="en-US" sz="1600" dirty="0" smtClean="0"/>
              <a:t>uthoritative texts reduce the range of options for politicians  </a:t>
            </a:r>
          </a:p>
        </p:txBody>
      </p:sp>
    </p:spTree>
    <p:extLst>
      <p:ext uri="{BB962C8B-B14F-4D97-AF65-F5344CB8AC3E}">
        <p14:creationId xmlns:p14="http://schemas.microsoft.com/office/powerpoint/2010/main" val="146712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HUMR 5131 – L8 – 11</a:t>
            </a:r>
            <a:br>
              <a:rPr lang="en-US" sz="2000" dirty="0" smtClean="0"/>
            </a:br>
            <a:r>
              <a:rPr lang="en-US" sz="2000" dirty="0" smtClean="0"/>
              <a:t>HR: </a:t>
            </a:r>
            <a:r>
              <a:rPr lang="en-US" sz="2000" dirty="0"/>
              <a:t>C</a:t>
            </a:r>
            <a:r>
              <a:rPr lang="en-US" sz="2000" dirty="0" smtClean="0"/>
              <a:t>ommitment &amp; Compliance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Simmons: the how’s and why’s of a ‘widespread revolution’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b="1" dirty="0" smtClean="0"/>
              <a:t>Treaties strengthen domestic implementation mechanisms through</a:t>
            </a:r>
          </a:p>
          <a:p>
            <a:r>
              <a:rPr lang="en-US" sz="2000" dirty="0" smtClean="0"/>
              <a:t> (2) enabling (strategic) litigation </a:t>
            </a:r>
          </a:p>
          <a:p>
            <a:pPr lvl="1"/>
            <a:r>
              <a:rPr lang="en-US" sz="1600" dirty="0" smtClean="0"/>
              <a:t>they provide interpretative guidance</a:t>
            </a:r>
          </a:p>
          <a:p>
            <a:pPr lvl="1"/>
            <a:r>
              <a:rPr lang="en-US" sz="1600" dirty="0" smtClean="0"/>
              <a:t>they open the field for class action and cause lawyers (and NGOs)</a:t>
            </a:r>
          </a:p>
          <a:p>
            <a:pPr lvl="1"/>
            <a:r>
              <a:rPr lang="en-US" sz="1600" dirty="0" smtClean="0"/>
              <a:t>they facilitate the work of rights </a:t>
            </a:r>
            <a:r>
              <a:rPr lang="en-US" sz="1600" dirty="0" err="1" smtClean="0"/>
              <a:t>organisations</a:t>
            </a:r>
            <a:r>
              <a:rPr lang="en-US" sz="1600" dirty="0" smtClean="0"/>
              <a:t> and –coalitions</a:t>
            </a:r>
          </a:p>
          <a:p>
            <a:pPr lvl="1"/>
            <a:r>
              <a:rPr lang="en-US" sz="1600" dirty="0" smtClean="0"/>
              <a:t>they </a:t>
            </a:r>
            <a:r>
              <a:rPr lang="en-US" sz="1600" dirty="0" err="1" smtClean="0"/>
              <a:t>legitimise</a:t>
            </a:r>
            <a:r>
              <a:rPr lang="en-US" sz="1600" dirty="0" smtClean="0"/>
              <a:t> the work of rights activist </a:t>
            </a:r>
            <a:r>
              <a:rPr lang="en-US" sz="1600" dirty="0" err="1" smtClean="0"/>
              <a:t>organisations</a:t>
            </a:r>
            <a:r>
              <a:rPr lang="en-US" sz="1600" dirty="0" smtClean="0"/>
              <a:t> and individuals</a:t>
            </a:r>
          </a:p>
          <a:p>
            <a:pPr lvl="1"/>
            <a:r>
              <a:rPr lang="en-US" sz="1600" dirty="0" smtClean="0"/>
              <a:t>they strengthen political strategies of liberation/</a:t>
            </a:r>
            <a:r>
              <a:rPr lang="en-US" sz="1600" dirty="0" err="1" smtClean="0"/>
              <a:t>democratisation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n-US" sz="2000" dirty="0" smtClean="0"/>
              <a:t>(3) enabling social </a:t>
            </a:r>
            <a:r>
              <a:rPr lang="en-US" sz="2000" dirty="0" err="1" smtClean="0"/>
              <a:t>mobilisation</a:t>
            </a:r>
            <a:r>
              <a:rPr lang="en-US" sz="2000" dirty="0" smtClean="0"/>
              <a:t> (cf. social </a:t>
            </a:r>
            <a:r>
              <a:rPr lang="en-US" sz="2000" dirty="0" err="1" smtClean="0"/>
              <a:t>mobilisation</a:t>
            </a:r>
            <a:r>
              <a:rPr lang="en-US" sz="2000" dirty="0" smtClean="0"/>
              <a:t> theory)</a:t>
            </a:r>
          </a:p>
          <a:p>
            <a:pPr lvl="1"/>
            <a:r>
              <a:rPr lang="en-US" sz="1600" dirty="0" smtClean="0"/>
              <a:t>they provide rallying points; litigation is highly visible</a:t>
            </a:r>
          </a:p>
          <a:p>
            <a:pPr lvl="1"/>
            <a:r>
              <a:rPr lang="en-US" sz="1600" dirty="0" smtClean="0"/>
              <a:t>they reframe political struggles: they articulate social and political aspirations as “rights gaps”</a:t>
            </a:r>
          </a:p>
          <a:p>
            <a:pPr lvl="1"/>
            <a:r>
              <a:rPr lang="en-US" sz="1600" dirty="0" smtClean="0"/>
              <a:t>they pre-commit governments and bring more allies </a:t>
            </a:r>
          </a:p>
          <a:p>
            <a:pPr lvl="1"/>
            <a:r>
              <a:rPr lang="en-US" sz="1600" dirty="0"/>
              <a:t>they increase the value placed on the rights claimed and the likelihood of success (creating a window of opportunity for political entrepreneurship exploiting underlying discontent</a:t>
            </a:r>
            <a:r>
              <a:rPr lang="en-US" sz="1600" dirty="0" smtClean="0"/>
              <a:t>)       </a:t>
            </a:r>
          </a:p>
        </p:txBody>
      </p:sp>
    </p:spTree>
    <p:extLst>
      <p:ext uri="{BB962C8B-B14F-4D97-AF65-F5344CB8AC3E}">
        <p14:creationId xmlns:p14="http://schemas.microsoft.com/office/powerpoint/2010/main" val="363934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HUMR 5131 – L8 –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HR: </a:t>
            </a:r>
            <a:r>
              <a:rPr lang="en-US" sz="2000" dirty="0"/>
              <a:t>C</a:t>
            </a:r>
            <a:r>
              <a:rPr lang="en-US" sz="2000" dirty="0" smtClean="0"/>
              <a:t>ommitment &amp; Compliance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err="1" smtClean="0"/>
              <a:t>Epp</a:t>
            </a:r>
            <a:r>
              <a:rPr lang="en-US" sz="2400" b="1" dirty="0" smtClean="0"/>
              <a:t>: “the Rights Revolution” </a:t>
            </a:r>
            <a:endParaRPr lang="en-US" sz="2400" b="1" dirty="0"/>
          </a:p>
          <a:p>
            <a:pPr marL="400050" lvl="1" indent="0">
              <a:buNone/>
            </a:pPr>
            <a:r>
              <a:rPr lang="en-US" sz="2000" dirty="0" smtClean="0"/>
              <a:t>US supreme court agenda in 1933: 9 % civil rights and liberties; in 1971: 65 %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How did it happen? Standard explanations</a:t>
            </a:r>
            <a:r>
              <a:rPr lang="en-US" sz="24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Constitutional guarantees of individual rights (an entrenched bill of rights) and judicial independence (incl. job security)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L</a:t>
            </a:r>
            <a:r>
              <a:rPr lang="en-US" sz="2400" dirty="0" smtClean="0"/>
              <a:t>eadership from activist judges who practice judicial review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Rights consciousness or ‘rights culture’ </a:t>
            </a:r>
          </a:p>
          <a:p>
            <a:pPr marL="400050" lvl="1" indent="0">
              <a:buNone/>
            </a:pPr>
            <a:r>
              <a:rPr lang="en-US" sz="2000" dirty="0" smtClean="0"/>
              <a:t>	(“Natural </a:t>
            </a:r>
            <a:r>
              <a:rPr lang="en-US" sz="2000" dirty="0" err="1" smtClean="0"/>
              <a:t>Lockean</a:t>
            </a:r>
            <a:r>
              <a:rPr lang="en-US" sz="2000" dirty="0" smtClean="0"/>
              <a:t> liberals” or modern rights talk)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Necessary, but not sufficient: The support structure explanation provides the missing element.</a:t>
            </a:r>
            <a:endParaRPr lang="en-US" sz="2000" b="1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185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HUMR 5131 – L8 – </a:t>
            </a:r>
            <a:r>
              <a:rPr lang="en-US" sz="2000" dirty="0"/>
              <a:t>3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HR: </a:t>
            </a:r>
            <a:r>
              <a:rPr lang="en-US" sz="2000" dirty="0"/>
              <a:t>C</a:t>
            </a:r>
            <a:r>
              <a:rPr lang="en-US" sz="2000" dirty="0" smtClean="0"/>
              <a:t>ommitment &amp; Compliance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A support structure for legal </a:t>
            </a:r>
            <a:r>
              <a:rPr lang="en-US" sz="2400" b="1" dirty="0" err="1" smtClean="0"/>
              <a:t>mobilisation</a:t>
            </a:r>
            <a:r>
              <a:rPr lang="en-US" sz="2400" b="1" dirty="0" smtClean="0"/>
              <a:t> provides the factors necessary for producing a ‘rights revolution’</a:t>
            </a:r>
            <a:endParaRPr lang="en-US" sz="1600" b="1" dirty="0" smtClean="0"/>
          </a:p>
          <a:p>
            <a:pPr lvl="1"/>
            <a:endParaRPr lang="en-US" sz="1600" dirty="0" smtClean="0"/>
          </a:p>
          <a:p>
            <a:r>
              <a:rPr lang="en-US" sz="2400" dirty="0" smtClean="0"/>
              <a:t>Widespread and sustained litigation</a:t>
            </a:r>
          </a:p>
          <a:p>
            <a:pPr lvl="1"/>
            <a:r>
              <a:rPr lang="en-US" sz="2000" dirty="0" smtClean="0"/>
              <a:t>Rights-advocacy lawyers</a:t>
            </a:r>
          </a:p>
          <a:p>
            <a:pPr lvl="1"/>
            <a:r>
              <a:rPr lang="en-US" sz="2000" dirty="0" smtClean="0"/>
              <a:t>Rights-advocacy </a:t>
            </a:r>
            <a:r>
              <a:rPr lang="en-US" sz="2000" dirty="0" err="1" smtClean="0"/>
              <a:t>organisations</a:t>
            </a:r>
            <a:endParaRPr lang="en-US" sz="2000" dirty="0" smtClean="0"/>
          </a:p>
          <a:p>
            <a:pPr lvl="1"/>
            <a:r>
              <a:rPr lang="en-US" sz="2000" dirty="0" smtClean="0"/>
              <a:t>Sources of financing</a:t>
            </a:r>
          </a:p>
          <a:p>
            <a:pPr lvl="1"/>
            <a:r>
              <a:rPr lang="en-US" sz="2000" dirty="0" smtClean="0"/>
              <a:t>A critical mass of cases percolating through the legal system </a:t>
            </a:r>
          </a:p>
          <a:p>
            <a:r>
              <a:rPr lang="en-US" sz="2400" dirty="0" smtClean="0"/>
              <a:t>Well-</a:t>
            </a:r>
            <a:r>
              <a:rPr lang="en-US" sz="2400" dirty="0" err="1" smtClean="0"/>
              <a:t>organised</a:t>
            </a:r>
            <a:r>
              <a:rPr lang="en-US" sz="2400" dirty="0" smtClean="0"/>
              <a:t> law firms (‘repeat players’)</a:t>
            </a:r>
            <a:endParaRPr lang="en-US" sz="2000" dirty="0" smtClean="0"/>
          </a:p>
          <a:p>
            <a:pPr lvl="1"/>
            <a:r>
              <a:rPr lang="en-US" sz="2000" dirty="0" smtClean="0"/>
              <a:t>Free legal aid </a:t>
            </a:r>
          </a:p>
          <a:p>
            <a:r>
              <a:rPr lang="en-US" sz="2400" dirty="0" smtClean="0"/>
              <a:t>Willing and able lawyers</a:t>
            </a:r>
          </a:p>
          <a:p>
            <a:pPr lvl="1"/>
            <a:r>
              <a:rPr lang="en-US" sz="2000" dirty="0" smtClean="0"/>
              <a:t>Composition of national legal profession</a:t>
            </a:r>
            <a:r>
              <a:rPr lang="en-US" sz="2000" dirty="0"/>
              <a:t>:</a:t>
            </a:r>
            <a:r>
              <a:rPr lang="en-US" sz="2000" dirty="0" smtClean="0"/>
              <a:t> diverse, sophisticated and </a:t>
            </a:r>
            <a:r>
              <a:rPr lang="en-US" sz="2000" dirty="0" err="1" smtClean="0"/>
              <a:t>recognised</a:t>
            </a:r>
            <a:r>
              <a:rPr lang="en-US" sz="2000" dirty="0" smtClean="0"/>
              <a:t> as such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400" b="1" dirty="0" smtClean="0"/>
              <a:t>These factors preceded and supported the ‘Rights Revolution’ in the US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697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HUMR 5131 – L8 – </a:t>
            </a:r>
            <a:r>
              <a:rPr lang="en-US" sz="2000" dirty="0"/>
              <a:t>4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HR: </a:t>
            </a:r>
            <a:r>
              <a:rPr lang="en-US" sz="2000" dirty="0"/>
              <a:t>C</a:t>
            </a:r>
            <a:r>
              <a:rPr lang="en-US" sz="2000" dirty="0" smtClean="0"/>
              <a:t>ommitment &amp; Compliance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smtClean="0"/>
              <a:t>The ‘Rights Revolution’ in the US </a:t>
            </a:r>
            <a:r>
              <a:rPr lang="en-US" sz="1700" dirty="0" smtClean="0"/>
              <a:t>(</a:t>
            </a:r>
            <a:r>
              <a:rPr lang="en-US" sz="1400" dirty="0" smtClean="0"/>
              <a:t>the story of growing from 9 % to 65 in 38 years</a:t>
            </a:r>
            <a:r>
              <a:rPr lang="en-US" sz="1700" dirty="0" smtClean="0"/>
              <a:t>):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Limitations of constitution-</a:t>
            </a:r>
            <a:r>
              <a:rPr lang="en-US" sz="2400" dirty="0" err="1" smtClean="0"/>
              <a:t>centred</a:t>
            </a:r>
            <a:r>
              <a:rPr lang="en-US" sz="2400" dirty="0" smtClean="0"/>
              <a:t> explanations: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Vast expansion in powers of central government</a:t>
            </a:r>
          </a:p>
          <a:p>
            <a:endParaRPr lang="en-US" sz="2400" dirty="0" smtClean="0"/>
          </a:p>
          <a:p>
            <a:r>
              <a:rPr lang="en-US" sz="2400" dirty="0" smtClean="0"/>
              <a:t>Great broadening and deepening of the meaning of individual rights, however</a:t>
            </a:r>
          </a:p>
          <a:p>
            <a:pPr lvl="1"/>
            <a:r>
              <a:rPr lang="en-US" sz="2000" dirty="0" smtClean="0"/>
              <a:t>‘language of rights’ widespread in US since ca 1850</a:t>
            </a:r>
          </a:p>
          <a:p>
            <a:pPr lvl="1"/>
            <a:r>
              <a:rPr lang="en-US" sz="2000" dirty="0" smtClean="0"/>
              <a:t>Freedom of speech litigation since ca 1917</a:t>
            </a:r>
          </a:p>
          <a:p>
            <a:pPr lvl="1"/>
            <a:r>
              <a:rPr lang="en-US" sz="2000" dirty="0" smtClean="0"/>
              <a:t>Criminal procedure litigation since around 1920-30</a:t>
            </a:r>
          </a:p>
          <a:p>
            <a:endParaRPr lang="en-US" sz="2400" dirty="0" smtClean="0"/>
          </a:p>
          <a:p>
            <a:r>
              <a:rPr lang="en-US" sz="2400" dirty="0" smtClean="0"/>
              <a:t>As a result of sustained litigation (rather than constitutional guarantees or activist judges)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744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HUMR 5131 – L8 – </a:t>
            </a:r>
            <a:r>
              <a:rPr lang="en-US" sz="2000" dirty="0"/>
              <a:t>5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HR: </a:t>
            </a:r>
            <a:r>
              <a:rPr lang="en-US" sz="2000" dirty="0"/>
              <a:t>C</a:t>
            </a:r>
            <a:r>
              <a:rPr lang="en-US" sz="2000" dirty="0" smtClean="0"/>
              <a:t>ommitment &amp; Compliance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The ‘Rights Revolution’ in the US </a:t>
            </a:r>
            <a:r>
              <a:rPr lang="en-US" sz="1400" dirty="0" smtClean="0"/>
              <a:t>(the story of growing from 9 % to 65 in 38 years):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sz="2400" dirty="0" smtClean="0"/>
              <a:t>Limitations of judge-</a:t>
            </a:r>
            <a:r>
              <a:rPr lang="en-US" sz="2400" dirty="0" err="1" smtClean="0"/>
              <a:t>centred</a:t>
            </a:r>
            <a:r>
              <a:rPr lang="en-US" sz="2400" dirty="0" smtClean="0"/>
              <a:t> explanations: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1925: supreme court judges gain discretionary powers and soon after the Court appears to dedicate increasing attention to major disputes over public policies</a:t>
            </a:r>
          </a:p>
          <a:p>
            <a:r>
              <a:rPr lang="en-US" sz="2400" dirty="0" smtClean="0"/>
              <a:t>1953-68: the “Warren Court” liberals rule the agenda, however</a:t>
            </a:r>
          </a:p>
          <a:p>
            <a:endParaRPr lang="en-US" sz="2400" dirty="0" smtClean="0"/>
          </a:p>
          <a:p>
            <a:r>
              <a:rPr lang="en-US" sz="2400" dirty="0" smtClean="0"/>
              <a:t>The shift is the result of ‘percolation mechanisms’</a:t>
            </a:r>
          </a:p>
          <a:p>
            <a:r>
              <a:rPr lang="en-US" sz="2400" dirty="0" smtClean="0"/>
              <a:t>And a marked increase in relevant caseload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6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HUMR 5131 – L8 – </a:t>
            </a:r>
            <a:r>
              <a:rPr lang="en-US" sz="2000" dirty="0"/>
              <a:t>6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HR: </a:t>
            </a:r>
            <a:r>
              <a:rPr lang="en-US" sz="2000" dirty="0"/>
              <a:t>C</a:t>
            </a:r>
            <a:r>
              <a:rPr lang="en-US" sz="2000" dirty="0" smtClean="0"/>
              <a:t>ommitment &amp; Compliance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 smtClean="0"/>
              <a:t>The ‘Rights Revolution’ in the US </a:t>
            </a:r>
            <a:r>
              <a:rPr lang="en-US" sz="1400" dirty="0" smtClean="0"/>
              <a:t>(the story of growing from 9 % to 65 in 38 years):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sz="2400" dirty="0" smtClean="0"/>
              <a:t>The development of a support structure:</a:t>
            </a:r>
          </a:p>
          <a:p>
            <a:r>
              <a:rPr lang="en-US" sz="2400" dirty="0" smtClean="0"/>
              <a:t>The “managerial revolution”</a:t>
            </a:r>
          </a:p>
          <a:p>
            <a:pPr lvl="1"/>
            <a:r>
              <a:rPr lang="en-US" sz="2000" dirty="0" smtClean="0"/>
              <a:t>Big law firms and systematic litigation rise from the need for controlling big business and the needs of big business itself (test cases, class action, etc.)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An “associational revolution“: interest groups go from being loose associations to becoming professional </a:t>
            </a:r>
            <a:r>
              <a:rPr lang="en-US" sz="2400" dirty="0" err="1" smtClean="0"/>
              <a:t>organisations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Interest groups and others sponsor litigation to further their cause 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7151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HUMR 5131 – L8 – </a:t>
            </a:r>
            <a:r>
              <a:rPr lang="en-US" sz="2000" dirty="0"/>
              <a:t>7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HR: </a:t>
            </a:r>
            <a:r>
              <a:rPr lang="en-US" sz="2000" dirty="0"/>
              <a:t>C</a:t>
            </a:r>
            <a:r>
              <a:rPr lang="en-US" sz="2000" dirty="0" smtClean="0"/>
              <a:t>ommitment &amp; Compliance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The ‘Rights Revolution’ in the US </a:t>
            </a:r>
            <a:r>
              <a:rPr lang="en-US" sz="1400" dirty="0" smtClean="0"/>
              <a:t>(the story of growing from 9 % to 65 in 38 years):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sz="2400" dirty="0" smtClean="0"/>
              <a:t>The development of a support structure: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A transformation of the legal profession</a:t>
            </a:r>
          </a:p>
          <a:p>
            <a:pPr lvl="1"/>
            <a:r>
              <a:rPr lang="en-US" sz="2000" dirty="0" smtClean="0"/>
              <a:t>1872: 15 firms with more than 15 lawyer, in 1924; 1,000</a:t>
            </a:r>
          </a:p>
          <a:p>
            <a:pPr lvl="1"/>
            <a:r>
              <a:rPr lang="en-US" sz="2000" dirty="0" smtClean="0"/>
              <a:t>1880-1915: from apprenticeship-trained lawyers to law school-trained practitioners and the establishment of unions</a:t>
            </a:r>
          </a:p>
          <a:p>
            <a:pPr lvl="1"/>
            <a:r>
              <a:rPr lang="en-US" sz="2000" dirty="0" smtClean="0"/>
              <a:t>1920-onwards: cultural diversification of lawyers’ profession (</a:t>
            </a:r>
            <a:r>
              <a:rPr lang="en-US" sz="2000" dirty="0" err="1" smtClean="0"/>
              <a:t>jews</a:t>
            </a:r>
            <a:r>
              <a:rPr lang="en-US" sz="2000" dirty="0" smtClean="0"/>
              <a:t>, </a:t>
            </a:r>
            <a:r>
              <a:rPr lang="en-US" sz="2000" dirty="0" err="1" smtClean="0"/>
              <a:t>catholics</a:t>
            </a:r>
            <a:r>
              <a:rPr lang="en-US" sz="2000" dirty="0" smtClean="0"/>
              <a:t>, blacks), from ca 1970 also women  </a:t>
            </a:r>
          </a:p>
        </p:txBody>
      </p:sp>
    </p:spTree>
    <p:extLst>
      <p:ext uri="{BB962C8B-B14F-4D97-AF65-F5344CB8AC3E}">
        <p14:creationId xmlns:p14="http://schemas.microsoft.com/office/powerpoint/2010/main" val="79659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HUMR 5131 – L8 – </a:t>
            </a:r>
            <a:r>
              <a:rPr lang="en-US" sz="2000" dirty="0"/>
              <a:t>8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HR: </a:t>
            </a:r>
            <a:r>
              <a:rPr lang="en-US" sz="2000" dirty="0"/>
              <a:t>C</a:t>
            </a:r>
            <a:r>
              <a:rPr lang="en-US" sz="2000" dirty="0" smtClean="0"/>
              <a:t>ommitment &amp; Compliance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The ‘Rights Revolution’ in the US </a:t>
            </a:r>
            <a:r>
              <a:rPr lang="en-US" sz="1400" dirty="0" smtClean="0"/>
              <a:t>(the story of growing from 9 % to 65 in 38 years):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sz="2400" dirty="0" smtClean="0"/>
              <a:t>The development of a support structure: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Bigger and more diverse sources of financing:</a:t>
            </a:r>
          </a:p>
          <a:p>
            <a:pPr lvl="1"/>
            <a:r>
              <a:rPr lang="en-US" sz="2000" dirty="0" smtClean="0"/>
              <a:t>Private foundations </a:t>
            </a:r>
          </a:p>
          <a:p>
            <a:pPr lvl="1"/>
            <a:r>
              <a:rPr lang="en-US" sz="2000" dirty="0" smtClean="0"/>
              <a:t>Churches, NGOs: ACLU, NAACP,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pPr lvl="1"/>
            <a:r>
              <a:rPr lang="en-US" sz="2000" dirty="0" smtClean="0"/>
              <a:t>Government: </a:t>
            </a:r>
          </a:p>
          <a:p>
            <a:pPr lvl="1"/>
            <a:r>
              <a:rPr lang="en-US" sz="2000" dirty="0" smtClean="0"/>
              <a:t>1939: Civil Rights Section in Federal Justice Dep’t: test cases to combat </a:t>
            </a:r>
            <a:r>
              <a:rPr lang="en-US" sz="2000" dirty="0" err="1" smtClean="0"/>
              <a:t>lynchings</a:t>
            </a:r>
            <a:r>
              <a:rPr lang="en-US" sz="2000" dirty="0" smtClean="0"/>
              <a:t>, police brutality, racial segregation, etc.</a:t>
            </a:r>
          </a:p>
          <a:p>
            <a:pPr lvl="1"/>
            <a:r>
              <a:rPr lang="en-US" sz="2000" dirty="0" smtClean="0"/>
              <a:t>1965: legal services program in all states  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A steady stream of criminal appeals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740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HUMR 5131 – L8 – </a:t>
            </a:r>
            <a:r>
              <a:rPr lang="en-US" sz="2000" dirty="0"/>
              <a:t>9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HR: </a:t>
            </a:r>
            <a:r>
              <a:rPr lang="en-US" sz="2000" dirty="0"/>
              <a:t>C</a:t>
            </a:r>
            <a:r>
              <a:rPr lang="en-US" sz="2000" dirty="0" smtClean="0"/>
              <a:t>ommitment &amp; Compliance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Simmons: the how’s and why’s of a ‘widespread revolution’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/>
              <a:t>e</a:t>
            </a:r>
            <a:r>
              <a:rPr lang="en-US" sz="2000" dirty="0" smtClean="0"/>
              <a:t>xplaining a </a:t>
            </a:r>
            <a:r>
              <a:rPr lang="en-US" sz="2000" dirty="0" err="1" smtClean="0"/>
              <a:t>legitimisation</a:t>
            </a:r>
            <a:r>
              <a:rPr lang="en-US" sz="2000" dirty="0" smtClean="0"/>
              <a:t> of limitations in sovereignty</a:t>
            </a:r>
          </a:p>
          <a:p>
            <a:endParaRPr lang="en-US" sz="2000" dirty="0" smtClean="0"/>
          </a:p>
          <a:p>
            <a:r>
              <a:rPr lang="en-US" sz="2000" dirty="0" smtClean="0"/>
              <a:t>exploring linkages between treaty law and domestic practices</a:t>
            </a:r>
          </a:p>
          <a:p>
            <a:endParaRPr lang="en-US" sz="2000" dirty="0" smtClean="0"/>
          </a:p>
          <a:p>
            <a:r>
              <a:rPr lang="en-US" sz="2000" dirty="0" smtClean="0"/>
              <a:t>within the theoretical battle between realists and constructivists in political science</a:t>
            </a:r>
          </a:p>
          <a:p>
            <a:endParaRPr lang="en-US" sz="2000" dirty="0" smtClean="0"/>
          </a:p>
          <a:p>
            <a:r>
              <a:rPr lang="en-US" sz="2000" dirty="0" smtClean="0"/>
              <a:t>The argument:</a:t>
            </a:r>
          </a:p>
          <a:p>
            <a:pPr lvl="1"/>
            <a:r>
              <a:rPr lang="en-US" sz="1600" dirty="0" smtClean="0"/>
              <a:t>premise: law adds commitment to norm; law become symbols for political </a:t>
            </a:r>
            <a:r>
              <a:rPr lang="en-US" sz="1600" dirty="0" err="1" smtClean="0"/>
              <a:t>mobilisation</a:t>
            </a:r>
            <a:r>
              <a:rPr lang="en-US" sz="1600" dirty="0" smtClean="0"/>
              <a:t> and liberation (the Helsinki effect)</a:t>
            </a:r>
          </a:p>
          <a:p>
            <a:pPr lvl="1"/>
            <a:r>
              <a:rPr lang="en-US" sz="1600" dirty="0" smtClean="0"/>
              <a:t>Thus: even as treaties reflect politics, they also alter politics</a:t>
            </a:r>
          </a:p>
        </p:txBody>
      </p:sp>
    </p:spTree>
    <p:extLst>
      <p:ext uri="{BB962C8B-B14F-4D97-AF65-F5344CB8AC3E}">
        <p14:creationId xmlns:p14="http://schemas.microsoft.com/office/powerpoint/2010/main" val="31606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1078</Words>
  <Application>Microsoft Office PowerPoint</Application>
  <PresentationFormat>On-screen Show (4:3)</PresentationFormat>
  <Paragraphs>138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HUMR 5131 – L8 – 1 HR: Commitment &amp; Compliance</vt:lpstr>
      <vt:lpstr>HUMR 5131 – L8 – 2 HR: Commitment &amp; Compliance</vt:lpstr>
      <vt:lpstr>HUMR 5131 – L8 – 3 HR: Commitment &amp; Compliance</vt:lpstr>
      <vt:lpstr>HUMR 5131 – L8 – 4 HR: Commitment &amp; Compliance</vt:lpstr>
      <vt:lpstr>HUMR 5131 – L8 – 5 HR: Commitment &amp; Compliance</vt:lpstr>
      <vt:lpstr>HUMR 5131 – L8 – 6 HR: Commitment &amp; Compliance</vt:lpstr>
      <vt:lpstr>HUMR 5131 – L8 – 7 HR: Commitment &amp; Compliance</vt:lpstr>
      <vt:lpstr>HUMR 5131 – L8 – 8 HR: Commitment &amp; Compliance</vt:lpstr>
      <vt:lpstr>HUMR 5131 – L8 – 9 HR: Commitment &amp; Compliance</vt:lpstr>
      <vt:lpstr>HUMR 5131 – L8 – 10 HR: Commitment &amp; Compliance</vt:lpstr>
      <vt:lpstr>HUMR 5131 – L8 – 11 HR: Commitment &amp; Compliance</vt:lpstr>
    </vt:vector>
  </TitlesOfParts>
  <Company>University of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</dc:title>
  <dc:creator>Stener Ekern</dc:creator>
  <cp:lastModifiedBy>Morten Slind Olsen</cp:lastModifiedBy>
  <cp:revision>62</cp:revision>
  <cp:lastPrinted>2014-10-20T15:36:14Z</cp:lastPrinted>
  <dcterms:created xsi:type="dcterms:W3CDTF">2014-01-20T11:18:10Z</dcterms:created>
  <dcterms:modified xsi:type="dcterms:W3CDTF">2014-10-22T09:34:59Z</dcterms:modified>
</cp:coreProperties>
</file>