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7"/>
  </p:handoutMasterIdLst>
  <p:sldIdLst>
    <p:sldId id="267" r:id="rId2"/>
    <p:sldId id="274" r:id="rId3"/>
    <p:sldId id="268" r:id="rId4"/>
    <p:sldId id="269" r:id="rId5"/>
    <p:sldId id="273" r:id="rId6"/>
  </p:sldIdLst>
  <p:sldSz cx="9144000" cy="6858000" type="screen4x3"/>
  <p:notesSz cx="6794500" cy="9906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14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8100" y="0"/>
            <a:ext cx="29448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FC80C4-A38E-4F27-A85F-24D175E331D5}" type="datetimeFigureOut">
              <a:rPr lang="en-GB" smtClean="0"/>
              <a:t>09/09/2014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09113"/>
            <a:ext cx="29448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8100" y="9409113"/>
            <a:ext cx="29448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F0C4E5-542A-45AE-92BF-5BA17DD569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29504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9FC27-A9F5-4146-BEE1-3CBF756DA206}" type="datetimeFigureOut">
              <a:rPr lang="en-GB" smtClean="0"/>
              <a:t>09/09/2014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CEF1B-D4A9-44D8-992E-0B89A3973C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31121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9FC27-A9F5-4146-BEE1-3CBF756DA206}" type="datetimeFigureOut">
              <a:rPr lang="en-GB" smtClean="0"/>
              <a:t>09/09/2014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CEF1B-D4A9-44D8-992E-0B89A3973C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15173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9FC27-A9F5-4146-BEE1-3CBF756DA206}" type="datetimeFigureOut">
              <a:rPr lang="en-GB" smtClean="0"/>
              <a:t>09/09/2014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CEF1B-D4A9-44D8-992E-0B89A3973C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82497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9FC27-A9F5-4146-BEE1-3CBF756DA206}" type="datetimeFigureOut">
              <a:rPr lang="en-GB" smtClean="0"/>
              <a:t>09/09/2014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CEF1B-D4A9-44D8-992E-0B89A3973C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83551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9FC27-A9F5-4146-BEE1-3CBF756DA206}" type="datetimeFigureOut">
              <a:rPr lang="en-GB" smtClean="0"/>
              <a:t>09/09/2014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CEF1B-D4A9-44D8-992E-0B89A3973C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32977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9FC27-A9F5-4146-BEE1-3CBF756DA206}" type="datetimeFigureOut">
              <a:rPr lang="en-GB" smtClean="0"/>
              <a:t>09/09/2014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CEF1B-D4A9-44D8-992E-0B89A3973C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4366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9FC27-A9F5-4146-BEE1-3CBF756DA206}" type="datetimeFigureOut">
              <a:rPr lang="en-GB" smtClean="0"/>
              <a:t>09/09/2014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CEF1B-D4A9-44D8-992E-0B89A3973C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04867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9FC27-A9F5-4146-BEE1-3CBF756DA206}" type="datetimeFigureOut">
              <a:rPr lang="en-GB" smtClean="0"/>
              <a:t>09/09/2014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CEF1B-D4A9-44D8-992E-0B89A3973C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10529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9FC27-A9F5-4146-BEE1-3CBF756DA206}" type="datetimeFigureOut">
              <a:rPr lang="en-GB" smtClean="0"/>
              <a:t>09/09/2014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CEF1B-D4A9-44D8-992E-0B89A3973C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03171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9FC27-A9F5-4146-BEE1-3CBF756DA206}" type="datetimeFigureOut">
              <a:rPr lang="en-GB" smtClean="0"/>
              <a:t>09/09/2014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CEF1B-D4A9-44D8-992E-0B89A3973C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65890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9FC27-A9F5-4146-BEE1-3CBF756DA206}" type="datetimeFigureOut">
              <a:rPr lang="en-GB" smtClean="0"/>
              <a:t>09/09/2014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CEF1B-D4A9-44D8-992E-0B89A3973C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45125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19FC27-A9F5-4146-BEE1-3CBF756DA206}" type="datetimeFigureOut">
              <a:rPr lang="en-GB" smtClean="0"/>
              <a:t>09/09/2014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7CEF1B-D4A9-44D8-992E-0B89A3973C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12691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HUMR 5131 – L3 – 1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History of Human Rights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nb-NO" sz="2400" dirty="0" smtClean="0"/>
              <a:t>What is «History of»? </a:t>
            </a:r>
          </a:p>
          <a:p>
            <a:endParaRPr lang="nb-NO" sz="2400" dirty="0" smtClean="0"/>
          </a:p>
          <a:p>
            <a:r>
              <a:rPr lang="nb-NO" sz="2400" dirty="0" smtClean="0"/>
              <a:t>Chronology of Events: from the oldest traces of </a:t>
            </a:r>
            <a:r>
              <a:rPr lang="nb-NO" sz="2400" dirty="0"/>
              <a:t>a</a:t>
            </a:r>
            <a:r>
              <a:rPr lang="nb-NO" sz="2400" dirty="0" smtClean="0"/>
              <a:t> phenomenon to the present form of it.</a:t>
            </a:r>
          </a:p>
          <a:p>
            <a:endParaRPr lang="nb-NO" sz="2400" dirty="0" smtClean="0"/>
          </a:p>
          <a:p>
            <a:r>
              <a:rPr lang="nb-NO" sz="2400" dirty="0" smtClean="0"/>
              <a:t>Archaeology of a Truth: understanding the ‘causes’ of an event or the ‘growth’ of a phenomen</a:t>
            </a:r>
          </a:p>
          <a:p>
            <a:pPr lvl="1"/>
            <a:r>
              <a:rPr lang="nb-NO" sz="2000" dirty="0"/>
              <a:t>Discourse analysis: the ‘truth’ about a phenomenon, as shaped by a combination of power and knowledge (Foucault) </a:t>
            </a:r>
          </a:p>
          <a:p>
            <a:endParaRPr lang="nb-NO" sz="2400" dirty="0" smtClean="0"/>
          </a:p>
          <a:p>
            <a:r>
              <a:rPr lang="nb-NO" sz="2400" dirty="0" smtClean="0"/>
              <a:t>(Cmiel: recent history of human rights)</a:t>
            </a:r>
          </a:p>
          <a:p>
            <a:pPr lvl="1"/>
            <a:r>
              <a:rPr lang="en-US" sz="2000" dirty="0" smtClean="0"/>
              <a:t>History and nuances of the human rights idiom</a:t>
            </a:r>
          </a:p>
          <a:p>
            <a:pPr lvl="1"/>
            <a:r>
              <a:rPr lang="en-US" sz="2000" dirty="0" smtClean="0"/>
              <a:t>Expansive: beginnings of anything ‘good’ / early modern natural rights</a:t>
            </a:r>
          </a:p>
          <a:p>
            <a:pPr lvl="1"/>
            <a:r>
              <a:rPr lang="en-US" sz="2000" dirty="0" smtClean="0"/>
              <a:t>Restrictive: particular deployment (uses) of the term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101469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HUMR 5131 – L3 – 2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History of Human Rights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nb-NO" sz="2400" dirty="0" smtClean="0"/>
              <a:t>(Cmiel: recent history...) </a:t>
            </a:r>
          </a:p>
          <a:p>
            <a:r>
              <a:rPr lang="nb-NO" sz="2900" b="1" dirty="0" smtClean="0"/>
              <a:t>Who gets rights?</a:t>
            </a:r>
          </a:p>
          <a:p>
            <a:r>
              <a:rPr lang="nb-NO" sz="2900" b="1" dirty="0" smtClean="0"/>
              <a:t>What sort of rights?</a:t>
            </a:r>
          </a:p>
          <a:p>
            <a:pPr>
              <a:buFontTx/>
              <a:buChar char="-"/>
            </a:pPr>
            <a:endParaRPr lang="nb-NO" sz="2400" b="1" dirty="0" smtClean="0"/>
          </a:p>
          <a:p>
            <a:r>
              <a:rPr lang="nb-NO" sz="2900" b="1" dirty="0" smtClean="0"/>
              <a:t>Particular clusterings (categorisations) of rights: civil/political/social/eceonomic/individual/people’s</a:t>
            </a:r>
          </a:p>
          <a:p>
            <a:r>
              <a:rPr lang="nb-NO" sz="2900" b="1" dirty="0" smtClean="0"/>
              <a:t>History of human rights activism</a:t>
            </a:r>
          </a:p>
          <a:p>
            <a:pPr lvl="1">
              <a:buFontTx/>
              <a:buChar char="-"/>
            </a:pPr>
            <a:r>
              <a:rPr lang="nb-NO" sz="2000" dirty="0" smtClean="0"/>
              <a:t>1800s: abolitionists, suffragettes, minorities</a:t>
            </a:r>
          </a:p>
          <a:p>
            <a:pPr lvl="1">
              <a:buFontTx/>
              <a:buChar char="-"/>
            </a:pPr>
            <a:r>
              <a:rPr lang="nb-NO" sz="2000" dirty="0" smtClean="0"/>
              <a:t>1940s: birth of UN and UDHR</a:t>
            </a:r>
          </a:p>
          <a:p>
            <a:pPr lvl="1">
              <a:buFontTx/>
              <a:buChar char="-"/>
            </a:pPr>
            <a:r>
              <a:rPr lang="nb-NO" sz="2000" dirty="0" smtClean="0"/>
              <a:t>1970s: democratic rights, entry into force of conventions, HR as ‘last utopia’, birth of NGOs,  </a:t>
            </a:r>
          </a:p>
          <a:p>
            <a:pPr lvl="1">
              <a:buFontTx/>
              <a:buChar char="-"/>
            </a:pPr>
            <a:r>
              <a:rPr lang="nb-NO" sz="2000" dirty="0" smtClean="0"/>
              <a:t>1990s: fusion with development, HR ‘horizon’ of the nation-state and basis of ‘international community’</a:t>
            </a:r>
            <a:endParaRPr lang="nb-NO" sz="2000" dirty="0"/>
          </a:p>
          <a:p>
            <a:pPr marL="0" indent="0">
              <a:buNone/>
            </a:pPr>
            <a:endParaRPr lang="nb-NO" sz="2400" dirty="0" smtClean="0"/>
          </a:p>
          <a:p>
            <a:r>
              <a:rPr lang="nb-NO" sz="3300" dirty="0" smtClean="0"/>
              <a:t>Perspectives or ‘sensibilities’: </a:t>
            </a:r>
          </a:p>
          <a:p>
            <a:pPr marL="400050" lvl="1" indent="0">
              <a:buNone/>
            </a:pPr>
            <a:r>
              <a:rPr lang="nb-NO" sz="2000" dirty="0" smtClean="0"/>
              <a:t>-  There has been a ‘rights revolution’</a:t>
            </a:r>
          </a:p>
          <a:p>
            <a:pPr marL="400050" lvl="1" indent="0">
              <a:buNone/>
            </a:pPr>
            <a:r>
              <a:rPr lang="nb-NO" sz="2000" dirty="0" smtClean="0"/>
              <a:t>-  HR a paradox: they are as unfulfilled as they are omnipresent</a:t>
            </a:r>
          </a:p>
          <a:p>
            <a:pPr marL="400050" lvl="1" indent="0">
              <a:buNone/>
            </a:pPr>
            <a:r>
              <a:rPr lang="nb-NO" sz="2000" dirty="0" smtClean="0"/>
              <a:t>-  The history of HR is the history of human brutality: genocide</a:t>
            </a:r>
          </a:p>
          <a:p>
            <a:pPr marL="0" indent="0">
              <a:buNone/>
            </a:pPr>
            <a:endParaRPr lang="nb-NO" sz="2400" dirty="0"/>
          </a:p>
          <a:p>
            <a:pPr marL="0" indent="0">
              <a:buNone/>
            </a:pPr>
            <a:endParaRPr lang="nb-NO" sz="2400" dirty="0" smtClean="0"/>
          </a:p>
          <a:p>
            <a:pPr marL="0" indent="0">
              <a:buNone/>
            </a:pPr>
            <a:endParaRPr lang="nb-NO" sz="2400" dirty="0"/>
          </a:p>
          <a:p>
            <a:endParaRPr lang="en-US" sz="3300" dirty="0"/>
          </a:p>
        </p:txBody>
      </p:sp>
    </p:spTree>
    <p:extLst>
      <p:ext uri="{BB962C8B-B14F-4D97-AF65-F5344CB8AC3E}">
        <p14:creationId xmlns:p14="http://schemas.microsoft.com/office/powerpoint/2010/main" val="774095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200" dirty="0"/>
              <a:t>HUMR 5131 – L3 – </a:t>
            </a:r>
            <a:r>
              <a:rPr lang="en-US" sz="2200" dirty="0" smtClean="0"/>
              <a:t>3</a:t>
            </a:r>
            <a:r>
              <a:rPr lang="en-US" sz="2200" dirty="0"/>
              <a:t/>
            </a:r>
            <a:br>
              <a:rPr lang="en-US" sz="2200" dirty="0"/>
            </a:br>
            <a:r>
              <a:rPr lang="nb-NO" dirty="0" smtClean="0"/>
              <a:t>History of Human Rights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b-NO" sz="2000" dirty="0" smtClean="0"/>
              <a:t>Ishay, ch 2: Human Rights and the Enlightenment:</a:t>
            </a:r>
          </a:p>
          <a:p>
            <a:pPr marL="0" indent="0">
              <a:buNone/>
            </a:pPr>
            <a:endParaRPr lang="nb-NO" sz="2000" dirty="0" smtClean="0"/>
          </a:p>
          <a:p>
            <a:pPr marL="0" indent="0">
              <a:buNone/>
            </a:pPr>
            <a:r>
              <a:rPr lang="nb-NO" sz="2000" dirty="0" smtClean="0"/>
              <a:t>The history of European Ascendancy</a:t>
            </a:r>
          </a:p>
          <a:p>
            <a:pPr marL="0" indent="0">
              <a:buNone/>
            </a:pPr>
            <a:r>
              <a:rPr lang="nb-NO" sz="2000" dirty="0" smtClean="0"/>
              <a:t>The history of Modern Europe</a:t>
            </a:r>
          </a:p>
          <a:p>
            <a:pPr marL="0" indent="0">
              <a:buNone/>
            </a:pPr>
            <a:endParaRPr lang="nb-NO" sz="2000" dirty="0"/>
          </a:p>
          <a:p>
            <a:pPr marL="0" indent="0">
              <a:buNone/>
            </a:pPr>
            <a:r>
              <a:rPr lang="nb-NO" sz="2000" dirty="0" smtClean="0"/>
              <a:t>The Enlightenment: origins of a liberal worldview and a liberal order</a:t>
            </a:r>
          </a:p>
          <a:p>
            <a:pPr marL="0" indent="0">
              <a:buNone/>
            </a:pPr>
            <a:endParaRPr lang="nb-NO" sz="2000" dirty="0" smtClean="0"/>
          </a:p>
          <a:p>
            <a:pPr lvl="1"/>
            <a:r>
              <a:rPr lang="nb-NO" sz="1600" dirty="0" smtClean="0"/>
              <a:t>From revealed knowledge to science and reason: Freedom of religion and opinion</a:t>
            </a:r>
          </a:p>
          <a:p>
            <a:pPr lvl="1"/>
            <a:r>
              <a:rPr lang="nb-NO" sz="1600" dirty="0" smtClean="0"/>
              <a:t>From feudal authoritarianism to popular sovereignty: expansion of equality and voting rights (from subjects/vassals to citizens)</a:t>
            </a:r>
          </a:p>
          <a:p>
            <a:pPr lvl="1"/>
            <a:r>
              <a:rPr lang="nb-NO" sz="1600" dirty="0" smtClean="0"/>
              <a:t>From monopolistic (priviledge-based) economy to mercantilism and capitalism: property rights, free markets </a:t>
            </a:r>
          </a:p>
        </p:txBody>
      </p:sp>
    </p:spTree>
    <p:extLst>
      <p:ext uri="{BB962C8B-B14F-4D97-AF65-F5344CB8AC3E}">
        <p14:creationId xmlns:p14="http://schemas.microsoft.com/office/powerpoint/2010/main" val="1640324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200" dirty="0"/>
              <a:t>HUMR 5131 – L3 – </a:t>
            </a:r>
            <a:r>
              <a:rPr lang="en-US" sz="2200" dirty="0" smtClean="0"/>
              <a:t>4</a:t>
            </a:r>
            <a:r>
              <a:rPr lang="en-US" sz="2200" dirty="0"/>
              <a:t/>
            </a:r>
            <a:br>
              <a:rPr lang="en-US" sz="2200" dirty="0"/>
            </a:br>
            <a:r>
              <a:rPr lang="nb-NO" dirty="0" smtClean="0"/>
              <a:t>History of Human Rights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nb-NO" sz="2000" dirty="0" smtClean="0"/>
              <a:t>Ishay, ch 5: </a:t>
            </a:r>
            <a:r>
              <a:rPr lang="nb-NO" sz="2000" dirty="0"/>
              <a:t>H</a:t>
            </a:r>
            <a:r>
              <a:rPr lang="nb-NO" sz="2000" dirty="0" smtClean="0"/>
              <a:t>uman Rights and the Enlightenment</a:t>
            </a:r>
          </a:p>
          <a:p>
            <a:pPr marL="0" indent="0">
              <a:buNone/>
            </a:pPr>
            <a:endParaRPr lang="nb-NO" sz="1900" dirty="0"/>
          </a:p>
          <a:p>
            <a:pPr marL="0" indent="0">
              <a:buNone/>
            </a:pPr>
            <a:r>
              <a:rPr lang="nb-NO" sz="2000" dirty="0" smtClean="0"/>
              <a:t>History of Modern Europe: Westphalian order, result of the assault on King and Church and technological change </a:t>
            </a:r>
            <a:r>
              <a:rPr lang="nb-NO" sz="1700" dirty="0" smtClean="0"/>
              <a:t>(cf: Carpentier: the enlightenment as an explosion in the cathedral)</a:t>
            </a:r>
          </a:p>
          <a:p>
            <a:pPr lvl="1"/>
            <a:r>
              <a:rPr lang="nb-NO" sz="1600" dirty="0" smtClean="0"/>
              <a:t>European expansion: ‘the great discoveries’</a:t>
            </a:r>
          </a:p>
          <a:p>
            <a:pPr lvl="1"/>
            <a:r>
              <a:rPr lang="nb-NO" sz="1600" dirty="0" smtClean="0"/>
              <a:t>English </a:t>
            </a:r>
            <a:r>
              <a:rPr lang="nb-NO" sz="1600" dirty="0"/>
              <a:t>revolution: Constitutional Monarchy</a:t>
            </a:r>
          </a:p>
          <a:p>
            <a:pPr lvl="1"/>
            <a:r>
              <a:rPr lang="nb-NO" sz="1600" dirty="0" smtClean="0"/>
              <a:t>Religious wars, peace of Westphalia (1648): each state its own religion </a:t>
            </a:r>
          </a:p>
          <a:p>
            <a:pPr lvl="1"/>
            <a:r>
              <a:rPr lang="nb-NO" sz="1600" dirty="0" smtClean="0"/>
              <a:t>American revolution: Independent republic</a:t>
            </a:r>
          </a:p>
          <a:p>
            <a:pPr lvl="1"/>
            <a:r>
              <a:rPr lang="nb-NO" sz="1600" dirty="0" smtClean="0"/>
              <a:t>French revolution: Equality, popular sovereignty </a:t>
            </a:r>
          </a:p>
          <a:p>
            <a:pPr marL="0" indent="0">
              <a:buNone/>
            </a:pPr>
            <a:endParaRPr lang="nb-NO" sz="2000" dirty="0" smtClean="0"/>
          </a:p>
          <a:p>
            <a:pPr marL="0" indent="0">
              <a:buNone/>
            </a:pPr>
            <a:r>
              <a:rPr lang="nb-NO" sz="2000" dirty="0" smtClean="0"/>
              <a:t>Themes that drive the growth of the substance of human rights</a:t>
            </a:r>
            <a:endParaRPr lang="nb-NO" sz="1600" dirty="0" smtClean="0"/>
          </a:p>
          <a:p>
            <a:pPr lvl="1"/>
            <a:r>
              <a:rPr lang="nb-NO" sz="1600" dirty="0"/>
              <a:t>A</a:t>
            </a:r>
            <a:r>
              <a:rPr lang="nb-NO" sz="1600" dirty="0" smtClean="0"/>
              <a:t>bolition of torture and the death penalty</a:t>
            </a:r>
          </a:p>
          <a:p>
            <a:pPr lvl="1"/>
            <a:r>
              <a:rPr lang="nb-NO" sz="1600" dirty="0" smtClean="0"/>
              <a:t>Theories of just war and civilised warfare</a:t>
            </a:r>
          </a:p>
          <a:p>
            <a:pPr lvl="1"/>
            <a:r>
              <a:rPr lang="nb-NO" sz="1600" dirty="0" smtClean="0"/>
              <a:t>Expansion of voting rights/the right to property (not to be confiscated at will)</a:t>
            </a:r>
          </a:p>
          <a:p>
            <a:pPr lvl="1"/>
            <a:r>
              <a:rPr lang="nb-NO" sz="1600" dirty="0" smtClean="0"/>
              <a:t>Alertness to social conditions</a:t>
            </a:r>
          </a:p>
          <a:p>
            <a:pPr lvl="1"/>
            <a:r>
              <a:rPr lang="nb-NO" sz="1600" dirty="0" smtClean="0"/>
              <a:t>Non-discrimination and Women’s rights</a:t>
            </a:r>
          </a:p>
          <a:p>
            <a:pPr lvl="1"/>
            <a:r>
              <a:rPr lang="nb-NO" sz="1600" dirty="0" smtClean="0"/>
              <a:t>Abolition of slavery  </a:t>
            </a:r>
          </a:p>
        </p:txBody>
      </p:sp>
    </p:spTree>
    <p:extLst>
      <p:ext uri="{BB962C8B-B14F-4D97-AF65-F5344CB8AC3E}">
        <p14:creationId xmlns:p14="http://schemas.microsoft.com/office/powerpoint/2010/main" val="1685324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200" dirty="0"/>
              <a:t>HUMR 5131 – L3 – </a:t>
            </a:r>
            <a:r>
              <a:rPr lang="en-US" sz="2200" dirty="0" smtClean="0"/>
              <a:t>5</a:t>
            </a:r>
            <a:r>
              <a:rPr lang="en-US" sz="2200" dirty="0"/>
              <a:t/>
            </a:r>
            <a:br>
              <a:rPr lang="en-US" sz="2200" dirty="0"/>
            </a:br>
            <a:r>
              <a:rPr lang="nb-NO" dirty="0" smtClean="0"/>
              <a:t>History of Human Rights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b-NO" sz="1900" dirty="0" smtClean="0"/>
              <a:t>First, second and third generation rights: </a:t>
            </a:r>
          </a:p>
          <a:p>
            <a:pPr lvl="1"/>
            <a:r>
              <a:rPr lang="nb-NO" sz="1500" dirty="0" smtClean="0"/>
              <a:t>Civil and political</a:t>
            </a:r>
          </a:p>
          <a:p>
            <a:pPr lvl="1"/>
            <a:r>
              <a:rPr lang="nb-NO" sz="1500" dirty="0" smtClean="0"/>
              <a:t>Social, economic and cultural</a:t>
            </a:r>
          </a:p>
          <a:p>
            <a:pPr lvl="1"/>
            <a:r>
              <a:rPr lang="nb-NO" sz="1500" dirty="0" smtClean="0"/>
              <a:t>Solidarity rights (development, environment, peace)</a:t>
            </a:r>
          </a:p>
          <a:p>
            <a:pPr marL="0" indent="0">
              <a:buNone/>
            </a:pPr>
            <a:r>
              <a:rPr lang="nb-NO" sz="1900" dirty="0" smtClean="0"/>
              <a:t> </a:t>
            </a:r>
            <a:endParaRPr lang="nb-NO" sz="1900" dirty="0"/>
          </a:p>
          <a:p>
            <a:pPr marL="0" indent="0">
              <a:buNone/>
            </a:pPr>
            <a:r>
              <a:rPr lang="nb-NO" sz="1900" dirty="0" smtClean="0"/>
              <a:t>The growth of the welfare state</a:t>
            </a:r>
          </a:p>
          <a:p>
            <a:pPr marL="0" indent="0">
              <a:buNone/>
            </a:pPr>
            <a:endParaRPr lang="nb-NO" sz="1900" dirty="0" smtClean="0"/>
          </a:p>
          <a:p>
            <a:pPr marL="0" indent="0">
              <a:buNone/>
            </a:pPr>
            <a:r>
              <a:rPr lang="nb-NO" sz="1900" dirty="0" smtClean="0"/>
              <a:t>Two European world wars: 1948 and a new HR-based world order: UDHR</a:t>
            </a:r>
          </a:p>
          <a:p>
            <a:pPr marL="0" indent="0">
              <a:buNone/>
            </a:pPr>
            <a:r>
              <a:rPr lang="nb-NO" sz="1900" dirty="0" smtClean="0"/>
              <a:t>1966- : ICCPR and ICESCR and the growth of UN and regional HR systems</a:t>
            </a:r>
          </a:p>
          <a:p>
            <a:pPr marL="0" indent="0">
              <a:buNone/>
            </a:pPr>
            <a:r>
              <a:rPr lang="nb-NO" sz="1900" dirty="0" smtClean="0"/>
              <a:t>1976- : HR an international concern</a:t>
            </a:r>
          </a:p>
          <a:p>
            <a:pPr marL="0" indent="0">
              <a:buNone/>
            </a:pPr>
            <a:endParaRPr lang="nb-NO" sz="1900" dirty="0"/>
          </a:p>
          <a:p>
            <a:pPr marL="0" indent="0">
              <a:buNone/>
            </a:pPr>
            <a:r>
              <a:rPr lang="nb-NO" sz="1900" dirty="0" smtClean="0"/>
              <a:t>Domestic and regional growth (Europe, Latin America, Africa): how and why?</a:t>
            </a:r>
          </a:p>
          <a:p>
            <a:pPr marL="0" indent="0">
              <a:buNone/>
            </a:pPr>
            <a:r>
              <a:rPr lang="nb-NO" sz="1900" dirty="0" smtClean="0"/>
              <a:t>  </a:t>
            </a:r>
          </a:p>
          <a:p>
            <a:pPr marL="0" indent="0">
              <a:buNone/>
            </a:pPr>
            <a:endParaRPr lang="nb-NO" sz="1900" dirty="0" smtClean="0"/>
          </a:p>
          <a:p>
            <a:pPr marL="0" indent="0">
              <a:buNone/>
            </a:pPr>
            <a:endParaRPr lang="nb-NO" sz="2400" dirty="0" smtClean="0"/>
          </a:p>
          <a:p>
            <a:endParaRPr lang="nb-NO" dirty="0" smtClean="0"/>
          </a:p>
          <a:p>
            <a:endParaRPr lang="nb-NO" dirty="0" smtClean="0"/>
          </a:p>
        </p:txBody>
      </p:sp>
    </p:spTree>
    <p:extLst>
      <p:ext uri="{BB962C8B-B14F-4D97-AF65-F5344CB8AC3E}">
        <p14:creationId xmlns:p14="http://schemas.microsoft.com/office/powerpoint/2010/main" val="1044894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375</TotalTime>
  <Words>559</Words>
  <Application>Microsoft Office PowerPoint</Application>
  <PresentationFormat>On-screen Show (4:3)</PresentationFormat>
  <Paragraphs>76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HUMR 5131 – L3 – 1 History of Human Rights</vt:lpstr>
      <vt:lpstr>HUMR 5131 – L3 – 2 History of Human Rights</vt:lpstr>
      <vt:lpstr>HUMR 5131 – L3 – 3 History of Human Rights</vt:lpstr>
      <vt:lpstr>HUMR 5131 – L3 – 4 History of Human Rights </vt:lpstr>
      <vt:lpstr>HUMR 5131 – L3 – 5 History of Human Rights</vt:lpstr>
    </vt:vector>
  </TitlesOfParts>
  <Company>University of Oslo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nn</dc:title>
  <dc:creator>Stener Ekern</dc:creator>
  <cp:lastModifiedBy>Morten Slind Olsen</cp:lastModifiedBy>
  <cp:revision>35</cp:revision>
  <cp:lastPrinted>2014-09-09T07:53:25Z</cp:lastPrinted>
  <dcterms:created xsi:type="dcterms:W3CDTF">2014-01-20T11:18:10Z</dcterms:created>
  <dcterms:modified xsi:type="dcterms:W3CDTF">2014-09-09T13:23:08Z</dcterms:modified>
</cp:coreProperties>
</file>