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65" r:id="rId6"/>
    <p:sldId id="266" r:id="rId7"/>
    <p:sldId id="267" r:id="rId8"/>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93311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61151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96824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177835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9FC27-A9F5-4146-BEE1-3CBF756DA206}" type="datetimeFigureOut">
              <a:rPr lang="en-GB" smtClean="0"/>
              <a:t>29/08/2014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29329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19FC27-A9F5-4146-BEE1-3CBF756DA206}" type="datetimeFigureOut">
              <a:rPr lang="en-GB" smtClean="0"/>
              <a:t>29/08/2014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3043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19FC27-A9F5-4146-BEE1-3CBF756DA206}" type="datetimeFigureOut">
              <a:rPr lang="en-GB" smtClean="0"/>
              <a:t>29/08/2014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01048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19FC27-A9F5-4146-BEE1-3CBF756DA206}" type="datetimeFigureOut">
              <a:rPr lang="en-GB" smtClean="0"/>
              <a:t>29/08/2014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161105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9FC27-A9F5-4146-BEE1-3CBF756DA206}" type="datetimeFigureOut">
              <a:rPr lang="en-GB" smtClean="0"/>
              <a:t>29/08/2014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410031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9FC27-A9F5-4146-BEE1-3CBF756DA206}" type="datetimeFigureOut">
              <a:rPr lang="en-GB" smtClean="0"/>
              <a:t>29/08/2014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63658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9FC27-A9F5-4146-BEE1-3CBF756DA206}" type="datetimeFigureOut">
              <a:rPr lang="en-GB" smtClean="0"/>
              <a:t>29/08/2014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46451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9FC27-A9F5-4146-BEE1-3CBF756DA206}" type="datetimeFigureOut">
              <a:rPr lang="en-GB" smtClean="0"/>
              <a:t>29/08/2014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CEF1B-D4A9-44D8-992E-0B89A3973C4D}" type="slidenum">
              <a:rPr lang="en-GB" smtClean="0"/>
              <a:t>‹#›</a:t>
            </a:fld>
            <a:endParaRPr lang="en-GB"/>
          </a:p>
        </p:txBody>
      </p:sp>
    </p:spTree>
    <p:extLst>
      <p:ext uri="{BB962C8B-B14F-4D97-AF65-F5344CB8AC3E}">
        <p14:creationId xmlns:p14="http://schemas.microsoft.com/office/powerpoint/2010/main" val="307126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nb-NO" sz="1600" dirty="0" smtClean="0"/>
              <a:t>HUMR 5131 – 2014 – Lec 1-1</a:t>
            </a:r>
            <a:r>
              <a:rPr lang="nb-NO" dirty="0" smtClean="0"/>
              <a:t/>
            </a:r>
            <a:br>
              <a:rPr lang="nb-NO" dirty="0" smtClean="0"/>
            </a:br>
            <a:r>
              <a:rPr lang="nb-NO" sz="3200" dirty="0" smtClean="0"/>
              <a:t>Human Rights as an Object of Study</a:t>
            </a:r>
            <a:endParaRPr lang="en-GB" sz="3200" dirty="0"/>
          </a:p>
        </p:txBody>
      </p:sp>
      <p:sp>
        <p:nvSpPr>
          <p:cNvPr id="5" name="Content Placeholder 4"/>
          <p:cNvSpPr>
            <a:spLocks noGrp="1"/>
          </p:cNvSpPr>
          <p:nvPr>
            <p:ph idx="1"/>
          </p:nvPr>
        </p:nvSpPr>
        <p:spPr/>
        <p:txBody>
          <a:bodyPr>
            <a:noAutofit/>
          </a:bodyPr>
          <a:lstStyle/>
          <a:p>
            <a:pPr marL="0" indent="0">
              <a:buNone/>
            </a:pPr>
            <a:r>
              <a:rPr lang="nb-NO" sz="2000" b="1" dirty="0"/>
              <a:t>H</a:t>
            </a:r>
            <a:r>
              <a:rPr lang="nb-NO" sz="2000" b="1" dirty="0" smtClean="0"/>
              <a:t>istory: </a:t>
            </a:r>
          </a:p>
          <a:p>
            <a:pPr lvl="1"/>
            <a:r>
              <a:rPr lang="nb-NO" sz="1600" dirty="0" smtClean="0"/>
              <a:t>The history (evolution) of the present international HR system</a:t>
            </a:r>
          </a:p>
          <a:p>
            <a:pPr lvl="1"/>
            <a:r>
              <a:rPr lang="nb-NO" sz="1600" dirty="0" smtClean="0"/>
              <a:t>The roots of the present system in the West</a:t>
            </a:r>
          </a:p>
          <a:p>
            <a:pPr lvl="1"/>
            <a:r>
              <a:rPr lang="nb-NO" sz="1600" dirty="0" smtClean="0"/>
              <a:t>The roots of human rights-like ideas in past societies</a:t>
            </a:r>
          </a:p>
          <a:p>
            <a:pPr lvl="1"/>
            <a:r>
              <a:rPr lang="nb-NO" sz="1600" dirty="0" smtClean="0"/>
              <a:t>The roots of HR in modernity (contemporary societal challenges)  </a:t>
            </a:r>
            <a:endParaRPr lang="nb-NO" sz="1600" dirty="0"/>
          </a:p>
          <a:p>
            <a:pPr marL="0" indent="0">
              <a:buNone/>
            </a:pPr>
            <a:endParaRPr lang="nb-NO" sz="2000" b="1" dirty="0" smtClean="0"/>
          </a:p>
          <a:p>
            <a:pPr marL="0" indent="0">
              <a:buNone/>
            </a:pPr>
            <a:r>
              <a:rPr lang="nb-NO" sz="2000" b="1" dirty="0" smtClean="0"/>
              <a:t>Social sciences:</a:t>
            </a:r>
          </a:p>
          <a:p>
            <a:pPr lvl="1"/>
            <a:r>
              <a:rPr lang="nb-NO" sz="1600" dirty="0" smtClean="0"/>
              <a:t>The functioning of the system at different levels: local, national, international</a:t>
            </a:r>
          </a:p>
          <a:p>
            <a:pPr lvl="1"/>
            <a:r>
              <a:rPr lang="nb-NO" sz="1600" dirty="0" smtClean="0"/>
              <a:t>The spread of the system, how to explain variations?</a:t>
            </a:r>
          </a:p>
          <a:p>
            <a:pPr lvl="1"/>
            <a:r>
              <a:rPr lang="nb-NO" sz="1600" dirty="0" smtClean="0"/>
              <a:t>How to promote HR</a:t>
            </a:r>
          </a:p>
          <a:p>
            <a:pPr marL="0" indent="0">
              <a:buNone/>
            </a:pPr>
            <a:endParaRPr lang="nb-NO" sz="2000" b="1" dirty="0" smtClean="0"/>
          </a:p>
          <a:p>
            <a:pPr marL="0" indent="0">
              <a:buNone/>
            </a:pPr>
            <a:r>
              <a:rPr lang="nb-NO" sz="2000" b="1" dirty="0" smtClean="0"/>
              <a:t>Philosophy:</a:t>
            </a:r>
          </a:p>
          <a:p>
            <a:pPr lvl="1"/>
            <a:r>
              <a:rPr lang="nb-NO" sz="1600" dirty="0" smtClean="0"/>
              <a:t>How to justify HR; in what ways are HR universal?</a:t>
            </a:r>
          </a:p>
          <a:p>
            <a:pPr marL="0" indent="0">
              <a:buNone/>
            </a:pPr>
            <a:endParaRPr lang="nb-NO" sz="2000" b="1" dirty="0" smtClean="0"/>
          </a:p>
          <a:p>
            <a:pPr marL="0" indent="0">
              <a:buNone/>
            </a:pPr>
            <a:r>
              <a:rPr lang="nb-NO" sz="2000" b="1" dirty="0" smtClean="0"/>
              <a:t>(Vs law: can this action be typified as a HR violation?)</a:t>
            </a:r>
          </a:p>
        </p:txBody>
      </p:sp>
    </p:spTree>
    <p:extLst>
      <p:ext uri="{BB962C8B-B14F-4D97-AF65-F5344CB8AC3E}">
        <p14:creationId xmlns:p14="http://schemas.microsoft.com/office/powerpoint/2010/main" val="126905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nb-NO" sz="1600" dirty="0" smtClean="0"/>
              <a:t>HUMR 5131 – 2014 – Lec 1-2</a:t>
            </a:r>
            <a:r>
              <a:rPr lang="nb-NO" dirty="0" smtClean="0"/>
              <a:t/>
            </a:r>
            <a:br>
              <a:rPr lang="nb-NO" dirty="0" smtClean="0"/>
            </a:br>
            <a:r>
              <a:rPr lang="nb-NO" sz="3600" b="1" dirty="0" smtClean="0"/>
              <a:t>Human Rights as an Object of Study:</a:t>
            </a:r>
            <a:br>
              <a:rPr lang="nb-NO" sz="3600" b="1" dirty="0" smtClean="0"/>
            </a:br>
            <a:r>
              <a:rPr lang="nb-NO" sz="3600" b="1" dirty="0" smtClean="0"/>
              <a:t>Anthropology</a:t>
            </a:r>
            <a:endParaRPr lang="en-GB" sz="3600" b="1" dirty="0"/>
          </a:p>
        </p:txBody>
      </p:sp>
      <p:sp>
        <p:nvSpPr>
          <p:cNvPr id="5" name="Content Placeholder 4"/>
          <p:cNvSpPr>
            <a:spLocks noGrp="1"/>
          </p:cNvSpPr>
          <p:nvPr>
            <p:ph idx="1"/>
          </p:nvPr>
        </p:nvSpPr>
        <p:spPr/>
        <p:txBody>
          <a:bodyPr>
            <a:noAutofit/>
          </a:bodyPr>
          <a:lstStyle/>
          <a:p>
            <a:pPr marL="0" indent="0">
              <a:buNone/>
            </a:pPr>
            <a:r>
              <a:rPr lang="nb-NO" sz="1800" b="1" dirty="0" smtClean="0"/>
              <a:t>HR and Anthropology: A troubled relationship: </a:t>
            </a:r>
          </a:p>
          <a:p>
            <a:pPr marL="0" indent="0">
              <a:buNone/>
            </a:pPr>
            <a:endParaRPr lang="nb-NO" sz="1800" b="1" dirty="0" smtClean="0"/>
          </a:p>
          <a:p>
            <a:pPr marL="0" indent="0">
              <a:buNone/>
            </a:pPr>
            <a:r>
              <a:rPr lang="nb-NO" sz="1800" b="1" dirty="0" smtClean="0"/>
              <a:t>From ‘cultural relativism’ ...</a:t>
            </a:r>
          </a:p>
          <a:p>
            <a:pPr marL="0" indent="0">
              <a:buNone/>
            </a:pPr>
            <a:endParaRPr lang="nb-NO" sz="1800" dirty="0" smtClean="0"/>
          </a:p>
          <a:p>
            <a:pPr marL="0" indent="0">
              <a:buNone/>
            </a:pPr>
            <a:r>
              <a:rPr lang="nb-NO" sz="1600" dirty="0" smtClean="0"/>
              <a:t>AAA 1947: Individuals realize their personalities through their culture, hence the respect of individual differences entail a respect for cultural differences: «... only when a statement of the right of men to live in terms of their own traditions is incorporated ... can the next step of defining the rights and duties of human groups as regards each other be set upon the firm foundation of the present-day scientific knowledge of Man.» </a:t>
            </a:r>
          </a:p>
          <a:p>
            <a:pPr marL="0" indent="0">
              <a:buNone/>
            </a:pPr>
            <a:endParaRPr lang="nb-NO" sz="2000" dirty="0" smtClean="0"/>
          </a:p>
          <a:p>
            <a:pPr marL="0" indent="0">
              <a:buNone/>
            </a:pPr>
            <a:r>
              <a:rPr lang="nb-NO" sz="1800" b="1" dirty="0" smtClean="0"/>
              <a:t>To ‘constructing culture’  </a:t>
            </a:r>
          </a:p>
          <a:p>
            <a:pPr marL="0" indent="0">
              <a:buNone/>
            </a:pPr>
            <a:endParaRPr lang="nb-NO" sz="1600" dirty="0" smtClean="0"/>
          </a:p>
          <a:p>
            <a:pPr marL="0" indent="0">
              <a:buNone/>
            </a:pPr>
            <a:r>
              <a:rPr lang="nb-NO" sz="1600" dirty="0" smtClean="0"/>
              <a:t>AAA 1998: «People and groups have a generic right to realize their capacity for culture, and to produce, reproduce and change the conditions and forms of their physical, personal and social existence, so long as such activities do not diminsih the same capacities of others.»</a:t>
            </a:r>
          </a:p>
          <a:p>
            <a:pPr marL="0" indent="0">
              <a:buNone/>
            </a:pPr>
            <a:r>
              <a:rPr lang="nb-NO" sz="2000" dirty="0" smtClean="0"/>
              <a:t> </a:t>
            </a:r>
          </a:p>
        </p:txBody>
      </p:sp>
    </p:spTree>
    <p:extLst>
      <p:ext uri="{BB962C8B-B14F-4D97-AF65-F5344CB8AC3E}">
        <p14:creationId xmlns:p14="http://schemas.microsoft.com/office/powerpoint/2010/main" val="1600250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nb-NO" sz="1600" dirty="0" smtClean="0"/>
              <a:t>HUMR 5131 – 2014 – Lec 1-3</a:t>
            </a:r>
            <a:r>
              <a:rPr lang="nb-NO" dirty="0" smtClean="0"/>
              <a:t/>
            </a:r>
            <a:br>
              <a:rPr lang="nb-NO" dirty="0" smtClean="0"/>
            </a:br>
            <a:r>
              <a:rPr lang="nb-NO" sz="3600" b="1" dirty="0" smtClean="0"/>
              <a:t>Human Rights as an Object of Study:</a:t>
            </a:r>
            <a:br>
              <a:rPr lang="nb-NO" sz="3600" b="1" dirty="0" smtClean="0"/>
            </a:br>
            <a:r>
              <a:rPr lang="nb-NO" sz="3600" b="1" dirty="0" smtClean="0"/>
              <a:t>Translating Human Rights</a:t>
            </a:r>
            <a:endParaRPr lang="en-GB" sz="3600" b="1" dirty="0"/>
          </a:p>
        </p:txBody>
      </p:sp>
      <p:sp>
        <p:nvSpPr>
          <p:cNvPr id="5" name="Content Placeholder 4"/>
          <p:cNvSpPr>
            <a:spLocks noGrp="1"/>
          </p:cNvSpPr>
          <p:nvPr>
            <p:ph idx="1"/>
          </p:nvPr>
        </p:nvSpPr>
        <p:spPr/>
        <p:txBody>
          <a:bodyPr>
            <a:noAutofit/>
          </a:bodyPr>
          <a:lstStyle/>
          <a:p>
            <a:pPr marL="0" indent="0">
              <a:buNone/>
            </a:pPr>
            <a:r>
              <a:rPr lang="nb-NO" sz="1800" b="1" dirty="0" smtClean="0"/>
              <a:t>UDHR, Art 1, official text, English version:</a:t>
            </a:r>
          </a:p>
          <a:p>
            <a:pPr marL="0" indent="0">
              <a:buNone/>
            </a:pPr>
            <a:endParaRPr lang="nb-NO" sz="2000" dirty="0" smtClean="0"/>
          </a:p>
          <a:p>
            <a:pPr marL="0" indent="0">
              <a:buNone/>
            </a:pPr>
            <a:r>
              <a:rPr lang="nb-NO" sz="2000" i="1" dirty="0" smtClean="0"/>
              <a:t>All human beings are born free and equal in dignity and rights</a:t>
            </a:r>
          </a:p>
          <a:p>
            <a:pPr marL="0" indent="0">
              <a:buNone/>
            </a:pPr>
            <a:r>
              <a:rPr lang="nb-NO" sz="2000" i="1" dirty="0" smtClean="0"/>
              <a:t>They are endowed with reason and conscience</a:t>
            </a:r>
          </a:p>
          <a:p>
            <a:pPr marL="0" indent="0">
              <a:buNone/>
            </a:pPr>
            <a:r>
              <a:rPr lang="nb-NO" sz="2000" i="1" dirty="0" smtClean="0"/>
              <a:t>And should act towards one another in a spirit of brotherhood</a:t>
            </a:r>
          </a:p>
          <a:p>
            <a:pPr marL="0" indent="0">
              <a:buNone/>
            </a:pPr>
            <a:endParaRPr lang="nb-NO" sz="2000" dirty="0"/>
          </a:p>
          <a:p>
            <a:pPr marL="0" indent="0">
              <a:buNone/>
            </a:pPr>
            <a:r>
              <a:rPr lang="nb-NO" sz="2000" b="1" dirty="0" smtClean="0"/>
              <a:t>Tzeltal version:</a:t>
            </a:r>
          </a:p>
          <a:p>
            <a:pPr marL="0" indent="0">
              <a:buNone/>
            </a:pPr>
            <a:endParaRPr lang="nb-NO" sz="2000" dirty="0" smtClean="0"/>
          </a:p>
          <a:p>
            <a:pPr marL="0" indent="0">
              <a:buNone/>
            </a:pPr>
            <a:r>
              <a:rPr lang="nb-NO" sz="2000" i="1" dirty="0" smtClean="0"/>
              <a:t>All human beings, from the moment they are born</a:t>
            </a:r>
          </a:p>
          <a:p>
            <a:pPr marL="0" indent="0">
              <a:buNone/>
            </a:pPr>
            <a:r>
              <a:rPr lang="nb-NO" sz="2000" i="1" dirty="0" smtClean="0"/>
              <a:t>Already possess the respect and well-being of the world</a:t>
            </a:r>
          </a:p>
          <a:p>
            <a:pPr marL="0" indent="0">
              <a:buNone/>
            </a:pPr>
            <a:r>
              <a:rPr lang="nb-NO" sz="2000" i="1" dirty="0" smtClean="0"/>
              <a:t>And have the same understanding of the heart’s thinking</a:t>
            </a:r>
          </a:p>
          <a:p>
            <a:pPr marL="0" indent="0">
              <a:buNone/>
            </a:pPr>
            <a:r>
              <a:rPr lang="nb-NO" sz="2000" i="1" dirty="0" smtClean="0"/>
              <a:t>And desire a great, mutual respect  </a:t>
            </a:r>
          </a:p>
        </p:txBody>
      </p:sp>
    </p:spTree>
    <p:extLst>
      <p:ext uri="{BB962C8B-B14F-4D97-AF65-F5344CB8AC3E}">
        <p14:creationId xmlns:p14="http://schemas.microsoft.com/office/powerpoint/2010/main" val="3988287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nb-NO" sz="1600" dirty="0" smtClean="0"/>
              <a:t>HUMR 5131 – 2014 – Lec 1-4</a:t>
            </a:r>
            <a:r>
              <a:rPr lang="nb-NO" dirty="0" smtClean="0"/>
              <a:t/>
            </a:r>
            <a:br>
              <a:rPr lang="nb-NO" dirty="0" smtClean="0"/>
            </a:br>
            <a:r>
              <a:rPr lang="nb-NO" sz="3600" b="1" dirty="0" smtClean="0"/>
              <a:t>Human Rights as an Object of Study:</a:t>
            </a:r>
            <a:br>
              <a:rPr lang="nb-NO" sz="3600" b="1" dirty="0" smtClean="0"/>
            </a:br>
            <a:r>
              <a:rPr lang="nb-NO" sz="3600" b="1" dirty="0" smtClean="0"/>
              <a:t>Translating Human Rights</a:t>
            </a:r>
            <a:endParaRPr lang="en-GB" sz="3600" b="1" dirty="0"/>
          </a:p>
        </p:txBody>
      </p:sp>
      <p:sp>
        <p:nvSpPr>
          <p:cNvPr id="5" name="Content Placeholder 4"/>
          <p:cNvSpPr>
            <a:spLocks noGrp="1"/>
          </p:cNvSpPr>
          <p:nvPr>
            <p:ph idx="1"/>
          </p:nvPr>
        </p:nvSpPr>
        <p:spPr/>
        <p:txBody>
          <a:bodyPr>
            <a:noAutofit/>
          </a:bodyPr>
          <a:lstStyle/>
          <a:p>
            <a:pPr marL="0" indent="0">
              <a:buNone/>
            </a:pPr>
            <a:r>
              <a:rPr lang="nb-NO" sz="2000" dirty="0" smtClean="0"/>
              <a:t>Comparing the English and Tzeltal versions of Art 1:</a:t>
            </a:r>
          </a:p>
          <a:p>
            <a:pPr marL="0" indent="0">
              <a:buNone/>
            </a:pPr>
            <a:endParaRPr lang="nb-NO" sz="2000" dirty="0"/>
          </a:p>
          <a:p>
            <a:pPr>
              <a:buFontTx/>
              <a:buChar char="-"/>
            </a:pPr>
            <a:r>
              <a:rPr lang="nb-NO" sz="2000" dirty="0" smtClean="0"/>
              <a:t>style (genre): law? sacred claims? holy book? book of counsel? </a:t>
            </a:r>
          </a:p>
          <a:p>
            <a:pPr>
              <a:buFontTx/>
              <a:buChar char="-"/>
            </a:pPr>
            <a:endParaRPr lang="nb-NO" sz="2000" dirty="0" smtClean="0"/>
          </a:p>
          <a:p>
            <a:pPr>
              <a:buFontTx/>
              <a:buChar char="-"/>
            </a:pPr>
            <a:r>
              <a:rPr lang="nb-NO" sz="2000" dirty="0" smtClean="0"/>
              <a:t>concepts: </a:t>
            </a:r>
          </a:p>
          <a:p>
            <a:pPr lvl="1">
              <a:buFontTx/>
              <a:buChar char="-"/>
            </a:pPr>
            <a:r>
              <a:rPr lang="nb-NO" sz="1600" dirty="0" smtClean="0"/>
              <a:t>‘free and equal’; ‘rights’, ‘reason’, ‘brotherhood’</a:t>
            </a:r>
          </a:p>
          <a:p>
            <a:pPr lvl="1">
              <a:buFontTx/>
              <a:buChar char="-"/>
            </a:pPr>
            <a:r>
              <a:rPr lang="nb-NO" sz="1600" dirty="0" smtClean="0"/>
              <a:t>‘respect’, ‘well-being of the world’, ‘heart’s thinking’</a:t>
            </a:r>
          </a:p>
          <a:p>
            <a:pPr marL="57150" indent="0">
              <a:buNone/>
            </a:pPr>
            <a:endParaRPr lang="nb-NO" sz="2000" dirty="0"/>
          </a:p>
          <a:p>
            <a:pPr marL="400050">
              <a:buFontTx/>
              <a:buChar char="-"/>
            </a:pPr>
            <a:r>
              <a:rPr lang="nb-NO" sz="2000" dirty="0" smtClean="0"/>
              <a:t>institutional framework:</a:t>
            </a:r>
          </a:p>
          <a:p>
            <a:pPr marL="57150" indent="0">
              <a:buNone/>
            </a:pPr>
            <a:r>
              <a:rPr lang="nb-NO" sz="1600" dirty="0" smtClean="0"/>
              <a:t>	- state-based society, state-carrying language </a:t>
            </a:r>
          </a:p>
          <a:p>
            <a:pPr marL="57150" indent="0">
              <a:buNone/>
            </a:pPr>
            <a:r>
              <a:rPr lang="nb-NO" sz="1600" dirty="0" smtClean="0"/>
              <a:t>	- small-scale and/or non-modern community</a:t>
            </a:r>
          </a:p>
          <a:p>
            <a:pPr marL="57150" indent="0">
              <a:buNone/>
            </a:pPr>
            <a:endParaRPr lang="nb-NO" sz="1600" dirty="0"/>
          </a:p>
          <a:p>
            <a:pPr marL="57150" indent="0">
              <a:buNone/>
            </a:pPr>
            <a:endParaRPr lang="nb-NO" sz="1600" dirty="0" smtClean="0"/>
          </a:p>
        </p:txBody>
      </p:sp>
    </p:spTree>
    <p:extLst>
      <p:ext uri="{BB962C8B-B14F-4D97-AF65-F5344CB8AC3E}">
        <p14:creationId xmlns:p14="http://schemas.microsoft.com/office/powerpoint/2010/main" val="1419184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1600" dirty="0"/>
              <a:t>HUMR 5131 – 2014 – Lec </a:t>
            </a:r>
            <a:r>
              <a:rPr lang="nb-NO" sz="1600" dirty="0" smtClean="0"/>
              <a:t>1-5</a:t>
            </a:r>
            <a:r>
              <a:rPr lang="nb-NO" dirty="0"/>
              <a:t/>
            </a:r>
            <a:br>
              <a:rPr lang="nb-NO" dirty="0"/>
            </a:br>
            <a:r>
              <a:rPr lang="nb-NO" dirty="0"/>
              <a:t>Human </a:t>
            </a:r>
            <a:r>
              <a:rPr lang="nb-NO" dirty="0" smtClean="0"/>
              <a:t>Rights in Anthropology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nb-NO" sz="2400" b="1" dirty="0" smtClean="0"/>
              <a:t>What is anthropology? </a:t>
            </a:r>
          </a:p>
          <a:p>
            <a:pPr marL="0" indent="0">
              <a:buNone/>
            </a:pPr>
            <a:endParaRPr lang="nb-NO" sz="2400" dirty="0" smtClean="0"/>
          </a:p>
          <a:p>
            <a:pPr marL="0" indent="0">
              <a:buNone/>
            </a:pPr>
            <a:r>
              <a:rPr lang="nb-NO" sz="2400" dirty="0" smtClean="0"/>
              <a:t>From ...</a:t>
            </a:r>
          </a:p>
          <a:p>
            <a:r>
              <a:rPr lang="nb-NO" sz="2000" dirty="0" smtClean="0"/>
              <a:t>-the study of bounded, coherent units (‘cultures’), and how everything is interconnected (holistic approach)</a:t>
            </a:r>
          </a:p>
          <a:p>
            <a:r>
              <a:rPr lang="nb-NO" sz="2000" dirty="0" smtClean="0"/>
              <a:t>-the exhaustive description (‘ethnography’, lists of traits) of a ‘culture’  </a:t>
            </a:r>
          </a:p>
          <a:p>
            <a:pPr marL="0" indent="0">
              <a:buNone/>
            </a:pPr>
            <a:endParaRPr lang="nb-NO" sz="2400" dirty="0" smtClean="0"/>
          </a:p>
          <a:p>
            <a:pPr marL="0" indent="0">
              <a:buNone/>
            </a:pPr>
            <a:r>
              <a:rPr lang="nb-NO" sz="2400" dirty="0" smtClean="0"/>
              <a:t>To ...</a:t>
            </a:r>
          </a:p>
          <a:p>
            <a:r>
              <a:rPr lang="nb-NO" sz="2400" dirty="0" smtClean="0"/>
              <a:t>-the study of meaning production: ‘culture’ is ‘shared meanings’ becoming ‘shared’ by being contested</a:t>
            </a:r>
          </a:p>
          <a:p>
            <a:r>
              <a:rPr lang="nb-NO" sz="2400" dirty="0" smtClean="0"/>
              <a:t>-the study of how ‘culture’ (as a collection of ‘sites’ where meaning is stabilised) structure social interaction </a:t>
            </a:r>
          </a:p>
        </p:txBody>
      </p:sp>
    </p:spTree>
    <p:extLst>
      <p:ext uri="{BB962C8B-B14F-4D97-AF65-F5344CB8AC3E}">
        <p14:creationId xmlns:p14="http://schemas.microsoft.com/office/powerpoint/2010/main" val="3429090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nb-NO" sz="1800" dirty="0"/>
              <a:t>HUMR 5131 – 2014 – Lec </a:t>
            </a:r>
            <a:r>
              <a:rPr lang="nb-NO" sz="1800" dirty="0" smtClean="0"/>
              <a:t>1-6</a:t>
            </a:r>
            <a:r>
              <a:rPr lang="nb-NO" sz="1800" dirty="0"/>
              <a:t/>
            </a:r>
            <a:br>
              <a:rPr lang="nb-NO" sz="1800" dirty="0"/>
            </a:br>
            <a:r>
              <a:rPr lang="nb-NO" dirty="0"/>
              <a:t>Human </a:t>
            </a:r>
            <a:r>
              <a:rPr lang="nb-NO" dirty="0" smtClean="0"/>
              <a:t>Rights in Anthropology</a:t>
            </a:r>
            <a:endParaRPr lang="en-GB" dirty="0"/>
          </a:p>
        </p:txBody>
      </p:sp>
      <p:sp>
        <p:nvSpPr>
          <p:cNvPr id="9" name="Content Placeholder 8"/>
          <p:cNvSpPr>
            <a:spLocks noGrp="1"/>
          </p:cNvSpPr>
          <p:nvPr>
            <p:ph idx="1"/>
          </p:nvPr>
        </p:nvSpPr>
        <p:spPr/>
        <p:txBody>
          <a:bodyPr>
            <a:normAutofit fontScale="92500" lnSpcReduction="10000"/>
          </a:bodyPr>
          <a:lstStyle/>
          <a:p>
            <a:pPr marL="0" indent="0">
              <a:buNone/>
            </a:pPr>
            <a:r>
              <a:rPr lang="nb-NO" sz="2400" b="1" dirty="0" smtClean="0"/>
              <a:t>Defintions of ‘law’ in anthropology: </a:t>
            </a:r>
          </a:p>
          <a:p>
            <a:pPr marL="0" indent="0">
              <a:buNone/>
            </a:pPr>
            <a:endParaRPr lang="nb-NO" sz="2400" b="1" dirty="0" smtClean="0"/>
          </a:p>
          <a:p>
            <a:r>
              <a:rPr lang="nb-NO" sz="2000" dirty="0" smtClean="0"/>
              <a:t>‘doubly defined rules of social conduct’</a:t>
            </a:r>
            <a:r>
              <a:rPr lang="nb-NO" sz="1800" dirty="0" smtClean="0"/>
              <a:t>; </a:t>
            </a:r>
          </a:p>
          <a:p>
            <a:pPr marL="400050" lvl="1" indent="0">
              <a:buNone/>
            </a:pPr>
            <a:r>
              <a:rPr lang="nb-NO" sz="1600" dirty="0" smtClean="0"/>
              <a:t>first as </a:t>
            </a:r>
            <a:r>
              <a:rPr lang="nb-NO" sz="1600" b="1" dirty="0" smtClean="0"/>
              <a:t>norms</a:t>
            </a:r>
            <a:r>
              <a:rPr lang="nb-NO" sz="1600" dirty="0" smtClean="0"/>
              <a:t> (or social conventions, or custom)</a:t>
            </a:r>
          </a:p>
          <a:p>
            <a:pPr marL="400050" lvl="1" indent="0">
              <a:buNone/>
            </a:pPr>
            <a:r>
              <a:rPr lang="nb-NO" sz="1600" dirty="0" smtClean="0"/>
              <a:t>then as </a:t>
            </a:r>
            <a:r>
              <a:rPr lang="nb-NO" sz="1600" b="1" dirty="0" smtClean="0"/>
              <a:t>law</a:t>
            </a:r>
            <a:r>
              <a:rPr lang="nb-NO" sz="1600" dirty="0" smtClean="0"/>
              <a:t>: written and state-sanctioned</a:t>
            </a:r>
            <a:endParaRPr lang="nb-NO" sz="1600" b="1" dirty="0" smtClean="0"/>
          </a:p>
          <a:p>
            <a:pPr marL="0" indent="0">
              <a:buNone/>
            </a:pPr>
            <a:endParaRPr lang="nb-NO" sz="2400" dirty="0" smtClean="0"/>
          </a:p>
          <a:p>
            <a:pPr marL="0" indent="0">
              <a:buNone/>
            </a:pPr>
            <a:r>
              <a:rPr lang="nb-NO" sz="2400" b="1" dirty="0" smtClean="0"/>
              <a:t>The study of law in anthropology:</a:t>
            </a:r>
          </a:p>
          <a:p>
            <a:pPr marL="0" indent="0">
              <a:buNone/>
            </a:pPr>
            <a:endParaRPr lang="nb-NO" sz="2400" b="1" dirty="0" smtClean="0"/>
          </a:p>
          <a:p>
            <a:r>
              <a:rPr lang="nb-NO" sz="1800" dirty="0" smtClean="0"/>
              <a:t>The study of social (political) control or order: domination, deviation, conformity, as observable in e.g. rituals, courts, mediations, witchcraft, etc. (a Durkheimian approach: the community is there before the individual)</a:t>
            </a:r>
          </a:p>
          <a:p>
            <a:endParaRPr lang="nb-NO" sz="1800" dirty="0"/>
          </a:p>
          <a:p>
            <a:r>
              <a:rPr lang="nb-NO" sz="1800" dirty="0" smtClean="0"/>
              <a:t>The study of conflict resolution: how such processes produce legal institutions (the individual is there before the community)</a:t>
            </a:r>
          </a:p>
          <a:p>
            <a:pPr marL="0" indent="0">
              <a:buNone/>
            </a:pPr>
            <a:endParaRPr lang="nb-NO" sz="2400" dirty="0" smtClean="0"/>
          </a:p>
        </p:txBody>
      </p:sp>
    </p:spTree>
    <p:extLst>
      <p:ext uri="{BB962C8B-B14F-4D97-AF65-F5344CB8AC3E}">
        <p14:creationId xmlns:p14="http://schemas.microsoft.com/office/powerpoint/2010/main" val="4294550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1800" dirty="0"/>
              <a:t>HUMR 5131 – 2014 – Lec </a:t>
            </a:r>
            <a:r>
              <a:rPr lang="nb-NO" sz="1800" dirty="0" smtClean="0"/>
              <a:t>1-7</a:t>
            </a:r>
            <a:r>
              <a:rPr lang="nb-NO" dirty="0"/>
              <a:t/>
            </a:r>
            <a:br>
              <a:rPr lang="nb-NO" dirty="0"/>
            </a:br>
            <a:r>
              <a:rPr lang="en-US" dirty="0" smtClean="0"/>
              <a:t>Human Rights in Anthropology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b-NO" sz="2400" b="1" dirty="0" smtClean="0"/>
              <a:t>An anthropological definition of human rights:</a:t>
            </a:r>
          </a:p>
          <a:p>
            <a:pPr marL="0" indent="0">
              <a:buNone/>
            </a:pPr>
            <a:endParaRPr lang="nb-NO" sz="2400" dirty="0" smtClean="0"/>
          </a:p>
          <a:p>
            <a:r>
              <a:rPr lang="en-US" sz="2000" dirty="0" smtClean="0"/>
              <a:t>a set of claims about how particular benefits and/or privileges belong to particular individuals and/or groups at particular sites (times or locations where social life evolves)</a:t>
            </a:r>
          </a:p>
          <a:p>
            <a:pPr marL="0" indent="0">
              <a:buNone/>
            </a:pPr>
            <a:endParaRPr lang="en-US" sz="2000" dirty="0" smtClean="0"/>
          </a:p>
          <a:p>
            <a:pPr marL="0" indent="0">
              <a:buNone/>
            </a:pPr>
            <a:r>
              <a:rPr lang="en-US" sz="2400" b="1" dirty="0" smtClean="0"/>
              <a:t>Anthropologists often study human rights by regarding them as ‘social practices’ that generate </a:t>
            </a:r>
            <a:r>
              <a:rPr lang="en-US" sz="2400" b="1" dirty="0" err="1" smtClean="0"/>
              <a:t>institutionalised</a:t>
            </a:r>
            <a:r>
              <a:rPr lang="en-US" sz="2400" b="1" dirty="0" smtClean="0"/>
              <a:t> </a:t>
            </a:r>
            <a:r>
              <a:rPr lang="en-US" sz="2400" b="1" dirty="0" err="1" smtClean="0"/>
              <a:t>behaviour</a:t>
            </a:r>
            <a:r>
              <a:rPr lang="en-US" sz="2400" b="1" dirty="0" smtClean="0"/>
              <a:t>, or ‘culture’, – or the other way round, how imported institutions generate new social practices, for instance by:   </a:t>
            </a:r>
          </a:p>
          <a:p>
            <a:pPr marL="0" indent="0">
              <a:buNone/>
            </a:pPr>
            <a:endParaRPr lang="en-US" sz="2000" dirty="0"/>
          </a:p>
          <a:p>
            <a:r>
              <a:rPr lang="en-US" sz="1900" dirty="0" smtClean="0"/>
              <a:t>looking at how ‘human rights talk’ </a:t>
            </a:r>
            <a:r>
              <a:rPr lang="en-US" sz="1900" dirty="0" err="1" smtClean="0"/>
              <a:t>mobilises</a:t>
            </a:r>
            <a:r>
              <a:rPr lang="en-US" sz="1900" dirty="0" smtClean="0"/>
              <a:t> people around </a:t>
            </a:r>
            <a:r>
              <a:rPr lang="en-US" sz="1900" dirty="0" err="1" smtClean="0"/>
              <a:t>universalising</a:t>
            </a:r>
            <a:r>
              <a:rPr lang="en-US" sz="1900" dirty="0" smtClean="0"/>
              <a:t> claims</a:t>
            </a:r>
          </a:p>
          <a:p>
            <a:r>
              <a:rPr lang="en-US" sz="1900" dirty="0" smtClean="0"/>
              <a:t>investigating how ‘human rights talk’ furthers state penetration </a:t>
            </a:r>
          </a:p>
          <a:p>
            <a:r>
              <a:rPr lang="en-US" sz="1900" dirty="0" smtClean="0"/>
              <a:t>following how ‘human rights talk’ </a:t>
            </a:r>
            <a:r>
              <a:rPr lang="en-US" sz="1900" dirty="0" err="1" smtClean="0"/>
              <a:t>dichotomises</a:t>
            </a:r>
            <a:r>
              <a:rPr lang="en-US" sz="1900" dirty="0" smtClean="0"/>
              <a:t> political and social struggles by </a:t>
            </a:r>
            <a:r>
              <a:rPr lang="en-US" sz="1900" dirty="0" err="1" smtClean="0"/>
              <a:t>focussing</a:t>
            </a:r>
            <a:r>
              <a:rPr lang="en-US" sz="1900" dirty="0" smtClean="0"/>
              <a:t> on actors (their rights and duties) rather than relations and overall balances      </a:t>
            </a:r>
            <a:endParaRPr lang="nb-NO" sz="1900" dirty="0" smtClean="0"/>
          </a:p>
        </p:txBody>
      </p:sp>
    </p:spTree>
    <p:extLst>
      <p:ext uri="{BB962C8B-B14F-4D97-AF65-F5344CB8AC3E}">
        <p14:creationId xmlns:p14="http://schemas.microsoft.com/office/powerpoint/2010/main" val="3101469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760</Words>
  <Application>Microsoft Office PowerPoint</Application>
  <PresentationFormat>On-screen Show (4:3)</PresentationFormat>
  <Paragraphs>84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HUMR 5131 – 2014 – Lec 1-1 Human Rights as an Object of Study</vt:lpstr>
      <vt:lpstr>HUMR 5131 – 2014 – Lec 1-2 Human Rights as an Object of Study: Anthropology</vt:lpstr>
      <vt:lpstr>HUMR 5131 – 2014 – Lec 1-3 Human Rights as an Object of Study: Translating Human Rights</vt:lpstr>
      <vt:lpstr>HUMR 5131 – 2014 – Lec 1-4 Human Rights as an Object of Study: Translating Human Rights</vt:lpstr>
      <vt:lpstr>HUMR 5131 – 2014 – Lec 1-5 Human Rights in Anthropology</vt:lpstr>
      <vt:lpstr>HUMR 5131 – 2014 – Lec 1-6 Human Rights in Anthropology</vt:lpstr>
      <vt:lpstr>HUMR 5131 – 2014 – Lec 1-7 Human Rights in Anthropology</vt:lpstr>
    </vt:vector>
  </TitlesOfParts>
  <Company>University of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c:title>
  <dc:creator>Stener Ekern</dc:creator>
  <cp:lastModifiedBy>Morten Slind Olsen</cp:lastModifiedBy>
  <cp:revision>44</cp:revision>
  <cp:lastPrinted>2014-06-26T10:40:14Z</cp:lastPrinted>
  <dcterms:created xsi:type="dcterms:W3CDTF">2014-01-20T11:18:10Z</dcterms:created>
  <dcterms:modified xsi:type="dcterms:W3CDTF">2014-08-29T13:51:09Z</dcterms:modified>
</cp:coreProperties>
</file>