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1" r:id="rId2"/>
    <p:sldId id="275" r:id="rId3"/>
    <p:sldId id="276" r:id="rId4"/>
    <p:sldId id="277" r:id="rId5"/>
    <p:sldId id="265" r:id="rId6"/>
    <p:sldId id="278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7343C-818B-40A1-97B0-1D2890B1D347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08800"/>
            <a:ext cx="2944813" cy="495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B46E-7D6B-434A-9E21-5BBA42AA0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02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3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8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FC27-A9F5-4146-BEE1-3CBF756DA206}" type="datetimeFigureOut">
              <a:rPr lang="en-GB" smtClean="0"/>
              <a:t>02/09/2014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6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 smtClean="0"/>
              <a:t>HUMR 5131 – 2014 – Lec 2-1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Non-Western Approaches to Human Rights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dirty="0" smtClean="0"/>
              <a:t>How </a:t>
            </a:r>
            <a:r>
              <a:rPr lang="nb-NO" sz="2000" b="1" dirty="0" err="1" smtClean="0"/>
              <a:t>can</a:t>
            </a:r>
            <a:r>
              <a:rPr lang="nb-NO" sz="2000" b="1" dirty="0" smtClean="0"/>
              <a:t> Human Rights be Universal?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The </a:t>
            </a:r>
            <a:r>
              <a:rPr lang="nb-NO" sz="2000" b="1" dirty="0" err="1"/>
              <a:t>T</a:t>
            </a:r>
            <a:r>
              <a:rPr lang="nb-NO" sz="2000" b="1" dirty="0" err="1" smtClean="0"/>
              <a:t>zeltal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translation</a:t>
            </a:r>
            <a:r>
              <a:rPr lang="nb-NO" sz="2000" b="1" dirty="0" smtClean="0"/>
              <a:t>: By turning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UDHR </a:t>
            </a:r>
            <a:r>
              <a:rPr lang="nb-NO" sz="2000" b="1" dirty="0" err="1" smtClean="0"/>
              <a:t>into</a:t>
            </a:r>
            <a:r>
              <a:rPr lang="nb-NO" sz="2000" b="1" dirty="0" smtClean="0"/>
              <a:t> a book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counsel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applicable</a:t>
            </a:r>
            <a:r>
              <a:rPr lang="nb-NO" sz="2000" b="1" dirty="0" smtClean="0"/>
              <a:t> to all</a:t>
            </a:r>
          </a:p>
          <a:p>
            <a:r>
              <a:rPr lang="nb-NO" sz="2000" b="1" dirty="0" err="1" smtClean="0"/>
              <a:t>Deontological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approaches</a:t>
            </a:r>
            <a:r>
              <a:rPr lang="nb-NO" sz="2000" b="1" dirty="0" smtClean="0"/>
              <a:t>: </a:t>
            </a:r>
            <a:r>
              <a:rPr lang="nb-NO" sz="2000" b="1" dirty="0" err="1" smtClean="0"/>
              <a:t>finding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secure</a:t>
            </a:r>
            <a:r>
              <a:rPr lang="nb-NO" sz="2000" b="1" dirty="0" smtClean="0"/>
              <a:t>, norm-</a:t>
            </a:r>
            <a:r>
              <a:rPr lang="nb-NO" sz="2000" b="1" dirty="0" err="1" smtClean="0"/>
              <a:t>based</a:t>
            </a:r>
            <a:r>
              <a:rPr lang="nb-NO" sz="2000" b="1" dirty="0" smtClean="0"/>
              <a:t> arguments </a:t>
            </a:r>
            <a:r>
              <a:rPr lang="nb-NO" sz="2000" b="1" dirty="0" err="1" smtClean="0"/>
              <a:t>about</a:t>
            </a:r>
            <a:r>
              <a:rPr lang="nb-NO" sz="2000" b="1" dirty="0" smtClean="0"/>
              <a:t>  </a:t>
            </a:r>
            <a:r>
              <a:rPr lang="nb-NO" sz="2000" b="1" dirty="0" err="1" smtClean="0"/>
              <a:t>morally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required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choices</a:t>
            </a:r>
            <a:endParaRPr lang="nb-NO" sz="2000" b="1" dirty="0" smtClean="0"/>
          </a:p>
          <a:p>
            <a:r>
              <a:rPr lang="nb-NO" sz="2000" b="1" dirty="0" smtClean="0"/>
              <a:t>Prudential and </a:t>
            </a:r>
            <a:r>
              <a:rPr lang="nb-NO" sz="2000" b="1" dirty="0" err="1" smtClean="0"/>
              <a:t>utilitarian</a:t>
            </a:r>
            <a:r>
              <a:rPr lang="nb-NO" sz="2000" b="1" dirty="0" smtClean="0"/>
              <a:t> arguments: HR promotes general </a:t>
            </a:r>
            <a:r>
              <a:rPr lang="nb-NO" sz="2000" b="1" dirty="0" err="1" smtClean="0"/>
              <a:t>welfare</a:t>
            </a:r>
            <a:r>
              <a:rPr lang="nb-NO" sz="2000" b="1" dirty="0"/>
              <a:t> </a:t>
            </a:r>
            <a:r>
              <a:rPr lang="nb-NO" sz="2000" b="1" dirty="0" smtClean="0"/>
              <a:t>and a </a:t>
            </a:r>
            <a:r>
              <a:rPr lang="nb-NO" sz="2000" b="1" dirty="0" err="1" smtClean="0"/>
              <a:t>good</a:t>
            </a:r>
            <a:r>
              <a:rPr lang="nb-NO" sz="2000" b="1" dirty="0" smtClean="0"/>
              <a:t> order</a:t>
            </a:r>
          </a:p>
          <a:p>
            <a:r>
              <a:rPr lang="nb-NO" sz="2000" b="1" dirty="0" err="1" smtClean="0"/>
              <a:t>Pragmatic</a:t>
            </a:r>
            <a:r>
              <a:rPr lang="nb-NO" sz="2000" b="1" dirty="0" smtClean="0"/>
              <a:t> (</a:t>
            </a:r>
            <a:r>
              <a:rPr lang="nb-NO" sz="2000" b="1" dirty="0" err="1" smtClean="0"/>
              <a:t>Nickel</a:t>
            </a:r>
            <a:r>
              <a:rPr lang="nb-NO" sz="2000" b="1" dirty="0" smtClean="0"/>
              <a:t>): HR is </a:t>
            </a:r>
            <a:r>
              <a:rPr lang="nb-NO" sz="2000" b="1" dirty="0" err="1" smtClean="0"/>
              <a:t>both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socially</a:t>
            </a:r>
            <a:r>
              <a:rPr lang="nb-NO" sz="2000" b="1" dirty="0" smtClean="0"/>
              <a:t> and </a:t>
            </a:r>
            <a:r>
              <a:rPr lang="nb-NO" sz="2000" b="1" dirty="0" err="1" smtClean="0"/>
              <a:t>historically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existing</a:t>
            </a:r>
            <a:r>
              <a:rPr lang="nb-NO" sz="2000" b="1" dirty="0" smtClean="0"/>
              <a:t> and best </a:t>
            </a:r>
            <a:r>
              <a:rPr lang="nb-NO" sz="2000" b="1" dirty="0" err="1" smtClean="0"/>
              <a:t>answer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challenges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modernity</a:t>
            </a:r>
            <a:endParaRPr lang="nb-NO" sz="2000" b="1" dirty="0" smtClean="0"/>
          </a:p>
          <a:p>
            <a:pPr lvl="1"/>
            <a:r>
              <a:rPr lang="nb-NO" sz="1600" b="1" dirty="0" err="1"/>
              <a:t>t</a:t>
            </a:r>
            <a:r>
              <a:rPr lang="nb-NO" sz="1600" b="1" dirty="0" err="1" smtClean="0"/>
              <a:t>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bureaucratic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state</a:t>
            </a:r>
            <a:endParaRPr lang="nb-NO" sz="1600" b="1" dirty="0" smtClean="0"/>
          </a:p>
          <a:p>
            <a:pPr lvl="1"/>
            <a:r>
              <a:rPr lang="nb-NO" sz="1600" b="1" dirty="0" err="1"/>
              <a:t>m</a:t>
            </a:r>
            <a:r>
              <a:rPr lang="nb-NO" sz="1600" b="1" dirty="0" err="1" smtClean="0"/>
              <a:t>ass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society</a:t>
            </a:r>
            <a:endParaRPr lang="nb-NO" sz="1600" b="1" dirty="0" smtClean="0"/>
          </a:p>
          <a:p>
            <a:pPr lvl="1"/>
            <a:r>
              <a:rPr lang="nb-NO" sz="1600" b="1" dirty="0" err="1"/>
              <a:t>m</a:t>
            </a:r>
            <a:r>
              <a:rPr lang="nb-NO" sz="1600" b="1" dirty="0" err="1" smtClean="0"/>
              <a:t>arket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economy</a:t>
            </a:r>
            <a:r>
              <a:rPr lang="nb-NO" sz="1600" b="1" dirty="0" smtClean="0"/>
              <a:t> </a:t>
            </a:r>
            <a:endParaRPr lang="nb-NO" sz="1600" b="1" dirty="0"/>
          </a:p>
          <a:p>
            <a:pPr marL="0" indent="0">
              <a:buNone/>
            </a:pPr>
            <a:endParaRPr lang="nb-NO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6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 smtClean="0"/>
              <a:t>HUMR 5131 – 2014 – Lec 2-2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Non-Western Approaches to Human Rights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dirty="0" smtClean="0"/>
              <a:t>Se and </a:t>
            </a:r>
            <a:r>
              <a:rPr lang="nb-NO" sz="2000" b="1" dirty="0" err="1"/>
              <a:t>K</a:t>
            </a:r>
            <a:r>
              <a:rPr lang="nb-NO" sz="2000" b="1" dirty="0" err="1" smtClean="0"/>
              <a:t>aratsu</a:t>
            </a:r>
            <a:r>
              <a:rPr lang="nb-NO" sz="2000" b="1" dirty="0" smtClean="0"/>
              <a:t>: A Japanese </a:t>
            </a:r>
            <a:r>
              <a:rPr lang="nb-NO" sz="2000" b="1" dirty="0" err="1" smtClean="0"/>
              <a:t>Approach</a:t>
            </a:r>
            <a:endParaRPr lang="nb-NO" sz="2000" b="1" dirty="0" smtClean="0"/>
          </a:p>
          <a:p>
            <a:pPr marL="400050" lvl="1" indent="0">
              <a:buNone/>
            </a:pPr>
            <a:r>
              <a:rPr lang="nb-NO" sz="1600" b="1" dirty="0" smtClean="0"/>
              <a:t>Goal </a:t>
            </a:r>
            <a:r>
              <a:rPr lang="nb-NO" sz="1600" b="1" dirty="0" err="1" smtClean="0"/>
              <a:t>of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article</a:t>
            </a:r>
            <a:r>
              <a:rPr lang="nb-NO" sz="1600" b="1" dirty="0" smtClean="0"/>
              <a:t>: to </a:t>
            </a:r>
            <a:r>
              <a:rPr lang="nb-NO" sz="1600" b="1" dirty="0" err="1" smtClean="0"/>
              <a:t>demonstrate</a:t>
            </a:r>
            <a:r>
              <a:rPr lang="nb-NO" sz="1600" b="1" dirty="0" smtClean="0"/>
              <a:t> a non-Western </a:t>
            </a:r>
            <a:r>
              <a:rPr lang="nb-NO" sz="1600" b="1" dirty="0" err="1" smtClean="0"/>
              <a:t>approach</a:t>
            </a:r>
            <a:r>
              <a:rPr lang="nb-NO" sz="1600" b="1" dirty="0" smtClean="0"/>
              <a:t>,  to </a:t>
            </a:r>
            <a:r>
              <a:rPr lang="nb-NO" sz="1600" b="1" dirty="0" err="1" smtClean="0"/>
              <a:t>sensitivise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West, and to </a:t>
            </a:r>
            <a:r>
              <a:rPr lang="nb-NO" sz="1600" b="1" dirty="0" err="1" smtClean="0"/>
              <a:t>enrich</a:t>
            </a:r>
            <a:r>
              <a:rPr lang="nb-NO" sz="1600" b="1" dirty="0" smtClean="0"/>
              <a:t> Human Rights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Are HR ’Western’ (and </a:t>
            </a:r>
            <a:r>
              <a:rPr lang="nb-NO" sz="2000" b="1" dirty="0" err="1" smtClean="0"/>
              <a:t>justifiable</a:t>
            </a:r>
            <a:r>
              <a:rPr lang="nb-NO" sz="2000" b="1" dirty="0" smtClean="0"/>
              <a:t> in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West </a:t>
            </a:r>
            <a:r>
              <a:rPr lang="nb-NO" sz="2000" b="1" dirty="0" err="1" smtClean="0"/>
              <a:t>only</a:t>
            </a:r>
            <a:r>
              <a:rPr lang="nb-NO" sz="2000" b="1" dirty="0" smtClean="0"/>
              <a:t>)?</a:t>
            </a:r>
          </a:p>
          <a:p>
            <a:pPr lvl="1"/>
            <a:r>
              <a:rPr lang="nb-NO" sz="1600" b="1" dirty="0" smtClean="0"/>
              <a:t>I.e., </a:t>
            </a:r>
            <a:r>
              <a:rPr lang="nb-NO" sz="1600" b="1" dirty="0" err="1" smtClean="0"/>
              <a:t>individualising</a:t>
            </a:r>
            <a:r>
              <a:rPr lang="nb-NO" sz="1600" b="1" dirty="0" smtClean="0"/>
              <a:t> (v. </a:t>
            </a:r>
            <a:r>
              <a:rPr lang="nb-NO" sz="1600" b="1" dirty="0" err="1" smtClean="0"/>
              <a:t>communitarian</a:t>
            </a:r>
            <a:r>
              <a:rPr lang="nb-NO" sz="1600" b="1" dirty="0" smtClean="0"/>
              <a:t>), atomising, neo-imperialist, etc.</a:t>
            </a:r>
          </a:p>
          <a:p>
            <a:pPr lvl="1"/>
            <a:r>
              <a:rPr lang="nb-NO" sz="1600" b="1" dirty="0" smtClean="0"/>
              <a:t>and </a:t>
            </a:r>
            <a:r>
              <a:rPr lang="nb-NO" sz="1600" b="1" dirty="0" err="1" smtClean="0"/>
              <a:t>prioritising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civil</a:t>
            </a:r>
            <a:r>
              <a:rPr lang="nb-NO" sz="1600" b="1" dirty="0" smtClean="0"/>
              <a:t> and </a:t>
            </a:r>
            <a:r>
              <a:rPr lang="nb-NO" sz="1600" b="1" dirty="0" err="1" smtClean="0"/>
              <a:t>political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rights</a:t>
            </a:r>
            <a:r>
              <a:rPr lang="nb-NO" sz="1600" b="1" dirty="0" smtClean="0"/>
              <a:t>? </a:t>
            </a:r>
          </a:p>
          <a:p>
            <a:r>
              <a:rPr lang="nb-NO" sz="2000" b="1" dirty="0" err="1" smtClean="0"/>
              <a:t>What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functions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HR?</a:t>
            </a:r>
          </a:p>
          <a:p>
            <a:pPr lvl="1"/>
            <a:r>
              <a:rPr lang="nb-NO" sz="1600" b="1" dirty="0" err="1" smtClean="0"/>
              <a:t>Guaranteeing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common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conditions</a:t>
            </a:r>
            <a:r>
              <a:rPr lang="nb-NO" sz="1600" b="1" dirty="0" smtClean="0"/>
              <a:t> for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pursuit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of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good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life</a:t>
            </a:r>
            <a:r>
              <a:rPr lang="nb-NO" sz="1600" b="1" dirty="0" smtClean="0"/>
              <a:t> to all, </a:t>
            </a:r>
            <a:r>
              <a:rPr lang="nb-NO" sz="1600" b="1" dirty="0" err="1" smtClean="0"/>
              <a:t>equally</a:t>
            </a:r>
            <a:r>
              <a:rPr lang="nb-NO" sz="1600" b="1" dirty="0" smtClean="0"/>
              <a:t> </a:t>
            </a:r>
          </a:p>
          <a:p>
            <a:pPr lvl="1"/>
            <a:r>
              <a:rPr lang="nb-NO" sz="1600" b="1" dirty="0" smtClean="0"/>
              <a:t>(cf. </a:t>
            </a:r>
            <a:r>
              <a:rPr lang="nb-NO" sz="1600" b="1" dirty="0" err="1" smtClean="0"/>
              <a:t>Nickel’s</a:t>
            </a:r>
            <a:r>
              <a:rPr lang="nb-NO" sz="1600" b="1" dirty="0" smtClean="0"/>
              <a:t> ’</a:t>
            </a:r>
            <a:r>
              <a:rPr lang="nb-NO" sz="1600" b="1" dirty="0" err="1" smtClean="0"/>
              <a:t>four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secure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claims</a:t>
            </a:r>
            <a:r>
              <a:rPr lang="nb-NO" sz="1600" b="1" dirty="0" smtClean="0"/>
              <a:t>: have a </a:t>
            </a:r>
            <a:r>
              <a:rPr lang="nb-NO" sz="1600" b="1" dirty="0" err="1" smtClean="0"/>
              <a:t>life</a:t>
            </a:r>
            <a:r>
              <a:rPr lang="nb-NO" sz="1600" b="1" dirty="0" smtClean="0"/>
              <a:t>, lead a </a:t>
            </a:r>
            <a:r>
              <a:rPr lang="nb-NO" sz="1600" b="1" dirty="0" err="1" smtClean="0"/>
              <a:t>life</a:t>
            </a:r>
            <a:r>
              <a:rPr lang="nb-NO" sz="1600" b="1" dirty="0" smtClean="0"/>
              <a:t>, etc.)</a:t>
            </a:r>
          </a:p>
          <a:p>
            <a:r>
              <a:rPr lang="nb-NO" sz="2000" b="1" dirty="0"/>
              <a:t>D</a:t>
            </a:r>
            <a:r>
              <a:rPr lang="nb-NO" sz="2000" b="1" dirty="0" smtClean="0"/>
              <a:t>ifferent </a:t>
            </a:r>
            <a:r>
              <a:rPr lang="nb-NO" sz="2000" b="1" dirty="0" err="1" smtClean="0"/>
              <a:t>views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’</a:t>
            </a:r>
            <a:r>
              <a:rPr lang="nb-NO" sz="2000" b="1" dirty="0" err="1" smtClean="0"/>
              <a:t>self</a:t>
            </a:r>
            <a:r>
              <a:rPr lang="nb-NO" sz="2000" b="1" dirty="0" smtClean="0"/>
              <a:t>’ and </a:t>
            </a:r>
            <a:r>
              <a:rPr lang="nb-NO" sz="2000" b="1" dirty="0" err="1" smtClean="0"/>
              <a:t>morality</a:t>
            </a:r>
            <a:endParaRPr lang="nb-NO" sz="2000" b="1" dirty="0" smtClean="0"/>
          </a:p>
          <a:p>
            <a:pPr lvl="1"/>
            <a:r>
              <a:rPr lang="nb-NO" sz="1600" b="1" dirty="0" smtClean="0"/>
              <a:t>Japan: </a:t>
            </a:r>
            <a:r>
              <a:rPr lang="nb-NO" sz="1600" b="1" dirty="0" err="1" smtClean="0"/>
              <a:t>relational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self</a:t>
            </a:r>
            <a:r>
              <a:rPr lang="nb-NO" sz="1600" b="1" dirty="0" smtClean="0"/>
              <a:t>, </a:t>
            </a:r>
            <a:r>
              <a:rPr lang="nb-NO" sz="1600" b="1" dirty="0" err="1" smtClean="0"/>
              <a:t>situation-based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morality</a:t>
            </a:r>
            <a:endParaRPr lang="nb-NO" sz="1600" b="1" dirty="0" smtClean="0"/>
          </a:p>
          <a:p>
            <a:pPr lvl="1"/>
            <a:r>
              <a:rPr lang="nb-NO" sz="1600" b="1" dirty="0" smtClean="0"/>
              <a:t>The West: </a:t>
            </a:r>
            <a:r>
              <a:rPr lang="nb-NO" sz="1600" b="1" dirty="0" err="1" smtClean="0"/>
              <a:t>independent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self</a:t>
            </a:r>
            <a:r>
              <a:rPr lang="nb-NO" sz="1600" b="1" dirty="0" smtClean="0"/>
              <a:t>, </a:t>
            </a:r>
            <a:r>
              <a:rPr lang="nb-NO" sz="1600" b="1" dirty="0" err="1" smtClean="0"/>
              <a:t>abstract</a:t>
            </a:r>
            <a:r>
              <a:rPr lang="nb-NO" sz="1600" b="1" dirty="0" smtClean="0"/>
              <a:t> moral </a:t>
            </a:r>
            <a:r>
              <a:rPr lang="nb-NO" sz="1600" b="1" dirty="0" err="1" smtClean="0"/>
              <a:t>principles</a:t>
            </a:r>
            <a:endParaRPr lang="nb-NO" sz="1600" b="1" dirty="0" smtClean="0"/>
          </a:p>
          <a:p>
            <a:r>
              <a:rPr lang="nb-NO" sz="2000" b="1" dirty="0"/>
              <a:t>I</a:t>
            </a:r>
            <a:r>
              <a:rPr lang="nb-NO" sz="2000" b="1" dirty="0" smtClean="0"/>
              <a:t>n </a:t>
            </a:r>
            <a:r>
              <a:rPr lang="nb-NO" sz="2000" b="1" dirty="0" err="1" smtClean="0"/>
              <a:t>both</a:t>
            </a:r>
            <a:r>
              <a:rPr lang="nb-NO" sz="2000" b="1" dirty="0"/>
              <a:t> </a:t>
            </a:r>
            <a:r>
              <a:rPr lang="nb-NO" sz="2000" b="1" dirty="0" smtClean="0"/>
              <a:t>case </a:t>
            </a:r>
            <a:r>
              <a:rPr lang="nb-NO" sz="2000" b="1" dirty="0" err="1" smtClean="0"/>
              <a:t>however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goal is to </a:t>
            </a:r>
            <a:r>
              <a:rPr lang="nb-NO" sz="2000" b="1" dirty="0" err="1" smtClean="0"/>
              <a:t>mature</a:t>
            </a:r>
            <a:r>
              <a:rPr lang="nb-NO" sz="2000" b="1" dirty="0" smtClean="0"/>
              <a:t> and </a:t>
            </a:r>
            <a:r>
              <a:rPr lang="nb-NO" sz="2000" b="1" dirty="0" err="1" smtClean="0"/>
              <a:t>realise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one’s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potential</a:t>
            </a:r>
            <a:endParaRPr lang="nb-NO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034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 smtClean="0"/>
              <a:t>HUMR 5131 – 2014 – Lec 2-3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b="1" dirty="0" smtClean="0"/>
              <a:t>A </a:t>
            </a:r>
            <a:r>
              <a:rPr lang="nb-NO" sz="4000" b="1" dirty="0"/>
              <a:t>Japanese </a:t>
            </a:r>
            <a:r>
              <a:rPr lang="nb-NO" sz="4000" b="1" dirty="0" err="1"/>
              <a:t>Approach</a:t>
            </a:r>
            <a:r>
              <a:rPr lang="nb-NO" sz="4000" b="1" dirty="0"/>
              <a:t>: Se and </a:t>
            </a:r>
            <a:r>
              <a:rPr lang="nb-NO" sz="4000" b="1" dirty="0" err="1"/>
              <a:t>Karatsu</a:t>
            </a:r>
            <a:r>
              <a:rPr lang="nb-NO" sz="4000" b="1" dirty="0"/>
              <a:t/>
            </a:r>
            <a:br>
              <a:rPr lang="nb-NO" sz="4000" b="1" dirty="0"/>
            </a:b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dirty="0" err="1"/>
              <a:t>What</a:t>
            </a:r>
            <a:r>
              <a:rPr lang="nb-NO" sz="2000" b="1" dirty="0"/>
              <a:t> is </a:t>
            </a:r>
            <a:r>
              <a:rPr lang="nb-NO" sz="2000" b="1" dirty="0" err="1"/>
              <a:t>necessary</a:t>
            </a:r>
            <a:r>
              <a:rPr lang="nb-NO" sz="2000" b="1" dirty="0"/>
              <a:t> for </a:t>
            </a:r>
            <a:r>
              <a:rPr lang="nb-NO" sz="2000" b="1" dirty="0" err="1"/>
              <a:t>enabling</a:t>
            </a:r>
            <a:r>
              <a:rPr lang="nb-NO" sz="2000" b="1" dirty="0"/>
              <a:t> </a:t>
            </a:r>
            <a:r>
              <a:rPr lang="nb-NO" sz="2000" b="1" dirty="0" err="1" smtClean="0"/>
              <a:t>such</a:t>
            </a:r>
            <a:r>
              <a:rPr lang="nb-NO" sz="2000" b="1" dirty="0" smtClean="0"/>
              <a:t> a </a:t>
            </a:r>
            <a:r>
              <a:rPr lang="nb-NO" sz="2000" b="1" dirty="0"/>
              <a:t>maturing </a:t>
            </a:r>
            <a:r>
              <a:rPr lang="nb-NO" sz="2000" b="1" dirty="0" err="1"/>
              <a:t>process</a:t>
            </a:r>
            <a:r>
              <a:rPr lang="nb-NO" sz="2000" b="1" dirty="0"/>
              <a:t>? I.e., </a:t>
            </a:r>
            <a:r>
              <a:rPr lang="nb-NO" sz="2000" b="1" dirty="0" err="1"/>
              <a:t>construe</a:t>
            </a:r>
            <a:r>
              <a:rPr lang="nb-NO" sz="2000" b="1" dirty="0"/>
              <a:t> a </a:t>
            </a:r>
            <a:r>
              <a:rPr lang="nb-NO" sz="2000" b="1" dirty="0" err="1"/>
              <a:t>mature</a:t>
            </a:r>
            <a:r>
              <a:rPr lang="nb-NO" sz="2000" b="1" dirty="0"/>
              <a:t> and </a:t>
            </a:r>
            <a:r>
              <a:rPr lang="nb-NO" sz="2000" b="1" dirty="0" err="1"/>
              <a:t>realised</a:t>
            </a:r>
            <a:r>
              <a:rPr lang="nb-NO" sz="2000" b="1" dirty="0"/>
              <a:t> </a:t>
            </a:r>
            <a:r>
              <a:rPr lang="nb-NO" sz="2000" b="1" dirty="0" err="1"/>
              <a:t>self</a:t>
            </a:r>
            <a:r>
              <a:rPr lang="nb-NO" sz="2000" b="1" dirty="0" smtClean="0"/>
              <a:t>?</a:t>
            </a:r>
          </a:p>
          <a:p>
            <a:pPr marL="0" indent="0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nb-NO" sz="2000" b="1" dirty="0" err="1" smtClean="0"/>
              <a:t>Interdependent</a:t>
            </a:r>
            <a:r>
              <a:rPr lang="nb-NO" sz="2000" b="1" dirty="0" smtClean="0"/>
              <a:t> </a:t>
            </a:r>
            <a:r>
              <a:rPr lang="nb-NO" sz="2000" b="1" dirty="0" err="1"/>
              <a:t>s</a:t>
            </a:r>
            <a:r>
              <a:rPr lang="nb-NO" sz="2000" b="1" dirty="0" err="1" smtClean="0"/>
              <a:t>elf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construal</a:t>
            </a:r>
            <a:r>
              <a:rPr lang="nb-NO" sz="2000" b="1" dirty="0" smtClean="0"/>
              <a:t>: </a:t>
            </a:r>
            <a:r>
              <a:rPr lang="nb-NO" sz="2000" b="1" dirty="0" err="1" smtClean="0"/>
              <a:t>defining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oneself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with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reference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others</a:t>
            </a:r>
            <a:r>
              <a:rPr lang="nb-NO" sz="2000" b="1" dirty="0"/>
              <a:t> </a:t>
            </a:r>
            <a:r>
              <a:rPr lang="nb-NO" sz="2000" b="1" dirty="0" smtClean="0"/>
              <a:t>and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situation</a:t>
            </a:r>
            <a:endParaRPr lang="nb-NO" sz="2000" b="1" dirty="0" smtClean="0"/>
          </a:p>
          <a:p>
            <a:pPr marL="457200" lvl="1" indent="0">
              <a:buNone/>
            </a:pPr>
            <a:r>
              <a:rPr lang="nb-NO" sz="1600" b="1" dirty="0" smtClean="0"/>
              <a:t>Maturing in Japan is </a:t>
            </a:r>
            <a:r>
              <a:rPr lang="nb-NO" sz="1600" b="1" dirty="0" err="1" smtClean="0"/>
              <a:t>managing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relations</a:t>
            </a:r>
            <a:r>
              <a:rPr lang="nb-NO" sz="1600" b="1" dirty="0" smtClean="0"/>
              <a:t>: a </a:t>
            </a:r>
            <a:r>
              <a:rPr lang="nb-NO" sz="1600" b="1" dirty="0" err="1" smtClean="0"/>
              <a:t>mother’s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admonitions</a:t>
            </a:r>
            <a:r>
              <a:rPr lang="nb-NO" sz="1600" b="1" dirty="0" smtClean="0"/>
              <a:t>, </a:t>
            </a:r>
            <a:r>
              <a:rPr lang="nb-NO" sz="1600" b="1" dirty="0" err="1" smtClean="0"/>
              <a:t>learning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empathy</a:t>
            </a:r>
            <a:r>
              <a:rPr lang="nb-NO" sz="1600" b="1" dirty="0" smtClean="0"/>
              <a:t> (</a:t>
            </a:r>
            <a:r>
              <a:rPr lang="nb-NO" sz="1600" b="1" i="1" dirty="0" err="1" smtClean="0"/>
              <a:t>omoyari</a:t>
            </a:r>
            <a:r>
              <a:rPr lang="nb-NO" sz="1600" b="1" dirty="0" smtClean="0"/>
              <a:t>) at </a:t>
            </a:r>
            <a:r>
              <a:rPr lang="nb-NO" sz="1600" b="1" dirty="0" err="1" smtClean="0"/>
              <a:t>school</a:t>
            </a:r>
            <a:r>
              <a:rPr lang="nb-NO" sz="1600" b="1" dirty="0" smtClean="0"/>
              <a:t>; </a:t>
            </a:r>
            <a:r>
              <a:rPr lang="nb-NO" sz="1600" b="1" dirty="0" err="1" smtClean="0"/>
              <a:t>internalising</a:t>
            </a:r>
            <a:r>
              <a:rPr lang="nb-NO" sz="1600" b="1" dirty="0" smtClean="0"/>
              <a:t> a </a:t>
            </a:r>
            <a:r>
              <a:rPr lang="nb-NO" sz="1600" b="1" dirty="0" err="1" smtClean="0"/>
              <a:t>generalised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other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through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internalising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others</a:t>
            </a:r>
            <a:endParaRPr lang="nb-NO" sz="1600" b="1" dirty="0" smtClean="0"/>
          </a:p>
          <a:p>
            <a:pPr marL="457200" lvl="1" indent="0">
              <a:buNone/>
            </a:pPr>
            <a:r>
              <a:rPr lang="nb-NO" sz="1600" b="1" dirty="0" smtClean="0"/>
              <a:t>Not </a:t>
            </a:r>
            <a:r>
              <a:rPr lang="nb-NO" sz="1600" b="1" dirty="0" err="1" smtClean="0"/>
              <a:t>managing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relations</a:t>
            </a:r>
            <a:r>
              <a:rPr lang="nb-NO" sz="1600" b="1" dirty="0" smtClean="0"/>
              <a:t>/</a:t>
            </a:r>
            <a:r>
              <a:rPr lang="nb-NO" sz="1600" b="1" dirty="0" err="1" smtClean="0"/>
              <a:t>situations</a:t>
            </a:r>
            <a:r>
              <a:rPr lang="nb-NO" sz="1600" b="1" dirty="0" smtClean="0"/>
              <a:t>: </a:t>
            </a:r>
            <a:r>
              <a:rPr lang="nb-NO" sz="1600" b="1" dirty="0" err="1" smtClean="0"/>
              <a:t>shame</a:t>
            </a:r>
            <a:r>
              <a:rPr lang="nb-NO" sz="1600" b="1" dirty="0" smtClean="0"/>
              <a:t>, loss </a:t>
            </a:r>
            <a:r>
              <a:rPr lang="nb-NO" sz="1600" b="1" dirty="0" err="1" smtClean="0"/>
              <a:t>of</a:t>
            </a:r>
            <a:r>
              <a:rPr lang="nb-NO" sz="1600" b="1" dirty="0" smtClean="0"/>
              <a:t> face</a:t>
            </a:r>
            <a:endParaRPr lang="nb-NO" sz="1600" b="1" dirty="0"/>
          </a:p>
          <a:p>
            <a:pPr marL="0" indent="0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nb-NO" sz="2000" b="1" dirty="0" err="1" smtClean="0"/>
              <a:t>Independent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self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construal</a:t>
            </a:r>
            <a:r>
              <a:rPr lang="nb-NO" sz="2000" b="1" dirty="0" smtClean="0"/>
              <a:t>: </a:t>
            </a:r>
            <a:r>
              <a:rPr lang="nb-NO" sz="2000" b="1" dirty="0" err="1" smtClean="0"/>
              <a:t>defining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oneself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with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reference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abstract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principles</a:t>
            </a:r>
            <a:r>
              <a:rPr lang="nb-NO" sz="2000" b="1" dirty="0" smtClean="0"/>
              <a:t> </a:t>
            </a:r>
          </a:p>
          <a:p>
            <a:pPr marL="457200" lvl="1" indent="0">
              <a:buNone/>
            </a:pPr>
            <a:r>
              <a:rPr lang="nb-NO" sz="1600" b="1" dirty="0" smtClean="0"/>
              <a:t>Maturing in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West </a:t>
            </a:r>
            <a:r>
              <a:rPr lang="nb-NO" sz="1600" b="1" dirty="0" err="1" smtClean="0"/>
              <a:t>focusses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on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the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self</a:t>
            </a:r>
            <a:r>
              <a:rPr lang="nb-NO" sz="1600" b="1" dirty="0" smtClean="0"/>
              <a:t>; </a:t>
            </a:r>
            <a:r>
              <a:rPr lang="nb-NO" sz="1600" b="1" dirty="0" err="1" smtClean="0"/>
              <a:t>internalising</a:t>
            </a:r>
            <a:r>
              <a:rPr lang="nb-NO" sz="1600" b="1" dirty="0" smtClean="0"/>
              <a:t> a </a:t>
            </a:r>
            <a:r>
              <a:rPr lang="nb-NO" sz="1600" b="1" dirty="0" err="1" smtClean="0"/>
              <a:t>generalised</a:t>
            </a:r>
            <a:r>
              <a:rPr lang="nb-NO" sz="1600" b="1" dirty="0" smtClean="0"/>
              <a:t> </a:t>
            </a:r>
            <a:r>
              <a:rPr lang="nb-NO" sz="1600" b="1" dirty="0" err="1" smtClean="0"/>
              <a:t>other</a:t>
            </a:r>
            <a:r>
              <a:rPr lang="nb-NO" sz="1600" b="1" dirty="0" smtClean="0"/>
              <a:t> by </a:t>
            </a:r>
            <a:r>
              <a:rPr lang="nb-NO" sz="1600" b="1" dirty="0" err="1" smtClean="0"/>
              <a:t>deducing</a:t>
            </a:r>
            <a:r>
              <a:rPr lang="nb-NO" sz="1600" b="1" dirty="0" smtClean="0"/>
              <a:t> from </a:t>
            </a:r>
            <a:r>
              <a:rPr lang="nb-NO" sz="1600" b="1" dirty="0" err="1" smtClean="0"/>
              <a:t>abstract</a:t>
            </a:r>
            <a:r>
              <a:rPr lang="nb-NO" sz="1600" b="1" dirty="0" smtClean="0"/>
              <a:t> norms</a:t>
            </a:r>
          </a:p>
          <a:p>
            <a:pPr marL="457200" lvl="1" indent="0">
              <a:buNone/>
            </a:pPr>
            <a:r>
              <a:rPr lang="nb-NO" sz="1600" b="1" dirty="0" smtClean="0"/>
              <a:t>Not </a:t>
            </a:r>
            <a:r>
              <a:rPr lang="nb-NO" sz="1600" b="1" dirty="0" err="1" smtClean="0"/>
              <a:t>managing</a:t>
            </a:r>
            <a:r>
              <a:rPr lang="nb-NO" sz="1600" b="1" dirty="0" smtClean="0"/>
              <a:t> (not </a:t>
            </a:r>
            <a:r>
              <a:rPr lang="nb-NO" sz="1600" b="1" dirty="0" err="1" smtClean="0"/>
              <a:t>knowing</a:t>
            </a:r>
            <a:r>
              <a:rPr lang="nb-NO" sz="1600" b="1" dirty="0" smtClean="0"/>
              <a:t> morals): </a:t>
            </a:r>
            <a:r>
              <a:rPr lang="nb-NO" sz="1600" b="1" dirty="0" err="1" smtClean="0"/>
              <a:t>guilt</a:t>
            </a:r>
            <a:r>
              <a:rPr lang="nb-NO" sz="1600" b="1" dirty="0" smtClean="0"/>
              <a:t>, sin</a:t>
            </a:r>
          </a:p>
          <a:p>
            <a:pPr marL="0" indent="0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nb-NO" sz="1600" b="1" dirty="0" smtClean="0"/>
              <a:t> </a:t>
            </a:r>
          </a:p>
          <a:p>
            <a:pPr marL="0" indent="0">
              <a:buNone/>
            </a:pPr>
            <a:endParaRPr lang="nb-NO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2453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/>
              <a:t/>
            </a:r>
            <a:br>
              <a:rPr lang="nb-NO" sz="1600" dirty="0"/>
            </a:br>
            <a:r>
              <a:rPr lang="nb-NO" sz="1600" dirty="0" smtClean="0"/>
              <a:t>HUMR 5131 – 2014 – Lec 2-4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b="1" dirty="0" smtClean="0"/>
              <a:t>A </a:t>
            </a:r>
            <a:r>
              <a:rPr lang="nb-NO" sz="4000" b="1" dirty="0"/>
              <a:t>Japanese </a:t>
            </a:r>
            <a:r>
              <a:rPr lang="nb-NO" sz="4000" b="1" dirty="0" err="1"/>
              <a:t>Approach</a:t>
            </a:r>
            <a:r>
              <a:rPr lang="nb-NO" sz="4000" b="1" dirty="0"/>
              <a:t>: Se and </a:t>
            </a:r>
            <a:r>
              <a:rPr lang="nb-NO" sz="4000" b="1" dirty="0" err="1"/>
              <a:t>Karatsu</a:t>
            </a:r>
            <a:r>
              <a:rPr lang="nb-NO" sz="4000" b="1" dirty="0"/>
              <a:t/>
            </a:r>
            <a:br>
              <a:rPr lang="nb-NO" sz="4000" b="1" dirty="0"/>
            </a:b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nb-NO" sz="2000" b="1" dirty="0" smtClean="0"/>
          </a:p>
          <a:p>
            <a:r>
              <a:rPr lang="nb-NO" sz="2000" b="1" dirty="0" smtClean="0"/>
              <a:t>Human Rights (</a:t>
            </a:r>
            <a:r>
              <a:rPr lang="nb-NO" sz="2000" b="1" dirty="0" err="1" smtClean="0"/>
              <a:t>growing</a:t>
            </a:r>
            <a:r>
              <a:rPr lang="nb-NO" sz="2000" b="1" dirty="0" smtClean="0"/>
              <a:t> up in </a:t>
            </a:r>
            <a:r>
              <a:rPr lang="nb-NO" sz="2000" b="1" dirty="0" err="1" smtClean="0"/>
              <a:t>freedom</a:t>
            </a:r>
            <a:r>
              <a:rPr lang="nb-NO" sz="2000" b="1" dirty="0" smtClean="0"/>
              <a:t> and </a:t>
            </a:r>
            <a:r>
              <a:rPr lang="nb-NO" sz="2000" b="1" dirty="0" err="1" smtClean="0"/>
              <a:t>equality</a:t>
            </a:r>
            <a:r>
              <a:rPr lang="nb-NO" sz="2000" b="1" dirty="0" smtClean="0"/>
              <a:t>) is </a:t>
            </a:r>
            <a:r>
              <a:rPr lang="nb-NO" sz="2000" b="1" dirty="0" err="1" smtClean="0"/>
              <a:t>what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guarantees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growth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both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relational</a:t>
            </a:r>
            <a:r>
              <a:rPr lang="nb-NO" sz="2000" b="1" dirty="0" smtClean="0"/>
              <a:t> as </a:t>
            </a:r>
            <a:r>
              <a:rPr lang="nb-NO" sz="2000" b="1" dirty="0" err="1" smtClean="0"/>
              <a:t>well</a:t>
            </a:r>
            <a:r>
              <a:rPr lang="nb-NO" sz="2000" b="1" dirty="0" smtClean="0"/>
              <a:t> as </a:t>
            </a:r>
            <a:r>
              <a:rPr lang="nb-NO" sz="2000" b="1" dirty="0" err="1" smtClean="0"/>
              <a:t>independent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selves</a:t>
            </a:r>
            <a:endParaRPr lang="nb-NO" sz="2000" b="1" dirty="0" smtClean="0"/>
          </a:p>
          <a:p>
            <a:endParaRPr lang="nb-NO" sz="2000" b="1" dirty="0"/>
          </a:p>
          <a:p>
            <a:r>
              <a:rPr lang="nb-NO" sz="2000" b="1" dirty="0" smtClean="0"/>
              <a:t>A formal </a:t>
            </a:r>
            <a:r>
              <a:rPr lang="nb-NO" sz="2000" b="1" dirty="0" err="1" smtClean="0"/>
              <a:t>theory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human </a:t>
            </a:r>
            <a:r>
              <a:rPr lang="nb-NO" sz="2000" b="1" dirty="0" err="1" smtClean="0"/>
              <a:t>rights</a:t>
            </a:r>
            <a:r>
              <a:rPr lang="nb-NO" sz="2000" b="1" dirty="0" smtClean="0"/>
              <a:t>: If all </a:t>
            </a:r>
            <a:r>
              <a:rPr lang="nb-NO" sz="2000" b="1" dirty="0" err="1" smtClean="0"/>
              <a:t>people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are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pursue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good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life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equally</a:t>
            </a:r>
            <a:r>
              <a:rPr lang="nb-NO" sz="2000" b="1" dirty="0" smtClean="0"/>
              <a:t>, all </a:t>
            </a:r>
            <a:r>
              <a:rPr lang="nb-NO" sz="2000" b="1" dirty="0" err="1" smtClean="0"/>
              <a:t>people</a:t>
            </a:r>
            <a:r>
              <a:rPr lang="nb-NO" sz="2000" b="1" dirty="0" smtClean="0"/>
              <a:t> must have </a:t>
            </a:r>
            <a:r>
              <a:rPr lang="nb-NO" sz="2000" b="1" dirty="0" err="1" smtClean="0"/>
              <a:t>secured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necessary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conditions</a:t>
            </a:r>
            <a:r>
              <a:rPr lang="nb-NO" sz="2000" b="1" dirty="0" smtClean="0"/>
              <a:t> for maturing and </a:t>
            </a:r>
            <a:r>
              <a:rPr lang="nb-NO" sz="2000" b="1" dirty="0" err="1" smtClean="0"/>
              <a:t>self-realisation</a:t>
            </a:r>
            <a:r>
              <a:rPr lang="nb-NO" sz="2000" b="1" dirty="0" smtClean="0"/>
              <a:t>. To </a:t>
            </a:r>
            <a:r>
              <a:rPr lang="nb-NO" sz="2000" b="1" dirty="0" err="1" smtClean="0"/>
              <a:t>internalise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’</a:t>
            </a:r>
            <a:r>
              <a:rPr lang="nb-NO" sz="2000" b="1" dirty="0" err="1" smtClean="0"/>
              <a:t>generalised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other</a:t>
            </a:r>
            <a:r>
              <a:rPr lang="nb-NO" sz="2000" b="1" dirty="0" smtClean="0"/>
              <a:t>’ </a:t>
            </a:r>
            <a:r>
              <a:rPr lang="nb-NO" sz="2000" b="1" dirty="0" err="1" smtClean="0"/>
              <a:t>necessary</a:t>
            </a:r>
            <a:r>
              <a:rPr lang="nb-NO" sz="2000" b="1" dirty="0" smtClean="0"/>
              <a:t> for </a:t>
            </a:r>
            <a:r>
              <a:rPr lang="nb-NO" sz="2000" b="1" dirty="0" err="1" smtClean="0"/>
              <a:t>being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mature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other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people</a:t>
            </a:r>
            <a:r>
              <a:rPr lang="nb-NO" sz="2000" b="1" dirty="0" smtClean="0"/>
              <a:t> must have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same </a:t>
            </a:r>
            <a:r>
              <a:rPr lang="nb-NO" sz="2000" b="1" dirty="0" err="1" smtClean="0"/>
              <a:t>security</a:t>
            </a:r>
            <a:endParaRPr lang="nb-NO" sz="2000" b="1" dirty="0" smtClean="0"/>
          </a:p>
          <a:p>
            <a:endParaRPr lang="nb-NO" sz="2000" b="1" dirty="0"/>
          </a:p>
          <a:p>
            <a:r>
              <a:rPr lang="nb-NO" sz="2000" b="1" dirty="0" smtClean="0"/>
              <a:t>A </a:t>
            </a:r>
            <a:r>
              <a:rPr lang="nb-NO" sz="2000" b="1" dirty="0"/>
              <a:t>J</a:t>
            </a:r>
            <a:r>
              <a:rPr lang="nb-NO" sz="2000" b="1" dirty="0" smtClean="0"/>
              <a:t>apanese </a:t>
            </a:r>
            <a:r>
              <a:rPr lang="nb-NO" sz="2000" b="1" dirty="0" err="1" smtClean="0"/>
              <a:t>addition</a:t>
            </a:r>
            <a:r>
              <a:rPr lang="nb-NO" sz="2000" b="1" dirty="0" smtClean="0"/>
              <a:t>: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right to be </a:t>
            </a:r>
            <a:r>
              <a:rPr lang="nb-NO" sz="2000" b="1" dirty="0" err="1" smtClean="0"/>
              <a:t>brought</a:t>
            </a:r>
            <a:r>
              <a:rPr lang="nb-NO" sz="2000" b="1" dirty="0" smtClean="0"/>
              <a:t> up in an </a:t>
            </a:r>
            <a:r>
              <a:rPr lang="nb-NO" sz="2000" b="1" dirty="0" err="1" smtClean="0"/>
              <a:t>intimate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community</a:t>
            </a:r>
            <a:r>
              <a:rPr lang="nb-NO" sz="2000" b="1" dirty="0" smtClean="0"/>
              <a:t>  </a:t>
            </a:r>
            <a:endParaRPr lang="nb-NO" sz="2000" b="1" dirty="0"/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endParaRPr lang="nb-NO" sz="2000" b="1" dirty="0" smtClean="0"/>
          </a:p>
          <a:p>
            <a:pPr marL="0" indent="0">
              <a:buNone/>
            </a:pPr>
            <a:r>
              <a:rPr lang="nb-NO" sz="1600" b="1" dirty="0" smtClean="0"/>
              <a:t> </a:t>
            </a:r>
          </a:p>
          <a:p>
            <a:pPr marL="0" indent="0">
              <a:buNone/>
            </a:pPr>
            <a:endParaRPr lang="nb-NO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8349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/>
              <a:t>HUMR 5131 – 2014 – </a:t>
            </a:r>
            <a:r>
              <a:rPr lang="nb-NO" sz="1600" dirty="0" err="1"/>
              <a:t>Lec</a:t>
            </a:r>
            <a:r>
              <a:rPr lang="nb-NO" sz="1600" dirty="0"/>
              <a:t> 2</a:t>
            </a:r>
            <a:r>
              <a:rPr lang="nb-NO" sz="1600" dirty="0" smtClean="0"/>
              <a:t>-5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A </a:t>
            </a:r>
            <a:r>
              <a:rPr lang="nb-NO" dirty="0" err="1" smtClean="0"/>
              <a:t>Mayan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b="1" dirty="0" err="1" smtClean="0"/>
              <a:t>Mayan</a:t>
            </a:r>
            <a:r>
              <a:rPr lang="nb-NO" sz="2400" b="1" dirty="0" smtClean="0"/>
              <a:t> Guatemala: A </a:t>
            </a:r>
            <a:r>
              <a:rPr lang="nb-NO" sz="2400" b="1" dirty="0" err="1"/>
              <a:t>C</a:t>
            </a:r>
            <a:r>
              <a:rPr lang="nb-NO" sz="2400" b="1" dirty="0" err="1" smtClean="0"/>
              <a:t>ommunitarian</a:t>
            </a:r>
            <a:r>
              <a:rPr lang="nb-NO" sz="2400" b="1" dirty="0" smtClean="0"/>
              <a:t> </a:t>
            </a:r>
            <a:r>
              <a:rPr lang="nb-NO" sz="2400" b="1" dirty="0" err="1"/>
              <a:t>s</a:t>
            </a:r>
            <a:r>
              <a:rPr lang="nb-NO" sz="2400" b="1" dirty="0" err="1" smtClean="0"/>
              <a:t>ociety</a:t>
            </a:r>
            <a:r>
              <a:rPr lang="nb-NO" sz="2400" b="1" dirty="0" smtClean="0"/>
              <a:t> 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The </a:t>
            </a:r>
            <a:r>
              <a:rPr lang="nb-NO" sz="2400" dirty="0" err="1" smtClean="0"/>
              <a:t>Komon</a:t>
            </a:r>
            <a:r>
              <a:rPr lang="nb-NO" sz="2400" dirty="0" smtClean="0"/>
              <a:t>: </a:t>
            </a:r>
            <a:r>
              <a:rPr lang="nb-NO" sz="2400" dirty="0" err="1" smtClean="0"/>
              <a:t>clans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move</a:t>
            </a:r>
            <a:r>
              <a:rPr lang="nb-NO" sz="2400" dirty="0" smtClean="0"/>
              <a:t> </a:t>
            </a:r>
            <a:r>
              <a:rPr lang="nb-NO" sz="2400" dirty="0" err="1" smtClean="0"/>
              <a:t>together</a:t>
            </a:r>
            <a:endParaRPr lang="nb-NO" sz="2400" dirty="0"/>
          </a:p>
          <a:p>
            <a:r>
              <a:rPr lang="nb-NO" sz="2400" dirty="0" smtClean="0"/>
              <a:t>The </a:t>
            </a:r>
            <a:r>
              <a:rPr lang="nb-NO" sz="2400" dirty="0" err="1" smtClean="0"/>
              <a:t>Komon</a:t>
            </a:r>
            <a:r>
              <a:rPr lang="nb-NO" sz="2400" dirty="0" smtClean="0"/>
              <a:t> as an </a:t>
            </a:r>
            <a:r>
              <a:rPr lang="nb-NO" sz="2400" dirty="0" err="1" smtClean="0"/>
              <a:t>enabling</a:t>
            </a:r>
            <a:r>
              <a:rPr lang="nb-NO" sz="2400" dirty="0" smtClean="0"/>
              <a:t> </a:t>
            </a:r>
            <a:r>
              <a:rPr lang="nb-NO" sz="2400" dirty="0" err="1" smtClean="0"/>
              <a:t>environment</a:t>
            </a:r>
            <a:r>
              <a:rPr lang="nb-NO" sz="2400" dirty="0" smtClean="0"/>
              <a:t>: </a:t>
            </a:r>
            <a:r>
              <a:rPr lang="nb-NO" sz="2400" dirty="0" err="1"/>
              <a:t>acquiring</a:t>
            </a:r>
            <a:r>
              <a:rPr lang="nb-NO" sz="2400" dirty="0"/>
              <a:t> and </a:t>
            </a:r>
            <a:r>
              <a:rPr lang="nb-NO" sz="2400" dirty="0" err="1"/>
              <a:t>practicing</a:t>
            </a:r>
            <a:r>
              <a:rPr lang="nb-NO" sz="2400" dirty="0"/>
              <a:t> </a:t>
            </a:r>
            <a:r>
              <a:rPr lang="nb-NO" sz="2400" dirty="0" err="1"/>
              <a:t>respect</a:t>
            </a:r>
            <a:r>
              <a:rPr lang="nb-NO" sz="2400" dirty="0"/>
              <a:t> </a:t>
            </a:r>
            <a:r>
              <a:rPr lang="nb-NO" sz="2400" dirty="0" smtClean="0"/>
              <a:t> </a:t>
            </a:r>
          </a:p>
          <a:p>
            <a:r>
              <a:rPr lang="nb-NO" sz="2400" dirty="0" err="1"/>
              <a:t>M</a:t>
            </a:r>
            <a:r>
              <a:rPr lang="nb-NO" sz="2400" dirty="0" err="1" smtClean="0"/>
              <a:t>aking</a:t>
            </a:r>
            <a:r>
              <a:rPr lang="nb-NO" sz="2400" dirty="0" smtClean="0"/>
              <a:t> </a:t>
            </a:r>
            <a:r>
              <a:rPr lang="nb-NO" sz="2400" dirty="0" err="1" smtClean="0"/>
              <a:t>government</a:t>
            </a:r>
            <a:r>
              <a:rPr lang="nb-NO" sz="2400" dirty="0" smtClean="0"/>
              <a:t>: </a:t>
            </a:r>
            <a:r>
              <a:rPr lang="nb-NO" sz="2400" dirty="0" err="1" smtClean="0"/>
              <a:t>respecting</a:t>
            </a:r>
            <a:r>
              <a:rPr lang="nb-NO" sz="2400" dirty="0" smtClean="0"/>
              <a:t> </a:t>
            </a:r>
            <a:r>
              <a:rPr lang="nb-NO" sz="2400" dirty="0" err="1" smtClean="0"/>
              <a:t>sacred</a:t>
            </a:r>
            <a:r>
              <a:rPr lang="nb-NO" sz="2400" dirty="0" smtClean="0"/>
              <a:t> </a:t>
            </a:r>
            <a:r>
              <a:rPr lang="nb-NO" sz="2400" dirty="0" err="1" smtClean="0"/>
              <a:t>equilibria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err="1" smtClean="0"/>
              <a:t>Clashes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(</a:t>
            </a:r>
            <a:r>
              <a:rPr lang="nb-NO" sz="2400" dirty="0" err="1" smtClean="0"/>
              <a:t>nation</a:t>
            </a:r>
            <a:r>
              <a:rPr lang="nb-NO" sz="2400" dirty="0" smtClean="0"/>
              <a:t>-)</a:t>
            </a:r>
            <a:r>
              <a:rPr lang="nb-NO" sz="2400" dirty="0" err="1" smtClean="0"/>
              <a:t>state</a:t>
            </a:r>
            <a:r>
              <a:rPr lang="nb-NO" sz="2400" dirty="0" smtClean="0"/>
              <a:t>: A right to water?</a:t>
            </a:r>
          </a:p>
          <a:p>
            <a:r>
              <a:rPr lang="nb-NO" sz="2400" dirty="0" err="1" smtClean="0"/>
              <a:t>Defending</a:t>
            </a:r>
            <a:r>
              <a:rPr lang="nb-NO" sz="2400" dirty="0" smtClean="0"/>
              <a:t> </a:t>
            </a:r>
            <a:r>
              <a:rPr lang="nb-NO" sz="2400" dirty="0" err="1" smtClean="0"/>
              <a:t>ourselves</a:t>
            </a:r>
            <a:r>
              <a:rPr lang="nb-NO" sz="2400" dirty="0" smtClean="0"/>
              <a:t> by </a:t>
            </a:r>
            <a:r>
              <a:rPr lang="nb-NO" sz="2400" dirty="0" err="1" smtClean="0"/>
              <a:t>writing</a:t>
            </a:r>
            <a:r>
              <a:rPr lang="nb-NO" sz="2400" dirty="0" smtClean="0"/>
              <a:t> </a:t>
            </a:r>
            <a:r>
              <a:rPr lang="nb-NO" sz="2400" dirty="0" err="1" smtClean="0"/>
              <a:t>constitutions</a:t>
            </a:r>
            <a:r>
              <a:rPr lang="nb-NO" sz="2400" dirty="0" smtClean="0"/>
              <a:t> </a:t>
            </a:r>
          </a:p>
          <a:p>
            <a:endParaRPr lang="nb-NO" sz="2400" dirty="0" smtClean="0"/>
          </a:p>
          <a:p>
            <a:r>
              <a:rPr lang="nb-NO" sz="2400" dirty="0" err="1" smtClean="0"/>
              <a:t>Rawasil</a:t>
            </a:r>
            <a:r>
              <a:rPr lang="nb-NO" sz="2400" dirty="0" smtClean="0"/>
              <a:t>: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way</a:t>
            </a:r>
            <a:r>
              <a:rPr lang="nb-NO" sz="2400" dirty="0" smtClean="0"/>
              <a:t> it </a:t>
            </a:r>
            <a:r>
              <a:rPr lang="nb-NO" sz="2400" dirty="0" err="1" smtClean="0"/>
              <a:t>should</a:t>
            </a:r>
            <a:r>
              <a:rPr lang="nb-NO" sz="2400" dirty="0" smtClean="0"/>
              <a:t> be; a </a:t>
            </a:r>
            <a:r>
              <a:rPr lang="nb-NO" sz="2400" dirty="0" err="1" smtClean="0"/>
              <a:t>blueprint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Right Order</a:t>
            </a:r>
          </a:p>
          <a:p>
            <a:r>
              <a:rPr lang="nb-NO" sz="2400" dirty="0" err="1" smtClean="0"/>
              <a:t>Awas</a:t>
            </a:r>
            <a:r>
              <a:rPr lang="nb-NO" sz="2400" dirty="0" smtClean="0"/>
              <a:t>: </a:t>
            </a:r>
            <a:r>
              <a:rPr lang="nb-NO" sz="2400" dirty="0" err="1" smtClean="0"/>
              <a:t>transgression</a:t>
            </a:r>
            <a:r>
              <a:rPr lang="nb-NO" sz="2400" dirty="0" smtClean="0"/>
              <a:t> and </a:t>
            </a:r>
            <a:r>
              <a:rPr lang="nb-NO" sz="2400" dirty="0" err="1" smtClean="0"/>
              <a:t>its</a:t>
            </a:r>
            <a:r>
              <a:rPr lang="nb-NO" sz="2400" dirty="0" smtClean="0"/>
              <a:t> </a:t>
            </a:r>
            <a:r>
              <a:rPr lang="nb-NO" sz="2400" dirty="0" err="1" smtClean="0"/>
              <a:t>consequences</a:t>
            </a:r>
            <a:r>
              <a:rPr lang="nb-NO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290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1600" dirty="0"/>
              <a:t>HUMR 5131 – 2014 – </a:t>
            </a:r>
            <a:r>
              <a:rPr lang="nb-NO" sz="1600" dirty="0" err="1"/>
              <a:t>Lec</a:t>
            </a:r>
            <a:r>
              <a:rPr lang="nb-NO" sz="1600" dirty="0"/>
              <a:t> 2</a:t>
            </a:r>
            <a:r>
              <a:rPr lang="nb-NO" sz="1600" dirty="0" smtClean="0"/>
              <a:t>-</a:t>
            </a:r>
            <a:r>
              <a:rPr lang="nb-NO" sz="1600" dirty="0"/>
              <a:t>6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A </a:t>
            </a:r>
            <a:r>
              <a:rPr lang="nb-NO" dirty="0" err="1" smtClean="0"/>
              <a:t>Mayan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err="1" smtClean="0"/>
              <a:t>Justifying</a:t>
            </a:r>
            <a:r>
              <a:rPr lang="nb-NO" sz="2400" b="1" dirty="0" smtClean="0"/>
              <a:t> Human Rights in </a:t>
            </a:r>
            <a:r>
              <a:rPr lang="nb-NO" sz="2400" b="1" dirty="0" err="1" smtClean="0"/>
              <a:t>Mayan</a:t>
            </a:r>
            <a:r>
              <a:rPr lang="nb-NO" sz="2400" b="1" dirty="0" smtClean="0"/>
              <a:t> Guatemala?</a:t>
            </a:r>
          </a:p>
          <a:p>
            <a:pPr marL="0" indent="0">
              <a:buNone/>
            </a:pPr>
            <a:endParaRPr lang="nb-NO" sz="2400" dirty="0" smtClean="0"/>
          </a:p>
          <a:p>
            <a:pPr lvl="1"/>
            <a:r>
              <a:rPr lang="nb-NO" sz="2000" dirty="0" smtClean="0"/>
              <a:t>The </a:t>
            </a:r>
            <a:r>
              <a:rPr lang="nb-NO" sz="2000" dirty="0" err="1" smtClean="0"/>
              <a:t>mature</a:t>
            </a:r>
            <a:r>
              <a:rPr lang="nb-NO" sz="2000" dirty="0" smtClean="0"/>
              <a:t> person is </a:t>
            </a:r>
            <a:r>
              <a:rPr lang="nb-NO" sz="2000" dirty="0" err="1" smtClean="0"/>
              <a:t>the</a:t>
            </a:r>
            <a:r>
              <a:rPr lang="nb-NO" sz="2000" dirty="0" smtClean="0"/>
              <a:t> person </a:t>
            </a:r>
            <a:r>
              <a:rPr lang="nb-NO" sz="2000" dirty="0" err="1" smtClean="0"/>
              <a:t>that</a:t>
            </a:r>
            <a:r>
              <a:rPr lang="nb-NO" sz="2000" dirty="0" smtClean="0"/>
              <a:t> is </a:t>
            </a:r>
            <a:r>
              <a:rPr lang="nb-NO" sz="2000" dirty="0" err="1" smtClean="0"/>
              <a:t>respected</a:t>
            </a:r>
            <a:r>
              <a:rPr lang="nb-NO" sz="2000" dirty="0" smtClean="0"/>
              <a:t> and </a:t>
            </a:r>
            <a:r>
              <a:rPr lang="nb-NO" sz="2000" dirty="0" err="1" smtClean="0"/>
              <a:t>that</a:t>
            </a:r>
            <a:r>
              <a:rPr lang="nb-NO" sz="2000" dirty="0" smtClean="0"/>
              <a:t> shows </a:t>
            </a:r>
            <a:r>
              <a:rPr lang="nb-NO" sz="2000" dirty="0" err="1" smtClean="0"/>
              <a:t>respect</a:t>
            </a:r>
            <a:r>
              <a:rPr lang="nb-NO" sz="2000" dirty="0" smtClean="0"/>
              <a:t> </a:t>
            </a:r>
          </a:p>
          <a:p>
            <a:pPr lvl="1"/>
            <a:r>
              <a:rPr lang="nb-NO" sz="2000" dirty="0" smtClean="0"/>
              <a:t>Is </a:t>
            </a:r>
            <a:r>
              <a:rPr lang="nb-NO" sz="2000" dirty="0" err="1" smtClean="0"/>
              <a:t>respectability</a:t>
            </a:r>
            <a:r>
              <a:rPr lang="nb-NO" sz="2000" dirty="0" smtClean="0"/>
              <a:t> a basis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pursuit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happiness</a:t>
            </a:r>
            <a:r>
              <a:rPr lang="nb-NO" sz="2000" dirty="0" smtClean="0"/>
              <a:t>?</a:t>
            </a:r>
          </a:p>
          <a:p>
            <a:pPr lvl="1"/>
            <a:r>
              <a:rPr lang="nb-NO" sz="2000" dirty="0" smtClean="0"/>
              <a:t>How is </a:t>
            </a:r>
            <a:r>
              <a:rPr lang="nb-NO" sz="2000" dirty="0" err="1" smtClean="0"/>
              <a:t>respect</a:t>
            </a:r>
            <a:r>
              <a:rPr lang="nb-NO" sz="2000" dirty="0" smtClean="0"/>
              <a:t> </a:t>
            </a:r>
            <a:r>
              <a:rPr lang="nb-NO" sz="2000" dirty="0" err="1" smtClean="0"/>
              <a:t>acquired</a:t>
            </a:r>
            <a:r>
              <a:rPr lang="nb-NO" sz="2000" dirty="0" smtClean="0"/>
              <a:t>?</a:t>
            </a:r>
            <a:endParaRPr lang="nb-NO" sz="2000" dirty="0"/>
          </a:p>
          <a:p>
            <a:pPr lvl="1"/>
            <a:r>
              <a:rPr lang="nb-NO" sz="2000" dirty="0" err="1" smtClean="0"/>
              <a:t>Can</a:t>
            </a:r>
            <a:r>
              <a:rPr lang="nb-NO" sz="2000" dirty="0" smtClean="0"/>
              <a:t> human </a:t>
            </a:r>
            <a:r>
              <a:rPr lang="nb-NO" sz="2000" dirty="0" err="1" smtClean="0"/>
              <a:t>rights</a:t>
            </a:r>
            <a:r>
              <a:rPr lang="nb-NO" sz="2000" dirty="0" smtClean="0"/>
              <a:t> </a:t>
            </a:r>
            <a:r>
              <a:rPr lang="nb-NO" sz="2000" dirty="0" err="1" smtClean="0"/>
              <a:t>ensure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conditions</a:t>
            </a:r>
            <a:r>
              <a:rPr lang="nb-NO" sz="2000" dirty="0" smtClean="0"/>
              <a:t> for </a:t>
            </a:r>
            <a:r>
              <a:rPr lang="nb-NO" sz="2000" dirty="0" err="1" smtClean="0"/>
              <a:t>acquiring</a:t>
            </a:r>
            <a:r>
              <a:rPr lang="nb-NO" sz="2000" dirty="0" smtClean="0"/>
              <a:t> </a:t>
            </a:r>
            <a:r>
              <a:rPr lang="nb-NO" sz="2000" dirty="0" err="1" smtClean="0"/>
              <a:t>respect</a:t>
            </a:r>
            <a:r>
              <a:rPr lang="nb-NO" sz="2000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I</a:t>
            </a:r>
            <a:r>
              <a:rPr lang="nb-NO" sz="2400" dirty="0" smtClean="0"/>
              <a:t>n a </a:t>
            </a:r>
            <a:r>
              <a:rPr lang="nb-NO" sz="2400" dirty="0" err="1" smtClean="0"/>
              <a:t>society</a:t>
            </a:r>
            <a:r>
              <a:rPr lang="nb-NO" sz="2400" dirty="0" smtClean="0"/>
              <a:t> </a:t>
            </a:r>
            <a:r>
              <a:rPr lang="nb-NO" sz="2400" dirty="0" err="1" smtClean="0"/>
              <a:t>where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people</a:t>
            </a:r>
            <a:r>
              <a:rPr lang="nb-NO" sz="2400" dirty="0" smtClean="0"/>
              <a:t> is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sovereign</a:t>
            </a:r>
            <a:r>
              <a:rPr lang="nb-NO" sz="2400" dirty="0" smtClean="0"/>
              <a:t>, </a:t>
            </a:r>
            <a:r>
              <a:rPr lang="nb-NO" sz="2400" dirty="0" err="1" smtClean="0"/>
              <a:t>probably</a:t>
            </a:r>
            <a:r>
              <a:rPr lang="nb-NO" sz="2400" dirty="0" smtClean="0"/>
              <a:t> not</a:t>
            </a:r>
            <a:endParaRPr lang="nb-NO" sz="2000" dirty="0" smtClean="0"/>
          </a:p>
          <a:p>
            <a:pPr lvl="1">
              <a:buFont typeface="Wingdings" charset="2"/>
              <a:buChar char="Ø"/>
            </a:pPr>
            <a:r>
              <a:rPr lang="nb-NO" sz="2000" dirty="0" smtClean="0"/>
              <a:t>Human </a:t>
            </a:r>
            <a:r>
              <a:rPr lang="nb-NO" sz="2000" dirty="0" err="1" smtClean="0"/>
              <a:t>rights</a:t>
            </a:r>
            <a:r>
              <a:rPr lang="nb-NO" sz="2000" dirty="0" smtClean="0"/>
              <a:t> </a:t>
            </a:r>
            <a:r>
              <a:rPr lang="nb-NO" sz="2000" dirty="0" err="1" smtClean="0"/>
              <a:t>both</a:t>
            </a:r>
            <a:r>
              <a:rPr lang="nb-NO" sz="2000" dirty="0" smtClean="0"/>
              <a:t> </a:t>
            </a:r>
            <a:r>
              <a:rPr lang="nb-NO" sz="2000" dirty="0" err="1" smtClean="0"/>
              <a:t>protect</a:t>
            </a:r>
            <a:r>
              <a:rPr lang="nb-NO" sz="2000" dirty="0" smtClean="0"/>
              <a:t> and </a:t>
            </a:r>
            <a:r>
              <a:rPr lang="nb-NO" sz="2000" dirty="0" err="1" smtClean="0"/>
              <a:t>destabilise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komon</a:t>
            </a: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6280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567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HUMR 5131 – 2014 – Lec 2-1 Non-Western Approaches to Human Rights</vt:lpstr>
      <vt:lpstr>HUMR 5131 – 2014 – Lec 2-2 Non-Western Approaches to Human Rights</vt:lpstr>
      <vt:lpstr>  HUMR 5131 – 2014 – Lec 2-3 A Japanese Approach: Se and Karatsu </vt:lpstr>
      <vt:lpstr>  HUMR 5131 – 2014 – Lec 2-4 A Japanese Approach: Se and Karatsu </vt:lpstr>
      <vt:lpstr>HUMR 5131 – 2014 – Lec 2-5 A Mayan Approach</vt:lpstr>
      <vt:lpstr>HUMR 5131 – 2014 – Lec 2-6 A Mayan Approach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</dc:title>
  <dc:creator>Stener Ekern</dc:creator>
  <cp:lastModifiedBy>Morten Slind Olsen</cp:lastModifiedBy>
  <cp:revision>58</cp:revision>
  <cp:lastPrinted>2014-09-01T10:14:16Z</cp:lastPrinted>
  <dcterms:created xsi:type="dcterms:W3CDTF">2014-01-20T11:18:10Z</dcterms:created>
  <dcterms:modified xsi:type="dcterms:W3CDTF">2014-09-02T12:19:27Z</dcterms:modified>
</cp:coreProperties>
</file>