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5" r:id="rId3"/>
    <p:sldId id="310" r:id="rId4"/>
    <p:sldId id="306" r:id="rId5"/>
    <p:sldId id="257" r:id="rId6"/>
    <p:sldId id="298" r:id="rId7"/>
    <p:sldId id="261" r:id="rId8"/>
    <p:sldId id="299" r:id="rId9"/>
    <p:sldId id="300" r:id="rId10"/>
    <p:sldId id="268" r:id="rId11"/>
    <p:sldId id="269" r:id="rId12"/>
    <p:sldId id="304" r:id="rId13"/>
    <p:sldId id="301" r:id="rId14"/>
    <p:sldId id="302" r:id="rId15"/>
    <p:sldId id="258" r:id="rId16"/>
    <p:sldId id="307" r:id="rId17"/>
    <p:sldId id="308" r:id="rId18"/>
    <p:sldId id="309" r:id="rId19"/>
    <p:sldId id="273" r:id="rId20"/>
    <p:sldId id="279" r:id="rId21"/>
    <p:sldId id="260" r:id="rId22"/>
    <p:sldId id="262" r:id="rId23"/>
    <p:sldId id="263" r:id="rId24"/>
    <p:sldId id="297" r:id="rId25"/>
    <p:sldId id="264" r:id="rId26"/>
    <p:sldId id="265" r:id="rId27"/>
    <p:sldId id="267" r:id="rId28"/>
    <p:sldId id="282" r:id="rId29"/>
    <p:sldId id="281" r:id="rId30"/>
    <p:sldId id="291" r:id="rId31"/>
    <p:sldId id="290" r:id="rId32"/>
    <p:sldId id="274" r:id="rId33"/>
    <p:sldId id="311" r:id="rId34"/>
    <p:sldId id="276" r:id="rId3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5" autoAdjust="0"/>
    <p:restoredTop sz="94660"/>
  </p:normalViewPr>
  <p:slideViewPr>
    <p:cSldViewPr>
      <p:cViewPr varScale="1">
        <p:scale>
          <a:sx n="83" d="100"/>
          <a:sy n="83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16/09/2014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396044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err="1" smtClean="0"/>
              <a:t>Lecture</a:t>
            </a:r>
            <a:r>
              <a:rPr lang="it-IT" dirty="0" smtClean="0"/>
              <a:t> on the </a:t>
            </a:r>
            <a:r>
              <a:rPr lang="en-GB" dirty="0">
                <a:effectLst/>
              </a:rPr>
              <a:t>Philosophical Foundations and Fundamental Questions of Human </a:t>
            </a:r>
            <a:r>
              <a:rPr lang="en-GB" dirty="0" smtClean="0">
                <a:effectLst/>
              </a:rPr>
              <a:t>Rights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2448272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Master </a:t>
            </a:r>
            <a:r>
              <a:rPr lang="it-IT" dirty="0" err="1" smtClean="0"/>
              <a:t>Theory</a:t>
            </a:r>
            <a:r>
              <a:rPr lang="it-IT" dirty="0" smtClean="0"/>
              <a:t> and </a:t>
            </a:r>
            <a:r>
              <a:rPr lang="it-IT" dirty="0" err="1" smtClean="0"/>
              <a:t>Practice</a:t>
            </a:r>
            <a:r>
              <a:rPr lang="it-IT" dirty="0" smtClean="0"/>
              <a:t> of Human </a:t>
            </a:r>
            <a:r>
              <a:rPr lang="it-IT" dirty="0" err="1" smtClean="0"/>
              <a:t>Rights</a:t>
            </a:r>
            <a:endParaRPr lang="it-IT" dirty="0" smtClean="0"/>
          </a:p>
          <a:p>
            <a:r>
              <a:rPr lang="it-IT" smtClean="0"/>
              <a:t>16.9.2014 </a:t>
            </a:r>
            <a:endParaRPr lang="it-IT" dirty="0" smtClean="0"/>
          </a:p>
          <a:p>
            <a:r>
              <a:rPr lang="it-IT" dirty="0" smtClean="0"/>
              <a:t>Oslo</a:t>
            </a:r>
          </a:p>
          <a:p>
            <a:r>
              <a:rPr lang="it-IT" dirty="0" err="1" smtClean="0"/>
              <a:t>C.Corradetti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Foundations of Human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Two ways of interpreting the normativity of human rights:</a:t>
            </a:r>
          </a:p>
          <a:p>
            <a:pPr marL="0" indent="0">
              <a:buNone/>
            </a:pPr>
            <a:endParaRPr lang="nb-NO" dirty="0" smtClean="0"/>
          </a:p>
          <a:p>
            <a:pPr marL="514350" indent="-514350">
              <a:buAutoNum type="arabicParenR"/>
            </a:pPr>
            <a:r>
              <a:rPr lang="nb-NO" smtClean="0"/>
              <a:t>Kantian-deontological</a:t>
            </a:r>
          </a:p>
          <a:p>
            <a:pPr marL="514350" indent="-514350">
              <a:buNone/>
            </a:pPr>
            <a:r>
              <a:rPr lang="nb-NO" smtClean="0"/>
              <a:t>      </a:t>
            </a:r>
            <a:r>
              <a:rPr lang="nb-NO" dirty="0" smtClean="0"/>
              <a:t>human rights have a value</a:t>
            </a:r>
            <a:r>
              <a:rPr lang="nb-NO" dirty="0"/>
              <a:t> </a:t>
            </a:r>
            <a:r>
              <a:rPr lang="nb-NO" dirty="0" smtClean="0"/>
              <a:t>independently from the promotion of its ends: i.e. making life good. No-trade-off with other goods in life</a:t>
            </a:r>
            <a:r>
              <a:rPr lang="nb-NO" dirty="0"/>
              <a:t>!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9226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Foundations of Human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b-NO" smtClean="0"/>
          </a:p>
          <a:p>
            <a:pPr>
              <a:buNone/>
            </a:pPr>
            <a:r>
              <a:rPr lang="nb-NO" smtClean="0"/>
              <a:t>2) Consequentialist</a:t>
            </a:r>
            <a:r>
              <a:rPr lang="nb-NO" dirty="0" smtClean="0"/>
              <a:t>: i.e. Utilitarianism </a:t>
            </a:r>
          </a:p>
          <a:p>
            <a:pPr marL="0" indent="0">
              <a:buNone/>
            </a:pPr>
            <a:r>
              <a:rPr lang="nb-NO"/>
              <a:t> </a:t>
            </a:r>
            <a:r>
              <a:rPr lang="nb-NO" smtClean="0"/>
              <a:t>    maximization </a:t>
            </a:r>
            <a:r>
              <a:rPr lang="nb-NO" dirty="0" smtClean="0"/>
              <a:t>of </a:t>
            </a:r>
            <a:r>
              <a:rPr lang="nb-NO" smtClean="0"/>
              <a:t>total happiness, ergo trade </a:t>
            </a:r>
            <a:r>
              <a:rPr lang="nb-NO" dirty="0" smtClean="0"/>
              <a:t>among different goods according </a:t>
            </a:r>
            <a:r>
              <a:rPr lang="nb-NO" smtClean="0"/>
              <a:t>to  maximization </a:t>
            </a:r>
            <a:r>
              <a:rPr lang="nb-NO" dirty="0" smtClean="0"/>
              <a:t>of total happiness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386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543800" cy="5486400"/>
          </a:xfrm>
        </p:spPr>
        <p:txBody>
          <a:bodyPr/>
          <a:lstStyle/>
          <a:p>
            <a:pPr marL="0" indent="0">
              <a:buNone/>
            </a:pPr>
            <a:r>
              <a:rPr lang="nb-NO" dirty="0" err="1" smtClean="0"/>
              <a:t>Utilitarianism</a:t>
            </a:r>
            <a:r>
              <a:rPr lang="nb-NO" dirty="0" smtClean="0"/>
              <a:t>: </a:t>
            </a:r>
            <a:r>
              <a:rPr lang="nb-NO" dirty="0" err="1" smtClean="0"/>
              <a:t>Principle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(Total or </a:t>
            </a:r>
            <a:r>
              <a:rPr lang="nb-NO" dirty="0" err="1" smtClean="0"/>
              <a:t>Average</a:t>
            </a:r>
            <a:r>
              <a:rPr lang="nb-NO" dirty="0" smtClean="0"/>
              <a:t>) </a:t>
            </a:r>
            <a:r>
              <a:rPr lang="nb-NO" dirty="0" err="1" smtClean="0"/>
              <a:t>Happiness</a:t>
            </a:r>
            <a:r>
              <a:rPr lang="nb-NO" dirty="0" smtClean="0"/>
              <a:t> as </a:t>
            </a:r>
            <a:r>
              <a:rPr lang="nb-NO" dirty="0" err="1" smtClean="0"/>
              <a:t>Principle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Law (and </a:t>
            </a:r>
            <a:r>
              <a:rPr lang="nb-NO" dirty="0" err="1" smtClean="0"/>
              <a:t>Justice</a:t>
            </a:r>
            <a:r>
              <a:rPr lang="nb-NO" dirty="0" smtClean="0"/>
              <a:t>):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Total </a:t>
            </a:r>
            <a:r>
              <a:rPr lang="nb-NO" dirty="0" err="1" smtClean="0"/>
              <a:t>Happiness</a:t>
            </a:r>
            <a:r>
              <a:rPr lang="nb-NO" dirty="0" smtClean="0"/>
              <a:t>/</a:t>
            </a:r>
            <a:r>
              <a:rPr lang="nb-NO" dirty="0" err="1" smtClean="0"/>
              <a:t>Utility</a:t>
            </a:r>
            <a:r>
              <a:rPr lang="nb-NO" dirty="0" smtClean="0"/>
              <a:t>: </a:t>
            </a:r>
            <a:r>
              <a:rPr lang="nb-NO" dirty="0" err="1" smtClean="0"/>
              <a:t>maximization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total </a:t>
            </a:r>
            <a:r>
              <a:rPr lang="nb-NO" dirty="0" err="1" smtClean="0"/>
              <a:t>utility</a:t>
            </a:r>
            <a:r>
              <a:rPr lang="nb-NO" dirty="0" smtClean="0"/>
              <a:t> by </a:t>
            </a:r>
            <a:r>
              <a:rPr lang="nb-NO" dirty="0" err="1" smtClean="0"/>
              <a:t>adding</a:t>
            </a:r>
            <a:r>
              <a:rPr lang="nb-NO" dirty="0" smtClean="0"/>
              <a:t> </a:t>
            </a:r>
            <a:r>
              <a:rPr lang="nb-NO" dirty="0" err="1" smtClean="0"/>
              <a:t>individual</a:t>
            </a:r>
            <a:r>
              <a:rPr lang="nb-NO" dirty="0" smtClean="0"/>
              <a:t> </a:t>
            </a:r>
            <a:r>
              <a:rPr lang="nb-NO" dirty="0" err="1" smtClean="0"/>
              <a:t>utilities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Case 1</a:t>
            </a:r>
          </a:p>
          <a:p>
            <a:pPr marL="0" indent="0">
              <a:buNone/>
            </a:pPr>
            <a:r>
              <a:rPr lang="nb-NO" dirty="0" smtClean="0"/>
              <a:t>x2, y6,z4 = </a:t>
            </a:r>
            <a:r>
              <a:rPr lang="nb-NO" b="1" dirty="0" err="1" smtClean="0"/>
              <a:t>tot</a:t>
            </a:r>
            <a:r>
              <a:rPr lang="nb-NO" b="1" dirty="0" smtClean="0"/>
              <a:t>. 12   </a:t>
            </a:r>
            <a:r>
              <a:rPr lang="nb-NO" dirty="0" err="1" smtClean="0"/>
              <a:t>preferable</a:t>
            </a:r>
            <a:r>
              <a:rPr lang="nb-NO" dirty="0" smtClean="0"/>
              <a:t> to x4, y, 4, z3 = </a:t>
            </a:r>
            <a:r>
              <a:rPr lang="nb-NO" b="1" dirty="0" smtClean="0"/>
              <a:t>tot.11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Average</a:t>
            </a:r>
            <a:r>
              <a:rPr lang="nb-NO" dirty="0" smtClean="0"/>
              <a:t> </a:t>
            </a:r>
            <a:r>
              <a:rPr lang="nb-NO" dirty="0" err="1" smtClean="0"/>
              <a:t>Happiness</a:t>
            </a:r>
            <a:r>
              <a:rPr lang="nb-NO" dirty="0" smtClean="0"/>
              <a:t>/</a:t>
            </a:r>
            <a:r>
              <a:rPr lang="nb-NO" dirty="0" err="1" smtClean="0"/>
              <a:t>Utility</a:t>
            </a:r>
            <a:r>
              <a:rPr lang="nb-NO" dirty="0" smtClean="0"/>
              <a:t>: </a:t>
            </a:r>
            <a:r>
              <a:rPr lang="nb-NO" dirty="0" err="1" smtClean="0"/>
              <a:t>maximization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average</a:t>
            </a:r>
            <a:r>
              <a:rPr lang="nb-NO" dirty="0" smtClean="0"/>
              <a:t> </a:t>
            </a:r>
            <a:r>
              <a:rPr lang="nb-NO" dirty="0" err="1" smtClean="0"/>
              <a:t>utility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x4,y4,z4</a:t>
            </a:r>
            <a:r>
              <a:rPr lang="nb-NO" dirty="0"/>
              <a:t> = </a:t>
            </a:r>
            <a:r>
              <a:rPr lang="nb-NO" b="1" dirty="0" err="1"/>
              <a:t>tot</a:t>
            </a:r>
            <a:r>
              <a:rPr lang="nb-NO" b="1" dirty="0"/>
              <a:t>. 12</a:t>
            </a:r>
            <a:r>
              <a:rPr lang="nb-NO" b="1" dirty="0" smtClean="0"/>
              <a:t> </a:t>
            </a:r>
            <a:r>
              <a:rPr lang="nb-NO" dirty="0" err="1" smtClean="0"/>
              <a:t>preferable</a:t>
            </a:r>
            <a:r>
              <a:rPr lang="nb-NO" dirty="0" smtClean="0"/>
              <a:t> to x10,y2, z1</a:t>
            </a:r>
            <a:r>
              <a:rPr lang="nb-NO" dirty="0"/>
              <a:t>= </a:t>
            </a:r>
            <a:r>
              <a:rPr lang="nb-NO" b="1" dirty="0" smtClean="0"/>
              <a:t>tot.13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47285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104" y="404664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/>
              <a:t>F</a:t>
            </a:r>
            <a:r>
              <a:rPr lang="it-IT" dirty="0" smtClean="0"/>
              <a:t>oundations </a:t>
            </a:r>
            <a:r>
              <a:rPr lang="it-IT" dirty="0"/>
              <a:t>of Human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mtClean="0"/>
              <a:t>One property of Human Rights: Directionality!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 algn="just">
              <a:buNone/>
            </a:pPr>
            <a:r>
              <a:rPr lang="nb-NO" dirty="0" smtClean="0"/>
              <a:t>Teleology of rights: promotion of human rights admitting also balancing (not trade-off) for accomplishment of goods in life.</a:t>
            </a:r>
          </a:p>
          <a:p>
            <a:pPr marL="0" indent="0" algn="just">
              <a:buNone/>
            </a:pPr>
            <a:endParaRPr lang="nb-NO" dirty="0"/>
          </a:p>
          <a:p>
            <a:pPr marL="0" indent="0" algn="just">
              <a:buNone/>
            </a:pPr>
            <a:r>
              <a:rPr lang="nb-NO" dirty="0" smtClean="0"/>
              <a:t>Not to be confused with consequentialism or utilitarianism!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518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104" y="404664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/>
              <a:t>F</a:t>
            </a:r>
            <a:r>
              <a:rPr lang="it-IT" dirty="0" smtClean="0"/>
              <a:t>oundations </a:t>
            </a:r>
            <a:r>
              <a:rPr lang="it-IT" dirty="0"/>
              <a:t>of Human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Confront the directionality of rights with Nickel’s discussion of human rights as goals (p.24)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mtClean="0"/>
              <a:t>Rights cannot be reduced to goals («the mandatory character is missing»), but their potential conflict should be arranged in a teleological/goal oriented way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754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5400" dirty="0"/>
              <a:t>Are Human Rights Descriptive or Normative?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nb-NO" dirty="0" smtClean="0"/>
          </a:p>
          <a:p>
            <a:pPr marL="0" indent="0" algn="just">
              <a:buNone/>
            </a:pPr>
            <a:r>
              <a:rPr lang="nb-NO" dirty="0" smtClean="0"/>
              <a:t>Whichever approach is chosen...</a:t>
            </a:r>
            <a:r>
              <a:rPr lang="nb-NO" dirty="0"/>
              <a:t>p</a:t>
            </a:r>
            <a:r>
              <a:rPr lang="nb-NO" dirty="0" smtClean="0"/>
              <a:t>roblems </a:t>
            </a:r>
            <a:r>
              <a:rPr lang="nb-NO" dirty="0"/>
              <a:t>remain with the </a:t>
            </a:r>
            <a:r>
              <a:rPr lang="nb-NO" dirty="0" smtClean="0"/>
              <a:t>intensional «indeterminateness</a:t>
            </a:r>
            <a:r>
              <a:rPr lang="nb-NO" dirty="0"/>
              <a:t>» of human rights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Therefore</a:t>
            </a:r>
            <a:r>
              <a:rPr lang="nb-NO" dirty="0"/>
              <a:t>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u="sng" dirty="0" smtClean="0"/>
              <a:t>One </a:t>
            </a:r>
            <a:r>
              <a:rPr lang="nb-NO" u="sng" dirty="0"/>
              <a:t>needs to articulate a philosophical argument to specify this indeterminateness and add a content</a:t>
            </a:r>
            <a:r>
              <a:rPr lang="nb-NO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Why a Philosophy of human rights?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Let’s see one example of an intensional articulation: </a:t>
            </a:r>
          </a:p>
          <a:p>
            <a:pPr>
              <a:buNone/>
            </a:pPr>
            <a:r>
              <a:rPr lang="nb-NO" smtClean="0"/>
              <a:t>Nickel’s </a:t>
            </a:r>
            <a:r>
              <a:rPr lang="nb-NO" dirty="0" smtClean="0"/>
              <a:t>pluralist thesis: the 4-claim framework</a:t>
            </a:r>
          </a:p>
          <a:p>
            <a:pPr marL="0" indent="0">
              <a:buNone/>
            </a:pPr>
            <a:endParaRPr lang="nb-NO" dirty="0" smtClean="0"/>
          </a:p>
          <a:p>
            <a:pPr>
              <a:buFontTx/>
              <a:buChar char="-"/>
            </a:pPr>
            <a:r>
              <a:rPr lang="nb-NO" dirty="0" smtClean="0"/>
              <a:t>A secure claim to have a life</a:t>
            </a:r>
          </a:p>
          <a:p>
            <a:pPr>
              <a:buFontTx/>
              <a:buChar char="-"/>
            </a:pPr>
            <a:r>
              <a:rPr lang="nb-NO" dirty="0" smtClean="0"/>
              <a:t>A secure claim to lead one’s life</a:t>
            </a:r>
          </a:p>
          <a:p>
            <a:pPr>
              <a:buFontTx/>
              <a:buChar char="-"/>
            </a:pPr>
            <a:r>
              <a:rPr lang="nb-NO" dirty="0" smtClean="0"/>
              <a:t>A secure claim against severely cruel or degrading treatement</a:t>
            </a:r>
          </a:p>
          <a:p>
            <a:pPr>
              <a:buFontTx/>
              <a:buChar char="-"/>
            </a:pPr>
            <a:r>
              <a:rPr lang="nb-NO" dirty="0" smtClean="0"/>
              <a:t>A secure claim against severely unfair treatement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54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Why a Philosophy of Human Rights?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A secure claim to have life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-negative duties not to harm, use violence etc. Generally </a:t>
            </a:r>
            <a:r>
              <a:rPr lang="nb-NO" smtClean="0"/>
              <a:t>as «freedom </a:t>
            </a:r>
            <a:r>
              <a:rPr lang="nb-NO" dirty="0" smtClean="0"/>
              <a:t>from violence»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A secure claim to lead one’s life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-protection of agency, freedom from slavery, servitude etc.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A secure claim against cruel and degrading treatment</a:t>
            </a:r>
          </a:p>
          <a:p>
            <a:pPr marL="0" indent="0">
              <a:buNone/>
            </a:pPr>
            <a:r>
              <a:rPr lang="nb-NO" dirty="0" smtClean="0"/>
              <a:t>- this is highly depeneding on the circumstances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01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Why a Philosophy of Human Rights?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mtClean="0"/>
          </a:p>
          <a:p>
            <a:pPr marL="0" indent="0">
              <a:buNone/>
            </a:pPr>
            <a:r>
              <a:rPr lang="nb-NO" smtClean="0"/>
              <a:t>A </a:t>
            </a:r>
            <a:r>
              <a:rPr lang="nb-NO" dirty="0" smtClean="0"/>
              <a:t>secure claim against severely unfair treatement</a:t>
            </a:r>
          </a:p>
          <a:p>
            <a:pPr marL="0" indent="0">
              <a:buNone/>
            </a:pPr>
            <a:r>
              <a:rPr lang="nb-NO" dirty="0" smtClean="0"/>
              <a:t>-i.e. Duty not to imprison innocents etc.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ALL 4 protects the notion of Dignity! Un.Decl.«inherent dignity...»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9712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Why a Philosophy of Human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A second example: Griffin’s proposal</a:t>
            </a:r>
          </a:p>
          <a:p>
            <a:pPr marL="0" indent="0">
              <a:buNone/>
            </a:pPr>
            <a:endParaRPr lang="nb-NO" dirty="0"/>
          </a:p>
          <a:p>
            <a:pPr marL="0" indent="0" algn="just">
              <a:buNone/>
            </a:pPr>
            <a:r>
              <a:rPr lang="nb-NO" dirty="0" smtClean="0"/>
              <a:t>Human Rights are universal simply because they are possessed by human agents in virtue of their normative agency, but this condition gets specified </a:t>
            </a:r>
            <a:r>
              <a:rPr lang="nb-NO" u="sng" dirty="0" smtClean="0"/>
              <a:t>within a society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53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          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smtClean="0"/>
              <a:t>Why do we need a philosophy of human rights?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16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Why a Philosophy of Human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 smtClean="0"/>
              <a:t>Human rights as protections of our personhood</a:t>
            </a:r>
            <a:r>
              <a:rPr lang="nb-NO" sz="2400" dirty="0"/>
              <a:t> </a:t>
            </a:r>
            <a:r>
              <a:rPr lang="nb-NO" sz="2400" dirty="0" smtClean="0"/>
              <a:t>-normative agency: </a:t>
            </a:r>
          </a:p>
          <a:p>
            <a:pPr marL="0" indent="0">
              <a:buNone/>
            </a:pPr>
            <a:r>
              <a:rPr lang="nb-NO" dirty="0" smtClean="0"/>
              <a:t> </a:t>
            </a:r>
          </a:p>
          <a:p>
            <a:pPr marL="0" indent="0" algn="just">
              <a:buNone/>
            </a:pPr>
            <a:r>
              <a:rPr lang="nb-NO" dirty="0" smtClean="0"/>
              <a:t>«To be an agent..one must (first) choose one’s own path through life…</a:t>
            </a:r>
            <a:r>
              <a:rPr lang="nb-NO" dirty="0"/>
              <a:t>‘</a:t>
            </a:r>
            <a:r>
              <a:rPr lang="nb-NO" u="sng" dirty="0" smtClean="0"/>
              <a:t>autonomy</a:t>
            </a:r>
            <a:r>
              <a:rPr lang="nb-NO" dirty="0" smtClean="0"/>
              <a:t>’. And(</a:t>
            </a:r>
            <a:r>
              <a:rPr lang="nb-NO" dirty="0" err="1" smtClean="0"/>
              <a:t>second</a:t>
            </a:r>
            <a:r>
              <a:rPr lang="nb-NO" dirty="0" smtClean="0"/>
              <a:t>)...</a:t>
            </a:r>
            <a:r>
              <a:rPr lang="nb-NO" dirty="0" err="1" smtClean="0"/>
              <a:t>one</a:t>
            </a:r>
            <a:r>
              <a:rPr lang="nb-NO" dirty="0" smtClean="0"/>
              <a:t> must have at </a:t>
            </a:r>
            <a:r>
              <a:rPr lang="nb-NO" dirty="0" err="1" smtClean="0"/>
              <a:t>least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minimum </a:t>
            </a:r>
            <a:r>
              <a:rPr lang="nb-NO" dirty="0" err="1" smtClean="0"/>
              <a:t>provision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resources</a:t>
            </a:r>
            <a:r>
              <a:rPr lang="nb-NO" dirty="0" smtClean="0"/>
              <a:t> and </a:t>
            </a:r>
            <a:r>
              <a:rPr lang="nb-NO" dirty="0" err="1" smtClean="0"/>
              <a:t>capabilities</a:t>
            </a:r>
            <a:r>
              <a:rPr lang="nb-NO" dirty="0" smtClean="0"/>
              <a:t> (‘</a:t>
            </a:r>
            <a:r>
              <a:rPr lang="nb-NO" u="sng" dirty="0" smtClean="0"/>
              <a:t>minimum </a:t>
            </a:r>
            <a:r>
              <a:rPr lang="nb-NO" u="sng" dirty="0" err="1" smtClean="0"/>
              <a:t>provision</a:t>
            </a:r>
            <a:r>
              <a:rPr lang="nb-NO" dirty="0" smtClean="0"/>
              <a:t>’)»…so (</a:t>
            </a:r>
            <a:r>
              <a:rPr lang="nb-NO" dirty="0" err="1" smtClean="0"/>
              <a:t>third</a:t>
            </a:r>
            <a:r>
              <a:rPr lang="nb-NO" dirty="0" smtClean="0"/>
              <a:t>) </a:t>
            </a:r>
            <a:r>
              <a:rPr lang="nb-NO" dirty="0" err="1" smtClean="0"/>
              <a:t>others</a:t>
            </a:r>
            <a:r>
              <a:rPr lang="nb-NO" dirty="0" smtClean="0"/>
              <a:t> must </a:t>
            </a:r>
            <a:r>
              <a:rPr lang="nb-NO" dirty="0" err="1" smtClean="0"/>
              <a:t>also</a:t>
            </a:r>
            <a:r>
              <a:rPr lang="nb-NO" dirty="0" smtClean="0"/>
              <a:t> not </a:t>
            </a:r>
            <a:r>
              <a:rPr lang="nb-NO" dirty="0" err="1" smtClean="0"/>
              <a:t>forcibly</a:t>
            </a:r>
            <a:r>
              <a:rPr lang="nb-NO" dirty="0" smtClean="0"/>
              <a:t> stop </a:t>
            </a:r>
            <a:r>
              <a:rPr lang="nb-NO" dirty="0" err="1" smtClean="0"/>
              <a:t>one</a:t>
            </a:r>
            <a:r>
              <a:rPr lang="nb-NO" dirty="0" smtClean="0"/>
              <a:t> from </a:t>
            </a:r>
            <a:r>
              <a:rPr lang="nb-NO" dirty="0" err="1" smtClean="0"/>
              <a:t>pursuing</a:t>
            </a:r>
            <a:r>
              <a:rPr lang="nb-NO" dirty="0" smtClean="0"/>
              <a:t> </a:t>
            </a: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one</a:t>
            </a:r>
            <a:r>
              <a:rPr lang="nb-NO" dirty="0" smtClean="0"/>
              <a:t> sees as a </a:t>
            </a:r>
            <a:r>
              <a:rPr lang="nb-NO" dirty="0" err="1" smtClean="0"/>
              <a:t>worthwhile</a:t>
            </a:r>
            <a:r>
              <a:rPr lang="nb-NO" dirty="0" smtClean="0"/>
              <a:t> </a:t>
            </a:r>
            <a:r>
              <a:rPr lang="nb-NO" dirty="0" err="1" smtClean="0"/>
              <a:t>life</a:t>
            </a:r>
            <a:r>
              <a:rPr lang="nb-NO" dirty="0" smtClean="0"/>
              <a:t> (</a:t>
            </a:r>
            <a:r>
              <a:rPr lang="nb-NO" dirty="0" err="1" smtClean="0"/>
              <a:t>call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‘</a:t>
            </a:r>
            <a:r>
              <a:rPr lang="nb-NO" u="sng" dirty="0" err="1" smtClean="0"/>
              <a:t>liberty</a:t>
            </a:r>
            <a:r>
              <a:rPr lang="nb-NO" dirty="0" smtClean="0"/>
              <a:t>’)»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403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Why a Philosophy of Human Rights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First Step of Griffin’s Proposal: Persohood as a ground for Human Rights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Argument</a:t>
            </a:r>
            <a:r>
              <a:rPr lang="it-IT" dirty="0" smtClean="0"/>
              <a:t>:</a:t>
            </a:r>
            <a:endParaRPr lang="it-IT" dirty="0"/>
          </a:p>
          <a:p>
            <a:r>
              <a:rPr lang="it-IT" dirty="0" smtClean="0"/>
              <a:t>First </a:t>
            </a:r>
            <a:r>
              <a:rPr lang="it-IT" dirty="0" err="1" smtClean="0"/>
              <a:t>Step</a:t>
            </a:r>
            <a:r>
              <a:rPr lang="it-IT" dirty="0" smtClean="0"/>
              <a:t>: </a:t>
            </a:r>
            <a:r>
              <a:rPr lang="it-IT" dirty="0" err="1" smtClean="0"/>
              <a:t>personhood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autonomy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«Kant thought that one would be autonomous only if one’s actions came from a purely rational, intentional centre..the noumenal self…But rationality requires thought; thought…requires language; and language is a cultural artefact etc.»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Why a Philosophy of Human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Second </a:t>
            </a:r>
            <a:r>
              <a:rPr lang="it-IT" dirty="0" err="1" smtClean="0"/>
              <a:t>Step</a:t>
            </a:r>
            <a:r>
              <a:rPr lang="it-IT" dirty="0" smtClean="0"/>
              <a:t>: </a:t>
            </a:r>
            <a:r>
              <a:rPr lang="it-IT" dirty="0" err="1" smtClean="0"/>
              <a:t>personhood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non-</a:t>
            </a:r>
            <a:r>
              <a:rPr lang="it-IT" dirty="0" err="1" smtClean="0"/>
              <a:t>abstract</a:t>
            </a:r>
            <a:r>
              <a:rPr lang="it-IT" dirty="0" smtClean="0"/>
              <a:t> </a:t>
            </a:r>
            <a:r>
              <a:rPr lang="it-IT" dirty="0" err="1" smtClean="0"/>
              <a:t>autonomy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«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/>
              <a:t>aim</a:t>
            </a:r>
            <a:r>
              <a:rPr lang="it-IT" dirty="0"/>
              <a:t> must be the more </a:t>
            </a:r>
            <a:r>
              <a:rPr lang="it-IT" dirty="0" err="1"/>
              <a:t>modest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of </a:t>
            </a:r>
            <a:r>
              <a:rPr lang="it-IT" dirty="0" err="1"/>
              <a:t>understanding</a:t>
            </a:r>
            <a:r>
              <a:rPr lang="it-IT" dirty="0"/>
              <a:t> ….the </a:t>
            </a:r>
            <a:r>
              <a:rPr lang="it-IT" dirty="0" err="1" smtClean="0"/>
              <a:t>autonomy</a:t>
            </a:r>
            <a:r>
              <a:rPr lang="it-IT" dirty="0" smtClean="0"/>
              <a:t> </a:t>
            </a:r>
            <a:r>
              <a:rPr lang="it-IT" dirty="0"/>
              <a:t>of Homo sapiens. So by the word ‘human’ in the </a:t>
            </a:r>
            <a:r>
              <a:rPr lang="it-IT" dirty="0" err="1"/>
              <a:t>phrase</a:t>
            </a:r>
            <a:r>
              <a:rPr lang="it-IT" dirty="0"/>
              <a:t> ‘’human </a:t>
            </a:r>
            <a:r>
              <a:rPr lang="it-IT" dirty="0" err="1"/>
              <a:t>rights</a:t>
            </a:r>
            <a:r>
              <a:rPr lang="it-IT" dirty="0"/>
              <a:t>’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mean</a:t>
            </a:r>
            <a:r>
              <a:rPr lang="it-IT" dirty="0"/>
              <a:t>, </a:t>
            </a:r>
            <a:r>
              <a:rPr lang="it-IT" dirty="0" err="1"/>
              <a:t>roughly</a:t>
            </a:r>
            <a:r>
              <a:rPr lang="it-IT" dirty="0"/>
              <a:t>, a </a:t>
            </a:r>
            <a:r>
              <a:rPr lang="it-IT" dirty="0" err="1"/>
              <a:t>functioning</a:t>
            </a:r>
            <a:r>
              <a:rPr lang="it-IT" dirty="0"/>
              <a:t> human agent. And human </a:t>
            </a:r>
            <a:r>
              <a:rPr lang="it-IT" dirty="0" err="1"/>
              <a:t>rights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</a:t>
            </a:r>
            <a:r>
              <a:rPr lang="it-IT" dirty="0" err="1"/>
              <a:t>therefore</a:t>
            </a:r>
            <a:r>
              <a:rPr lang="it-IT" dirty="0"/>
              <a:t> be </a:t>
            </a:r>
            <a:r>
              <a:rPr lang="it-IT" dirty="0" err="1"/>
              <a:t>entirely</a:t>
            </a:r>
            <a:r>
              <a:rPr lang="it-IT" dirty="0"/>
              <a:t> </a:t>
            </a:r>
            <a:r>
              <a:rPr lang="it-IT" dirty="0" err="1"/>
              <a:t>ahistorical</a:t>
            </a:r>
            <a:r>
              <a:rPr lang="it-IT" dirty="0"/>
              <a:t>»(p.35)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27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Why a Philosophy of Human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Problem: </a:t>
            </a:r>
            <a:r>
              <a:rPr lang="nb-NO" dirty="0" err="1" smtClean="0"/>
              <a:t>violation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Hume’s</a:t>
            </a:r>
            <a:r>
              <a:rPr lang="nb-NO" dirty="0" smtClean="0"/>
              <a:t> is-</a:t>
            </a:r>
            <a:r>
              <a:rPr lang="nb-NO" dirty="0" err="1" smtClean="0"/>
              <a:t>ought</a:t>
            </a:r>
            <a:r>
              <a:rPr lang="nb-NO" dirty="0" smtClean="0"/>
              <a:t> </a:t>
            </a:r>
            <a:r>
              <a:rPr lang="nb-NO" dirty="0" err="1" smtClean="0"/>
              <a:t>law</a:t>
            </a:r>
            <a:r>
              <a:rPr lang="nb-NO" dirty="0" smtClean="0"/>
              <a:t> (Hume, A </a:t>
            </a:r>
            <a:r>
              <a:rPr lang="nb-NO" dirty="0" err="1" smtClean="0"/>
              <a:t>Treatise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Human Nature, book III, part I </a:t>
            </a:r>
            <a:r>
              <a:rPr lang="nb-NO" dirty="0" err="1" smtClean="0"/>
              <a:t>sec.I</a:t>
            </a:r>
            <a:r>
              <a:rPr lang="nb-NO" dirty="0" smtClean="0"/>
              <a:t>, 1739):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Descriptive</a:t>
            </a:r>
            <a:r>
              <a:rPr lang="nb-NO" dirty="0" smtClean="0"/>
              <a:t> statements «x is y»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inherently</a:t>
            </a:r>
            <a:r>
              <a:rPr lang="nb-NO" dirty="0" smtClean="0"/>
              <a:t> different from normative/</a:t>
            </a:r>
            <a:r>
              <a:rPr lang="nb-NO" dirty="0" err="1" smtClean="0"/>
              <a:t>prescriptive</a:t>
            </a:r>
            <a:r>
              <a:rPr lang="nb-NO" dirty="0" smtClean="0"/>
              <a:t> statements «x </a:t>
            </a:r>
            <a:r>
              <a:rPr lang="nb-NO" dirty="0" err="1" smtClean="0"/>
              <a:t>ought</a:t>
            </a:r>
            <a:r>
              <a:rPr lang="nb-NO" dirty="0" smtClean="0"/>
              <a:t> to be y (</a:t>
            </a:r>
            <a:r>
              <a:rPr lang="nb-NO" dirty="0" err="1" smtClean="0"/>
              <a:t>act</a:t>
            </a:r>
            <a:r>
              <a:rPr lang="nb-NO" dirty="0" smtClean="0"/>
              <a:t>, </a:t>
            </a:r>
            <a:r>
              <a:rPr lang="nb-NO" dirty="0" err="1" smtClean="0"/>
              <a:t>behave</a:t>
            </a:r>
            <a:r>
              <a:rPr lang="nb-NO" dirty="0" smtClean="0"/>
              <a:t> etc.)»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60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Why a Philosophy of Human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No </a:t>
            </a:r>
            <a:r>
              <a:rPr lang="nb-NO" dirty="0"/>
              <a:t>identification of moral properties with natural properties.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i.e. from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fact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it </a:t>
            </a:r>
            <a:r>
              <a:rPr lang="nb-NO" dirty="0" err="1"/>
              <a:t>rains</a:t>
            </a:r>
            <a:r>
              <a:rPr lang="nb-NO" dirty="0"/>
              <a:t> it </a:t>
            </a:r>
            <a:r>
              <a:rPr lang="nb-NO" dirty="0" err="1"/>
              <a:t>does</a:t>
            </a:r>
            <a:r>
              <a:rPr lang="nb-NO" dirty="0"/>
              <a:t> not </a:t>
            </a:r>
            <a:r>
              <a:rPr lang="nb-NO" dirty="0" err="1"/>
              <a:t>follow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it </a:t>
            </a:r>
            <a:r>
              <a:rPr lang="nb-NO" dirty="0" err="1"/>
              <a:t>ought</a:t>
            </a:r>
            <a:r>
              <a:rPr lang="nb-NO" dirty="0"/>
              <a:t> to </a:t>
            </a:r>
            <a:r>
              <a:rPr lang="nb-NO" dirty="0" err="1"/>
              <a:t>rain</a:t>
            </a:r>
            <a:r>
              <a:rPr lang="nb-NO" dirty="0"/>
              <a:t>! Or in the case of human rights: given a certain description of human </a:t>
            </a:r>
            <a:r>
              <a:rPr lang="nb-NO" dirty="0" smtClean="0"/>
              <a:t>beings </a:t>
            </a:r>
            <a:r>
              <a:rPr lang="nb-NO" dirty="0"/>
              <a:t>you cannot derive certain </a:t>
            </a:r>
            <a:r>
              <a:rPr lang="nb-NO" dirty="0" smtClean="0"/>
              <a:t>human rights</a:t>
            </a:r>
            <a:r>
              <a:rPr lang="nb-NO" dirty="0"/>
              <a:t>!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9585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Why a Philosophy of Human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err="1" smtClean="0"/>
              <a:t>Griffin’s</a:t>
            </a:r>
            <a:r>
              <a:rPr lang="nb-NO" dirty="0" smtClean="0"/>
              <a:t> </a:t>
            </a:r>
            <a:r>
              <a:rPr lang="nb-NO" dirty="0" err="1" smtClean="0"/>
              <a:t>strategy</a:t>
            </a:r>
            <a:r>
              <a:rPr lang="nb-NO" dirty="0" smtClean="0"/>
              <a:t>: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the solution is to advance a non-naturalistic (not based on natural sciences) notion of «human nature, agents» !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«I single </a:t>
            </a:r>
            <a:r>
              <a:rPr lang="nb-NO" dirty="0" err="1" smtClean="0"/>
              <a:t>out</a:t>
            </a:r>
            <a:r>
              <a:rPr lang="nb-NO" dirty="0" smtClean="0"/>
              <a:t> </a:t>
            </a:r>
            <a:r>
              <a:rPr lang="nb-NO" dirty="0" err="1" smtClean="0"/>
              <a:t>functioning</a:t>
            </a:r>
            <a:r>
              <a:rPr lang="nb-NO" dirty="0" smtClean="0"/>
              <a:t> human agents via </a:t>
            </a:r>
            <a:r>
              <a:rPr lang="nb-NO" dirty="0" err="1" smtClean="0"/>
              <a:t>notions</a:t>
            </a:r>
            <a:r>
              <a:rPr lang="nb-NO" dirty="0" smtClean="0"/>
              <a:t> </a:t>
            </a:r>
            <a:r>
              <a:rPr lang="nb-NO" dirty="0" err="1" smtClean="0"/>
              <a:t>such</a:t>
            </a:r>
            <a:r>
              <a:rPr lang="nb-NO" dirty="0" smtClean="0"/>
              <a:t> as </a:t>
            </a:r>
            <a:r>
              <a:rPr lang="nb-NO" dirty="0" err="1" smtClean="0"/>
              <a:t>their</a:t>
            </a:r>
            <a:r>
              <a:rPr lang="nb-NO" dirty="0" smtClean="0"/>
              <a:t> </a:t>
            </a:r>
            <a:r>
              <a:rPr lang="nb-NO" dirty="0" err="1" smtClean="0"/>
              <a:t>autonomy</a:t>
            </a:r>
            <a:r>
              <a:rPr lang="nb-NO" dirty="0" smtClean="0"/>
              <a:t> and </a:t>
            </a:r>
            <a:r>
              <a:rPr lang="nb-NO" dirty="0" err="1" smtClean="0"/>
              <a:t>liberty</a:t>
            </a:r>
            <a:r>
              <a:rPr lang="nb-NO" dirty="0" smtClean="0"/>
              <a:t>…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expecially</a:t>
            </a:r>
            <a:r>
              <a:rPr lang="nb-NO" dirty="0" smtClean="0"/>
              <a:t> </a:t>
            </a:r>
            <a:r>
              <a:rPr lang="nb-NO" dirty="0" err="1" smtClean="0"/>
              <a:t>important</a:t>
            </a:r>
            <a:r>
              <a:rPr lang="nb-NO" dirty="0" smtClean="0"/>
              <a:t> </a:t>
            </a:r>
            <a:r>
              <a:rPr lang="nb-NO" dirty="0" err="1" smtClean="0"/>
              <a:t>interests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rights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derived</a:t>
            </a:r>
            <a:r>
              <a:rPr lang="nb-NO" dirty="0" smtClean="0"/>
              <a:t> from </a:t>
            </a:r>
            <a:r>
              <a:rPr lang="nb-NO" dirty="0" err="1" smtClean="0"/>
              <a:t>them</a:t>
            </a:r>
            <a:r>
              <a:rPr lang="nb-NO" dirty="0" smtClean="0"/>
              <a:t>…»(p.35)</a:t>
            </a:r>
          </a:p>
        </p:txBody>
      </p:sp>
    </p:spTree>
    <p:extLst>
      <p:ext uri="{BB962C8B-B14F-4D97-AF65-F5344CB8AC3E}">
        <p14:creationId xmlns:p14="http://schemas.microsoft.com/office/powerpoint/2010/main" val="150466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Why a Philosophy of Human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Therefore</a:t>
            </a:r>
            <a:r>
              <a:rPr lang="nb-NO" dirty="0" smtClean="0"/>
              <a:t>: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«</a:t>
            </a:r>
            <a:r>
              <a:rPr lang="nb-NO" dirty="0"/>
              <a:t>So my </a:t>
            </a:r>
            <a:r>
              <a:rPr lang="nb-NO" dirty="0" err="1"/>
              <a:t>notions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‘human nature’ and ‘human agent’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already</a:t>
            </a:r>
            <a:r>
              <a:rPr lang="nb-NO" dirty="0"/>
              <a:t> </a:t>
            </a:r>
            <a:r>
              <a:rPr lang="nb-NO" dirty="0" err="1"/>
              <a:t>well</a:t>
            </a:r>
            <a:r>
              <a:rPr lang="nb-NO" dirty="0"/>
              <a:t> </a:t>
            </a:r>
            <a:r>
              <a:rPr lang="nb-NO" dirty="0" err="1"/>
              <a:t>within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normative </a:t>
            </a:r>
            <a:r>
              <a:rPr lang="nb-NO" dirty="0" err="1"/>
              <a:t>circle</a:t>
            </a:r>
            <a:r>
              <a:rPr lang="nb-NO" dirty="0"/>
              <a:t>, and </a:t>
            </a:r>
            <a:r>
              <a:rPr lang="nb-NO" dirty="0" err="1"/>
              <a:t>there</a:t>
            </a:r>
            <a:r>
              <a:rPr lang="nb-NO" dirty="0"/>
              <a:t> is </a:t>
            </a:r>
            <a:r>
              <a:rPr lang="nb-NO" dirty="0" err="1"/>
              <a:t>no</a:t>
            </a:r>
            <a:r>
              <a:rPr lang="nb-NO" dirty="0"/>
              <a:t> </a:t>
            </a:r>
            <a:r>
              <a:rPr lang="nb-NO" dirty="0" err="1"/>
              <a:t>obvious</a:t>
            </a:r>
            <a:r>
              <a:rPr lang="nb-NO" dirty="0"/>
              <a:t> </a:t>
            </a:r>
            <a:r>
              <a:rPr lang="nb-NO" dirty="0" err="1"/>
              <a:t>fallacy</a:t>
            </a:r>
            <a:r>
              <a:rPr lang="nb-NO" dirty="0"/>
              <a:t> in </a:t>
            </a:r>
            <a:r>
              <a:rPr lang="nb-NO" dirty="0" err="1"/>
              <a:t>deriving</a:t>
            </a:r>
            <a:r>
              <a:rPr lang="nb-NO" dirty="0"/>
              <a:t> </a:t>
            </a:r>
            <a:r>
              <a:rPr lang="nb-NO" dirty="0" err="1"/>
              <a:t>rights</a:t>
            </a:r>
            <a:r>
              <a:rPr lang="nb-NO" dirty="0"/>
              <a:t> from </a:t>
            </a:r>
            <a:r>
              <a:rPr lang="nb-NO" dirty="0" err="1"/>
              <a:t>notions</a:t>
            </a:r>
            <a:r>
              <a:rPr lang="nb-NO" dirty="0"/>
              <a:t> as </a:t>
            </a:r>
            <a:r>
              <a:rPr lang="nb-NO" dirty="0" err="1"/>
              <a:t>evaluatively</a:t>
            </a:r>
            <a:r>
              <a:rPr lang="nb-NO" dirty="0"/>
              <a:t> </a:t>
            </a:r>
            <a:r>
              <a:rPr lang="nb-NO" dirty="0" err="1"/>
              <a:t>rich</a:t>
            </a:r>
            <a:r>
              <a:rPr lang="nb-NO" dirty="0"/>
              <a:t> as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» </a:t>
            </a:r>
            <a:r>
              <a:rPr lang="nb-NO" dirty="0" smtClean="0"/>
              <a:t>(p.35)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11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Why a Philosophy of Human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i.e</a:t>
            </a:r>
            <a:r>
              <a:rPr lang="nb-NO" dirty="0"/>
              <a:t>. If I </a:t>
            </a:r>
            <a:r>
              <a:rPr lang="nb-NO" dirty="0" err="1"/>
              <a:t>say</a:t>
            </a:r>
            <a:r>
              <a:rPr lang="nb-NO" dirty="0"/>
              <a:t> «</a:t>
            </a:r>
            <a:r>
              <a:rPr lang="nb-NO" dirty="0" err="1"/>
              <a:t>I’m</a:t>
            </a:r>
            <a:r>
              <a:rPr lang="nb-NO" dirty="0"/>
              <a:t> in </a:t>
            </a:r>
            <a:r>
              <a:rPr lang="nb-NO" dirty="0" err="1"/>
              <a:t>pain</a:t>
            </a:r>
            <a:r>
              <a:rPr lang="nb-NO" dirty="0"/>
              <a:t>» I make </a:t>
            </a:r>
            <a:r>
              <a:rPr lang="nb-NO" dirty="0" err="1"/>
              <a:t>both</a:t>
            </a:r>
            <a:r>
              <a:rPr lang="nb-NO" dirty="0"/>
              <a:t> a </a:t>
            </a:r>
            <a:r>
              <a:rPr lang="nb-NO" dirty="0" err="1"/>
              <a:t>descriptive</a:t>
            </a:r>
            <a:r>
              <a:rPr lang="nb-NO" dirty="0"/>
              <a:t> and an </a:t>
            </a:r>
            <a:r>
              <a:rPr lang="nb-NO" dirty="0" err="1"/>
              <a:t>evaluative</a:t>
            </a:r>
            <a:r>
              <a:rPr lang="nb-NO" dirty="0"/>
              <a:t> statement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The </a:t>
            </a:r>
            <a:r>
              <a:rPr lang="nb-NO" dirty="0" err="1"/>
              <a:t>universality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human </a:t>
            </a:r>
            <a:r>
              <a:rPr lang="nb-NO" dirty="0" err="1"/>
              <a:t>rights</a:t>
            </a:r>
            <a:r>
              <a:rPr lang="nb-NO" dirty="0"/>
              <a:t> (and </a:t>
            </a:r>
            <a:r>
              <a:rPr lang="nb-NO" dirty="0" err="1"/>
              <a:t>their</a:t>
            </a:r>
            <a:r>
              <a:rPr lang="nb-NO" dirty="0"/>
              <a:t> </a:t>
            </a:r>
            <a:r>
              <a:rPr lang="nb-NO" dirty="0" err="1"/>
              <a:t>derivation</a:t>
            </a:r>
            <a:r>
              <a:rPr lang="nb-NO" dirty="0"/>
              <a:t> from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starting</a:t>
            </a:r>
            <a:r>
              <a:rPr lang="nb-NO" dirty="0"/>
              <a:t> </a:t>
            </a:r>
            <a:r>
              <a:rPr lang="nb-NO" dirty="0" err="1"/>
              <a:t>point</a:t>
            </a:r>
            <a:r>
              <a:rPr lang="nb-NO" dirty="0"/>
              <a:t>) is </a:t>
            </a:r>
            <a:r>
              <a:rPr lang="nb-NO" dirty="0" err="1"/>
              <a:t>saved</a:t>
            </a:r>
            <a:r>
              <a:rPr lang="nb-NO" dirty="0"/>
              <a:t>!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506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Agency in J.Griffin </a:t>
            </a:r>
            <a:r>
              <a:rPr lang="it-IT" dirty="0"/>
              <a:t>On Human Rights, OUP 2008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The Three Components </a:t>
            </a:r>
            <a:r>
              <a:rPr lang="nb-NO" dirty="0" err="1" smtClean="0"/>
              <a:t>of</a:t>
            </a:r>
            <a:r>
              <a:rPr lang="nb-NO" dirty="0" smtClean="0"/>
              <a:t> Normative </a:t>
            </a:r>
            <a:r>
              <a:rPr lang="nb-NO" dirty="0" err="1" smtClean="0"/>
              <a:t>Agency</a:t>
            </a:r>
            <a:r>
              <a:rPr lang="nb-NO" dirty="0" smtClean="0"/>
              <a:t>/</a:t>
            </a:r>
            <a:r>
              <a:rPr lang="nb-NO" dirty="0" err="1" smtClean="0"/>
              <a:t>Personhood</a:t>
            </a:r>
            <a:endParaRPr lang="nb-NO" dirty="0" smtClean="0"/>
          </a:p>
          <a:p>
            <a:pPr marL="0" indent="0">
              <a:buNone/>
            </a:pPr>
            <a:endParaRPr lang="nb-NO" u="sng" dirty="0" smtClean="0"/>
          </a:p>
          <a:p>
            <a:pPr marL="0" indent="0">
              <a:buNone/>
            </a:pPr>
            <a:r>
              <a:rPr lang="nb-NO" u="sng" dirty="0" smtClean="0"/>
              <a:t>Autonomy</a:t>
            </a:r>
          </a:p>
          <a:p>
            <a:pPr marL="0" indent="0">
              <a:buNone/>
            </a:pPr>
            <a:r>
              <a:rPr lang="nb-NO" u="sng" dirty="0" smtClean="0"/>
              <a:t>Liberty</a:t>
            </a:r>
          </a:p>
          <a:p>
            <a:pPr marL="0" indent="0">
              <a:buNone/>
            </a:pPr>
            <a:r>
              <a:rPr lang="nb-NO" u="sng" dirty="0" err="1" smtClean="0"/>
              <a:t>Welfare</a:t>
            </a:r>
            <a:endParaRPr lang="nb-NO" u="sng" dirty="0" smtClean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69658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Agency in J.Griffin </a:t>
            </a:r>
            <a:r>
              <a:rPr lang="it-IT" dirty="0"/>
              <a:t>On Human Rights, OUP 2008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u="sng" dirty="0" smtClean="0"/>
          </a:p>
          <a:p>
            <a:pPr marL="0" indent="0" algn="just">
              <a:buNone/>
            </a:pPr>
            <a:r>
              <a:rPr lang="nb-NO" u="sng" dirty="0" smtClean="0"/>
              <a:t>Autonomy</a:t>
            </a:r>
            <a:r>
              <a:rPr lang="nb-NO" dirty="0"/>
              <a:t>: </a:t>
            </a:r>
            <a:r>
              <a:rPr lang="nb-NO" dirty="0" smtClean="0"/>
              <a:t>is </a:t>
            </a:r>
            <a:r>
              <a:rPr lang="nb-NO" dirty="0"/>
              <a:t>concept involved in forming the conception of a worthwhile </a:t>
            </a:r>
            <a:r>
              <a:rPr lang="nb-NO" dirty="0" smtClean="0"/>
              <a:t>life. </a:t>
            </a:r>
          </a:p>
          <a:p>
            <a:pPr marL="0" indent="0" algn="just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smtClean="0"/>
              <a:t>It </a:t>
            </a:r>
            <a:r>
              <a:rPr lang="nb-NO" dirty="0" err="1" smtClean="0"/>
              <a:t>refers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independence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subject</a:t>
            </a:r>
            <a:r>
              <a:rPr lang="nb-NO" dirty="0" smtClean="0"/>
              <a:t> for moral </a:t>
            </a:r>
            <a:r>
              <a:rPr lang="nb-NO" dirty="0" err="1" smtClean="0"/>
              <a:t>reasoning</a:t>
            </a:r>
            <a:r>
              <a:rPr lang="nb-NO" dirty="0" smtClean="0"/>
              <a:t>. It must not be </a:t>
            </a:r>
            <a:r>
              <a:rPr lang="nb-NO" dirty="0" err="1" smtClean="0"/>
              <a:t>confused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liberty</a:t>
            </a:r>
            <a:r>
              <a:rPr lang="nb-NO" dirty="0"/>
              <a:t>!</a:t>
            </a:r>
          </a:p>
          <a:p>
            <a:pPr marL="0" indent="0">
              <a:buNone/>
            </a:pPr>
            <a:endParaRPr lang="nb-NO" u="sng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264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human rights</a:t>
            </a:r>
            <a:r>
              <a:rPr lang="nb-NO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/>
              <a:t>States </a:t>
            </a:r>
            <a:r>
              <a:rPr lang="nb-NO" dirty="0" smtClean="0"/>
              <a:t>Constraints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Enabling conditions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Minimum Guarantees</a:t>
            </a:r>
          </a:p>
          <a:p>
            <a:endParaRPr lang="nb-NO" dirty="0" smtClean="0"/>
          </a:p>
          <a:p>
            <a:r>
              <a:rPr lang="nb-NO" dirty="0" smtClean="0"/>
              <a:t>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16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Agency in J.Griffin </a:t>
            </a:r>
            <a:r>
              <a:rPr lang="it-IT" dirty="0"/>
              <a:t>On Human Rights, OUP 2008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u="sng" dirty="0"/>
              <a:t>Liberty:</a:t>
            </a:r>
            <a:r>
              <a:rPr lang="nb-NO" dirty="0"/>
              <a:t> it </a:t>
            </a:r>
            <a:r>
              <a:rPr lang="nb-NO" dirty="0" err="1"/>
              <a:t>guarantees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u="sng" dirty="0" err="1"/>
              <a:t>pursuit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</a:t>
            </a:r>
            <a:r>
              <a:rPr lang="nb-NO" dirty="0" err="1"/>
              <a:t>worthy</a:t>
            </a:r>
            <a:r>
              <a:rPr lang="nb-NO" dirty="0"/>
              <a:t> </a:t>
            </a:r>
            <a:r>
              <a:rPr lang="nb-NO" dirty="0" err="1"/>
              <a:t>life</a:t>
            </a:r>
            <a:r>
              <a:rPr lang="nb-NO" dirty="0"/>
              <a:t> not </a:t>
            </a:r>
            <a:r>
              <a:rPr lang="nb-NO" dirty="0" err="1"/>
              <a:t>its</a:t>
            </a:r>
            <a:r>
              <a:rPr lang="nb-NO" dirty="0"/>
              <a:t> </a:t>
            </a:r>
            <a:r>
              <a:rPr lang="nb-NO" u="sng" dirty="0" err="1"/>
              <a:t>realization</a:t>
            </a:r>
            <a:r>
              <a:rPr lang="nb-NO" dirty="0"/>
              <a:t>!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It </a:t>
            </a:r>
            <a:r>
              <a:rPr lang="nb-NO" dirty="0"/>
              <a:t>is </a:t>
            </a:r>
            <a:r>
              <a:rPr lang="nb-NO" dirty="0" err="1" smtClean="0"/>
              <a:t>constructed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two</a:t>
            </a:r>
            <a:r>
              <a:rPr lang="nb-NO" dirty="0" smtClean="0"/>
              <a:t> </a:t>
            </a:r>
            <a:r>
              <a:rPr lang="nb-NO" dirty="0" err="1" smtClean="0"/>
              <a:t>conditions</a:t>
            </a:r>
            <a:r>
              <a:rPr lang="nb-NO" dirty="0" smtClean="0"/>
              <a:t>:  </a:t>
            </a:r>
            <a:r>
              <a:rPr lang="nb-NO" dirty="0"/>
              <a:t>positive </a:t>
            </a:r>
            <a:r>
              <a:rPr lang="nb-NO" dirty="0" err="1" smtClean="0"/>
              <a:t>duties</a:t>
            </a:r>
            <a:r>
              <a:rPr lang="nb-NO" dirty="0" smtClean="0"/>
              <a:t> («</a:t>
            </a:r>
            <a:r>
              <a:rPr lang="nb-NO" dirty="0" err="1"/>
              <a:t>duty</a:t>
            </a:r>
            <a:r>
              <a:rPr lang="nb-NO" dirty="0"/>
              <a:t> to do </a:t>
            </a:r>
            <a:r>
              <a:rPr lang="nb-NO" dirty="0" err="1"/>
              <a:t>something</a:t>
            </a:r>
            <a:r>
              <a:rPr lang="nb-NO" dirty="0"/>
              <a:t>») and negative </a:t>
            </a:r>
            <a:r>
              <a:rPr lang="nb-NO" dirty="0" err="1"/>
              <a:t>duties</a:t>
            </a:r>
            <a:r>
              <a:rPr lang="nb-NO" dirty="0"/>
              <a:t> («</a:t>
            </a:r>
            <a:r>
              <a:rPr lang="nb-NO" dirty="0" err="1"/>
              <a:t>duty</a:t>
            </a:r>
            <a:r>
              <a:rPr lang="nb-NO" dirty="0"/>
              <a:t> to </a:t>
            </a:r>
            <a:r>
              <a:rPr lang="nb-NO" dirty="0" err="1"/>
              <a:t>refrain</a:t>
            </a:r>
            <a:r>
              <a:rPr lang="nb-NO" dirty="0"/>
              <a:t> from </a:t>
            </a:r>
            <a:r>
              <a:rPr lang="nb-NO" dirty="0" err="1"/>
              <a:t>doing</a:t>
            </a:r>
            <a:r>
              <a:rPr lang="nb-NO" dirty="0"/>
              <a:t> </a:t>
            </a:r>
            <a:r>
              <a:rPr lang="nb-NO" dirty="0" err="1"/>
              <a:t>something</a:t>
            </a:r>
            <a:r>
              <a:rPr lang="nb-NO" dirty="0" smtClean="0"/>
              <a:t>»)</a:t>
            </a:r>
          </a:p>
          <a:p>
            <a:pPr marL="0" indent="0">
              <a:buNone/>
            </a:pPr>
            <a:endParaRPr lang="nb-NO" u="sng" dirty="0" smtClean="0"/>
          </a:p>
          <a:p>
            <a:pPr marL="0" indent="0">
              <a:buNone/>
            </a:pPr>
            <a:r>
              <a:rPr lang="nb-NO" dirty="0" smtClean="0"/>
              <a:t>It is </a:t>
            </a:r>
            <a:r>
              <a:rPr lang="nb-NO" dirty="0" err="1" smtClean="0"/>
              <a:t>defined</a:t>
            </a:r>
            <a:r>
              <a:rPr lang="nb-NO" dirty="0" smtClean="0"/>
              <a:t> by Griffin in </a:t>
            </a:r>
            <a:r>
              <a:rPr lang="nb-NO" dirty="0" err="1" smtClean="0"/>
              <a:t>Kantian</a:t>
            </a:r>
            <a:r>
              <a:rPr lang="nb-NO" dirty="0" smtClean="0"/>
              <a:t> terms: </a:t>
            </a:r>
            <a:r>
              <a:rPr lang="nb-NO" u="sng" dirty="0" smtClean="0"/>
              <a:t>my </a:t>
            </a:r>
            <a:r>
              <a:rPr lang="nb-NO" u="sng" dirty="0" err="1" smtClean="0"/>
              <a:t>liberty</a:t>
            </a:r>
            <a:r>
              <a:rPr lang="nb-NO" u="sng" dirty="0" smtClean="0"/>
              <a:t> must be </a:t>
            </a:r>
            <a:r>
              <a:rPr lang="nb-NO" u="sng" dirty="0" err="1" smtClean="0"/>
              <a:t>compatible</a:t>
            </a:r>
            <a:r>
              <a:rPr lang="nb-NO" u="sng" dirty="0" smtClean="0"/>
              <a:t> </a:t>
            </a:r>
            <a:r>
              <a:rPr lang="nb-NO" u="sng" dirty="0" err="1" smtClean="0"/>
              <a:t>with</a:t>
            </a:r>
            <a:r>
              <a:rPr lang="nb-NO" u="sng" dirty="0" smtClean="0"/>
              <a:t> </a:t>
            </a:r>
            <a:r>
              <a:rPr lang="nb-NO" u="sng" dirty="0" err="1" smtClean="0"/>
              <a:t>equal</a:t>
            </a:r>
            <a:r>
              <a:rPr lang="nb-NO" u="sng" dirty="0" smtClean="0"/>
              <a:t> </a:t>
            </a:r>
            <a:r>
              <a:rPr lang="nb-NO" u="sng" dirty="0" err="1" smtClean="0"/>
              <a:t>liberty</a:t>
            </a:r>
            <a:r>
              <a:rPr lang="nb-NO" u="sng" dirty="0" smtClean="0"/>
              <a:t> </a:t>
            </a:r>
            <a:r>
              <a:rPr lang="nb-NO" u="sng" dirty="0" err="1" smtClean="0"/>
              <a:t>of</a:t>
            </a:r>
            <a:r>
              <a:rPr lang="nb-NO" u="sng" dirty="0" smtClean="0"/>
              <a:t> all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200" dirty="0" err="1" smtClean="0"/>
              <a:t>Suggestion</a:t>
            </a:r>
            <a:r>
              <a:rPr lang="nb-NO" sz="2200" dirty="0" smtClean="0"/>
              <a:t>! Read </a:t>
            </a:r>
            <a:r>
              <a:rPr lang="nb-NO" sz="2200" dirty="0" err="1" smtClean="0"/>
              <a:t>I.Berlin</a:t>
            </a:r>
            <a:r>
              <a:rPr lang="nb-NO" sz="2200" dirty="0" smtClean="0"/>
              <a:t> «</a:t>
            </a:r>
            <a:r>
              <a:rPr lang="nb-NO" sz="2200" dirty="0" err="1" smtClean="0"/>
              <a:t>Two</a:t>
            </a:r>
            <a:r>
              <a:rPr lang="nb-NO" sz="2200" dirty="0" smtClean="0"/>
              <a:t> </a:t>
            </a:r>
            <a:r>
              <a:rPr lang="nb-NO" sz="2200" dirty="0" err="1" smtClean="0"/>
              <a:t>Concepts</a:t>
            </a:r>
            <a:r>
              <a:rPr lang="nb-NO" sz="2200" dirty="0" smtClean="0"/>
              <a:t> </a:t>
            </a:r>
            <a:r>
              <a:rPr lang="nb-NO" sz="2200" dirty="0" err="1" smtClean="0"/>
              <a:t>of</a:t>
            </a:r>
            <a:r>
              <a:rPr lang="nb-NO" sz="2200" dirty="0" smtClean="0"/>
              <a:t> Liberty» </a:t>
            </a:r>
            <a:r>
              <a:rPr lang="nb-NO" sz="2200" dirty="0" err="1" smtClean="0"/>
              <a:t>available</a:t>
            </a:r>
            <a:r>
              <a:rPr lang="nb-NO" sz="2200" dirty="0" smtClean="0"/>
              <a:t> online at: </a:t>
            </a:r>
          </a:p>
          <a:p>
            <a:pPr marL="0" indent="0">
              <a:buNone/>
            </a:pPr>
            <a:r>
              <a:rPr lang="nb-NO" sz="1300" dirty="0" smtClean="0"/>
              <a:t>http</a:t>
            </a:r>
            <a:r>
              <a:rPr lang="nb-NO" sz="1300" dirty="0"/>
              <a:t>://www.wiso.uni-hamburg.de/fileadmin/wiso_vwl/johannes/Ankuendigungen/Berlin_twoconceptsofliberty.pdf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930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Agency in J.Griffin </a:t>
            </a:r>
            <a:r>
              <a:rPr lang="it-IT" dirty="0"/>
              <a:t>On Human Rights, OUP 2008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nb-NO" u="sng" dirty="0" err="1"/>
              <a:t>Welfare</a:t>
            </a:r>
            <a:r>
              <a:rPr lang="nb-NO" u="sng" dirty="0" smtClean="0"/>
              <a:t>:</a:t>
            </a:r>
            <a:r>
              <a:rPr lang="nb-NO" dirty="0" smtClean="0"/>
              <a:t> </a:t>
            </a:r>
            <a:r>
              <a:rPr lang="nb-NO" dirty="0" err="1" smtClean="0"/>
              <a:t>there</a:t>
            </a:r>
            <a:r>
              <a:rPr lang="nb-NO" dirty="0" smtClean="0"/>
              <a:t> </a:t>
            </a:r>
            <a:r>
              <a:rPr lang="nb-NO" dirty="0" err="1" smtClean="0"/>
              <a:t>seem</a:t>
            </a:r>
            <a:r>
              <a:rPr lang="nb-NO" dirty="0" smtClean="0"/>
              <a:t> to be a </a:t>
            </a:r>
            <a:r>
              <a:rPr lang="nb-NO" dirty="0" err="1" smtClean="0"/>
              <a:t>strict</a:t>
            </a:r>
            <a:r>
              <a:rPr lang="nb-NO" dirty="0" smtClean="0"/>
              <a:t> co-</a:t>
            </a:r>
            <a:r>
              <a:rPr lang="nb-NO" dirty="0" err="1" smtClean="0"/>
              <a:t>dependence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liberty</a:t>
            </a:r>
            <a:r>
              <a:rPr lang="nb-NO" dirty="0" smtClean="0"/>
              <a:t> </a:t>
            </a:r>
            <a:r>
              <a:rPr lang="nb-NO" dirty="0" err="1" smtClean="0"/>
              <a:t>rights</a:t>
            </a:r>
            <a:r>
              <a:rPr lang="nb-NO" dirty="0" smtClean="0"/>
              <a:t> and </a:t>
            </a:r>
            <a:r>
              <a:rPr lang="nb-NO" dirty="0" err="1" smtClean="0"/>
              <a:t>welfare</a:t>
            </a:r>
            <a:r>
              <a:rPr lang="nb-NO" dirty="0" smtClean="0"/>
              <a:t> </a:t>
            </a:r>
            <a:r>
              <a:rPr lang="nb-NO" dirty="0" err="1" smtClean="0"/>
              <a:t>rights</a:t>
            </a:r>
            <a:r>
              <a:rPr lang="nb-NO" dirty="0" smtClean="0"/>
              <a:t> (</a:t>
            </a:r>
            <a:r>
              <a:rPr lang="nb-NO" dirty="0" err="1" smtClean="0"/>
              <a:t>indivisibility</a:t>
            </a:r>
            <a:r>
              <a:rPr lang="nb-NO" dirty="0" smtClean="0"/>
              <a:t>), </a:t>
            </a:r>
          </a:p>
          <a:p>
            <a:pPr marL="0" indent="0" algn="just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err="1" smtClean="0"/>
              <a:t>but</a:t>
            </a:r>
            <a:r>
              <a:rPr lang="nb-NO" dirty="0" smtClean="0"/>
              <a:t> Griffin </a:t>
            </a:r>
            <a:r>
              <a:rPr lang="nb-NO" dirty="0" err="1" smtClean="0"/>
              <a:t>says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is </a:t>
            </a:r>
            <a:r>
              <a:rPr lang="nb-NO" dirty="0" err="1" smtClean="0"/>
              <a:t>too</a:t>
            </a:r>
            <a:r>
              <a:rPr lang="nb-NO" dirty="0" smtClean="0"/>
              <a:t> </a:t>
            </a:r>
            <a:r>
              <a:rPr lang="nb-NO" dirty="0" err="1" smtClean="0"/>
              <a:t>weak</a:t>
            </a:r>
            <a:r>
              <a:rPr lang="nb-NO" dirty="0" smtClean="0"/>
              <a:t>!</a:t>
            </a:r>
          </a:p>
          <a:p>
            <a:pPr marL="0" indent="0" algn="just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smtClean="0"/>
              <a:t>One </a:t>
            </a:r>
            <a:r>
              <a:rPr lang="nb-NO" dirty="0" err="1" smtClean="0"/>
              <a:t>should</a:t>
            </a:r>
            <a:r>
              <a:rPr lang="nb-NO" dirty="0" smtClean="0"/>
              <a:t> not </a:t>
            </a:r>
            <a:r>
              <a:rPr lang="nb-NO" dirty="0" err="1" smtClean="0"/>
              <a:t>defend</a:t>
            </a:r>
            <a:r>
              <a:rPr lang="nb-NO" dirty="0" smtClean="0"/>
              <a:t> </a:t>
            </a:r>
            <a:r>
              <a:rPr lang="nb-NO" dirty="0" err="1" smtClean="0"/>
              <a:t>only</a:t>
            </a:r>
            <a:r>
              <a:rPr lang="nb-NO" dirty="0" smtClean="0"/>
              <a:t> </a:t>
            </a:r>
            <a:r>
              <a:rPr lang="nb-NO" u="sng" dirty="0" smtClean="0"/>
              <a:t>an </a:t>
            </a:r>
            <a:r>
              <a:rPr lang="nb-NO" u="sng" dirty="0" err="1" smtClean="0"/>
              <a:t>empirical</a:t>
            </a:r>
            <a:r>
              <a:rPr lang="nb-NO" u="sng" dirty="0" smtClean="0"/>
              <a:t> </a:t>
            </a:r>
            <a:r>
              <a:rPr lang="nb-NO" dirty="0" err="1" smtClean="0"/>
              <a:t>necessity</a:t>
            </a:r>
            <a:r>
              <a:rPr lang="nb-NO" dirty="0" smtClean="0"/>
              <a:t>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a </a:t>
            </a:r>
            <a:r>
              <a:rPr lang="nb-NO" u="sng" dirty="0" err="1" smtClean="0"/>
              <a:t>logical</a:t>
            </a:r>
            <a:r>
              <a:rPr lang="nb-NO" u="sng" dirty="0" smtClean="0"/>
              <a:t> </a:t>
            </a:r>
            <a:r>
              <a:rPr lang="nb-NO" u="sng" dirty="0" err="1" smtClean="0"/>
              <a:t>necessity</a:t>
            </a:r>
            <a:r>
              <a:rPr lang="nb-NO" dirty="0" smtClean="0"/>
              <a:t>! Normative </a:t>
            </a:r>
            <a:r>
              <a:rPr lang="nb-NO" dirty="0" err="1" smtClean="0"/>
              <a:t>agency</a:t>
            </a:r>
            <a:r>
              <a:rPr lang="nb-NO" dirty="0" smtClean="0"/>
              <a:t> </a:t>
            </a:r>
            <a:r>
              <a:rPr lang="nb-NO" dirty="0" err="1" smtClean="0"/>
              <a:t>requires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/>
              <a:t> </a:t>
            </a:r>
            <a:r>
              <a:rPr lang="nb-NO" dirty="0" err="1" smtClean="0"/>
              <a:t>fulfilment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basic</a:t>
            </a:r>
            <a:r>
              <a:rPr lang="nb-NO" dirty="0" smtClean="0"/>
              <a:t> material </a:t>
            </a:r>
            <a:r>
              <a:rPr lang="nb-NO" dirty="0" err="1" smtClean="0"/>
              <a:t>conditions</a:t>
            </a:r>
            <a:r>
              <a:rPr lang="nb-NO" dirty="0"/>
              <a:t>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129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The </a:t>
            </a:r>
            <a:r>
              <a:rPr lang="it-IT" dirty="0" smtClean="0"/>
              <a:t>Problem of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Two types of conflicts: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1)conflicts </a:t>
            </a:r>
            <a:r>
              <a:rPr lang="nb-NO" u="sng" dirty="0" smtClean="0"/>
              <a:t>between</a:t>
            </a:r>
            <a:r>
              <a:rPr lang="nb-NO" dirty="0" smtClean="0"/>
              <a:t> human </a:t>
            </a:r>
            <a:r>
              <a:rPr lang="nb-NO" dirty="0"/>
              <a:t>r</a:t>
            </a:r>
            <a:r>
              <a:rPr lang="nb-NO" dirty="0" smtClean="0"/>
              <a:t>ights</a:t>
            </a:r>
          </a:p>
          <a:p>
            <a:pPr marL="0" indent="0">
              <a:buNone/>
            </a:pPr>
            <a:r>
              <a:rPr lang="nb-NO" dirty="0" smtClean="0"/>
              <a:t>2)</a:t>
            </a:r>
            <a:r>
              <a:rPr lang="nb-NO" dirty="0" err="1" smtClean="0"/>
              <a:t>conflicts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a human right and </a:t>
            </a:r>
            <a:r>
              <a:rPr lang="nb-NO" dirty="0" err="1" smtClean="0"/>
              <a:t>welfare</a:t>
            </a:r>
            <a:r>
              <a:rPr lang="nb-NO" dirty="0" smtClean="0"/>
              <a:t> (</a:t>
            </a:r>
            <a:r>
              <a:rPr lang="nb-NO" dirty="0" err="1" smtClean="0"/>
              <a:t>i.e.redistribution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goods</a:t>
            </a:r>
            <a:r>
              <a:rPr lang="nb-NO" dirty="0" smtClean="0"/>
              <a:t> </a:t>
            </a:r>
            <a:r>
              <a:rPr lang="nb-NO" dirty="0" err="1" smtClean="0"/>
              <a:t>infringing</a:t>
            </a:r>
            <a:r>
              <a:rPr lang="nb-NO" dirty="0" smtClean="0"/>
              <a:t> my </a:t>
            </a:r>
            <a:r>
              <a:rPr lang="nb-NO" dirty="0" err="1" smtClean="0"/>
              <a:t>liberty</a:t>
            </a:r>
            <a:r>
              <a:rPr lang="nb-NO" dirty="0" smtClean="0"/>
              <a:t>)</a:t>
            </a:r>
          </a:p>
          <a:p>
            <a:pPr marL="0" indent="0">
              <a:buNone/>
            </a:pPr>
            <a:r>
              <a:rPr lang="nb-NO" dirty="0" smtClean="0"/>
              <a:t>How to </a:t>
            </a:r>
            <a:r>
              <a:rPr lang="nb-NO" dirty="0" err="1" smtClean="0"/>
              <a:t>solve</a:t>
            </a:r>
            <a:r>
              <a:rPr lang="nb-NO" dirty="0" smtClean="0"/>
              <a:t> </a:t>
            </a:r>
            <a:r>
              <a:rPr lang="nb-NO" dirty="0" err="1" smtClean="0"/>
              <a:t>them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78658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The </a:t>
            </a:r>
            <a:r>
              <a:rPr lang="it-IT" dirty="0" smtClean="0"/>
              <a:t>Problem of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mtClean="0"/>
              <a:t>For Griffin these solutions require trade-offs ! Therefore in Griffin’s theory human rights are </a:t>
            </a:r>
            <a:r>
              <a:rPr lang="nb-NO" u="sng" smtClean="0"/>
              <a:t>not</a:t>
            </a:r>
            <a:r>
              <a:rPr lang="nb-NO" smtClean="0"/>
              <a:t> absolute.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mtClean="0"/>
              <a:t>Teleological </a:t>
            </a:r>
            <a:r>
              <a:rPr lang="nb-NO" dirty="0" err="1" smtClean="0"/>
              <a:t>approach</a:t>
            </a:r>
            <a:r>
              <a:rPr lang="nb-NO" dirty="0" smtClean="0"/>
              <a:t> </a:t>
            </a:r>
            <a:r>
              <a:rPr lang="nb-NO" dirty="0" err="1" smtClean="0"/>
              <a:t>weighting</a:t>
            </a:r>
            <a:r>
              <a:rPr lang="nb-NO" dirty="0" smtClean="0"/>
              <a:t> </a:t>
            </a:r>
            <a:r>
              <a:rPr lang="nb-NO" dirty="0" err="1" smtClean="0"/>
              <a:t>rights</a:t>
            </a:r>
            <a:r>
              <a:rPr lang="nb-NO" dirty="0" smtClean="0"/>
              <a:t> in </a:t>
            </a:r>
            <a:r>
              <a:rPr lang="nb-NO" dirty="0" err="1" smtClean="0"/>
              <a:t>view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promotion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notion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personhood</a:t>
            </a:r>
            <a:r>
              <a:rPr lang="nb-NO" dirty="0" smtClean="0"/>
              <a:t> (3 </a:t>
            </a:r>
            <a:r>
              <a:rPr lang="nb-NO" dirty="0" err="1" smtClean="0"/>
              <a:t>components</a:t>
            </a:r>
            <a:r>
              <a:rPr lang="nb-NO" dirty="0" smtClean="0"/>
              <a:t>) – </a:t>
            </a:r>
            <a:r>
              <a:rPr lang="nb-NO" dirty="0" err="1" smtClean="0"/>
              <a:t>evaluation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loss/</a:t>
            </a:r>
            <a:r>
              <a:rPr lang="nb-NO" dirty="0" err="1" smtClean="0"/>
              <a:t>gain</a:t>
            </a:r>
            <a:r>
              <a:rPr lang="nb-NO" dirty="0" smtClean="0"/>
              <a:t> in </a:t>
            </a:r>
            <a:r>
              <a:rPr lang="nb-NO" dirty="0" err="1" smtClean="0"/>
              <a:t>personhood</a:t>
            </a:r>
            <a:r>
              <a:rPr lang="nb-NO" dirty="0" smtClean="0"/>
              <a:t> (major/</a:t>
            </a:r>
            <a:r>
              <a:rPr lang="nb-NO" dirty="0" err="1" smtClean="0"/>
              <a:t>minor</a:t>
            </a:r>
            <a:r>
              <a:rPr lang="nb-NO" dirty="0" smtClean="0"/>
              <a:t> </a:t>
            </a:r>
            <a:r>
              <a:rPr lang="nb-NO" dirty="0" err="1" smtClean="0"/>
              <a:t>liberties</a:t>
            </a:r>
            <a:r>
              <a:rPr lang="nb-NO" dirty="0" smtClean="0"/>
              <a:t> </a:t>
            </a:r>
            <a:r>
              <a:rPr lang="nb-NO" dirty="0" err="1" smtClean="0"/>
              <a:t>affecting</a:t>
            </a:r>
            <a:r>
              <a:rPr lang="nb-NO" dirty="0" smtClean="0"/>
              <a:t> </a:t>
            </a:r>
            <a:r>
              <a:rPr lang="nb-NO" dirty="0" err="1" smtClean="0"/>
              <a:t>differently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notion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personhood</a:t>
            </a:r>
            <a:r>
              <a:rPr lang="nb-NO" dirty="0" smtClean="0"/>
              <a:t>)</a:t>
            </a:r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78658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The Problem of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err="1" smtClean="0"/>
              <a:t>Whose</a:t>
            </a:r>
            <a:r>
              <a:rPr lang="nb-NO" dirty="0" smtClean="0"/>
              <a:t> Rights?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Who is NOT included in the category of normative agents as defined by Griffin through </a:t>
            </a:r>
            <a:r>
              <a:rPr lang="nb-NO" smtClean="0"/>
              <a:t>«personhood/agency»?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«Human infants are not normative agents. </a:t>
            </a:r>
            <a:r>
              <a:rPr lang="nb-NO" dirty="0" err="1" smtClean="0"/>
              <a:t>Neither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human </a:t>
            </a:r>
            <a:r>
              <a:rPr lang="nb-NO" dirty="0" err="1" smtClean="0"/>
              <a:t>foetuses</a:t>
            </a:r>
            <a:r>
              <a:rPr lang="nb-NO" dirty="0" smtClean="0"/>
              <a:t>, nor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severely</a:t>
            </a:r>
            <a:r>
              <a:rPr lang="nb-NO" dirty="0" smtClean="0"/>
              <a:t> </a:t>
            </a:r>
            <a:r>
              <a:rPr lang="nb-NO" dirty="0" err="1" smtClean="0"/>
              <a:t>mentally</a:t>
            </a:r>
            <a:r>
              <a:rPr lang="nb-NO" dirty="0" smtClean="0"/>
              <a:t> </a:t>
            </a:r>
            <a:r>
              <a:rPr lang="nb-NO" dirty="0" err="1" smtClean="0"/>
              <a:t>handiccapped</a:t>
            </a:r>
            <a:r>
              <a:rPr lang="nb-NO" dirty="0" smtClean="0"/>
              <a:t>, nor </a:t>
            </a:r>
            <a:r>
              <a:rPr lang="nb-NO" dirty="0" err="1" smtClean="0"/>
              <a:t>sufferers</a:t>
            </a:r>
            <a:r>
              <a:rPr lang="nb-NO" dirty="0" smtClean="0"/>
              <a:t> from </a:t>
            </a:r>
            <a:r>
              <a:rPr lang="nb-NO" dirty="0" err="1" smtClean="0"/>
              <a:t>advanced</a:t>
            </a:r>
            <a:r>
              <a:rPr lang="nb-NO" dirty="0" smtClean="0"/>
              <a:t> dementia»p.83</a:t>
            </a:r>
          </a:p>
          <a:p>
            <a:pPr marL="0" indent="0">
              <a:buNone/>
            </a:pPr>
            <a:r>
              <a:rPr lang="nb-NO" dirty="0" smtClean="0"/>
              <a:t>Ergo: for Griffin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don’t</a:t>
            </a:r>
            <a:r>
              <a:rPr lang="nb-NO" dirty="0" smtClean="0"/>
              <a:t> have human </a:t>
            </a:r>
            <a:r>
              <a:rPr lang="nb-NO" dirty="0" err="1" smtClean="0"/>
              <a:t>rights</a:t>
            </a:r>
            <a:r>
              <a:rPr lang="nb-NO" smtClean="0"/>
              <a:t>…!  </a:t>
            </a:r>
          </a:p>
          <a:p>
            <a:pPr marL="0" indent="0">
              <a:buNone/>
            </a:pPr>
            <a:r>
              <a:rPr lang="nb-NO" smtClean="0"/>
              <a:t>Let’s explain (next time).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07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Where do human rights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God</a:t>
            </a:r>
          </a:p>
          <a:p>
            <a:r>
              <a:rPr lang="nb-NO" dirty="0" smtClean="0"/>
              <a:t>Natural Law theories</a:t>
            </a:r>
          </a:p>
          <a:p>
            <a:r>
              <a:rPr lang="nb-NO" dirty="0" smtClean="0"/>
              <a:t>Experiences of Wrongs: </a:t>
            </a:r>
          </a:p>
          <a:p>
            <a:pPr marL="0" indent="0">
              <a:buNone/>
            </a:pPr>
            <a:r>
              <a:rPr lang="nb-NO" dirty="0" smtClean="0"/>
              <a:t>threats from the modern state, experience of injustices (see Nickel, p.71)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Question: can we agree on wrongs in the absence of an agreement on «the good and the right?»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69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600" dirty="0" smtClean="0"/>
              <a:t>Are </a:t>
            </a:r>
            <a:r>
              <a:rPr lang="it-IT" sz="3600" dirty="0"/>
              <a:t>Human </a:t>
            </a:r>
            <a:r>
              <a:rPr lang="it-IT" sz="3600" dirty="0" smtClean="0"/>
              <a:t>Rights Descriptive or Normative?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Universal Declaration of Human Rights Art.1 «All human beings are born free and equal in dignity and rights»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Is this a descriptive or a normative statement?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5400" dirty="0"/>
              <a:t>Are Human Rights Descriptive or Normative?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The </a:t>
            </a:r>
            <a:r>
              <a:rPr lang="nb-NO" dirty="0"/>
              <a:t>concept of Human Rights is problematic since there is no overall agreement on the criteria connected to valid uses of the term.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Should</a:t>
            </a:r>
            <a:r>
              <a:rPr lang="nb-NO" dirty="0" smtClean="0"/>
              <a:t> </a:t>
            </a:r>
            <a:r>
              <a:rPr lang="nb-NO" dirty="0" err="1"/>
              <a:t>we</a:t>
            </a:r>
            <a:r>
              <a:rPr lang="nb-NO" dirty="0"/>
              <a:t> just </a:t>
            </a:r>
            <a:r>
              <a:rPr lang="nb-NO" dirty="0" err="1" smtClean="0"/>
              <a:t>dismiss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term?</a:t>
            </a:r>
            <a:endParaRPr lang="nb-NO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90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5400" dirty="0"/>
              <a:t>Are Human Rights Descriptive or Normative?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...Not </a:t>
            </a:r>
            <a:r>
              <a:rPr lang="nb-NO" dirty="0"/>
              <a:t>necessarily since it can be distinguished: 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 -an </a:t>
            </a:r>
            <a:r>
              <a:rPr lang="nb-NO" u="sng" dirty="0"/>
              <a:t>intenSional aspect</a:t>
            </a:r>
            <a:r>
              <a:rPr lang="nb-NO" dirty="0"/>
              <a:t>: </a:t>
            </a:r>
            <a:r>
              <a:rPr lang="nb-NO" dirty="0" smtClean="0"/>
              <a:t>i.e. «human </a:t>
            </a:r>
            <a:r>
              <a:rPr lang="nb-NO" dirty="0"/>
              <a:t>rights are rights that we have simply in virtue of being human</a:t>
            </a:r>
            <a:r>
              <a:rPr lang="nb-NO" dirty="0" smtClean="0"/>
              <a:t>»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  -an </a:t>
            </a:r>
            <a:r>
              <a:rPr lang="nb-NO" u="sng" dirty="0" smtClean="0"/>
              <a:t>extenSional </a:t>
            </a:r>
            <a:r>
              <a:rPr lang="nb-NO" u="sng" dirty="0"/>
              <a:t>aspect</a:t>
            </a:r>
            <a:r>
              <a:rPr lang="nb-NO" dirty="0"/>
              <a:t>: all the documents connected with human rights issues, i.e. French </a:t>
            </a:r>
            <a:r>
              <a:rPr lang="nb-NO" dirty="0" err="1"/>
              <a:t>Declaration</a:t>
            </a:r>
            <a:r>
              <a:rPr lang="nb-NO" dirty="0"/>
              <a:t>, UN </a:t>
            </a:r>
            <a:r>
              <a:rPr lang="nb-NO" dirty="0" err="1"/>
              <a:t>Declaration</a:t>
            </a:r>
            <a:r>
              <a:rPr lang="nb-NO" dirty="0"/>
              <a:t> etc.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18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5400" dirty="0"/>
              <a:t>Are Human Rights Descriptive or Normative?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7200" dirty="0" smtClean="0"/>
              <a:t>Nickel (2013) : «human rights are the rights of lawyers not of philosophers» (p.1)</a:t>
            </a:r>
          </a:p>
          <a:p>
            <a:pPr marL="0" indent="0">
              <a:buNone/>
            </a:pPr>
            <a:endParaRPr lang="nb-NO" sz="7200" dirty="0" smtClean="0"/>
          </a:p>
          <a:p>
            <a:pPr marL="0" indent="0">
              <a:buNone/>
            </a:pPr>
            <a:r>
              <a:rPr lang="nb-NO" sz="7200" smtClean="0"/>
              <a:t>What </a:t>
            </a:r>
            <a:r>
              <a:rPr lang="nb-NO" sz="7200" dirty="0" smtClean="0"/>
              <a:t>does it mean and what justifies human rights laws ?</a:t>
            </a:r>
          </a:p>
          <a:p>
            <a:pPr marL="0" indent="0">
              <a:buNone/>
            </a:pPr>
            <a:endParaRPr lang="nb-NO" sz="7200" dirty="0" smtClean="0"/>
          </a:p>
          <a:p>
            <a:pPr marL="0" indent="0">
              <a:buNone/>
            </a:pPr>
            <a:endParaRPr lang="nb-NO" sz="7200" smtClean="0"/>
          </a:p>
          <a:p>
            <a:pPr marL="0" indent="0">
              <a:buNone/>
            </a:pPr>
            <a:endParaRPr lang="nb-NO" sz="7200" smtClean="0"/>
          </a:p>
          <a:p>
            <a:pPr marL="0" indent="0">
              <a:buNone/>
            </a:pPr>
            <a:r>
              <a:rPr lang="nb-NO" sz="7200" smtClean="0"/>
              <a:t>Nickel  </a:t>
            </a:r>
            <a:r>
              <a:rPr lang="nb-NO" sz="7200" dirty="0" smtClean="0"/>
              <a:t>«three levels of analysis» (p.3):</a:t>
            </a:r>
          </a:p>
          <a:p>
            <a:pPr marL="0" indent="0">
              <a:buNone/>
            </a:pPr>
            <a:endParaRPr lang="nb-NO" sz="7200" dirty="0" smtClean="0"/>
          </a:p>
          <a:p>
            <a:pPr marL="0" indent="0">
              <a:buNone/>
            </a:pPr>
            <a:endParaRPr lang="nb-NO" sz="7200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19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5400" dirty="0"/>
              <a:t>Are Human Rights Descriptive or Normative?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nb-NO" sz="7200" dirty="0" smtClean="0"/>
          </a:p>
          <a:p>
            <a:pPr marL="0" indent="0">
              <a:buNone/>
            </a:pPr>
            <a:r>
              <a:rPr lang="nb-NO" sz="7200" smtClean="0"/>
              <a:t>1 first level (normative):</a:t>
            </a:r>
          </a:p>
          <a:p>
            <a:pPr marL="0" indent="0">
              <a:buNone/>
            </a:pPr>
            <a:r>
              <a:rPr lang="nb-NO" sz="7200" smtClean="0"/>
              <a:t>A philosophical account of human rights! Possible candidates:  humanity, dignity, equality, liberty etc...</a:t>
            </a:r>
          </a:p>
          <a:p>
            <a:pPr marL="0" indent="0">
              <a:buNone/>
            </a:pPr>
            <a:endParaRPr lang="nb-NO" sz="7200" smtClean="0"/>
          </a:p>
          <a:p>
            <a:pPr marL="0" indent="0">
              <a:buNone/>
            </a:pPr>
            <a:r>
              <a:rPr lang="nb-NO" sz="7200" smtClean="0"/>
              <a:t>2 </a:t>
            </a:r>
            <a:r>
              <a:rPr lang="nb-NO" sz="7200" dirty="0" smtClean="0"/>
              <a:t>second level (normative and descriptive/intensional and extensional)</a:t>
            </a:r>
          </a:p>
          <a:p>
            <a:pPr marL="0" indent="0">
              <a:buNone/>
            </a:pPr>
            <a:r>
              <a:rPr lang="nb-NO" sz="7200" dirty="0" smtClean="0"/>
              <a:t>norms following these basic accounts and showing to be «universal»</a:t>
            </a:r>
          </a:p>
          <a:p>
            <a:pPr marL="0" indent="0">
              <a:buNone/>
            </a:pPr>
            <a:endParaRPr lang="nb-NO" sz="7200" dirty="0" smtClean="0"/>
          </a:p>
          <a:p>
            <a:pPr marL="0" indent="0">
              <a:buNone/>
            </a:pPr>
            <a:r>
              <a:rPr lang="nb-NO" sz="7200" dirty="0" smtClean="0"/>
              <a:t>3 third level (descriptive) </a:t>
            </a:r>
          </a:p>
          <a:p>
            <a:pPr marL="0" indent="0">
              <a:buNone/>
            </a:pPr>
            <a:r>
              <a:rPr lang="nb-NO" sz="7200" dirty="0" smtClean="0"/>
              <a:t>measures to defend universal norms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83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1988</TotalTime>
  <Words>1641</Words>
  <Application>Microsoft Office PowerPoint</Application>
  <PresentationFormat>On-screen Show (4:3)</PresentationFormat>
  <Paragraphs>217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Equinozio</vt:lpstr>
      <vt:lpstr>   Lecture on the Philosophical Foundations and Fundamental Questions of Human Rights</vt:lpstr>
      <vt:lpstr>                 Question</vt:lpstr>
      <vt:lpstr>What are human rights?</vt:lpstr>
      <vt:lpstr>Where do human rights come from?</vt:lpstr>
      <vt:lpstr>Are Human Rights Descriptive or Normative?</vt:lpstr>
      <vt:lpstr>Are Human Rights Descriptive or Normative?</vt:lpstr>
      <vt:lpstr>Are Human Rights Descriptive or Normative?</vt:lpstr>
      <vt:lpstr>Are Human Rights Descriptive or Normative?</vt:lpstr>
      <vt:lpstr>Are Human Rights Descriptive or Normative?</vt:lpstr>
      <vt:lpstr>Foundations of Human Rights</vt:lpstr>
      <vt:lpstr>Foundations of Human Rights</vt:lpstr>
      <vt:lpstr>PowerPoint Presentation</vt:lpstr>
      <vt:lpstr>Foundations of Human Rights</vt:lpstr>
      <vt:lpstr>Foundations of Human Rights</vt:lpstr>
      <vt:lpstr>Are Human Rights Descriptive or Normative?</vt:lpstr>
      <vt:lpstr>Why a Philosophy of human rights?</vt:lpstr>
      <vt:lpstr>Why a Philosophy of Human Rights?</vt:lpstr>
      <vt:lpstr>Why a Philosophy of Human Rights?</vt:lpstr>
      <vt:lpstr>Why a Philosophy of Human Rights</vt:lpstr>
      <vt:lpstr>Why a Philosophy of Human Rights</vt:lpstr>
      <vt:lpstr>Why a Philosophy of Human Rights</vt:lpstr>
      <vt:lpstr>Why a Philosophy of Human Rights</vt:lpstr>
      <vt:lpstr>Why a Philosophy of Human Rights</vt:lpstr>
      <vt:lpstr>Why a Philosophy of Human Rights</vt:lpstr>
      <vt:lpstr>Why a Philosophy of Human Rights</vt:lpstr>
      <vt:lpstr>Why a Philosophy of Human Rights</vt:lpstr>
      <vt:lpstr>Why a Philosophy of Human Rights</vt:lpstr>
      <vt:lpstr>Agency in J.Griffin On Human Rights, OUP 2008</vt:lpstr>
      <vt:lpstr>Agency in J.Griffin On Human Rights, OUP 2008</vt:lpstr>
      <vt:lpstr>Agency in J.Griffin On Human Rights, OUP 2008</vt:lpstr>
      <vt:lpstr>Agency in J.Griffin On Human Rights, OUP 2008</vt:lpstr>
      <vt:lpstr>The Problem of Rights</vt:lpstr>
      <vt:lpstr>The Problem of Rights</vt:lpstr>
      <vt:lpstr>The Problem of Rights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J.Griffin On Human Rights  Oxford University Press 2008</dc:title>
  <dc:creator>claudio</dc:creator>
  <cp:lastModifiedBy>Morten Slind Olsen</cp:lastModifiedBy>
  <cp:revision>158</cp:revision>
  <dcterms:created xsi:type="dcterms:W3CDTF">2013-09-15T19:57:03Z</dcterms:created>
  <dcterms:modified xsi:type="dcterms:W3CDTF">2014-09-16T13:21:22Z</dcterms:modified>
</cp:coreProperties>
</file>