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05" r:id="rId3"/>
    <p:sldId id="306" r:id="rId4"/>
    <p:sldId id="276" r:id="rId5"/>
    <p:sldId id="277" r:id="rId6"/>
    <p:sldId id="278" r:id="rId7"/>
    <p:sldId id="304" r:id="rId8"/>
    <p:sldId id="286" r:id="rId9"/>
    <p:sldId id="285" r:id="rId10"/>
    <p:sldId id="284" r:id="rId11"/>
    <p:sldId id="283" r:id="rId12"/>
    <p:sldId id="303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5" autoAdjust="0"/>
    <p:restoredTop sz="94660"/>
  </p:normalViewPr>
  <p:slideViewPr>
    <p:cSldViewPr>
      <p:cViewPr varScale="1">
        <p:scale>
          <a:sx n="83" d="100"/>
          <a:sy n="83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18/09/2014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18/09/2014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18/09/2014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18/09/2014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18/09/2014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3960440"/>
          </a:xfrm>
        </p:spPr>
        <p:txBody>
          <a:bodyPr>
            <a:normAutofit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err="1" smtClean="0"/>
              <a:t>LectureBearers</a:t>
            </a:r>
            <a:r>
              <a:rPr lang="it-IT" dirty="0" smtClean="0"/>
              <a:t> of Human </a:t>
            </a:r>
            <a:r>
              <a:rPr lang="it-IT" dirty="0" err="1" smtClean="0"/>
              <a:t>Rights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3861048"/>
            <a:ext cx="7854696" cy="2448272"/>
          </a:xfrm>
        </p:spPr>
        <p:txBody>
          <a:bodyPr>
            <a:normAutofit/>
          </a:bodyPr>
          <a:lstStyle/>
          <a:p>
            <a:r>
              <a:rPr lang="it-IT" smtClean="0"/>
              <a:t> </a:t>
            </a:r>
            <a:endParaRPr lang="it-IT" dirty="0" smtClean="0"/>
          </a:p>
          <a:p>
            <a:r>
              <a:rPr lang="it-IT" dirty="0" smtClean="0"/>
              <a:t>Master </a:t>
            </a:r>
            <a:r>
              <a:rPr lang="it-IT" dirty="0" err="1" smtClean="0"/>
              <a:t>Theory</a:t>
            </a:r>
            <a:r>
              <a:rPr lang="it-IT" dirty="0" smtClean="0"/>
              <a:t> and </a:t>
            </a:r>
            <a:r>
              <a:rPr lang="it-IT" dirty="0" err="1" smtClean="0"/>
              <a:t>Practice</a:t>
            </a:r>
            <a:r>
              <a:rPr lang="it-IT" dirty="0" smtClean="0"/>
              <a:t> of Human </a:t>
            </a:r>
            <a:r>
              <a:rPr lang="it-IT" dirty="0" err="1" smtClean="0"/>
              <a:t>Rights</a:t>
            </a:r>
            <a:endParaRPr lang="it-IT" dirty="0" smtClean="0"/>
          </a:p>
          <a:p>
            <a:r>
              <a:rPr lang="it-IT" smtClean="0"/>
              <a:t>22.9.2014 </a:t>
            </a:r>
            <a:endParaRPr lang="it-IT" dirty="0" smtClean="0"/>
          </a:p>
          <a:p>
            <a:r>
              <a:rPr lang="it-IT" dirty="0" smtClean="0"/>
              <a:t>Oslo</a:t>
            </a:r>
          </a:p>
          <a:p>
            <a:r>
              <a:rPr lang="it-IT" smtClean="0"/>
              <a:t>C.Corradetti and V.</a:t>
            </a:r>
            <a:r>
              <a:rPr lang="en-US" smtClean="0"/>
              <a:t> Blaker Strand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The Problem of Duties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nb-NO" dirty="0" smtClean="0"/>
              <a:t>Whose duties? Three kinds of obligations: </a:t>
            </a:r>
          </a:p>
          <a:p>
            <a:pPr marL="0" indent="0" algn="just">
              <a:buNone/>
            </a:pPr>
            <a:endParaRPr lang="nb-NO" dirty="0" smtClean="0"/>
          </a:p>
          <a:p>
            <a:pPr marL="0" indent="0" algn="just">
              <a:buNone/>
            </a:pPr>
            <a:r>
              <a:rPr lang="nb-NO" dirty="0" smtClean="0"/>
              <a:t>1)</a:t>
            </a:r>
            <a:r>
              <a:rPr lang="nb-NO" u="sng" dirty="0" smtClean="0"/>
              <a:t>universal and </a:t>
            </a:r>
            <a:r>
              <a:rPr lang="nb-NO" u="sng" dirty="0" err="1" smtClean="0"/>
              <a:t>perfect</a:t>
            </a:r>
            <a:r>
              <a:rPr lang="nb-NO" u="sng" dirty="0" smtClean="0"/>
              <a:t> </a:t>
            </a:r>
            <a:r>
              <a:rPr lang="nb-NO" u="sng" dirty="0" err="1" smtClean="0"/>
              <a:t>obligations</a:t>
            </a:r>
            <a:r>
              <a:rPr lang="nb-NO" dirty="0"/>
              <a:t> (due by all agents to all </a:t>
            </a:r>
            <a:r>
              <a:rPr lang="nb-NO" dirty="0" err="1"/>
              <a:t>others</a:t>
            </a:r>
            <a:r>
              <a:rPr lang="nb-NO" dirty="0"/>
              <a:t>) </a:t>
            </a:r>
            <a:r>
              <a:rPr lang="nb-NO" dirty="0" smtClean="0"/>
              <a:t>: </a:t>
            </a:r>
          </a:p>
          <a:p>
            <a:pPr marL="0" indent="0" algn="just">
              <a:buNone/>
            </a:pPr>
            <a:r>
              <a:rPr lang="nb-NO" dirty="0" err="1"/>
              <a:t>b</a:t>
            </a:r>
            <a:r>
              <a:rPr lang="nb-NO" dirty="0" err="1" smtClean="0"/>
              <a:t>oth</a:t>
            </a:r>
            <a:r>
              <a:rPr lang="nb-NO" dirty="0" smtClean="0"/>
              <a:t> </a:t>
            </a:r>
            <a:r>
              <a:rPr lang="nb-NO" dirty="0" err="1" smtClean="0"/>
              <a:t>rights</a:t>
            </a:r>
            <a:r>
              <a:rPr lang="nb-NO" dirty="0" smtClean="0"/>
              <a:t> and </a:t>
            </a:r>
            <a:r>
              <a:rPr lang="nb-NO" dirty="0" err="1" smtClean="0"/>
              <a:t>duty</a:t>
            </a:r>
            <a:r>
              <a:rPr lang="nb-NO" dirty="0" smtClean="0"/>
              <a:t> </a:t>
            </a:r>
            <a:r>
              <a:rPr lang="nb-NO" dirty="0" err="1" smtClean="0"/>
              <a:t>bearers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specificed</a:t>
            </a:r>
            <a:r>
              <a:rPr lang="nb-NO" dirty="0" smtClean="0"/>
              <a:t> - universal human </a:t>
            </a:r>
            <a:r>
              <a:rPr lang="nb-NO" dirty="0" err="1" smtClean="0"/>
              <a:t>rights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076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The Problem of Duties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 algn="just">
              <a:buNone/>
            </a:pPr>
            <a:r>
              <a:rPr lang="nb-NO" dirty="0" smtClean="0"/>
              <a:t>2</a:t>
            </a:r>
            <a:r>
              <a:rPr lang="nb-NO" dirty="0"/>
              <a:t>) </a:t>
            </a:r>
            <a:r>
              <a:rPr lang="nb-NO" u="sng" dirty="0"/>
              <a:t>perfect but not universal</a:t>
            </a:r>
            <a:r>
              <a:rPr lang="nb-NO" dirty="0"/>
              <a:t> : the class of the promisees is not universal as for instance in «a promise</a:t>
            </a:r>
            <a:r>
              <a:rPr lang="nb-NO" dirty="0" smtClean="0"/>
              <a:t>» (special rights)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 algn="just">
              <a:buNone/>
            </a:pPr>
            <a:r>
              <a:rPr lang="nb-NO" dirty="0" smtClean="0"/>
              <a:t>3</a:t>
            </a:r>
            <a:r>
              <a:rPr lang="nb-NO" dirty="0"/>
              <a:t>) </a:t>
            </a:r>
            <a:r>
              <a:rPr lang="nb-NO" u="sng" dirty="0"/>
              <a:t>imperfect and non-universal obligations</a:t>
            </a:r>
            <a:r>
              <a:rPr lang="nb-NO" dirty="0"/>
              <a:t>: i.e obligation to be kind, charitable etc. (</a:t>
            </a:r>
            <a:r>
              <a:rPr lang="nb-NO" dirty="0" err="1"/>
              <a:t>discretion</a:t>
            </a:r>
            <a:r>
              <a:rPr lang="nb-NO" dirty="0"/>
              <a:t> by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duty-bearer</a:t>
            </a:r>
            <a:r>
              <a:rPr lang="nb-NO" dirty="0"/>
              <a:t> </a:t>
            </a:r>
            <a:r>
              <a:rPr lang="nb-NO" dirty="0" err="1"/>
              <a:t>since</a:t>
            </a:r>
            <a:r>
              <a:rPr lang="nb-NO" dirty="0"/>
              <a:t> </a:t>
            </a:r>
            <a:r>
              <a:rPr lang="nb-NO" dirty="0" err="1"/>
              <a:t>there</a:t>
            </a:r>
            <a:r>
              <a:rPr lang="nb-NO" dirty="0"/>
              <a:t> is </a:t>
            </a:r>
            <a:r>
              <a:rPr lang="nb-NO" dirty="0" err="1"/>
              <a:t>no</a:t>
            </a:r>
            <a:r>
              <a:rPr lang="nb-NO" dirty="0"/>
              <a:t> right-</a:t>
            </a:r>
            <a:r>
              <a:rPr lang="nb-NO" dirty="0" err="1"/>
              <a:t>bearer</a:t>
            </a:r>
            <a:r>
              <a:rPr lang="nb-NO" dirty="0"/>
              <a:t>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6369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problem of duties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So which of the three alternatives do you think it applies to human rights?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 algn="ctr">
              <a:buNone/>
            </a:pPr>
            <a:r>
              <a:rPr lang="nb-NO" dirty="0" smtClean="0"/>
              <a:t>Thanks!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03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Griffin’s</a:t>
            </a:r>
            <a:r>
              <a:rPr lang="nb-NO" dirty="0" smtClean="0"/>
              <a:t> </a:t>
            </a:r>
            <a:r>
              <a:rPr lang="nb-NO" dirty="0" err="1" smtClean="0"/>
              <a:t>Notion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Agency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err="1"/>
              <a:t>D</a:t>
            </a:r>
            <a:r>
              <a:rPr lang="nb-NO" dirty="0" err="1" smtClean="0"/>
              <a:t>efined</a:t>
            </a:r>
            <a:r>
              <a:rPr lang="nb-NO" dirty="0" smtClean="0"/>
              <a:t> </a:t>
            </a:r>
            <a:r>
              <a:rPr lang="nb-NO" dirty="0"/>
              <a:t>by Griffin </a:t>
            </a:r>
            <a:r>
              <a:rPr lang="nb-NO" dirty="0" err="1"/>
              <a:t>through</a:t>
            </a:r>
            <a:r>
              <a:rPr lang="nb-NO" dirty="0"/>
              <a:t> «</a:t>
            </a:r>
            <a:r>
              <a:rPr lang="nb-NO" dirty="0" err="1"/>
              <a:t>personhood</a:t>
            </a:r>
            <a:r>
              <a:rPr lang="nb-NO" dirty="0"/>
              <a:t>/</a:t>
            </a:r>
            <a:r>
              <a:rPr lang="nb-NO" dirty="0" err="1"/>
              <a:t>autonomy</a:t>
            </a:r>
            <a:r>
              <a:rPr lang="nb-NO" dirty="0" smtClean="0"/>
              <a:t>», </a:t>
            </a:r>
            <a:r>
              <a:rPr lang="nb-NO" dirty="0" err="1" smtClean="0"/>
              <a:t>recall</a:t>
            </a:r>
            <a:r>
              <a:rPr lang="nb-NO" dirty="0" smtClean="0"/>
              <a:t>!!</a:t>
            </a:r>
          </a:p>
          <a:p>
            <a:endParaRPr lang="nb-NO" dirty="0" smtClean="0"/>
          </a:p>
          <a:p>
            <a:r>
              <a:rPr lang="nb-NO" dirty="0" smtClean="0"/>
              <a:t>«</a:t>
            </a:r>
            <a:r>
              <a:rPr lang="nb-NO" dirty="0"/>
              <a:t>To be an agent..</a:t>
            </a:r>
            <a:r>
              <a:rPr lang="nb-NO" dirty="0" err="1"/>
              <a:t>one</a:t>
            </a:r>
            <a:r>
              <a:rPr lang="nb-NO" dirty="0"/>
              <a:t> must (first) </a:t>
            </a:r>
            <a:r>
              <a:rPr lang="nb-NO" dirty="0" err="1"/>
              <a:t>choose</a:t>
            </a:r>
            <a:r>
              <a:rPr lang="nb-NO" dirty="0"/>
              <a:t> </a:t>
            </a:r>
            <a:r>
              <a:rPr lang="nb-NO" dirty="0" err="1"/>
              <a:t>one’s</a:t>
            </a:r>
            <a:r>
              <a:rPr lang="nb-NO" dirty="0"/>
              <a:t> </a:t>
            </a:r>
            <a:r>
              <a:rPr lang="nb-NO" dirty="0" err="1"/>
              <a:t>own</a:t>
            </a:r>
            <a:r>
              <a:rPr lang="nb-NO" dirty="0"/>
              <a:t> </a:t>
            </a:r>
            <a:r>
              <a:rPr lang="nb-NO" dirty="0" err="1"/>
              <a:t>path</a:t>
            </a:r>
            <a:r>
              <a:rPr lang="nb-NO" dirty="0"/>
              <a:t> </a:t>
            </a:r>
            <a:r>
              <a:rPr lang="nb-NO" dirty="0" err="1"/>
              <a:t>through</a:t>
            </a:r>
            <a:r>
              <a:rPr lang="nb-NO" dirty="0"/>
              <a:t> </a:t>
            </a:r>
            <a:r>
              <a:rPr lang="nb-NO" dirty="0" err="1"/>
              <a:t>life</a:t>
            </a:r>
            <a:r>
              <a:rPr lang="nb-NO" dirty="0"/>
              <a:t>…‘</a:t>
            </a:r>
            <a:r>
              <a:rPr lang="nb-NO" u="sng" dirty="0" err="1"/>
              <a:t>autonomy</a:t>
            </a:r>
            <a:r>
              <a:rPr lang="nb-NO" dirty="0"/>
              <a:t>’. And(</a:t>
            </a:r>
            <a:r>
              <a:rPr lang="nb-NO" dirty="0" err="1"/>
              <a:t>second</a:t>
            </a:r>
            <a:r>
              <a:rPr lang="nb-NO" dirty="0"/>
              <a:t>)...</a:t>
            </a:r>
            <a:r>
              <a:rPr lang="nb-NO" dirty="0" err="1"/>
              <a:t>one</a:t>
            </a:r>
            <a:r>
              <a:rPr lang="nb-NO" dirty="0"/>
              <a:t> must have at </a:t>
            </a:r>
            <a:r>
              <a:rPr lang="nb-NO" dirty="0" err="1"/>
              <a:t>least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minimum </a:t>
            </a:r>
            <a:r>
              <a:rPr lang="nb-NO" dirty="0" err="1"/>
              <a:t>provision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resources</a:t>
            </a:r>
            <a:r>
              <a:rPr lang="nb-NO" dirty="0"/>
              <a:t> and </a:t>
            </a:r>
            <a:r>
              <a:rPr lang="nb-NO" dirty="0" err="1"/>
              <a:t>capabilities</a:t>
            </a:r>
            <a:r>
              <a:rPr lang="nb-NO" dirty="0"/>
              <a:t> (‘</a:t>
            </a:r>
            <a:r>
              <a:rPr lang="nb-NO" u="sng" dirty="0"/>
              <a:t>minimum </a:t>
            </a:r>
            <a:r>
              <a:rPr lang="nb-NO" u="sng" dirty="0" err="1"/>
              <a:t>provision</a:t>
            </a:r>
            <a:r>
              <a:rPr lang="nb-NO" dirty="0"/>
              <a:t>’)»…so (</a:t>
            </a:r>
            <a:r>
              <a:rPr lang="nb-NO" dirty="0" err="1"/>
              <a:t>third</a:t>
            </a:r>
            <a:r>
              <a:rPr lang="nb-NO" dirty="0"/>
              <a:t>) </a:t>
            </a:r>
            <a:r>
              <a:rPr lang="nb-NO" dirty="0" err="1"/>
              <a:t>others</a:t>
            </a:r>
            <a:r>
              <a:rPr lang="nb-NO" dirty="0"/>
              <a:t> must </a:t>
            </a:r>
            <a:r>
              <a:rPr lang="nb-NO" dirty="0" err="1"/>
              <a:t>also</a:t>
            </a:r>
            <a:r>
              <a:rPr lang="nb-NO" dirty="0"/>
              <a:t> not </a:t>
            </a:r>
            <a:r>
              <a:rPr lang="nb-NO" dirty="0" err="1"/>
              <a:t>forcibly</a:t>
            </a:r>
            <a:r>
              <a:rPr lang="nb-NO" dirty="0"/>
              <a:t> stop </a:t>
            </a:r>
            <a:r>
              <a:rPr lang="nb-NO" dirty="0" err="1"/>
              <a:t>one</a:t>
            </a:r>
            <a:r>
              <a:rPr lang="nb-NO" dirty="0"/>
              <a:t> from </a:t>
            </a:r>
            <a:r>
              <a:rPr lang="nb-NO" dirty="0" err="1"/>
              <a:t>pursuing</a:t>
            </a:r>
            <a:r>
              <a:rPr lang="nb-NO" dirty="0"/>
              <a:t> </a:t>
            </a:r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one</a:t>
            </a:r>
            <a:r>
              <a:rPr lang="nb-NO" dirty="0"/>
              <a:t> sees as a </a:t>
            </a:r>
            <a:r>
              <a:rPr lang="nb-NO" dirty="0" err="1"/>
              <a:t>worthwhile</a:t>
            </a:r>
            <a:r>
              <a:rPr lang="nb-NO" dirty="0"/>
              <a:t> </a:t>
            </a:r>
            <a:r>
              <a:rPr lang="nb-NO" dirty="0" err="1"/>
              <a:t>life</a:t>
            </a:r>
            <a:r>
              <a:rPr lang="nb-NO" dirty="0"/>
              <a:t> (</a:t>
            </a:r>
            <a:r>
              <a:rPr lang="nb-NO" dirty="0" err="1"/>
              <a:t>call</a:t>
            </a:r>
            <a:r>
              <a:rPr lang="nb-NO" dirty="0"/>
              <a:t> </a:t>
            </a:r>
            <a:r>
              <a:rPr lang="nb-NO" dirty="0" err="1"/>
              <a:t>this</a:t>
            </a:r>
            <a:r>
              <a:rPr lang="nb-NO" dirty="0"/>
              <a:t> ‘</a:t>
            </a:r>
            <a:r>
              <a:rPr lang="nb-NO" u="sng" dirty="0" err="1"/>
              <a:t>liberty</a:t>
            </a:r>
            <a:r>
              <a:rPr lang="nb-NO" dirty="0"/>
              <a:t>’)»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1129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Griffin’s</a:t>
            </a:r>
            <a:r>
              <a:rPr lang="nb-NO" dirty="0" smtClean="0"/>
              <a:t> </a:t>
            </a:r>
            <a:r>
              <a:rPr lang="nb-NO" dirty="0" err="1" smtClean="0"/>
              <a:t>Notion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Agency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pPr marL="0" indent="0" algn="just">
              <a:buNone/>
            </a:pPr>
            <a:r>
              <a:rPr lang="nb-NO" dirty="0" err="1" smtClean="0"/>
              <a:t>What</a:t>
            </a:r>
            <a:r>
              <a:rPr lang="nb-NO" dirty="0" smtClean="0"/>
              <a:t> </a:t>
            </a:r>
            <a:r>
              <a:rPr lang="nb-NO" dirty="0" err="1" smtClean="0"/>
              <a:t>about</a:t>
            </a:r>
            <a:r>
              <a:rPr lang="nb-NO" dirty="0" smtClean="0"/>
              <a:t> </a:t>
            </a:r>
            <a:r>
              <a:rPr lang="nb-NO" dirty="0" err="1" smtClean="0"/>
              <a:t>if</a:t>
            </a:r>
            <a:r>
              <a:rPr lang="nb-NO" dirty="0" smtClean="0"/>
              <a:t> </a:t>
            </a:r>
            <a:r>
              <a:rPr lang="nb-NO" dirty="0" err="1" smtClean="0"/>
              <a:t>someone</a:t>
            </a:r>
            <a:r>
              <a:rPr lang="nb-NO" dirty="0" smtClean="0"/>
              <a:t> is </a:t>
            </a:r>
            <a:r>
              <a:rPr lang="nb-NO" dirty="0" err="1" smtClean="0"/>
              <a:t>either</a:t>
            </a:r>
            <a:r>
              <a:rPr lang="nb-NO" dirty="0" smtClean="0"/>
              <a:t>: 1) a non-</a:t>
            </a:r>
            <a:r>
              <a:rPr lang="nb-NO" dirty="0" err="1" smtClean="0"/>
              <a:t>autonomous</a:t>
            </a:r>
            <a:r>
              <a:rPr lang="nb-NO" dirty="0" smtClean="0"/>
              <a:t> </a:t>
            </a:r>
            <a:r>
              <a:rPr lang="nb-NO" dirty="0" err="1" smtClean="0"/>
              <a:t>subject</a:t>
            </a:r>
            <a:r>
              <a:rPr lang="nb-NO" dirty="0"/>
              <a:t> </a:t>
            </a:r>
            <a:r>
              <a:rPr lang="nb-NO" dirty="0" smtClean="0"/>
              <a:t>2) </a:t>
            </a:r>
            <a:r>
              <a:rPr lang="nb-NO" dirty="0" err="1" smtClean="0"/>
              <a:t>does</a:t>
            </a:r>
            <a:r>
              <a:rPr lang="nb-NO" dirty="0" smtClean="0"/>
              <a:t> not </a:t>
            </a:r>
            <a:r>
              <a:rPr lang="nb-NO" dirty="0" err="1" smtClean="0"/>
              <a:t>enjoy</a:t>
            </a:r>
            <a:r>
              <a:rPr lang="nb-NO" dirty="0" smtClean="0"/>
              <a:t> </a:t>
            </a:r>
            <a:r>
              <a:rPr lang="nb-NO" dirty="0" err="1" smtClean="0"/>
              <a:t>minum</a:t>
            </a:r>
            <a:r>
              <a:rPr lang="nb-NO" dirty="0" smtClean="0"/>
              <a:t> </a:t>
            </a:r>
            <a:r>
              <a:rPr lang="nb-NO" dirty="0" err="1" smtClean="0"/>
              <a:t>provisions</a:t>
            </a:r>
            <a:r>
              <a:rPr lang="nb-NO" dirty="0"/>
              <a:t> </a:t>
            </a:r>
            <a:r>
              <a:rPr lang="nb-NO" dirty="0" smtClean="0"/>
              <a:t>3) is not </a:t>
            </a:r>
            <a:r>
              <a:rPr lang="nb-NO" dirty="0" err="1" smtClean="0"/>
              <a:t>enjoying</a:t>
            </a:r>
            <a:r>
              <a:rPr lang="nb-NO" dirty="0" smtClean="0"/>
              <a:t> </a:t>
            </a:r>
            <a:r>
              <a:rPr lang="nb-NO" dirty="0" err="1" smtClean="0"/>
              <a:t>freedom</a:t>
            </a:r>
            <a:r>
              <a:rPr lang="nb-NO" dirty="0" smtClean="0"/>
              <a:t>.</a:t>
            </a:r>
          </a:p>
          <a:p>
            <a:pPr marL="0" indent="0" algn="just">
              <a:buNone/>
            </a:pPr>
            <a:endParaRPr lang="nb-NO" dirty="0" smtClean="0"/>
          </a:p>
          <a:p>
            <a:pPr marL="0" indent="0" algn="just">
              <a:buNone/>
            </a:pP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one</a:t>
            </a:r>
            <a:r>
              <a:rPr lang="nb-NO" dirty="0" smtClean="0"/>
              <a:t> </a:t>
            </a:r>
            <a:r>
              <a:rPr lang="nb-NO" dirty="0" err="1" smtClean="0"/>
              <a:t>say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by </a:t>
            </a:r>
            <a:r>
              <a:rPr lang="nb-NO" dirty="0" err="1" smtClean="0"/>
              <a:t>following</a:t>
            </a:r>
            <a:r>
              <a:rPr lang="nb-NO" dirty="0" smtClean="0"/>
              <a:t> 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definition</a:t>
            </a:r>
            <a:r>
              <a:rPr lang="nb-NO" dirty="0" smtClean="0"/>
              <a:t> human </a:t>
            </a:r>
            <a:r>
              <a:rPr lang="nb-NO" dirty="0" err="1" smtClean="0"/>
              <a:t>rights</a:t>
            </a:r>
            <a:r>
              <a:rPr lang="nb-NO" dirty="0" smtClean="0"/>
              <a:t> </a:t>
            </a:r>
            <a:r>
              <a:rPr lang="nb-NO" dirty="0" err="1" smtClean="0"/>
              <a:t>belong</a:t>
            </a:r>
            <a:r>
              <a:rPr lang="nb-NO" dirty="0" smtClean="0"/>
              <a:t> to </a:t>
            </a:r>
            <a:r>
              <a:rPr lang="nb-NO" dirty="0" err="1" smtClean="0"/>
              <a:t>those</a:t>
            </a:r>
            <a:r>
              <a:rPr lang="nb-NO" dirty="0" smtClean="0"/>
              <a:t> </a:t>
            </a:r>
            <a:r>
              <a:rPr lang="nb-NO" dirty="0" err="1" smtClean="0"/>
              <a:t>who</a:t>
            </a:r>
            <a:r>
              <a:rPr lang="nb-NO" dirty="0" smtClean="0"/>
              <a:t> </a:t>
            </a:r>
            <a:r>
              <a:rPr lang="nb-NO" dirty="0" err="1" smtClean="0"/>
              <a:t>don’t</a:t>
            </a:r>
            <a:r>
              <a:rPr lang="nb-NO" dirty="0" smtClean="0"/>
              <a:t> </a:t>
            </a:r>
            <a:r>
              <a:rPr lang="nb-NO" dirty="0" err="1" smtClean="0"/>
              <a:t>need</a:t>
            </a:r>
            <a:r>
              <a:rPr lang="nb-NO" dirty="0" smtClean="0"/>
              <a:t> </a:t>
            </a:r>
            <a:r>
              <a:rPr lang="nb-NO" dirty="0" err="1" smtClean="0"/>
              <a:t>their</a:t>
            </a:r>
            <a:r>
              <a:rPr lang="nb-NO" dirty="0" smtClean="0"/>
              <a:t> </a:t>
            </a:r>
            <a:r>
              <a:rPr lang="nb-NO" dirty="0" err="1" smtClean="0"/>
              <a:t>protection</a:t>
            </a:r>
            <a:r>
              <a:rPr lang="nb-NO" dirty="0" smtClean="0"/>
              <a:t> !!</a:t>
            </a:r>
          </a:p>
        </p:txBody>
      </p:sp>
    </p:spTree>
    <p:extLst>
      <p:ext uri="{BB962C8B-B14F-4D97-AF65-F5344CB8AC3E}">
        <p14:creationId xmlns:p14="http://schemas.microsoft.com/office/powerpoint/2010/main" val="1107882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The Problem of Rights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err="1" smtClean="0"/>
              <a:t>Whose</a:t>
            </a:r>
            <a:r>
              <a:rPr lang="nb-NO" dirty="0" smtClean="0"/>
              <a:t> Rights?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Who is NOT included in the category of normative agents?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«Human infants are not normative agents. </a:t>
            </a:r>
            <a:r>
              <a:rPr lang="nb-NO" dirty="0" err="1" smtClean="0"/>
              <a:t>Neither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human </a:t>
            </a:r>
            <a:r>
              <a:rPr lang="nb-NO" dirty="0" err="1" smtClean="0"/>
              <a:t>foetuses</a:t>
            </a:r>
            <a:r>
              <a:rPr lang="nb-NO" dirty="0" smtClean="0"/>
              <a:t>, nor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severely</a:t>
            </a:r>
            <a:r>
              <a:rPr lang="nb-NO" dirty="0" smtClean="0"/>
              <a:t> </a:t>
            </a:r>
            <a:r>
              <a:rPr lang="nb-NO" dirty="0" err="1" smtClean="0"/>
              <a:t>mentally</a:t>
            </a:r>
            <a:r>
              <a:rPr lang="nb-NO" dirty="0" smtClean="0"/>
              <a:t> </a:t>
            </a:r>
            <a:r>
              <a:rPr lang="nb-NO" dirty="0" err="1" smtClean="0"/>
              <a:t>handiccapped</a:t>
            </a:r>
            <a:r>
              <a:rPr lang="nb-NO" dirty="0" smtClean="0"/>
              <a:t>, nor </a:t>
            </a:r>
            <a:r>
              <a:rPr lang="nb-NO" dirty="0" err="1" smtClean="0"/>
              <a:t>sufferers</a:t>
            </a:r>
            <a:r>
              <a:rPr lang="nb-NO" dirty="0" smtClean="0"/>
              <a:t> from </a:t>
            </a:r>
            <a:r>
              <a:rPr lang="nb-NO" dirty="0" err="1" smtClean="0"/>
              <a:t>advanced</a:t>
            </a:r>
            <a:r>
              <a:rPr lang="nb-NO" dirty="0" smtClean="0"/>
              <a:t> dementia»p.83</a:t>
            </a:r>
          </a:p>
          <a:p>
            <a:pPr marL="0" indent="0">
              <a:buNone/>
            </a:pPr>
            <a:r>
              <a:rPr lang="nb-NO" dirty="0" smtClean="0"/>
              <a:t>Ergo: for Griffin </a:t>
            </a:r>
            <a:r>
              <a:rPr lang="nb-NO" dirty="0" err="1" smtClean="0"/>
              <a:t>they</a:t>
            </a:r>
            <a:r>
              <a:rPr lang="nb-NO" dirty="0" smtClean="0"/>
              <a:t> </a:t>
            </a:r>
            <a:r>
              <a:rPr lang="nb-NO" dirty="0" err="1" smtClean="0"/>
              <a:t>don’t</a:t>
            </a:r>
            <a:r>
              <a:rPr lang="nb-NO" dirty="0" smtClean="0"/>
              <a:t> have human </a:t>
            </a:r>
            <a:r>
              <a:rPr lang="nb-NO" dirty="0" err="1" smtClean="0"/>
              <a:t>rights</a:t>
            </a:r>
            <a:r>
              <a:rPr lang="nb-NO" dirty="0" smtClean="0"/>
              <a:t>…!  </a:t>
            </a:r>
            <a:r>
              <a:rPr lang="nb-NO" dirty="0" err="1" smtClean="0"/>
              <a:t>Let’s</a:t>
            </a:r>
            <a:r>
              <a:rPr lang="nb-NO" dirty="0" smtClean="0"/>
              <a:t> </a:t>
            </a:r>
            <a:r>
              <a:rPr lang="nb-NO" dirty="0" err="1" smtClean="0"/>
              <a:t>explain</a:t>
            </a:r>
            <a:r>
              <a:rPr lang="nb-NO" dirty="0" smtClean="0"/>
              <a:t>.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8076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Rights and Agency in J.Griffin </a:t>
            </a:r>
            <a:r>
              <a:rPr lang="it-IT" dirty="0"/>
              <a:t>On Human Rights, OUP 2008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nb-NO" dirty="0" err="1"/>
              <a:t>C</a:t>
            </a:r>
            <a:r>
              <a:rPr lang="nb-NO" dirty="0" err="1" smtClean="0"/>
              <a:t>hildren</a:t>
            </a:r>
            <a:r>
              <a:rPr lang="nb-NO" dirty="0" smtClean="0"/>
              <a:t> as </a:t>
            </a:r>
            <a:r>
              <a:rPr lang="nb-NO" dirty="0" err="1" smtClean="0"/>
              <a:t>potential</a:t>
            </a:r>
            <a:r>
              <a:rPr lang="nb-NO" dirty="0" smtClean="0"/>
              <a:t> agents: </a:t>
            </a:r>
            <a:r>
              <a:rPr lang="nb-NO" dirty="0" err="1" smtClean="0"/>
              <a:t>they</a:t>
            </a:r>
            <a:r>
              <a:rPr lang="nb-NO" dirty="0" smtClean="0"/>
              <a:t> have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power</a:t>
            </a:r>
            <a:r>
              <a:rPr lang="nb-NO" dirty="0" smtClean="0"/>
              <a:t> to </a:t>
            </a:r>
            <a:r>
              <a:rPr lang="nb-NO" dirty="0" err="1" smtClean="0"/>
              <a:t>become</a:t>
            </a:r>
            <a:r>
              <a:rPr lang="nb-NO" dirty="0" smtClean="0"/>
              <a:t> an agent (and </a:t>
            </a:r>
            <a:r>
              <a:rPr lang="nb-NO" dirty="0" err="1" smtClean="0"/>
              <a:t>therefore</a:t>
            </a:r>
            <a:r>
              <a:rPr lang="nb-NO" dirty="0" smtClean="0"/>
              <a:t> moral </a:t>
            </a:r>
            <a:r>
              <a:rPr lang="nb-NO" dirty="0" err="1" smtClean="0"/>
              <a:t>worthiness</a:t>
            </a:r>
            <a:r>
              <a:rPr lang="nb-NO" dirty="0" smtClean="0"/>
              <a:t>) </a:t>
            </a:r>
            <a:r>
              <a:rPr lang="nb-NO" dirty="0" err="1" smtClean="0"/>
              <a:t>but</a:t>
            </a:r>
            <a:r>
              <a:rPr lang="nb-NO" dirty="0" smtClean="0"/>
              <a:t> </a:t>
            </a:r>
            <a:r>
              <a:rPr lang="nb-NO" dirty="0" err="1" smtClean="0"/>
              <a:t>this</a:t>
            </a:r>
            <a:r>
              <a:rPr lang="nb-NO" dirty="0" smtClean="0"/>
              <a:t> is at an </a:t>
            </a:r>
            <a:r>
              <a:rPr lang="nb-NO" dirty="0" err="1" smtClean="0"/>
              <a:t>underdeveloped</a:t>
            </a:r>
            <a:r>
              <a:rPr lang="nb-NO" dirty="0" smtClean="0"/>
              <a:t> stage.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err="1" smtClean="0"/>
              <a:t>Griffin’s</a:t>
            </a:r>
            <a:r>
              <a:rPr lang="nb-NO" dirty="0" smtClean="0"/>
              <a:t> </a:t>
            </a:r>
            <a:r>
              <a:rPr lang="nb-NO" dirty="0" err="1" smtClean="0"/>
              <a:t>objection</a:t>
            </a:r>
            <a:r>
              <a:rPr lang="nb-NO" dirty="0" smtClean="0"/>
              <a:t>: </a:t>
            </a:r>
            <a:r>
              <a:rPr lang="nb-NO" dirty="0" err="1" smtClean="0"/>
              <a:t>then</a:t>
            </a:r>
            <a:r>
              <a:rPr lang="nb-NO" dirty="0" smtClean="0"/>
              <a:t> </a:t>
            </a:r>
            <a:r>
              <a:rPr lang="nb-NO" dirty="0" err="1" smtClean="0"/>
              <a:t>also</a:t>
            </a:r>
            <a:r>
              <a:rPr lang="nb-NO" dirty="0" smtClean="0"/>
              <a:t> embryo, </a:t>
            </a:r>
            <a:r>
              <a:rPr lang="nb-NO" dirty="0" err="1" smtClean="0"/>
              <a:t>sperm</a:t>
            </a:r>
            <a:r>
              <a:rPr lang="nb-NO" dirty="0" smtClean="0"/>
              <a:t>, egg etc.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potential</a:t>
            </a:r>
            <a:r>
              <a:rPr lang="nb-NO" dirty="0" smtClean="0"/>
              <a:t> agents </a:t>
            </a:r>
            <a:r>
              <a:rPr lang="nb-NO" dirty="0" err="1" smtClean="0"/>
              <a:t>morally</a:t>
            </a:r>
            <a:r>
              <a:rPr lang="nb-NO" dirty="0" smtClean="0"/>
              <a:t> </a:t>
            </a:r>
            <a:r>
              <a:rPr lang="nb-NO" dirty="0" err="1" smtClean="0"/>
              <a:t>worthy</a:t>
            </a:r>
            <a:r>
              <a:rPr lang="nb-NO" dirty="0" smtClean="0"/>
              <a:t>…</a:t>
            </a:r>
            <a:r>
              <a:rPr lang="nb-NO" dirty="0" err="1" smtClean="0"/>
              <a:t>but</a:t>
            </a:r>
            <a:r>
              <a:rPr lang="nb-NO" dirty="0" smtClean="0"/>
              <a:t> </a:t>
            </a:r>
            <a:r>
              <a:rPr lang="nb-NO" dirty="0" err="1" smtClean="0"/>
              <a:t>this</a:t>
            </a:r>
            <a:r>
              <a:rPr lang="nb-NO" dirty="0" smtClean="0"/>
              <a:t> is a </a:t>
            </a:r>
            <a:r>
              <a:rPr lang="nb-NO" i="1" dirty="0" err="1" smtClean="0"/>
              <a:t>reductio</a:t>
            </a:r>
            <a:r>
              <a:rPr lang="nb-NO" i="1" dirty="0" smtClean="0"/>
              <a:t> ad absurdum</a:t>
            </a:r>
            <a:r>
              <a:rPr lang="nb-NO" dirty="0" smtClean="0"/>
              <a:t>! And </a:t>
            </a:r>
            <a:r>
              <a:rPr lang="nb-NO" dirty="0" err="1" smtClean="0"/>
              <a:t>then</a:t>
            </a:r>
            <a:r>
              <a:rPr lang="nb-NO" dirty="0" smtClean="0"/>
              <a:t> </a:t>
            </a:r>
            <a:r>
              <a:rPr lang="nb-NO" dirty="0" err="1" smtClean="0"/>
              <a:t>what</a:t>
            </a:r>
            <a:r>
              <a:rPr lang="nb-NO" dirty="0" smtClean="0"/>
              <a:t> </a:t>
            </a:r>
            <a:r>
              <a:rPr lang="nb-NO" dirty="0" err="1" smtClean="0"/>
              <a:t>about</a:t>
            </a:r>
            <a:r>
              <a:rPr lang="nb-NO" dirty="0" smtClean="0"/>
              <a:t> </a:t>
            </a:r>
            <a:r>
              <a:rPr lang="nb-NO" dirty="0" err="1" smtClean="0"/>
              <a:t>those</a:t>
            </a:r>
            <a:r>
              <a:rPr lang="nb-NO" dirty="0" smtClean="0"/>
              <a:t> </a:t>
            </a:r>
            <a:r>
              <a:rPr lang="nb-NO" dirty="0" err="1" smtClean="0"/>
              <a:t>defective</a:t>
            </a:r>
            <a:r>
              <a:rPr lang="nb-NO" dirty="0" smtClean="0"/>
              <a:t> agents (</a:t>
            </a:r>
            <a:r>
              <a:rPr lang="nb-NO" dirty="0" err="1" smtClean="0"/>
              <a:t>even</a:t>
            </a:r>
            <a:r>
              <a:rPr lang="nb-NO" dirty="0" smtClean="0"/>
              <a:t> </a:t>
            </a:r>
            <a:r>
              <a:rPr lang="nb-NO" dirty="0" err="1" smtClean="0"/>
              <a:t>handicapped</a:t>
            </a:r>
            <a:r>
              <a:rPr lang="nb-NO" dirty="0" smtClean="0"/>
              <a:t> </a:t>
            </a:r>
            <a:r>
              <a:rPr lang="nb-NO" dirty="0" err="1" smtClean="0"/>
              <a:t>people</a:t>
            </a:r>
            <a:r>
              <a:rPr lang="nb-NO" dirty="0" smtClean="0"/>
              <a:t>) </a:t>
            </a:r>
            <a:r>
              <a:rPr lang="nb-NO" dirty="0" err="1" smtClean="0"/>
              <a:t>who</a:t>
            </a:r>
            <a:r>
              <a:rPr lang="nb-NO" dirty="0" smtClean="0"/>
              <a:t> </a:t>
            </a:r>
            <a:r>
              <a:rPr lang="nb-NO" dirty="0" err="1" smtClean="0"/>
              <a:t>will</a:t>
            </a:r>
            <a:r>
              <a:rPr lang="nb-NO" dirty="0" smtClean="0"/>
              <a:t> never </a:t>
            </a:r>
            <a:r>
              <a:rPr lang="nb-NO" dirty="0" err="1" smtClean="0"/>
              <a:t>develop</a:t>
            </a:r>
            <a:r>
              <a:rPr lang="nb-NO" dirty="0" smtClean="0"/>
              <a:t>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potentiality</a:t>
            </a:r>
            <a:r>
              <a:rPr lang="nb-NO" dirty="0" smtClean="0"/>
              <a:t>?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2579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Rights and Agency in J.Griffin </a:t>
            </a:r>
            <a:r>
              <a:rPr lang="it-IT" dirty="0"/>
              <a:t>On Human Rights, OUP 2008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nb-NO" dirty="0" smtClean="0"/>
              <a:t>Griffin </a:t>
            </a:r>
            <a:r>
              <a:rPr lang="nb-NO" dirty="0" err="1" smtClean="0"/>
              <a:t>refers</a:t>
            </a:r>
            <a:r>
              <a:rPr lang="nb-NO" dirty="0" smtClean="0"/>
              <a:t> to </a:t>
            </a:r>
            <a:r>
              <a:rPr lang="nb-NO" dirty="0" err="1" smtClean="0"/>
              <a:t>the</a:t>
            </a:r>
            <a:r>
              <a:rPr lang="nb-NO" dirty="0" smtClean="0"/>
              <a:t> UN Convention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Rights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Child (1989) </a:t>
            </a:r>
            <a:r>
              <a:rPr lang="nb-NO" dirty="0" err="1" smtClean="0"/>
              <a:t>where</a:t>
            </a:r>
            <a:r>
              <a:rPr lang="nb-NO" dirty="0" smtClean="0"/>
              <a:t> </a:t>
            </a:r>
            <a:r>
              <a:rPr lang="nb-NO" dirty="0" err="1" smtClean="0"/>
              <a:t>emphasis</a:t>
            </a:r>
            <a:r>
              <a:rPr lang="nb-NO" dirty="0" smtClean="0"/>
              <a:t> is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children’s</a:t>
            </a:r>
            <a:r>
              <a:rPr lang="nb-NO" dirty="0" smtClean="0"/>
              <a:t> </a:t>
            </a:r>
            <a:r>
              <a:rPr lang="nb-NO" u="sng" dirty="0" err="1" smtClean="0"/>
              <a:t>vulnerability</a:t>
            </a:r>
            <a:r>
              <a:rPr lang="nb-NO" dirty="0" smtClean="0"/>
              <a:t> and </a:t>
            </a:r>
            <a:r>
              <a:rPr lang="nb-NO" u="sng" dirty="0" smtClean="0"/>
              <a:t>not </a:t>
            </a:r>
            <a:r>
              <a:rPr lang="nb-NO" u="sng" dirty="0" err="1" smtClean="0"/>
              <a:t>potentiality</a:t>
            </a:r>
            <a:r>
              <a:rPr lang="nb-NO" u="sng" dirty="0" smtClean="0"/>
              <a:t>. </a:t>
            </a:r>
          </a:p>
          <a:p>
            <a:pPr marL="0" indent="0" algn="just">
              <a:buNone/>
            </a:pPr>
            <a:endParaRPr lang="nb-NO" dirty="0" smtClean="0"/>
          </a:p>
          <a:p>
            <a:pPr marL="0" indent="0" algn="just">
              <a:buNone/>
            </a:pPr>
            <a:r>
              <a:rPr lang="nb-NO" dirty="0" smtClean="0"/>
              <a:t>From </a:t>
            </a:r>
            <a:r>
              <a:rPr lang="nb-NO" dirty="0" err="1" smtClean="0"/>
              <a:t>vulnerability</a:t>
            </a:r>
            <a:r>
              <a:rPr lang="nb-NO" dirty="0" smtClean="0"/>
              <a:t> it </a:t>
            </a:r>
            <a:r>
              <a:rPr lang="nb-NO" dirty="0" err="1" smtClean="0"/>
              <a:t>cannot</a:t>
            </a:r>
            <a:r>
              <a:rPr lang="nb-NO" dirty="0" smtClean="0"/>
              <a:t> be </a:t>
            </a:r>
            <a:r>
              <a:rPr lang="nb-NO" dirty="0" err="1" smtClean="0"/>
              <a:t>deduced</a:t>
            </a:r>
            <a:r>
              <a:rPr lang="nb-NO" dirty="0" smtClean="0"/>
              <a:t> human </a:t>
            </a:r>
            <a:r>
              <a:rPr lang="nb-NO" dirty="0" err="1" smtClean="0"/>
              <a:t>rights</a:t>
            </a:r>
            <a:r>
              <a:rPr lang="nb-NO" dirty="0" smtClean="0"/>
              <a:t>, as Griffin </a:t>
            </a:r>
            <a:r>
              <a:rPr lang="nb-NO" dirty="0" err="1" smtClean="0"/>
              <a:t>says</a:t>
            </a:r>
            <a:r>
              <a:rPr lang="nb-NO" dirty="0" smtClean="0"/>
              <a:t> «</a:t>
            </a:r>
            <a:r>
              <a:rPr lang="nb-NO" dirty="0" err="1" smtClean="0"/>
              <a:t>also</a:t>
            </a:r>
            <a:r>
              <a:rPr lang="nb-NO" dirty="0" smtClean="0"/>
              <a:t> plants </a:t>
            </a:r>
            <a:r>
              <a:rPr lang="nb-NO" dirty="0" err="1" smtClean="0"/>
              <a:t>are</a:t>
            </a:r>
            <a:r>
              <a:rPr lang="nb-NO" dirty="0" smtClean="0"/>
              <a:t> vulnerable!» p.85</a:t>
            </a:r>
          </a:p>
          <a:p>
            <a:pPr marL="0" indent="0" algn="just">
              <a:buNone/>
            </a:pPr>
            <a:endParaRPr lang="nb-NO" dirty="0"/>
          </a:p>
          <a:p>
            <a:pPr marL="0" indent="0" algn="just">
              <a:buNone/>
            </a:pPr>
            <a:r>
              <a:rPr lang="nb-NO" dirty="0" smtClean="0"/>
              <a:t>So for Griffin </a:t>
            </a:r>
            <a:r>
              <a:rPr lang="nb-NO" dirty="0" err="1" smtClean="0"/>
              <a:t>the</a:t>
            </a:r>
            <a:r>
              <a:rPr lang="nb-NO" dirty="0" smtClean="0"/>
              <a:t> UN Convention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Rights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Child FAILS to </a:t>
            </a:r>
            <a:r>
              <a:rPr lang="nb-NO" dirty="0" err="1" smtClean="0"/>
              <a:t>ground</a:t>
            </a:r>
            <a:r>
              <a:rPr lang="nb-NO" dirty="0" smtClean="0"/>
              <a:t> human </a:t>
            </a:r>
            <a:r>
              <a:rPr lang="nb-NO" dirty="0" err="1" smtClean="0"/>
              <a:t>rights</a:t>
            </a:r>
            <a:r>
              <a:rPr lang="nb-NO" dirty="0" smtClean="0"/>
              <a:t> for </a:t>
            </a:r>
            <a:r>
              <a:rPr lang="nb-NO" dirty="0" err="1" smtClean="0"/>
              <a:t>children</a:t>
            </a:r>
            <a:r>
              <a:rPr lang="nb-NO" dirty="0" smtClean="0"/>
              <a:t>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6976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Rights</a:t>
            </a:r>
            <a:r>
              <a:rPr lang="it-IT" dirty="0"/>
              <a:t> and Agency in </a:t>
            </a:r>
            <a:r>
              <a:rPr lang="it-IT" dirty="0" err="1"/>
              <a:t>J.Griffin</a:t>
            </a:r>
            <a:r>
              <a:rPr lang="it-IT" dirty="0"/>
              <a:t> On Human </a:t>
            </a:r>
            <a:r>
              <a:rPr lang="it-IT" dirty="0" err="1"/>
              <a:t>Rights</a:t>
            </a:r>
            <a:r>
              <a:rPr lang="it-IT" dirty="0"/>
              <a:t>, OUP 2008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Is this true?</a:t>
            </a:r>
          </a:p>
          <a:p>
            <a:pPr marL="0" indent="0">
              <a:buNone/>
            </a:pPr>
            <a:endParaRPr lang="en-US" b="1" smtClean="0"/>
          </a:p>
          <a:p>
            <a:pPr marL="0" indent="0">
              <a:buNone/>
            </a:pPr>
            <a:r>
              <a:rPr lang="en-US" b="1" smtClean="0"/>
              <a:t>Convention </a:t>
            </a:r>
            <a:r>
              <a:rPr lang="en-US" b="1" dirty="0"/>
              <a:t>on the Rights of the Child </a:t>
            </a:r>
            <a:endParaRPr lang="en-US" b="1" i="1" dirty="0" smtClean="0"/>
          </a:p>
          <a:p>
            <a:r>
              <a:rPr lang="en-US" b="1" i="1" dirty="0" smtClean="0"/>
              <a:t>Article </a:t>
            </a:r>
            <a:r>
              <a:rPr lang="en-US" b="1" i="1" dirty="0"/>
              <a:t>12 </a:t>
            </a:r>
            <a:endParaRPr lang="nb-NO" dirty="0"/>
          </a:p>
          <a:p>
            <a:pPr marL="0" indent="0">
              <a:buNone/>
            </a:pPr>
            <a:r>
              <a:rPr lang="en-US" dirty="0"/>
              <a:t>1. States Parties shall assure </a:t>
            </a:r>
            <a:r>
              <a:rPr lang="en-US" u="sng" dirty="0"/>
              <a:t>to the child who is capable of forming his or her own views the right to expre</a:t>
            </a:r>
            <a:r>
              <a:rPr lang="en-US" dirty="0"/>
              <a:t>ss those views freely in all matters affecting the child, the views of the child being given due weight in accordance with the age and maturity of the child. 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07194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Rights and Agency in J.Griffin </a:t>
            </a:r>
            <a:r>
              <a:rPr lang="it-IT" dirty="0"/>
              <a:t>On Human Rights, OUP 2008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 err="1" smtClean="0"/>
              <a:t>Griffin’s</a:t>
            </a:r>
            <a:r>
              <a:rPr lang="nb-NO" dirty="0" smtClean="0"/>
              <a:t> argument </a:t>
            </a:r>
            <a:r>
              <a:rPr lang="nb-NO" dirty="0" err="1" smtClean="0"/>
              <a:t>goes</a:t>
            </a:r>
            <a:r>
              <a:rPr lang="nb-NO" dirty="0" smtClean="0"/>
              <a:t> like </a:t>
            </a:r>
            <a:r>
              <a:rPr lang="nb-NO" dirty="0" err="1" smtClean="0"/>
              <a:t>this</a:t>
            </a:r>
            <a:r>
              <a:rPr lang="nb-NO" dirty="0" smtClean="0"/>
              <a:t>: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No </a:t>
            </a:r>
            <a:r>
              <a:rPr lang="nb-NO" dirty="0" err="1" smtClean="0"/>
              <a:t>inference</a:t>
            </a:r>
            <a:r>
              <a:rPr lang="nb-NO" dirty="0" smtClean="0"/>
              <a:t> from </a:t>
            </a:r>
            <a:r>
              <a:rPr lang="nb-NO" dirty="0" err="1" smtClean="0"/>
              <a:t>something</a:t>
            </a:r>
            <a:r>
              <a:rPr lang="nb-NO" dirty="0" smtClean="0"/>
              <a:t> </a:t>
            </a:r>
            <a:r>
              <a:rPr lang="nb-NO" dirty="0" err="1" smtClean="0"/>
              <a:t>being</a:t>
            </a:r>
            <a:r>
              <a:rPr lang="nb-NO" dirty="0" smtClean="0"/>
              <a:t> </a:t>
            </a:r>
            <a:r>
              <a:rPr lang="nb-NO" dirty="0" err="1" smtClean="0"/>
              <a:t>morally</a:t>
            </a:r>
            <a:r>
              <a:rPr lang="nb-NO" dirty="0" smtClean="0"/>
              <a:t> </a:t>
            </a:r>
            <a:r>
              <a:rPr lang="nb-NO" dirty="0" err="1" smtClean="0"/>
              <a:t>significant</a:t>
            </a:r>
            <a:r>
              <a:rPr lang="nb-NO" dirty="0" smtClean="0"/>
              <a:t> to </a:t>
            </a:r>
            <a:r>
              <a:rPr lang="nb-NO" dirty="0" err="1" smtClean="0"/>
              <a:t>its</a:t>
            </a:r>
            <a:r>
              <a:rPr lang="nb-NO" dirty="0" smtClean="0"/>
              <a:t> </a:t>
            </a:r>
            <a:r>
              <a:rPr lang="nb-NO" dirty="0" err="1" smtClean="0"/>
              <a:t>bearing</a:t>
            </a:r>
            <a:r>
              <a:rPr lang="nb-NO" dirty="0" smtClean="0"/>
              <a:t> human </a:t>
            </a:r>
            <a:r>
              <a:rPr lang="nb-NO" dirty="0" err="1" smtClean="0"/>
              <a:t>rights</a:t>
            </a:r>
            <a:r>
              <a:rPr lang="nb-NO" dirty="0" smtClean="0"/>
              <a:t>!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 algn="just">
              <a:buNone/>
            </a:pPr>
            <a:r>
              <a:rPr lang="nb-NO" dirty="0" err="1" smtClean="0"/>
              <a:t>Many</a:t>
            </a:r>
            <a:r>
              <a:rPr lang="nb-NO" dirty="0" smtClean="0"/>
              <a:t> </a:t>
            </a:r>
            <a:r>
              <a:rPr lang="nb-NO" dirty="0" err="1" smtClean="0"/>
              <a:t>entities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morally</a:t>
            </a:r>
            <a:r>
              <a:rPr lang="nb-NO" dirty="0" smtClean="0"/>
              <a:t> </a:t>
            </a:r>
            <a:r>
              <a:rPr lang="nb-NO" dirty="0" err="1" smtClean="0"/>
              <a:t>significant</a:t>
            </a:r>
            <a:r>
              <a:rPr lang="nb-NO" dirty="0" smtClean="0"/>
              <a:t> </a:t>
            </a:r>
            <a:r>
              <a:rPr lang="nb-NO" dirty="0" err="1" smtClean="0"/>
              <a:t>yet</a:t>
            </a:r>
            <a:r>
              <a:rPr lang="nb-NO" dirty="0" smtClean="0"/>
              <a:t> do not </a:t>
            </a:r>
            <a:r>
              <a:rPr lang="nb-NO" dirty="0" err="1" smtClean="0"/>
              <a:t>bear</a:t>
            </a:r>
            <a:r>
              <a:rPr lang="nb-NO" dirty="0" smtClean="0"/>
              <a:t> human </a:t>
            </a:r>
            <a:r>
              <a:rPr lang="nb-NO" dirty="0" err="1" smtClean="0"/>
              <a:t>rights</a:t>
            </a:r>
            <a:r>
              <a:rPr lang="nb-NO" dirty="0" smtClean="0"/>
              <a:t> (i.e. </a:t>
            </a:r>
            <a:r>
              <a:rPr lang="nb-NO" dirty="0" err="1" smtClean="0"/>
              <a:t>children</a:t>
            </a:r>
            <a:r>
              <a:rPr lang="nb-NO" dirty="0" smtClean="0"/>
              <a:t> and all </a:t>
            </a:r>
            <a:r>
              <a:rPr lang="nb-NO" dirty="0" err="1" smtClean="0"/>
              <a:t>potential</a:t>
            </a:r>
            <a:r>
              <a:rPr lang="nb-NO" dirty="0" smtClean="0"/>
              <a:t> agents).</a:t>
            </a:r>
          </a:p>
          <a:p>
            <a:pPr marL="0" indent="0" algn="just">
              <a:buNone/>
            </a:pPr>
            <a:endParaRPr lang="nb-NO" dirty="0" smtClean="0"/>
          </a:p>
          <a:p>
            <a:pPr marL="0" indent="0" algn="just">
              <a:buNone/>
            </a:pPr>
            <a:r>
              <a:rPr lang="nb-NO" dirty="0" err="1" smtClean="0"/>
              <a:t>But</a:t>
            </a:r>
            <a:r>
              <a:rPr lang="nb-NO" dirty="0" smtClean="0"/>
              <a:t> Griffin </a:t>
            </a:r>
            <a:r>
              <a:rPr lang="nb-NO" dirty="0" err="1" smtClean="0"/>
              <a:t>recognises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case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children</a:t>
            </a:r>
            <a:r>
              <a:rPr lang="nb-NO" dirty="0" smtClean="0"/>
              <a:t>  (not </a:t>
            </a:r>
            <a:r>
              <a:rPr lang="nb-NO" dirty="0" err="1" smtClean="0"/>
              <a:t>infants</a:t>
            </a:r>
            <a:r>
              <a:rPr lang="nb-NO" dirty="0" smtClean="0"/>
              <a:t>) </a:t>
            </a:r>
            <a:r>
              <a:rPr lang="nb-NO" dirty="0" err="1" smtClean="0"/>
              <a:t>one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say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they</a:t>
            </a:r>
            <a:r>
              <a:rPr lang="nb-NO" dirty="0" smtClean="0"/>
              <a:t> </a:t>
            </a:r>
            <a:r>
              <a:rPr lang="nb-NO" dirty="0" err="1" smtClean="0"/>
              <a:t>acquire</a:t>
            </a:r>
            <a:r>
              <a:rPr lang="nb-NO" dirty="0" smtClean="0"/>
              <a:t> </a:t>
            </a:r>
            <a:r>
              <a:rPr lang="nb-NO" dirty="0" err="1" smtClean="0"/>
              <a:t>rights</a:t>
            </a:r>
            <a:r>
              <a:rPr lang="nb-NO" dirty="0" smtClean="0"/>
              <a:t> </a:t>
            </a:r>
            <a:r>
              <a:rPr lang="nb-NO" u="sng" dirty="0" smtClean="0"/>
              <a:t>in stages</a:t>
            </a:r>
            <a:r>
              <a:rPr lang="nb-NO" dirty="0" smtClean="0"/>
              <a:t> </a:t>
            </a:r>
            <a:r>
              <a:rPr lang="nb-NO" dirty="0" err="1" smtClean="0"/>
              <a:t>according</a:t>
            </a:r>
            <a:r>
              <a:rPr lang="nb-NO" dirty="0" smtClean="0"/>
              <a:t> to </a:t>
            </a:r>
            <a:r>
              <a:rPr lang="nb-NO" dirty="0" err="1" smtClean="0"/>
              <a:t>their</a:t>
            </a:r>
            <a:r>
              <a:rPr lang="nb-NO" dirty="0" smtClean="0"/>
              <a:t> </a:t>
            </a:r>
            <a:r>
              <a:rPr lang="nb-NO" dirty="0" err="1" smtClean="0"/>
              <a:t>agency’s</a:t>
            </a:r>
            <a:r>
              <a:rPr lang="nb-NO" dirty="0" smtClean="0"/>
              <a:t> </a:t>
            </a:r>
            <a:r>
              <a:rPr lang="nb-NO" dirty="0" err="1" smtClean="0"/>
              <a:t>development</a:t>
            </a:r>
            <a:r>
              <a:rPr lang="nb-NO" dirty="0" smtClean="0"/>
              <a:t>!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4421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Rights and Agency in J.Griffin </a:t>
            </a:r>
            <a:r>
              <a:rPr lang="it-IT" dirty="0"/>
              <a:t>On Human Rights, OUP 2008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nb-NO" dirty="0" smtClean="0"/>
              <a:t>Griffin </a:t>
            </a:r>
            <a:r>
              <a:rPr lang="nb-NO" dirty="0" err="1" smtClean="0"/>
              <a:t>conclusion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what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category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human </a:t>
            </a:r>
            <a:r>
              <a:rPr lang="nb-NO" dirty="0" err="1" smtClean="0"/>
              <a:t>rights</a:t>
            </a:r>
            <a:r>
              <a:rPr lang="nb-NO" dirty="0" smtClean="0"/>
              <a:t> </a:t>
            </a:r>
            <a:r>
              <a:rPr lang="nb-NO" dirty="0" err="1" smtClean="0"/>
              <a:t>includes</a:t>
            </a:r>
            <a:r>
              <a:rPr lang="nb-NO" dirty="0" smtClean="0"/>
              <a:t>:</a:t>
            </a:r>
          </a:p>
          <a:p>
            <a:pPr marL="0" indent="0" algn="just">
              <a:buNone/>
            </a:pPr>
            <a:endParaRPr lang="nb-NO" dirty="0"/>
          </a:p>
          <a:p>
            <a:pPr marL="0" indent="0" algn="just">
              <a:buNone/>
            </a:pPr>
            <a:r>
              <a:rPr lang="nb-NO" dirty="0" smtClean="0"/>
              <a:t> «My </a:t>
            </a:r>
            <a:r>
              <a:rPr lang="nb-NO" dirty="0" err="1" smtClean="0"/>
              <a:t>belief</a:t>
            </a:r>
            <a:r>
              <a:rPr lang="nb-NO" dirty="0" smtClean="0"/>
              <a:t> is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we</a:t>
            </a:r>
            <a:r>
              <a:rPr lang="nb-NO" dirty="0" smtClean="0"/>
              <a:t> have a </a:t>
            </a:r>
            <a:r>
              <a:rPr lang="nb-NO" dirty="0" err="1" smtClean="0"/>
              <a:t>better</a:t>
            </a:r>
            <a:r>
              <a:rPr lang="nb-NO" dirty="0" smtClean="0"/>
              <a:t> </a:t>
            </a:r>
            <a:r>
              <a:rPr lang="nb-NO" dirty="0" err="1" smtClean="0"/>
              <a:t>chance</a:t>
            </a:r>
            <a:r>
              <a:rPr lang="nb-NO" dirty="0" smtClean="0"/>
              <a:t> 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improving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discourse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human </a:t>
            </a:r>
            <a:r>
              <a:rPr lang="nb-NO" dirty="0" err="1" smtClean="0"/>
              <a:t>rights</a:t>
            </a:r>
            <a:r>
              <a:rPr lang="nb-NO" dirty="0" smtClean="0"/>
              <a:t> </a:t>
            </a:r>
            <a:r>
              <a:rPr lang="nb-NO" dirty="0" err="1" smtClean="0"/>
              <a:t>if</a:t>
            </a:r>
            <a:r>
              <a:rPr lang="nb-NO" dirty="0" smtClean="0"/>
              <a:t> </a:t>
            </a: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stipulate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only</a:t>
            </a:r>
            <a:r>
              <a:rPr lang="nb-NO" dirty="0" smtClean="0"/>
              <a:t> normative agents </a:t>
            </a:r>
            <a:r>
              <a:rPr lang="nb-NO" dirty="0" err="1" smtClean="0"/>
              <a:t>bear</a:t>
            </a:r>
            <a:r>
              <a:rPr lang="nb-NO" dirty="0" smtClean="0"/>
              <a:t> human </a:t>
            </a:r>
            <a:r>
              <a:rPr lang="nb-NO" dirty="0" err="1" smtClean="0"/>
              <a:t>rights</a:t>
            </a:r>
            <a:r>
              <a:rPr lang="nb-NO" dirty="0" smtClean="0"/>
              <a:t> – </a:t>
            </a:r>
            <a:r>
              <a:rPr lang="nb-NO" i="1" dirty="0" err="1" smtClean="0"/>
              <a:t>no</a:t>
            </a:r>
            <a:r>
              <a:rPr lang="nb-NO" i="1" dirty="0" smtClean="0"/>
              <a:t> </a:t>
            </a:r>
            <a:r>
              <a:rPr lang="nb-NO" i="1" dirty="0" err="1" smtClean="0"/>
              <a:t>exceptions</a:t>
            </a:r>
            <a:r>
              <a:rPr lang="nb-NO" i="1" dirty="0" smtClean="0"/>
              <a:t>: </a:t>
            </a:r>
            <a:r>
              <a:rPr lang="nb-NO" dirty="0" smtClean="0"/>
              <a:t>not </a:t>
            </a:r>
            <a:r>
              <a:rPr lang="nb-NO" dirty="0" err="1" smtClean="0"/>
              <a:t>infants</a:t>
            </a:r>
            <a:r>
              <a:rPr lang="nb-NO" dirty="0" smtClean="0"/>
              <a:t>, not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seriously</a:t>
            </a:r>
            <a:r>
              <a:rPr lang="nb-NO" dirty="0" smtClean="0"/>
              <a:t> </a:t>
            </a:r>
            <a:r>
              <a:rPr lang="nb-NO" dirty="0" err="1" smtClean="0"/>
              <a:t>mentally</a:t>
            </a:r>
            <a:r>
              <a:rPr lang="nb-NO" dirty="0" smtClean="0"/>
              <a:t> </a:t>
            </a:r>
            <a:r>
              <a:rPr lang="nb-NO" dirty="0" err="1" smtClean="0"/>
              <a:t>disabled</a:t>
            </a:r>
            <a:r>
              <a:rPr lang="nb-NO" dirty="0" smtClean="0"/>
              <a:t>, not </a:t>
            </a:r>
            <a:r>
              <a:rPr lang="nb-NO" dirty="0" err="1" smtClean="0"/>
              <a:t>those</a:t>
            </a:r>
            <a:r>
              <a:rPr lang="nb-NO" dirty="0" smtClean="0"/>
              <a:t> in a permanent vegetative </a:t>
            </a:r>
            <a:r>
              <a:rPr lang="nb-NO" dirty="0" err="1" smtClean="0"/>
              <a:t>state</a:t>
            </a:r>
            <a:r>
              <a:rPr lang="nb-NO" dirty="0" smtClean="0"/>
              <a:t>, and so </a:t>
            </a:r>
            <a:r>
              <a:rPr lang="nb-NO" dirty="0" err="1" smtClean="0"/>
              <a:t>on</a:t>
            </a:r>
            <a:r>
              <a:rPr lang="nb-NO" dirty="0" smtClean="0"/>
              <a:t>» (p.92).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1979</TotalTime>
  <Words>702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Equinozio</vt:lpstr>
      <vt:lpstr>  LectureBearers of Human Rights</vt:lpstr>
      <vt:lpstr>Griffin’s Notion of Agency</vt:lpstr>
      <vt:lpstr>Griffin’s Notion of Agency</vt:lpstr>
      <vt:lpstr>The Problem of Rights</vt:lpstr>
      <vt:lpstr>Rights and Agency in J.Griffin On Human Rights, OUP 2008</vt:lpstr>
      <vt:lpstr>Rights and Agency in J.Griffin On Human Rights, OUP 2008</vt:lpstr>
      <vt:lpstr>Rights and Agency in J.Griffin On Human Rights, OUP 2008</vt:lpstr>
      <vt:lpstr>Rights and Agency in J.Griffin On Human Rights, OUP 2008</vt:lpstr>
      <vt:lpstr>Rights and Agency in J.Griffin On Human Rights, OUP 2008</vt:lpstr>
      <vt:lpstr>The Problem of Duties</vt:lpstr>
      <vt:lpstr>The Problem of Duties</vt:lpstr>
      <vt:lpstr>The problem of duties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J.Griffin On Human Rights  Oxford University Press 2008</dc:title>
  <dc:creator>claudio</dc:creator>
  <cp:lastModifiedBy>Morten Slind Olsen</cp:lastModifiedBy>
  <cp:revision>164</cp:revision>
  <dcterms:created xsi:type="dcterms:W3CDTF">2013-09-15T19:57:03Z</dcterms:created>
  <dcterms:modified xsi:type="dcterms:W3CDTF">2014-09-18T12:54:08Z</dcterms:modified>
</cp:coreProperties>
</file>