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1" r:id="rId3"/>
    <p:sldId id="332" r:id="rId4"/>
    <p:sldId id="321" r:id="rId5"/>
    <p:sldId id="323" r:id="rId6"/>
    <p:sldId id="326" r:id="rId7"/>
    <p:sldId id="327" r:id="rId8"/>
    <p:sldId id="322" r:id="rId9"/>
    <p:sldId id="328" r:id="rId10"/>
    <p:sldId id="312" r:id="rId11"/>
    <p:sldId id="329" r:id="rId12"/>
    <p:sldId id="333" r:id="rId13"/>
    <p:sldId id="334" r:id="rId14"/>
    <p:sldId id="344" r:id="rId15"/>
    <p:sldId id="331" r:id="rId16"/>
    <p:sldId id="335" r:id="rId17"/>
    <p:sldId id="343" r:id="rId18"/>
    <p:sldId id="336" r:id="rId19"/>
    <p:sldId id="319" r:id="rId20"/>
    <p:sldId id="318" r:id="rId21"/>
    <p:sldId id="337" r:id="rId22"/>
    <p:sldId id="275" r:id="rId23"/>
    <p:sldId id="286" r:id="rId24"/>
    <p:sldId id="276" r:id="rId25"/>
    <p:sldId id="280" r:id="rId26"/>
    <p:sldId id="281" r:id="rId27"/>
    <p:sldId id="288" r:id="rId28"/>
    <p:sldId id="284" r:id="rId29"/>
    <p:sldId id="293" r:id="rId30"/>
    <p:sldId id="292" r:id="rId31"/>
    <p:sldId id="290" r:id="rId32"/>
    <p:sldId id="291" r:id="rId33"/>
    <p:sldId id="304" r:id="rId34"/>
    <p:sldId id="305" r:id="rId35"/>
    <p:sldId id="306" r:id="rId36"/>
    <p:sldId id="307" r:id="rId37"/>
    <p:sldId id="308" r:id="rId38"/>
    <p:sldId id="338" r:id="rId39"/>
    <p:sldId id="339" r:id="rId40"/>
    <p:sldId id="340" r:id="rId41"/>
    <p:sldId id="341" r:id="rId42"/>
    <p:sldId id="342" r:id="rId4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66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4B6055F8-1D02-4417-9241-55C834FD9970}" type="datetimeFigureOut">
              <a:rPr lang="it-IT" smtClean="0"/>
              <a:pPr/>
              <a:t>24/09/2014</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24/09/2014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24/09/2014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24/09/2014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24/09/2014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24/09/2014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24/09/2014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B6055F8-1D02-4417-9241-55C834FD9970}" type="datetimeFigureOut">
              <a:rPr lang="it-IT" smtClean="0"/>
              <a:pPr/>
              <a:t>24/09/2014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24/09/2014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24/09/2014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24/09/2014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6055F8-1D02-4417-9241-55C834FD9970}" type="datetimeFigureOut">
              <a:rPr lang="it-IT" smtClean="0"/>
              <a:pPr/>
              <a:t>24/09/2014</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err="1" smtClean="0"/>
              <a:t>Philosophical</a:t>
            </a:r>
            <a:r>
              <a:rPr lang="it-IT" dirty="0" smtClean="0"/>
              <a:t> </a:t>
            </a:r>
            <a:r>
              <a:rPr lang="it-IT" dirty="0" err="1" smtClean="0"/>
              <a:t>Theories</a:t>
            </a:r>
            <a:r>
              <a:rPr lang="it-IT" dirty="0" smtClean="0"/>
              <a:t> of Human </a:t>
            </a:r>
            <a:r>
              <a:rPr lang="it-IT" dirty="0" err="1" smtClean="0"/>
              <a:t>Rights</a:t>
            </a:r>
            <a:r>
              <a:rPr lang="it-IT" dirty="0" smtClean="0"/>
              <a:t> </a:t>
            </a:r>
            <a:endParaRPr lang="it-IT" dirty="0"/>
          </a:p>
        </p:txBody>
      </p:sp>
      <p:sp>
        <p:nvSpPr>
          <p:cNvPr id="3" name="Sottotitolo 2"/>
          <p:cNvSpPr>
            <a:spLocks noGrp="1"/>
          </p:cNvSpPr>
          <p:nvPr>
            <p:ph type="subTitle" idx="1"/>
          </p:nvPr>
        </p:nvSpPr>
        <p:spPr/>
        <p:txBody>
          <a:bodyPr>
            <a:normAutofit fontScale="85000" lnSpcReduction="20000"/>
          </a:bodyPr>
          <a:lstStyle/>
          <a:p>
            <a:r>
              <a:rPr lang="it-IT" dirty="0" smtClean="0"/>
              <a:t>Claudio Corradetti</a:t>
            </a:r>
          </a:p>
          <a:p>
            <a:r>
              <a:rPr lang="it-IT" dirty="0" smtClean="0"/>
              <a:t>Master </a:t>
            </a:r>
            <a:r>
              <a:rPr lang="it-IT" dirty="0" err="1" smtClean="0"/>
              <a:t>Theory</a:t>
            </a:r>
            <a:r>
              <a:rPr lang="it-IT" dirty="0" smtClean="0"/>
              <a:t> and </a:t>
            </a:r>
            <a:r>
              <a:rPr lang="it-IT" dirty="0" err="1" smtClean="0"/>
              <a:t>Practice</a:t>
            </a:r>
            <a:r>
              <a:rPr lang="it-IT" dirty="0" smtClean="0"/>
              <a:t> of Human </a:t>
            </a:r>
            <a:r>
              <a:rPr lang="it-IT" dirty="0" err="1" smtClean="0"/>
              <a:t>Rights</a:t>
            </a:r>
            <a:endParaRPr lang="it-IT" dirty="0" smtClean="0"/>
          </a:p>
          <a:p>
            <a:r>
              <a:rPr lang="it-IT" dirty="0" err="1" smtClean="0"/>
              <a:t>University</a:t>
            </a:r>
            <a:r>
              <a:rPr lang="it-IT" dirty="0" smtClean="0"/>
              <a:t> </a:t>
            </a:r>
            <a:r>
              <a:rPr lang="it-IT" smtClean="0"/>
              <a:t>of Oslo </a:t>
            </a:r>
          </a:p>
          <a:p>
            <a:r>
              <a:rPr lang="it-IT" smtClean="0"/>
              <a:t>23 Septmeber 2014</a:t>
            </a:r>
            <a:endParaRPr lang="it-IT" dirty="0" smtClean="0"/>
          </a:p>
          <a:p>
            <a:r>
              <a:rPr lang="it-IT" dirty="0" smtClean="0"/>
              <a:t> </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800" b="1" dirty="0"/>
              <a:t>Types </a:t>
            </a:r>
            <a:r>
              <a:rPr lang="nb-NO" sz="4800" b="1" dirty="0" err="1"/>
              <a:t>of</a:t>
            </a:r>
            <a:r>
              <a:rPr lang="nb-NO" sz="4800" b="1" dirty="0"/>
              <a:t> </a:t>
            </a:r>
            <a:r>
              <a:rPr lang="nb-NO" sz="4800" b="1" dirty="0" err="1"/>
              <a:t>Validity</a:t>
            </a:r>
            <a:r>
              <a:rPr lang="nb-NO" sz="4800" b="1" dirty="0"/>
              <a:t> </a:t>
            </a:r>
            <a:r>
              <a:rPr lang="nb-NO" sz="4800" b="1" dirty="0" err="1"/>
              <a:t>of</a:t>
            </a:r>
            <a:r>
              <a:rPr lang="nb-NO" sz="4800" b="1" dirty="0"/>
              <a:t> Law</a:t>
            </a:r>
            <a:endParaRPr lang="nb-NO" dirty="0"/>
          </a:p>
        </p:txBody>
      </p:sp>
      <p:sp>
        <p:nvSpPr>
          <p:cNvPr id="3" name="Content Placeholder 2"/>
          <p:cNvSpPr>
            <a:spLocks noGrp="1"/>
          </p:cNvSpPr>
          <p:nvPr>
            <p:ph idx="1"/>
          </p:nvPr>
        </p:nvSpPr>
        <p:spPr/>
        <p:txBody>
          <a:bodyPr/>
          <a:lstStyle/>
          <a:p>
            <a:pPr marL="0" indent="0" algn="just">
              <a:buNone/>
            </a:pPr>
            <a:endParaRPr lang="nb-NO" dirty="0" smtClean="0"/>
          </a:p>
          <a:p>
            <a:pPr marL="0" indent="0" algn="just">
              <a:buNone/>
            </a:pPr>
            <a:r>
              <a:rPr lang="nb-NO" u="sng" dirty="0" err="1" smtClean="0"/>
              <a:t>Conventional-Internal</a:t>
            </a:r>
            <a:r>
              <a:rPr lang="nb-NO" dirty="0" smtClean="0"/>
              <a:t> </a:t>
            </a:r>
            <a:r>
              <a:rPr lang="nb-NO" dirty="0" err="1"/>
              <a:t>Validity</a:t>
            </a:r>
            <a:endParaRPr lang="nb-NO" dirty="0"/>
          </a:p>
          <a:p>
            <a:pPr marL="0" indent="0" algn="just">
              <a:buNone/>
            </a:pPr>
            <a:r>
              <a:rPr lang="nb-NO" dirty="0"/>
              <a:t>(</a:t>
            </a:r>
            <a:r>
              <a:rPr lang="nb-NO" dirty="0" err="1"/>
              <a:t>Aristotle</a:t>
            </a:r>
            <a:r>
              <a:rPr lang="nb-NO" dirty="0"/>
              <a:t>, </a:t>
            </a:r>
            <a:r>
              <a:rPr lang="nb-NO" dirty="0" err="1"/>
              <a:t>according</a:t>
            </a:r>
            <a:r>
              <a:rPr lang="nb-NO" dirty="0"/>
              <a:t> to </a:t>
            </a:r>
            <a:r>
              <a:rPr lang="nb-NO" dirty="0" err="1"/>
              <a:t>Marsilius</a:t>
            </a:r>
            <a:r>
              <a:rPr lang="nb-NO" dirty="0" smtClean="0"/>
              <a:t>)</a:t>
            </a:r>
          </a:p>
          <a:p>
            <a:pPr marL="0" indent="0" algn="just">
              <a:buNone/>
            </a:pPr>
            <a:endParaRPr lang="nb-NO" dirty="0" smtClean="0"/>
          </a:p>
          <a:p>
            <a:pPr marL="0" indent="0" algn="just">
              <a:buNone/>
            </a:pPr>
            <a:r>
              <a:rPr lang="nb-NO" dirty="0" err="1" smtClean="0"/>
              <a:t>Marsilius</a:t>
            </a:r>
            <a:r>
              <a:rPr lang="nb-NO" dirty="0" smtClean="0"/>
              <a:t> </a:t>
            </a:r>
            <a:r>
              <a:rPr lang="nb-NO" dirty="0" err="1" smtClean="0"/>
              <a:t>of</a:t>
            </a:r>
            <a:r>
              <a:rPr lang="nb-NO" dirty="0" smtClean="0"/>
              <a:t> Padua: </a:t>
            </a:r>
            <a:r>
              <a:rPr lang="nb-NO" dirty="0" err="1" smtClean="0"/>
              <a:t>natural</a:t>
            </a:r>
            <a:r>
              <a:rPr lang="nb-NO" dirty="0" smtClean="0"/>
              <a:t> </a:t>
            </a:r>
            <a:r>
              <a:rPr lang="nb-NO" dirty="0" err="1" smtClean="0"/>
              <a:t>law</a:t>
            </a:r>
            <a:r>
              <a:rPr lang="nb-NO" dirty="0" smtClean="0"/>
              <a:t> as </a:t>
            </a:r>
            <a:r>
              <a:rPr lang="nb-NO" dirty="0" err="1" smtClean="0"/>
              <a:t>grounded</a:t>
            </a:r>
            <a:r>
              <a:rPr lang="nb-NO" dirty="0" smtClean="0"/>
              <a:t> </a:t>
            </a:r>
            <a:r>
              <a:rPr lang="nb-NO" dirty="0" err="1" smtClean="0"/>
              <a:t>on</a:t>
            </a:r>
            <a:r>
              <a:rPr lang="nb-NO" dirty="0" smtClean="0"/>
              <a:t> </a:t>
            </a:r>
            <a:r>
              <a:rPr lang="nb-NO" dirty="0" err="1" smtClean="0"/>
              <a:t>conventions</a:t>
            </a:r>
            <a:r>
              <a:rPr lang="nb-NO" dirty="0" smtClean="0"/>
              <a:t> </a:t>
            </a:r>
            <a:r>
              <a:rPr lang="nb-NO" dirty="0" err="1" smtClean="0"/>
              <a:t>that</a:t>
            </a:r>
            <a:r>
              <a:rPr lang="nb-NO" dirty="0" smtClean="0"/>
              <a:t> </a:t>
            </a:r>
            <a:r>
              <a:rPr lang="nb-NO" dirty="0" err="1" smtClean="0"/>
              <a:t>are</a:t>
            </a:r>
            <a:r>
              <a:rPr lang="nb-NO" dirty="0" smtClean="0"/>
              <a:t> </a:t>
            </a:r>
            <a:r>
              <a:rPr lang="nb-NO" dirty="0" err="1" smtClean="0"/>
              <a:t>universally</a:t>
            </a:r>
            <a:r>
              <a:rPr lang="nb-NO" dirty="0" smtClean="0"/>
              <a:t> valid. This is a </a:t>
            </a:r>
            <a:r>
              <a:rPr lang="nb-NO" dirty="0" err="1" smtClean="0"/>
              <a:t>third</a:t>
            </a:r>
            <a:r>
              <a:rPr lang="nb-NO" dirty="0" smtClean="0"/>
              <a:t> </a:t>
            </a:r>
            <a:r>
              <a:rPr lang="nb-NO" dirty="0" err="1" smtClean="0"/>
              <a:t>way</a:t>
            </a:r>
            <a:r>
              <a:rPr lang="nb-NO" dirty="0" smtClean="0"/>
              <a:t> </a:t>
            </a:r>
            <a:r>
              <a:rPr lang="nb-NO" dirty="0" err="1" smtClean="0"/>
              <a:t>between</a:t>
            </a:r>
            <a:r>
              <a:rPr lang="nb-NO" dirty="0" smtClean="0"/>
              <a:t> </a:t>
            </a:r>
            <a:r>
              <a:rPr lang="nb-NO" dirty="0" err="1" smtClean="0"/>
              <a:t>conventional</a:t>
            </a:r>
            <a:r>
              <a:rPr lang="nb-NO" dirty="0" smtClean="0"/>
              <a:t> and </a:t>
            </a:r>
            <a:r>
              <a:rPr lang="nb-NO" dirty="0" err="1" smtClean="0"/>
              <a:t>natural</a:t>
            </a:r>
            <a:r>
              <a:rPr lang="nb-NO" dirty="0" smtClean="0"/>
              <a:t> </a:t>
            </a:r>
            <a:r>
              <a:rPr lang="nb-NO" dirty="0" err="1" smtClean="0"/>
              <a:t>law</a:t>
            </a:r>
            <a:r>
              <a:rPr lang="nb-NO" dirty="0" smtClean="0"/>
              <a:t>. </a:t>
            </a:r>
            <a:endParaRPr lang="nb-NO" dirty="0"/>
          </a:p>
        </p:txBody>
      </p:sp>
    </p:spTree>
    <p:extLst>
      <p:ext uri="{BB962C8B-B14F-4D97-AF65-F5344CB8AC3E}">
        <p14:creationId xmlns:p14="http://schemas.microsoft.com/office/powerpoint/2010/main" val="77266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5400" b="1" dirty="0"/>
              <a:t>Types </a:t>
            </a:r>
            <a:r>
              <a:rPr lang="nb-NO" sz="5400" b="1" dirty="0" err="1"/>
              <a:t>of</a:t>
            </a:r>
            <a:r>
              <a:rPr lang="nb-NO" sz="5400" b="1" dirty="0"/>
              <a:t> </a:t>
            </a:r>
            <a:r>
              <a:rPr lang="nb-NO" sz="5400" b="1" dirty="0" err="1"/>
              <a:t>Validity</a:t>
            </a:r>
            <a:r>
              <a:rPr lang="nb-NO" sz="5400" b="1" dirty="0"/>
              <a:t> </a:t>
            </a:r>
            <a:r>
              <a:rPr lang="nb-NO" sz="5400" b="1" dirty="0" err="1"/>
              <a:t>of</a:t>
            </a:r>
            <a:r>
              <a:rPr lang="nb-NO" sz="5400" b="1" dirty="0"/>
              <a:t> </a:t>
            </a:r>
            <a:r>
              <a:rPr lang="nb-NO" sz="5400" b="1" dirty="0" smtClean="0"/>
              <a:t>Law</a:t>
            </a:r>
            <a:endParaRPr lang="nb-NO" dirty="0"/>
          </a:p>
        </p:txBody>
      </p:sp>
      <p:sp>
        <p:nvSpPr>
          <p:cNvPr id="3" name="Content Placeholder 2"/>
          <p:cNvSpPr>
            <a:spLocks noGrp="1"/>
          </p:cNvSpPr>
          <p:nvPr>
            <p:ph idx="1"/>
          </p:nvPr>
        </p:nvSpPr>
        <p:spPr/>
        <p:txBody>
          <a:bodyPr>
            <a:normAutofit fontScale="85000" lnSpcReduction="10000"/>
          </a:bodyPr>
          <a:lstStyle/>
          <a:p>
            <a:pPr marL="0" indent="0" algn="just">
              <a:buNone/>
            </a:pPr>
            <a:endParaRPr lang="nb-NO" sz="3800" dirty="0" smtClean="0"/>
          </a:p>
          <a:p>
            <a:pPr marL="0" indent="0" algn="just">
              <a:buNone/>
            </a:pPr>
            <a:r>
              <a:rPr lang="nb-NO" sz="3800" u="sng" dirty="0" err="1" smtClean="0"/>
              <a:t>Conventional-External</a:t>
            </a:r>
            <a:r>
              <a:rPr lang="nb-NO" sz="3800" dirty="0" smtClean="0"/>
              <a:t> </a:t>
            </a:r>
            <a:r>
              <a:rPr lang="nb-NO" sz="3800" dirty="0" err="1" smtClean="0"/>
              <a:t>Validity</a:t>
            </a:r>
            <a:r>
              <a:rPr lang="nb-NO" sz="3800" dirty="0" smtClean="0"/>
              <a:t>:</a:t>
            </a:r>
          </a:p>
          <a:p>
            <a:pPr marL="0" indent="0" algn="just">
              <a:buNone/>
            </a:pPr>
            <a:r>
              <a:rPr lang="nb-NO" sz="3800" dirty="0" smtClean="0"/>
              <a:t>Legal </a:t>
            </a:r>
            <a:r>
              <a:rPr lang="nb-NO" sz="3800" dirty="0" err="1" smtClean="0"/>
              <a:t>Positivism</a:t>
            </a:r>
            <a:r>
              <a:rPr lang="nb-NO" sz="3800" dirty="0" smtClean="0"/>
              <a:t> (Austin, Hart etc.)</a:t>
            </a:r>
          </a:p>
          <a:p>
            <a:pPr marL="0" indent="0" algn="just">
              <a:buNone/>
            </a:pPr>
            <a:endParaRPr lang="en-US" sz="4000" dirty="0" smtClean="0"/>
          </a:p>
          <a:p>
            <a:pPr marL="0" indent="0" algn="just">
              <a:buNone/>
            </a:pPr>
            <a:r>
              <a:rPr lang="en-US" sz="4000" dirty="0" smtClean="0"/>
              <a:t>Since </a:t>
            </a:r>
            <a:r>
              <a:rPr lang="en-US" sz="4000" dirty="0"/>
              <a:t>overlap between moral principles and law is an empirically </a:t>
            </a:r>
            <a:r>
              <a:rPr lang="en-US" sz="4000" i="1" dirty="0"/>
              <a:t>fortunate coincidence</a:t>
            </a:r>
            <a:r>
              <a:rPr lang="en-US" sz="4000" dirty="0"/>
              <a:t>, positivists rejects the idea that morality is a </a:t>
            </a:r>
            <a:r>
              <a:rPr lang="en-US" sz="4000" i="1" dirty="0"/>
              <a:t>necessary </a:t>
            </a:r>
            <a:r>
              <a:rPr lang="en-US" sz="4000" dirty="0"/>
              <a:t>prerequisite of legal validity</a:t>
            </a:r>
            <a:endParaRPr lang="nb-NO" sz="3800" dirty="0"/>
          </a:p>
          <a:p>
            <a:pPr marL="0" indent="0" algn="just">
              <a:buNone/>
            </a:pPr>
            <a:endParaRPr lang="nb-NO" sz="3800" dirty="0" smtClean="0"/>
          </a:p>
          <a:p>
            <a:pPr marL="0" indent="0" algn="just">
              <a:buNone/>
            </a:pPr>
            <a:endParaRPr lang="nb-NO" dirty="0"/>
          </a:p>
        </p:txBody>
      </p:sp>
    </p:spTree>
    <p:extLst>
      <p:ext uri="{BB962C8B-B14F-4D97-AF65-F5344CB8AC3E}">
        <p14:creationId xmlns:p14="http://schemas.microsoft.com/office/powerpoint/2010/main" val="381022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800" b="1" dirty="0"/>
              <a:t>Types </a:t>
            </a:r>
            <a:r>
              <a:rPr lang="nb-NO" sz="4800" b="1" dirty="0" err="1"/>
              <a:t>of</a:t>
            </a:r>
            <a:r>
              <a:rPr lang="nb-NO" sz="4800" b="1" dirty="0"/>
              <a:t> </a:t>
            </a:r>
            <a:r>
              <a:rPr lang="nb-NO" sz="4800" b="1" dirty="0" err="1"/>
              <a:t>Validity</a:t>
            </a:r>
            <a:r>
              <a:rPr lang="nb-NO" sz="4800" b="1" dirty="0"/>
              <a:t> </a:t>
            </a:r>
            <a:r>
              <a:rPr lang="nb-NO" sz="4800" b="1" dirty="0" err="1"/>
              <a:t>of</a:t>
            </a:r>
            <a:r>
              <a:rPr lang="nb-NO" sz="4800" b="1" dirty="0"/>
              <a:t> Law</a:t>
            </a:r>
            <a:endParaRPr lang="nb-NO" dirty="0"/>
          </a:p>
        </p:txBody>
      </p:sp>
      <p:sp>
        <p:nvSpPr>
          <p:cNvPr id="3" name="Content Placeholder 2"/>
          <p:cNvSpPr>
            <a:spLocks noGrp="1"/>
          </p:cNvSpPr>
          <p:nvPr>
            <p:ph idx="1"/>
          </p:nvPr>
        </p:nvSpPr>
        <p:spPr/>
        <p:txBody>
          <a:bodyPr>
            <a:normAutofit lnSpcReduction="10000"/>
          </a:bodyPr>
          <a:lstStyle/>
          <a:p>
            <a:pPr marL="0" indent="0">
              <a:buNone/>
            </a:pPr>
            <a:r>
              <a:rPr lang="nb-NO" dirty="0" err="1" smtClean="0"/>
              <a:t>Austin’s</a:t>
            </a:r>
            <a:r>
              <a:rPr lang="nb-NO" dirty="0" smtClean="0"/>
              <a:t> </a:t>
            </a:r>
            <a:r>
              <a:rPr lang="nb-NO" dirty="0" err="1" smtClean="0"/>
              <a:t>pedegree</a:t>
            </a:r>
            <a:r>
              <a:rPr lang="nb-NO" dirty="0" smtClean="0"/>
              <a:t> </a:t>
            </a:r>
            <a:r>
              <a:rPr lang="nb-NO" dirty="0" err="1" smtClean="0"/>
              <a:t>thesis</a:t>
            </a:r>
            <a:endParaRPr lang="nb-NO" dirty="0" smtClean="0"/>
          </a:p>
          <a:p>
            <a:pPr marL="0" indent="0">
              <a:buNone/>
            </a:pPr>
            <a:r>
              <a:rPr lang="nb-NO" dirty="0" smtClean="0"/>
              <a:t>Law is valid </a:t>
            </a:r>
            <a:r>
              <a:rPr lang="nb-NO" dirty="0" err="1" smtClean="0"/>
              <a:t>if</a:t>
            </a:r>
            <a:r>
              <a:rPr lang="nb-NO" dirty="0" smtClean="0"/>
              <a:t> and </a:t>
            </a:r>
            <a:r>
              <a:rPr lang="nb-NO" dirty="0" err="1" smtClean="0"/>
              <a:t>only</a:t>
            </a:r>
            <a:r>
              <a:rPr lang="nb-NO" dirty="0" smtClean="0"/>
              <a:t> </a:t>
            </a:r>
            <a:r>
              <a:rPr lang="nb-NO" dirty="0" err="1" smtClean="0"/>
              <a:t>if</a:t>
            </a:r>
            <a:r>
              <a:rPr lang="nb-NO" dirty="0" smtClean="0"/>
              <a:t> it is </a:t>
            </a:r>
            <a:r>
              <a:rPr lang="nb-NO" dirty="0" err="1" smtClean="0"/>
              <a:t>enacted</a:t>
            </a:r>
            <a:r>
              <a:rPr lang="nb-NO" dirty="0" smtClean="0"/>
              <a:t> by a </a:t>
            </a:r>
            <a:r>
              <a:rPr lang="nb-NO" dirty="0" err="1" smtClean="0"/>
              <a:t>cohercive</a:t>
            </a:r>
            <a:r>
              <a:rPr lang="nb-NO" dirty="0" smtClean="0"/>
              <a:t> </a:t>
            </a:r>
            <a:r>
              <a:rPr lang="nb-NO" dirty="0" err="1" smtClean="0"/>
              <a:t>source</a:t>
            </a:r>
            <a:r>
              <a:rPr lang="nb-NO" dirty="0" smtClean="0"/>
              <a:t> (a </a:t>
            </a:r>
            <a:r>
              <a:rPr lang="nb-NO" dirty="0" err="1" smtClean="0"/>
              <a:t>sovereign</a:t>
            </a:r>
            <a:r>
              <a:rPr lang="nb-NO" dirty="0" smtClean="0"/>
              <a:t>) </a:t>
            </a:r>
            <a:r>
              <a:rPr lang="nb-NO" dirty="0" err="1" smtClean="0"/>
              <a:t>backed</a:t>
            </a:r>
            <a:r>
              <a:rPr lang="nb-NO" dirty="0" smtClean="0"/>
              <a:t> by a </a:t>
            </a:r>
            <a:r>
              <a:rPr lang="nb-NO" dirty="0" err="1" smtClean="0"/>
              <a:t>sanction</a:t>
            </a:r>
            <a:r>
              <a:rPr lang="nb-NO" dirty="0" smtClean="0"/>
              <a:t> syste</a:t>
            </a:r>
            <a:r>
              <a:rPr lang="nb-NO" dirty="0"/>
              <a:t>m</a:t>
            </a:r>
            <a:endParaRPr lang="nb-NO" dirty="0" smtClean="0"/>
          </a:p>
          <a:p>
            <a:pPr marL="0" indent="0">
              <a:buNone/>
            </a:pPr>
            <a:endParaRPr lang="nb-NO" dirty="0" smtClean="0"/>
          </a:p>
          <a:p>
            <a:pPr marL="0" indent="0">
              <a:buNone/>
            </a:pPr>
            <a:r>
              <a:rPr lang="nb-NO" dirty="0" smtClean="0"/>
              <a:t>Problems</a:t>
            </a:r>
          </a:p>
          <a:p>
            <a:pPr marL="514350" indent="-514350">
              <a:buAutoNum type="arabicParenR"/>
            </a:pPr>
            <a:r>
              <a:rPr lang="nb-NO" dirty="0" smtClean="0"/>
              <a:t>No </a:t>
            </a:r>
            <a:r>
              <a:rPr lang="nb-NO" dirty="0" err="1" smtClean="0"/>
              <a:t>identifiable</a:t>
            </a:r>
            <a:r>
              <a:rPr lang="nb-NO" dirty="0" smtClean="0"/>
              <a:t> </a:t>
            </a:r>
            <a:r>
              <a:rPr lang="nb-NO" dirty="0" err="1" smtClean="0"/>
              <a:t>sovereign</a:t>
            </a:r>
            <a:r>
              <a:rPr lang="nb-NO" dirty="0" smtClean="0"/>
              <a:t> in </a:t>
            </a:r>
            <a:r>
              <a:rPr lang="nb-NO" dirty="0" err="1" smtClean="0"/>
              <a:t>democratic</a:t>
            </a:r>
            <a:r>
              <a:rPr lang="nb-NO" dirty="0" smtClean="0"/>
              <a:t> </a:t>
            </a:r>
            <a:r>
              <a:rPr lang="nb-NO" dirty="0" err="1" smtClean="0"/>
              <a:t>societies</a:t>
            </a:r>
            <a:endParaRPr lang="nb-NO" dirty="0" smtClean="0"/>
          </a:p>
          <a:p>
            <a:pPr marL="514350" indent="-514350">
              <a:buAutoNum type="arabicParenR"/>
            </a:pPr>
            <a:r>
              <a:rPr lang="nb-NO" dirty="0" err="1" smtClean="0"/>
              <a:t>Any</a:t>
            </a:r>
            <a:r>
              <a:rPr lang="nb-NO" dirty="0" smtClean="0"/>
              <a:t> </a:t>
            </a:r>
            <a:r>
              <a:rPr lang="nb-NO" dirty="0" err="1" smtClean="0"/>
              <a:t>cohercive</a:t>
            </a:r>
            <a:r>
              <a:rPr lang="nb-NO" dirty="0" smtClean="0"/>
              <a:t> </a:t>
            </a:r>
            <a:r>
              <a:rPr lang="nb-NO" dirty="0" err="1" smtClean="0"/>
              <a:t>power</a:t>
            </a:r>
            <a:r>
              <a:rPr lang="nb-NO" dirty="0" smtClean="0"/>
              <a:t> </a:t>
            </a:r>
            <a:r>
              <a:rPr lang="nb-NO" dirty="0" err="1" smtClean="0"/>
              <a:t>could</a:t>
            </a:r>
            <a:r>
              <a:rPr lang="nb-NO" dirty="0" smtClean="0"/>
              <a:t> do </a:t>
            </a:r>
            <a:r>
              <a:rPr lang="nb-NO" dirty="0" err="1" smtClean="0"/>
              <a:t>the</a:t>
            </a:r>
            <a:r>
              <a:rPr lang="nb-NO" dirty="0" smtClean="0"/>
              <a:t> </a:t>
            </a:r>
            <a:r>
              <a:rPr lang="nb-NO" dirty="0" err="1" smtClean="0"/>
              <a:t>work</a:t>
            </a:r>
            <a:r>
              <a:rPr lang="nb-NO" dirty="0" smtClean="0"/>
              <a:t>, </a:t>
            </a:r>
            <a:r>
              <a:rPr lang="nb-NO" dirty="0" err="1" smtClean="0"/>
              <a:t>even</a:t>
            </a:r>
            <a:r>
              <a:rPr lang="nb-NO" dirty="0" smtClean="0"/>
              <a:t> a </a:t>
            </a:r>
            <a:r>
              <a:rPr lang="nb-NO" dirty="0" err="1" smtClean="0"/>
              <a:t>gunman</a:t>
            </a:r>
            <a:r>
              <a:rPr lang="nb-NO" dirty="0" smtClean="0"/>
              <a:t> (</a:t>
            </a:r>
            <a:r>
              <a:rPr lang="nb-NO" dirty="0" err="1" smtClean="0"/>
              <a:t>Hart’s</a:t>
            </a:r>
            <a:r>
              <a:rPr lang="nb-NO" dirty="0" smtClean="0"/>
              <a:t> </a:t>
            </a:r>
            <a:r>
              <a:rPr lang="nb-NO" dirty="0" err="1" smtClean="0"/>
              <a:t>criticism</a:t>
            </a:r>
            <a:r>
              <a:rPr lang="nb-NO" dirty="0" smtClean="0"/>
              <a:t>)</a:t>
            </a:r>
          </a:p>
          <a:p>
            <a:pPr marL="0" indent="0">
              <a:buNone/>
            </a:pPr>
            <a:r>
              <a:rPr lang="nb-NO" dirty="0" err="1" smtClean="0"/>
              <a:t>Therefore</a:t>
            </a:r>
            <a:r>
              <a:rPr lang="nb-NO" dirty="0" smtClean="0"/>
              <a:t>, </a:t>
            </a:r>
            <a:r>
              <a:rPr lang="nb-NO" dirty="0" err="1" smtClean="0"/>
              <a:t>cohercive</a:t>
            </a:r>
            <a:r>
              <a:rPr lang="nb-NO" dirty="0" smtClean="0"/>
              <a:t> force </a:t>
            </a:r>
            <a:r>
              <a:rPr lang="nb-NO" dirty="0" err="1" smtClean="0"/>
              <a:t>cannot</a:t>
            </a:r>
            <a:r>
              <a:rPr lang="nb-NO" dirty="0" smtClean="0"/>
              <a:t> </a:t>
            </a:r>
            <a:r>
              <a:rPr lang="nb-NO" dirty="0" err="1" smtClean="0"/>
              <a:t>ground</a:t>
            </a:r>
            <a:r>
              <a:rPr lang="nb-NO" dirty="0" smtClean="0"/>
              <a:t> </a:t>
            </a:r>
            <a:r>
              <a:rPr lang="nb-NO" dirty="0" err="1" smtClean="0"/>
              <a:t>alone</a:t>
            </a:r>
            <a:r>
              <a:rPr lang="nb-NO" dirty="0" smtClean="0"/>
              <a:t> legal </a:t>
            </a:r>
            <a:r>
              <a:rPr lang="nb-NO" dirty="0" err="1" smtClean="0"/>
              <a:t>obligation</a:t>
            </a:r>
            <a:endParaRPr lang="nb-NO" dirty="0" smtClean="0"/>
          </a:p>
          <a:p>
            <a:pPr marL="0" indent="0">
              <a:buNone/>
            </a:pPr>
            <a:endParaRPr lang="nb-NO" dirty="0"/>
          </a:p>
        </p:txBody>
      </p:sp>
    </p:spTree>
    <p:extLst>
      <p:ext uri="{BB962C8B-B14F-4D97-AF65-F5344CB8AC3E}">
        <p14:creationId xmlns:p14="http://schemas.microsoft.com/office/powerpoint/2010/main" val="3706097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800" b="1" dirty="0"/>
              <a:t>Types </a:t>
            </a:r>
            <a:r>
              <a:rPr lang="nb-NO" sz="4800" b="1" dirty="0" err="1"/>
              <a:t>of</a:t>
            </a:r>
            <a:r>
              <a:rPr lang="nb-NO" sz="4800" b="1" dirty="0"/>
              <a:t> </a:t>
            </a:r>
            <a:r>
              <a:rPr lang="nb-NO" sz="4800" b="1" dirty="0" err="1"/>
              <a:t>Validity</a:t>
            </a:r>
            <a:r>
              <a:rPr lang="nb-NO" sz="4800" b="1" dirty="0"/>
              <a:t> </a:t>
            </a:r>
            <a:r>
              <a:rPr lang="nb-NO" sz="4800" b="1" dirty="0" err="1"/>
              <a:t>of</a:t>
            </a:r>
            <a:r>
              <a:rPr lang="nb-NO" sz="4800" b="1" dirty="0"/>
              <a:t> Law</a:t>
            </a:r>
            <a:endParaRPr lang="nb-NO" dirty="0"/>
          </a:p>
        </p:txBody>
      </p:sp>
      <p:sp>
        <p:nvSpPr>
          <p:cNvPr id="3" name="Content Placeholder 2"/>
          <p:cNvSpPr>
            <a:spLocks noGrp="1"/>
          </p:cNvSpPr>
          <p:nvPr>
            <p:ph idx="1"/>
          </p:nvPr>
        </p:nvSpPr>
        <p:spPr/>
        <p:txBody>
          <a:bodyPr>
            <a:normAutofit/>
          </a:bodyPr>
          <a:lstStyle/>
          <a:p>
            <a:pPr marL="0" indent="0">
              <a:buNone/>
            </a:pPr>
            <a:r>
              <a:rPr lang="nb-NO" dirty="0" err="1" smtClean="0"/>
              <a:t>Hart’s</a:t>
            </a:r>
            <a:r>
              <a:rPr lang="nb-NO" dirty="0" smtClean="0"/>
              <a:t> </a:t>
            </a:r>
            <a:r>
              <a:rPr lang="nb-NO" dirty="0" err="1" smtClean="0"/>
              <a:t>thesis</a:t>
            </a:r>
            <a:endParaRPr lang="nb-NO" dirty="0" smtClean="0"/>
          </a:p>
          <a:p>
            <a:pPr>
              <a:buFont typeface="Wingdings" panose="05000000000000000000" pitchFamily="2" charset="2"/>
              <a:buChar char="Ø"/>
            </a:pPr>
            <a:r>
              <a:rPr lang="nb-NO" dirty="0" err="1" smtClean="0"/>
              <a:t>There</a:t>
            </a:r>
            <a:r>
              <a:rPr lang="nb-NO" dirty="0" smtClean="0"/>
              <a:t> is a </a:t>
            </a:r>
            <a:r>
              <a:rPr lang="nb-NO" u="sng" dirty="0" err="1" smtClean="0"/>
              <a:t>wider</a:t>
            </a:r>
            <a:r>
              <a:rPr lang="nb-NO" u="sng" dirty="0" smtClean="0"/>
              <a:t> </a:t>
            </a:r>
            <a:r>
              <a:rPr lang="nb-NO" u="sng" dirty="0" err="1" smtClean="0"/>
              <a:t>number</a:t>
            </a:r>
            <a:r>
              <a:rPr lang="nb-NO" u="sng" dirty="0" smtClean="0"/>
              <a:t> </a:t>
            </a:r>
            <a:r>
              <a:rPr lang="nb-NO" u="sng" dirty="0" err="1" smtClean="0"/>
              <a:t>of</a:t>
            </a:r>
            <a:r>
              <a:rPr lang="nb-NO" u="sng" dirty="0" smtClean="0"/>
              <a:t> </a:t>
            </a:r>
            <a:r>
              <a:rPr lang="nb-NO" u="sng" dirty="0" err="1" smtClean="0"/>
              <a:t>primary</a:t>
            </a:r>
            <a:r>
              <a:rPr lang="nb-NO" u="sng" dirty="0" smtClean="0"/>
              <a:t> </a:t>
            </a:r>
            <a:r>
              <a:rPr lang="nb-NO" u="sng" dirty="0" err="1" smtClean="0"/>
              <a:t>rules</a:t>
            </a:r>
            <a:r>
              <a:rPr lang="nb-NO" u="sng" dirty="0" smtClean="0"/>
              <a:t> </a:t>
            </a:r>
            <a:r>
              <a:rPr lang="nb-NO" dirty="0" err="1" smtClean="0"/>
              <a:t>that</a:t>
            </a:r>
            <a:r>
              <a:rPr lang="nb-NO" dirty="0" smtClean="0"/>
              <a:t> Austin </a:t>
            </a:r>
            <a:r>
              <a:rPr lang="nb-NO" dirty="0" err="1" smtClean="0"/>
              <a:t>does</a:t>
            </a:r>
            <a:r>
              <a:rPr lang="nb-NO" dirty="0" smtClean="0"/>
              <a:t> not </a:t>
            </a:r>
            <a:r>
              <a:rPr lang="nb-NO" dirty="0" err="1" smtClean="0"/>
              <a:t>consider</a:t>
            </a:r>
            <a:r>
              <a:rPr lang="nb-NO" dirty="0" smtClean="0"/>
              <a:t> </a:t>
            </a:r>
            <a:r>
              <a:rPr lang="nb-NO" dirty="0" err="1" smtClean="0"/>
              <a:t>enough</a:t>
            </a:r>
            <a:r>
              <a:rPr lang="nb-NO" dirty="0" smtClean="0"/>
              <a:t>, </a:t>
            </a:r>
            <a:r>
              <a:rPr lang="nb-NO" dirty="0" err="1" smtClean="0"/>
              <a:t>that</a:t>
            </a:r>
            <a:r>
              <a:rPr lang="nb-NO" dirty="0" smtClean="0"/>
              <a:t> is, not just </a:t>
            </a:r>
            <a:r>
              <a:rPr lang="nb-NO" dirty="0" err="1" smtClean="0"/>
              <a:t>liberty</a:t>
            </a:r>
            <a:r>
              <a:rPr lang="nb-NO" dirty="0" smtClean="0"/>
              <a:t> </a:t>
            </a:r>
            <a:r>
              <a:rPr lang="nb-NO" dirty="0" err="1" smtClean="0"/>
              <a:t>constraining</a:t>
            </a:r>
            <a:r>
              <a:rPr lang="nb-NO" dirty="0" smtClean="0"/>
              <a:t> </a:t>
            </a:r>
            <a:r>
              <a:rPr lang="nb-NO" dirty="0" err="1" smtClean="0"/>
              <a:t>rules</a:t>
            </a:r>
            <a:r>
              <a:rPr lang="nb-NO" dirty="0" smtClean="0"/>
              <a:t> </a:t>
            </a:r>
            <a:r>
              <a:rPr lang="nb-NO" dirty="0" err="1" smtClean="0"/>
              <a:t>but</a:t>
            </a:r>
            <a:r>
              <a:rPr lang="nb-NO" dirty="0" smtClean="0"/>
              <a:t> </a:t>
            </a:r>
            <a:r>
              <a:rPr lang="nb-NO" dirty="0" err="1" smtClean="0"/>
              <a:t>also</a:t>
            </a:r>
            <a:r>
              <a:rPr lang="nb-NO" dirty="0" smtClean="0"/>
              <a:t> power-</a:t>
            </a:r>
            <a:r>
              <a:rPr lang="nb-NO" dirty="0" err="1" smtClean="0"/>
              <a:t>conferring</a:t>
            </a:r>
            <a:r>
              <a:rPr lang="nb-NO" dirty="0" smtClean="0"/>
              <a:t> </a:t>
            </a:r>
            <a:r>
              <a:rPr lang="nb-NO" dirty="0" err="1" smtClean="0"/>
              <a:t>rules</a:t>
            </a:r>
            <a:r>
              <a:rPr lang="nb-NO" dirty="0" smtClean="0"/>
              <a:t> (</a:t>
            </a:r>
            <a:r>
              <a:rPr lang="nb-NO" dirty="0" err="1" smtClean="0"/>
              <a:t>create</a:t>
            </a:r>
            <a:r>
              <a:rPr lang="nb-NO" dirty="0" smtClean="0"/>
              <a:t> </a:t>
            </a:r>
            <a:r>
              <a:rPr lang="nb-NO" dirty="0" err="1" smtClean="0"/>
              <a:t>contracts</a:t>
            </a:r>
            <a:r>
              <a:rPr lang="nb-NO" dirty="0" smtClean="0"/>
              <a:t> etc.)</a:t>
            </a:r>
          </a:p>
          <a:p>
            <a:pPr>
              <a:buFont typeface="Wingdings" panose="05000000000000000000" pitchFamily="2" charset="2"/>
              <a:buChar char="Ø"/>
            </a:pPr>
            <a:endParaRPr lang="nb-NO" dirty="0"/>
          </a:p>
        </p:txBody>
      </p:sp>
    </p:spTree>
    <p:extLst>
      <p:ext uri="{BB962C8B-B14F-4D97-AF65-F5344CB8AC3E}">
        <p14:creationId xmlns:p14="http://schemas.microsoft.com/office/powerpoint/2010/main" val="3558703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5400" b="1" dirty="0"/>
              <a:t>Types </a:t>
            </a:r>
            <a:r>
              <a:rPr lang="nb-NO" sz="5400" b="1" dirty="0" err="1"/>
              <a:t>of</a:t>
            </a:r>
            <a:r>
              <a:rPr lang="nb-NO" sz="5400" b="1" dirty="0"/>
              <a:t> </a:t>
            </a:r>
            <a:r>
              <a:rPr lang="nb-NO" sz="5400" b="1" dirty="0" err="1"/>
              <a:t>Validity</a:t>
            </a:r>
            <a:r>
              <a:rPr lang="nb-NO" sz="5400" b="1" dirty="0"/>
              <a:t> </a:t>
            </a:r>
            <a:r>
              <a:rPr lang="nb-NO" sz="5400" b="1" dirty="0" err="1"/>
              <a:t>of</a:t>
            </a:r>
            <a:r>
              <a:rPr lang="nb-NO" sz="5400" b="1" dirty="0"/>
              <a:t> Law</a:t>
            </a:r>
            <a:endParaRPr lang="nb-NO"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nb-NO" dirty="0" err="1"/>
              <a:t>Also</a:t>
            </a:r>
            <a:r>
              <a:rPr lang="nb-NO" dirty="0"/>
              <a:t>, </a:t>
            </a:r>
            <a:r>
              <a:rPr lang="nb-NO" u="sng" dirty="0" err="1"/>
              <a:t>secondary</a:t>
            </a:r>
            <a:r>
              <a:rPr lang="nb-NO" u="sng" dirty="0"/>
              <a:t> </a:t>
            </a:r>
            <a:r>
              <a:rPr lang="nb-NO" u="sng" dirty="0" err="1"/>
              <a:t>rules</a:t>
            </a:r>
            <a:r>
              <a:rPr lang="nb-NO" u="sng" dirty="0"/>
              <a:t> </a:t>
            </a:r>
            <a:r>
              <a:rPr lang="nb-NO" dirty="0"/>
              <a:t>must be </a:t>
            </a:r>
            <a:r>
              <a:rPr lang="nb-NO" dirty="0" err="1"/>
              <a:t>considered</a:t>
            </a:r>
            <a:r>
              <a:rPr lang="nb-NO" dirty="0"/>
              <a:t>. Three types:</a:t>
            </a:r>
          </a:p>
          <a:p>
            <a:pPr marL="514350" indent="-514350">
              <a:buAutoNum type="arabicParenBoth"/>
            </a:pPr>
            <a:r>
              <a:rPr lang="en-US" dirty="0"/>
              <a:t>the rule of recognition, which “</a:t>
            </a:r>
            <a:r>
              <a:rPr lang="en-US" dirty="0" err="1"/>
              <a:t>specif</a:t>
            </a:r>
            <a:r>
              <a:rPr lang="en-US" dirty="0"/>
              <a:t>[</a:t>
            </a:r>
            <a:r>
              <a:rPr lang="en-US" dirty="0" err="1"/>
              <a:t>ies</a:t>
            </a:r>
            <a:r>
              <a:rPr lang="en-US" dirty="0"/>
              <a:t>] some feature or features possession of which by a suggested rule is taken as a conclusive affirmative indication that it is a rule of the group to be supported by the social pressure it exerts” (Hart 1994, p. 92); </a:t>
            </a:r>
          </a:p>
          <a:p>
            <a:pPr marL="514350" indent="-514350">
              <a:buAutoNum type="arabicParenBoth"/>
            </a:pPr>
            <a:r>
              <a:rPr lang="en-US" dirty="0"/>
              <a:t>(2) the rule of change, which enables a society to add, remove, and modify valid rules; and </a:t>
            </a:r>
          </a:p>
          <a:p>
            <a:pPr marL="514350" indent="-514350">
              <a:buAutoNum type="arabicParenBoth"/>
            </a:pPr>
            <a:r>
              <a:rPr lang="en-US" dirty="0"/>
              <a:t>(3) the rule of adjudication, which provides a mechanism for determining whether a valid rule has been violated.</a:t>
            </a:r>
            <a:r>
              <a:rPr lang="nb-NO" dirty="0"/>
              <a:t> </a:t>
            </a:r>
          </a:p>
          <a:p>
            <a:pPr marL="0" indent="0">
              <a:buNone/>
            </a:pPr>
            <a:endParaRPr lang="nb-NO" dirty="0"/>
          </a:p>
        </p:txBody>
      </p:sp>
    </p:spTree>
    <p:extLst>
      <p:ext uri="{BB962C8B-B14F-4D97-AF65-F5344CB8AC3E}">
        <p14:creationId xmlns:p14="http://schemas.microsoft.com/office/powerpoint/2010/main" val="2034460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800" b="1" dirty="0"/>
              <a:t>Types </a:t>
            </a:r>
            <a:r>
              <a:rPr lang="nb-NO" sz="4800" b="1" dirty="0" err="1"/>
              <a:t>of</a:t>
            </a:r>
            <a:r>
              <a:rPr lang="nb-NO" sz="4800" b="1" dirty="0"/>
              <a:t> </a:t>
            </a:r>
            <a:r>
              <a:rPr lang="nb-NO" sz="4800" b="1" dirty="0" err="1"/>
              <a:t>Validity</a:t>
            </a:r>
            <a:r>
              <a:rPr lang="nb-NO" sz="4800" b="1" dirty="0"/>
              <a:t> </a:t>
            </a:r>
            <a:r>
              <a:rPr lang="nb-NO" sz="4800" b="1" dirty="0" err="1"/>
              <a:t>of</a:t>
            </a:r>
            <a:r>
              <a:rPr lang="nb-NO" sz="4800" b="1" dirty="0"/>
              <a:t> Law</a:t>
            </a:r>
            <a:endParaRPr lang="nb-NO" dirty="0"/>
          </a:p>
        </p:txBody>
      </p:sp>
      <p:sp>
        <p:nvSpPr>
          <p:cNvPr id="3" name="Content Placeholder 2"/>
          <p:cNvSpPr>
            <a:spLocks noGrp="1"/>
          </p:cNvSpPr>
          <p:nvPr>
            <p:ph idx="1"/>
          </p:nvPr>
        </p:nvSpPr>
        <p:spPr/>
        <p:txBody>
          <a:bodyPr>
            <a:normAutofit fontScale="92500"/>
          </a:bodyPr>
          <a:lstStyle/>
          <a:p>
            <a:pPr marL="0" indent="0">
              <a:buNone/>
            </a:pPr>
            <a:r>
              <a:rPr lang="nb-NO" dirty="0" smtClean="0"/>
              <a:t>For </a:t>
            </a:r>
            <a:r>
              <a:rPr lang="nb-NO" dirty="0" err="1" smtClean="0"/>
              <a:t>positivism</a:t>
            </a:r>
            <a:r>
              <a:rPr lang="nb-NO" dirty="0" smtClean="0"/>
              <a:t> </a:t>
            </a:r>
            <a:r>
              <a:rPr lang="nb-NO" dirty="0" err="1" smtClean="0"/>
              <a:t>there</a:t>
            </a:r>
            <a:r>
              <a:rPr lang="nb-NO" dirty="0" smtClean="0"/>
              <a:t> is </a:t>
            </a:r>
            <a:r>
              <a:rPr lang="nb-NO" dirty="0" err="1" smtClean="0"/>
              <a:t>no</a:t>
            </a:r>
            <a:r>
              <a:rPr lang="nb-NO" dirty="0" smtClean="0"/>
              <a:t> inherent </a:t>
            </a:r>
            <a:r>
              <a:rPr lang="nb-NO" dirty="0" err="1" smtClean="0"/>
              <a:t>connection</a:t>
            </a:r>
            <a:r>
              <a:rPr lang="nb-NO" dirty="0" smtClean="0"/>
              <a:t> </a:t>
            </a:r>
            <a:r>
              <a:rPr lang="nb-NO" dirty="0" err="1" smtClean="0"/>
              <a:t>between</a:t>
            </a:r>
            <a:r>
              <a:rPr lang="nb-NO" dirty="0" smtClean="0"/>
              <a:t> </a:t>
            </a:r>
            <a:r>
              <a:rPr lang="nb-NO" dirty="0" err="1" smtClean="0"/>
              <a:t>law</a:t>
            </a:r>
            <a:r>
              <a:rPr lang="nb-NO" dirty="0" smtClean="0"/>
              <a:t> and </a:t>
            </a:r>
            <a:r>
              <a:rPr lang="nb-NO" dirty="0" err="1" smtClean="0"/>
              <a:t>morality</a:t>
            </a:r>
            <a:r>
              <a:rPr lang="nb-NO" dirty="0" smtClean="0"/>
              <a:t> (</a:t>
            </a:r>
            <a:r>
              <a:rPr lang="nb-NO" dirty="0" err="1" smtClean="0"/>
              <a:t>separability</a:t>
            </a:r>
            <a:r>
              <a:rPr lang="nb-NO" dirty="0" smtClean="0"/>
              <a:t> </a:t>
            </a:r>
            <a:r>
              <a:rPr lang="nb-NO" dirty="0" err="1" smtClean="0"/>
              <a:t>thesis</a:t>
            </a:r>
            <a:r>
              <a:rPr lang="nb-NO" dirty="0" smtClean="0"/>
              <a:t>), </a:t>
            </a:r>
            <a:r>
              <a:rPr lang="nb-NO" dirty="0" err="1" smtClean="0"/>
              <a:t>but</a:t>
            </a:r>
            <a:r>
              <a:rPr lang="nb-NO" dirty="0" smtClean="0"/>
              <a:t> </a:t>
            </a:r>
            <a:r>
              <a:rPr lang="nb-NO" dirty="0" err="1" smtClean="0"/>
              <a:t>there</a:t>
            </a:r>
            <a:r>
              <a:rPr lang="nb-NO" dirty="0" smtClean="0"/>
              <a:t> </a:t>
            </a:r>
            <a:r>
              <a:rPr lang="nb-NO" dirty="0" err="1" smtClean="0"/>
              <a:t>are</a:t>
            </a:r>
            <a:r>
              <a:rPr lang="nb-NO" dirty="0" smtClean="0"/>
              <a:t> </a:t>
            </a:r>
            <a:r>
              <a:rPr lang="nb-NO" dirty="0" err="1" smtClean="0"/>
              <a:t>two</a:t>
            </a:r>
            <a:r>
              <a:rPr lang="nb-NO" dirty="0" smtClean="0"/>
              <a:t> </a:t>
            </a:r>
            <a:r>
              <a:rPr lang="nb-NO" dirty="0" err="1" smtClean="0"/>
              <a:t>versions</a:t>
            </a:r>
            <a:r>
              <a:rPr lang="nb-NO" dirty="0" smtClean="0"/>
              <a:t>:</a:t>
            </a:r>
          </a:p>
          <a:p>
            <a:pPr marL="0" indent="0">
              <a:buNone/>
            </a:pPr>
            <a:endParaRPr lang="nb-NO" dirty="0" smtClean="0"/>
          </a:p>
          <a:p>
            <a:r>
              <a:rPr lang="nb-NO" dirty="0" err="1" smtClean="0"/>
              <a:t>Inclusive</a:t>
            </a:r>
            <a:r>
              <a:rPr lang="nb-NO" dirty="0" smtClean="0"/>
              <a:t> </a:t>
            </a:r>
            <a:r>
              <a:rPr lang="nb-NO" dirty="0" err="1" smtClean="0"/>
              <a:t>positivism</a:t>
            </a:r>
            <a:r>
              <a:rPr lang="nb-NO" dirty="0" smtClean="0"/>
              <a:t>: </a:t>
            </a:r>
            <a:r>
              <a:rPr lang="nb-NO" dirty="0" err="1" smtClean="0"/>
              <a:t>morality</a:t>
            </a:r>
            <a:r>
              <a:rPr lang="nb-NO" dirty="0" smtClean="0"/>
              <a:t>, </a:t>
            </a:r>
            <a:r>
              <a:rPr lang="nb-NO" dirty="0" err="1" smtClean="0"/>
              <a:t>even</a:t>
            </a:r>
            <a:r>
              <a:rPr lang="nb-NO" dirty="0" smtClean="0"/>
              <a:t> </a:t>
            </a:r>
            <a:r>
              <a:rPr lang="nb-NO" dirty="0" err="1" smtClean="0"/>
              <a:t>if</a:t>
            </a:r>
            <a:r>
              <a:rPr lang="nb-NO" dirty="0" smtClean="0"/>
              <a:t> not </a:t>
            </a:r>
            <a:r>
              <a:rPr lang="nb-NO" dirty="0" err="1" smtClean="0"/>
              <a:t>necessary</a:t>
            </a:r>
            <a:r>
              <a:rPr lang="nb-NO" dirty="0" smtClean="0"/>
              <a:t>, </a:t>
            </a:r>
            <a:r>
              <a:rPr lang="nb-NO" u="sng" dirty="0" err="1" smtClean="0"/>
              <a:t>can</a:t>
            </a:r>
            <a:r>
              <a:rPr lang="nb-NO" dirty="0" smtClean="0"/>
              <a:t> </a:t>
            </a:r>
            <a:r>
              <a:rPr lang="nb-NO" dirty="0" err="1" smtClean="0"/>
              <a:t>contribute</a:t>
            </a:r>
            <a:r>
              <a:rPr lang="nb-NO" dirty="0" smtClean="0"/>
              <a:t> at </a:t>
            </a:r>
            <a:r>
              <a:rPr lang="nb-NO" dirty="0" err="1" smtClean="0"/>
              <a:t>validating</a:t>
            </a:r>
            <a:r>
              <a:rPr lang="nb-NO" dirty="0" smtClean="0"/>
              <a:t> a system </a:t>
            </a:r>
            <a:r>
              <a:rPr lang="nb-NO" dirty="0" err="1" smtClean="0"/>
              <a:t>of</a:t>
            </a:r>
            <a:r>
              <a:rPr lang="nb-NO" dirty="0" smtClean="0"/>
              <a:t> </a:t>
            </a:r>
            <a:r>
              <a:rPr lang="nb-NO" dirty="0" err="1" smtClean="0"/>
              <a:t>law</a:t>
            </a:r>
            <a:r>
              <a:rPr lang="nb-NO" dirty="0" smtClean="0"/>
              <a:t> (Hart)</a:t>
            </a:r>
          </a:p>
          <a:p>
            <a:pPr marL="0" indent="0">
              <a:buNone/>
            </a:pPr>
            <a:r>
              <a:rPr lang="en-US" sz="1900" dirty="0"/>
              <a:t>“the rule of recognition may incorporate as criteria of legal validity conformity with moral principles or substantive values … such as the Sixteenth or Nineteenth Amendments to the United States Constitution respecting the establishment of religion or abridgements of the right to vote” (Hart 1994, p. 250</a:t>
            </a:r>
            <a:r>
              <a:rPr lang="en-US" sz="1900" dirty="0" smtClean="0"/>
              <a:t>).</a:t>
            </a:r>
          </a:p>
          <a:p>
            <a:pPr marL="0" indent="0">
              <a:buNone/>
            </a:pPr>
            <a:endParaRPr lang="nb-NO" sz="1900" dirty="0" smtClean="0"/>
          </a:p>
          <a:p>
            <a:r>
              <a:rPr lang="nb-NO" dirty="0" err="1" smtClean="0"/>
              <a:t>Exclusive</a:t>
            </a:r>
            <a:r>
              <a:rPr lang="nb-NO" dirty="0" smtClean="0"/>
              <a:t> </a:t>
            </a:r>
            <a:r>
              <a:rPr lang="nb-NO" dirty="0" err="1" smtClean="0"/>
              <a:t>positivism</a:t>
            </a:r>
            <a:r>
              <a:rPr lang="nb-NO" dirty="0" smtClean="0"/>
              <a:t>: </a:t>
            </a:r>
            <a:r>
              <a:rPr lang="nb-NO" dirty="0" err="1" smtClean="0"/>
              <a:t>morality</a:t>
            </a:r>
            <a:r>
              <a:rPr lang="nb-NO" dirty="0" smtClean="0"/>
              <a:t> </a:t>
            </a:r>
            <a:r>
              <a:rPr lang="nb-NO" u="sng" dirty="0" err="1" smtClean="0"/>
              <a:t>necessarily</a:t>
            </a:r>
            <a:r>
              <a:rPr lang="nb-NO" u="sng" dirty="0" smtClean="0"/>
              <a:t> </a:t>
            </a:r>
            <a:r>
              <a:rPr lang="nb-NO" u="sng" dirty="0" err="1" smtClean="0"/>
              <a:t>does</a:t>
            </a:r>
            <a:r>
              <a:rPr lang="nb-NO" u="sng" dirty="0" smtClean="0"/>
              <a:t> not </a:t>
            </a:r>
            <a:r>
              <a:rPr lang="nb-NO" dirty="0" err="1" smtClean="0"/>
              <a:t>contribute</a:t>
            </a:r>
            <a:r>
              <a:rPr lang="nb-NO" dirty="0" smtClean="0"/>
              <a:t> at </a:t>
            </a:r>
            <a:r>
              <a:rPr lang="nb-NO" dirty="0" err="1" smtClean="0"/>
              <a:t>validating</a:t>
            </a:r>
            <a:r>
              <a:rPr lang="nb-NO" dirty="0" smtClean="0"/>
              <a:t> a system </a:t>
            </a:r>
            <a:r>
              <a:rPr lang="nb-NO" dirty="0" err="1" smtClean="0"/>
              <a:t>of</a:t>
            </a:r>
            <a:r>
              <a:rPr lang="nb-NO" dirty="0" smtClean="0"/>
              <a:t> </a:t>
            </a:r>
            <a:r>
              <a:rPr lang="nb-NO" dirty="0" err="1" smtClean="0"/>
              <a:t>law</a:t>
            </a:r>
            <a:r>
              <a:rPr lang="nb-NO" dirty="0" smtClean="0"/>
              <a:t> (</a:t>
            </a:r>
            <a:r>
              <a:rPr lang="nb-NO" dirty="0" err="1" smtClean="0"/>
              <a:t>Raz</a:t>
            </a:r>
            <a:r>
              <a:rPr lang="nb-NO" dirty="0" smtClean="0"/>
              <a:t>)</a:t>
            </a:r>
          </a:p>
          <a:p>
            <a:endParaRPr lang="nb-NO" dirty="0"/>
          </a:p>
        </p:txBody>
      </p:sp>
    </p:spTree>
    <p:extLst>
      <p:ext uri="{BB962C8B-B14F-4D97-AF65-F5344CB8AC3E}">
        <p14:creationId xmlns:p14="http://schemas.microsoft.com/office/powerpoint/2010/main" val="1879322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5400" b="1" dirty="0"/>
              <a:t>Types </a:t>
            </a:r>
            <a:r>
              <a:rPr lang="nb-NO" sz="5400" b="1" dirty="0" err="1"/>
              <a:t>of</a:t>
            </a:r>
            <a:r>
              <a:rPr lang="nb-NO" sz="5400" b="1" dirty="0"/>
              <a:t> </a:t>
            </a:r>
            <a:r>
              <a:rPr lang="nb-NO" sz="5400" b="1" dirty="0" err="1"/>
              <a:t>Validity</a:t>
            </a:r>
            <a:r>
              <a:rPr lang="nb-NO" sz="5400" b="1" dirty="0"/>
              <a:t> </a:t>
            </a:r>
            <a:r>
              <a:rPr lang="nb-NO" sz="5400" b="1" dirty="0" err="1"/>
              <a:t>of</a:t>
            </a:r>
            <a:r>
              <a:rPr lang="nb-NO" sz="5400" b="1" dirty="0"/>
              <a:t> Law</a:t>
            </a:r>
            <a:endParaRPr lang="nb-NO" dirty="0"/>
          </a:p>
        </p:txBody>
      </p:sp>
      <p:sp>
        <p:nvSpPr>
          <p:cNvPr id="3" name="Content Placeholder 2"/>
          <p:cNvSpPr>
            <a:spLocks noGrp="1"/>
          </p:cNvSpPr>
          <p:nvPr>
            <p:ph idx="1"/>
          </p:nvPr>
        </p:nvSpPr>
        <p:spPr/>
        <p:txBody>
          <a:bodyPr>
            <a:normAutofit fontScale="32500" lnSpcReduction="20000"/>
          </a:bodyPr>
          <a:lstStyle/>
          <a:p>
            <a:pPr marL="0" indent="0">
              <a:buNone/>
            </a:pPr>
            <a:r>
              <a:rPr lang="nb-NO" sz="7200" dirty="0" err="1" smtClean="0"/>
              <a:t>Some</a:t>
            </a:r>
            <a:r>
              <a:rPr lang="nb-NO" sz="7200" dirty="0" smtClean="0"/>
              <a:t> </a:t>
            </a:r>
            <a:r>
              <a:rPr lang="nb-NO" sz="7200" dirty="0" err="1" smtClean="0"/>
              <a:t>examples</a:t>
            </a:r>
            <a:r>
              <a:rPr lang="nb-NO" sz="7200" dirty="0" smtClean="0"/>
              <a:t> </a:t>
            </a:r>
            <a:r>
              <a:rPr lang="nb-NO" sz="7200" dirty="0" err="1" smtClean="0"/>
              <a:t>about</a:t>
            </a:r>
            <a:r>
              <a:rPr lang="nb-NO" sz="7200" dirty="0" smtClean="0"/>
              <a:t> </a:t>
            </a:r>
            <a:r>
              <a:rPr lang="nb-NO" sz="7200" dirty="0" err="1"/>
              <a:t>j</a:t>
            </a:r>
            <a:r>
              <a:rPr lang="nb-NO" sz="7200" dirty="0" err="1" smtClean="0"/>
              <a:t>udicial</a:t>
            </a:r>
            <a:r>
              <a:rPr lang="nb-NO" sz="7200" dirty="0" smtClean="0"/>
              <a:t> </a:t>
            </a:r>
            <a:r>
              <a:rPr lang="nb-NO" sz="7200" dirty="0" err="1" smtClean="0"/>
              <a:t>reasoning</a:t>
            </a:r>
            <a:r>
              <a:rPr lang="nb-NO" sz="7200" dirty="0" smtClean="0"/>
              <a:t>:</a:t>
            </a:r>
          </a:p>
          <a:p>
            <a:pPr marL="0" indent="0">
              <a:buNone/>
            </a:pPr>
            <a:endParaRPr lang="nb-NO" sz="7200" dirty="0" smtClean="0"/>
          </a:p>
          <a:p>
            <a:pPr marL="0" indent="0">
              <a:buNone/>
            </a:pPr>
            <a:r>
              <a:rPr lang="nb-NO" sz="7200" dirty="0" err="1" smtClean="0"/>
              <a:t>Inclusive</a:t>
            </a:r>
            <a:r>
              <a:rPr lang="nb-NO" sz="7200" dirty="0" smtClean="0"/>
              <a:t> </a:t>
            </a:r>
            <a:r>
              <a:rPr lang="nb-NO" sz="7200" dirty="0" err="1" smtClean="0"/>
              <a:t>positivism</a:t>
            </a:r>
            <a:r>
              <a:rPr lang="nb-NO" sz="7200" dirty="0" smtClean="0"/>
              <a:t>: less </a:t>
            </a:r>
            <a:r>
              <a:rPr lang="nb-NO" sz="7200" dirty="0" err="1" smtClean="0"/>
              <a:t>problematic</a:t>
            </a:r>
            <a:r>
              <a:rPr lang="nb-NO" sz="7200" dirty="0" smtClean="0"/>
              <a:t> </a:t>
            </a:r>
            <a:r>
              <a:rPr lang="nb-NO" sz="7200" dirty="0" err="1" smtClean="0"/>
              <a:t>since</a:t>
            </a:r>
            <a:r>
              <a:rPr lang="nb-NO" sz="7200" dirty="0" smtClean="0"/>
              <a:t> moral </a:t>
            </a:r>
            <a:r>
              <a:rPr lang="nb-NO" sz="7200" dirty="0" err="1" smtClean="0"/>
              <a:t>principles</a:t>
            </a:r>
            <a:r>
              <a:rPr lang="nb-NO" sz="7200" dirty="0" smtClean="0"/>
              <a:t> </a:t>
            </a:r>
            <a:r>
              <a:rPr lang="nb-NO" sz="7200" u="sng" dirty="0" err="1" smtClean="0"/>
              <a:t>can</a:t>
            </a:r>
            <a:r>
              <a:rPr lang="nb-NO" sz="7200" u="sng" dirty="0" smtClean="0"/>
              <a:t> </a:t>
            </a:r>
            <a:r>
              <a:rPr lang="nb-NO" sz="7200" u="sng" dirty="0" err="1" smtClean="0"/>
              <a:t>inform</a:t>
            </a:r>
            <a:r>
              <a:rPr lang="nb-NO" sz="7200" u="sng" dirty="0" smtClean="0"/>
              <a:t> </a:t>
            </a:r>
            <a:r>
              <a:rPr lang="nb-NO" sz="7200" dirty="0" err="1" smtClean="0"/>
              <a:t>judicial</a:t>
            </a:r>
            <a:r>
              <a:rPr lang="nb-NO" sz="7200" dirty="0" smtClean="0"/>
              <a:t> </a:t>
            </a:r>
            <a:r>
              <a:rPr lang="nb-NO" sz="7200" dirty="0" err="1" smtClean="0"/>
              <a:t>decisions</a:t>
            </a:r>
            <a:endParaRPr lang="nb-NO" sz="7200" dirty="0" smtClean="0"/>
          </a:p>
          <a:p>
            <a:pPr marL="0" indent="0">
              <a:buNone/>
            </a:pPr>
            <a:endParaRPr lang="nb-NO" sz="7200" dirty="0" smtClean="0"/>
          </a:p>
          <a:p>
            <a:pPr marL="0" indent="0">
              <a:buNone/>
            </a:pPr>
            <a:r>
              <a:rPr lang="nb-NO" sz="7200" dirty="0" err="1" smtClean="0"/>
              <a:t>Exclusive</a:t>
            </a:r>
            <a:r>
              <a:rPr lang="nb-NO" sz="7200" dirty="0" smtClean="0"/>
              <a:t> </a:t>
            </a:r>
            <a:r>
              <a:rPr lang="nb-NO" sz="7200" dirty="0" err="1" smtClean="0"/>
              <a:t>positivism</a:t>
            </a:r>
            <a:r>
              <a:rPr lang="nb-NO" sz="7200" dirty="0" smtClean="0"/>
              <a:t>: </a:t>
            </a:r>
            <a:r>
              <a:rPr lang="nb-NO" sz="7200" dirty="0" err="1" smtClean="0"/>
              <a:t>the</a:t>
            </a:r>
            <a:r>
              <a:rPr lang="nb-NO" sz="7200" dirty="0" smtClean="0"/>
              <a:t> </a:t>
            </a:r>
            <a:r>
              <a:rPr lang="en-US" sz="7200" dirty="0" smtClean="0"/>
              <a:t>content </a:t>
            </a:r>
            <a:r>
              <a:rPr lang="en-US" sz="7200" dirty="0"/>
              <a:t>of law </a:t>
            </a:r>
            <a:r>
              <a:rPr lang="en-US" sz="7200" dirty="0" smtClean="0"/>
              <a:t>is always determined </a:t>
            </a:r>
            <a:r>
              <a:rPr lang="en-US" sz="7200" dirty="0"/>
              <a:t>by reference to its sources </a:t>
            </a:r>
            <a:r>
              <a:rPr lang="en-US" sz="7200" u="sng" dirty="0"/>
              <a:t>without recourse to moral argument</a:t>
            </a:r>
            <a:r>
              <a:rPr lang="en-US" sz="7200" dirty="0"/>
              <a:t>. </a:t>
            </a:r>
            <a:endParaRPr lang="en-US" sz="7200" dirty="0" smtClean="0"/>
          </a:p>
          <a:p>
            <a:pPr marL="0" indent="0">
              <a:buNone/>
            </a:pPr>
            <a:r>
              <a:rPr lang="en-US" sz="7200" dirty="0" smtClean="0"/>
              <a:t>This include: the </a:t>
            </a:r>
            <a:r>
              <a:rPr lang="en-US" sz="7200" u="sng" dirty="0"/>
              <a:t>circumstances of its promulgation </a:t>
            </a:r>
            <a:r>
              <a:rPr lang="en-US" sz="7200" dirty="0"/>
              <a:t>and </a:t>
            </a:r>
            <a:r>
              <a:rPr lang="en-US" sz="7200" u="sng" dirty="0"/>
              <a:t>relevant interpretative materials</a:t>
            </a:r>
            <a:r>
              <a:rPr lang="en-US" sz="7200" dirty="0"/>
              <a:t>, such as court cases involving its </a:t>
            </a:r>
            <a:r>
              <a:rPr lang="en-US" sz="7200" dirty="0" smtClean="0"/>
              <a:t>application.</a:t>
            </a:r>
            <a:endParaRPr lang="nb-NO" sz="72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558780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800" b="1" dirty="0"/>
              <a:t>Types </a:t>
            </a:r>
            <a:r>
              <a:rPr lang="nb-NO" sz="4800" b="1" dirty="0" err="1"/>
              <a:t>of</a:t>
            </a:r>
            <a:r>
              <a:rPr lang="nb-NO" sz="4800" b="1" dirty="0"/>
              <a:t> </a:t>
            </a:r>
            <a:r>
              <a:rPr lang="nb-NO" sz="4800" b="1" dirty="0" err="1"/>
              <a:t>Validity</a:t>
            </a:r>
            <a:r>
              <a:rPr lang="nb-NO" sz="4800" b="1" dirty="0"/>
              <a:t> </a:t>
            </a:r>
            <a:r>
              <a:rPr lang="nb-NO" sz="4800" b="1" dirty="0" err="1"/>
              <a:t>of</a:t>
            </a:r>
            <a:r>
              <a:rPr lang="nb-NO" sz="4800" b="1" dirty="0"/>
              <a:t> Law</a:t>
            </a:r>
            <a:endParaRPr lang="nb-NO" dirty="0"/>
          </a:p>
        </p:txBody>
      </p:sp>
      <p:sp>
        <p:nvSpPr>
          <p:cNvPr id="3" name="Content Placeholder 2"/>
          <p:cNvSpPr>
            <a:spLocks noGrp="1"/>
          </p:cNvSpPr>
          <p:nvPr>
            <p:ph idx="1"/>
          </p:nvPr>
        </p:nvSpPr>
        <p:spPr/>
        <p:txBody>
          <a:bodyPr>
            <a:normAutofit fontScale="55000" lnSpcReduction="20000"/>
          </a:bodyPr>
          <a:lstStyle/>
          <a:p>
            <a:pPr marL="0" indent="0">
              <a:buNone/>
            </a:pPr>
            <a:r>
              <a:rPr lang="en-US" sz="3300" dirty="0"/>
              <a:t>“The law on a question is settled when legally binding sources provide its solution. In such cases judges are typically said to apply the law, and since it is source-based, its application involves technical, legal skills in reasoning from those sources and does not call for moral acumen. If a legal question is not answered by standards deriving from legal sources then it lacks a legal answer-the law on such questions is unsettled. In deciding such cases courts inevitably break new (legal) ground and their decision develops the law…. Naturally, their decisions in such cases rely at least partly on moral and other extra-legal considerations” (</a:t>
            </a:r>
            <a:r>
              <a:rPr lang="en-US" sz="3300" dirty="0" err="1"/>
              <a:t>Raz</a:t>
            </a:r>
            <a:r>
              <a:rPr lang="en-US" sz="3300" dirty="0"/>
              <a:t> 1979, pp. 49-50).</a:t>
            </a:r>
            <a:endParaRPr lang="nb-NO" sz="3300" dirty="0"/>
          </a:p>
          <a:p>
            <a:pPr marL="0" indent="0">
              <a:buNone/>
            </a:pPr>
            <a:endParaRPr lang="nb-NO" dirty="0"/>
          </a:p>
          <a:p>
            <a:pPr marL="0" indent="0">
              <a:buNone/>
            </a:pPr>
            <a:endParaRPr lang="nb-NO" dirty="0"/>
          </a:p>
          <a:p>
            <a:pPr marL="0" indent="0">
              <a:buNone/>
            </a:pPr>
            <a:r>
              <a:rPr lang="nb-NO" sz="4000" dirty="0"/>
              <a:t>So for </a:t>
            </a:r>
            <a:r>
              <a:rPr lang="nb-NO" sz="4000" dirty="0" err="1"/>
              <a:t>Raz</a:t>
            </a:r>
            <a:r>
              <a:rPr lang="nb-NO" sz="4000" dirty="0"/>
              <a:t> </a:t>
            </a:r>
            <a:r>
              <a:rPr lang="nb-NO" sz="4000" dirty="0" err="1"/>
              <a:t>recurse</a:t>
            </a:r>
            <a:r>
              <a:rPr lang="nb-NO" sz="4000" dirty="0"/>
              <a:t> to moral arguments </a:t>
            </a:r>
            <a:r>
              <a:rPr lang="nb-NO" sz="4000" dirty="0" err="1"/>
              <a:t>can</a:t>
            </a:r>
            <a:r>
              <a:rPr lang="nb-NO" sz="4000" dirty="0"/>
              <a:t> </a:t>
            </a:r>
            <a:r>
              <a:rPr lang="nb-NO" sz="4000" dirty="0" err="1"/>
              <a:t>occur</a:t>
            </a:r>
            <a:r>
              <a:rPr lang="nb-NO" sz="4000" dirty="0"/>
              <a:t> </a:t>
            </a:r>
            <a:r>
              <a:rPr lang="nb-NO" sz="4000" dirty="0" err="1"/>
              <a:t>only</a:t>
            </a:r>
            <a:r>
              <a:rPr lang="nb-NO" sz="4000" dirty="0"/>
              <a:t> in cases </a:t>
            </a:r>
            <a:r>
              <a:rPr lang="nb-NO" sz="4000" dirty="0" err="1"/>
              <a:t>of</a:t>
            </a:r>
            <a:r>
              <a:rPr lang="nb-NO" sz="4000" dirty="0"/>
              <a:t> </a:t>
            </a:r>
            <a:r>
              <a:rPr lang="nb-NO" sz="4000" dirty="0" err="1"/>
              <a:t>unsettled</a:t>
            </a:r>
            <a:r>
              <a:rPr lang="nb-NO" sz="4000" dirty="0"/>
              <a:t> cases by </a:t>
            </a:r>
            <a:r>
              <a:rPr lang="nb-NO" sz="4000" dirty="0" err="1"/>
              <a:t>law</a:t>
            </a:r>
            <a:r>
              <a:rPr lang="nb-NO" sz="4000" dirty="0"/>
              <a:t> </a:t>
            </a:r>
            <a:r>
              <a:rPr lang="nb-NO" sz="4000" dirty="0" err="1"/>
              <a:t>but</a:t>
            </a:r>
            <a:r>
              <a:rPr lang="nb-NO" sz="4000" dirty="0"/>
              <a:t> </a:t>
            </a:r>
            <a:r>
              <a:rPr lang="nb-NO" sz="4000" dirty="0" err="1"/>
              <a:t>they</a:t>
            </a:r>
            <a:r>
              <a:rPr lang="nb-NO" sz="4000" dirty="0"/>
              <a:t> </a:t>
            </a:r>
            <a:r>
              <a:rPr lang="nb-NO" sz="4000" dirty="0" err="1"/>
              <a:t>can</a:t>
            </a:r>
            <a:r>
              <a:rPr lang="nb-NO" sz="4000" dirty="0"/>
              <a:t> never be </a:t>
            </a:r>
            <a:r>
              <a:rPr lang="nb-NO" sz="4000" dirty="0" err="1"/>
              <a:t>principles</a:t>
            </a:r>
            <a:r>
              <a:rPr lang="nb-NO" sz="4000" dirty="0"/>
              <a:t> </a:t>
            </a:r>
            <a:r>
              <a:rPr lang="nb-NO" sz="4000" dirty="0" err="1"/>
              <a:t>incorporated</a:t>
            </a:r>
            <a:r>
              <a:rPr lang="nb-NO" sz="4000" dirty="0"/>
              <a:t> </a:t>
            </a:r>
            <a:r>
              <a:rPr lang="nb-NO" sz="4000" dirty="0" err="1"/>
              <a:t>into</a:t>
            </a:r>
            <a:r>
              <a:rPr lang="nb-NO" sz="4000" dirty="0"/>
              <a:t> legal </a:t>
            </a:r>
            <a:r>
              <a:rPr lang="nb-NO" sz="4000" dirty="0" err="1"/>
              <a:t>codes</a:t>
            </a:r>
            <a:r>
              <a:rPr lang="nb-NO" sz="4000" dirty="0"/>
              <a:t>. </a:t>
            </a:r>
          </a:p>
          <a:p>
            <a:pPr marL="0" indent="0">
              <a:buNone/>
            </a:pPr>
            <a:endParaRPr lang="nb-NO" dirty="0"/>
          </a:p>
          <a:p>
            <a:pPr marL="0" indent="0">
              <a:buNone/>
            </a:pPr>
            <a:r>
              <a:rPr lang="nb-NO" sz="4000" dirty="0"/>
              <a:t>For </a:t>
            </a:r>
            <a:r>
              <a:rPr lang="nb-NO" sz="4000" dirty="0" err="1"/>
              <a:t>further</a:t>
            </a:r>
            <a:r>
              <a:rPr lang="nb-NO" sz="4000" dirty="0"/>
              <a:t> </a:t>
            </a:r>
            <a:r>
              <a:rPr lang="nb-NO" sz="4000" dirty="0" err="1"/>
              <a:t>references</a:t>
            </a:r>
            <a:r>
              <a:rPr lang="nb-NO" sz="4000" dirty="0"/>
              <a:t>, </a:t>
            </a:r>
            <a:r>
              <a:rPr lang="nb-NO" sz="4000" dirty="0" err="1"/>
              <a:t>see</a:t>
            </a:r>
            <a:r>
              <a:rPr lang="nb-NO" sz="4000" dirty="0"/>
              <a:t>: http://www.iep.utm.edu/legalpos/</a:t>
            </a:r>
          </a:p>
          <a:p>
            <a:endParaRPr lang="nb-NO" dirty="0"/>
          </a:p>
          <a:p>
            <a:endParaRPr lang="nb-NO" dirty="0"/>
          </a:p>
        </p:txBody>
      </p:sp>
    </p:spTree>
    <p:extLst>
      <p:ext uri="{BB962C8B-B14F-4D97-AF65-F5344CB8AC3E}">
        <p14:creationId xmlns:p14="http://schemas.microsoft.com/office/powerpoint/2010/main" val="2873991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800" b="1" dirty="0"/>
              <a:t>Types </a:t>
            </a:r>
            <a:r>
              <a:rPr lang="nb-NO" sz="4800" b="1" dirty="0" err="1"/>
              <a:t>of</a:t>
            </a:r>
            <a:r>
              <a:rPr lang="nb-NO" sz="4800" b="1" dirty="0"/>
              <a:t> </a:t>
            </a:r>
            <a:r>
              <a:rPr lang="nb-NO" sz="4800" b="1" dirty="0" err="1"/>
              <a:t>Validity</a:t>
            </a:r>
            <a:r>
              <a:rPr lang="nb-NO" sz="4800" b="1" dirty="0"/>
              <a:t> </a:t>
            </a:r>
            <a:r>
              <a:rPr lang="nb-NO" sz="4800" b="1" dirty="0" err="1"/>
              <a:t>of</a:t>
            </a:r>
            <a:r>
              <a:rPr lang="nb-NO" sz="4800" b="1" dirty="0"/>
              <a:t> Law</a:t>
            </a:r>
            <a:endParaRPr lang="nb-NO" dirty="0"/>
          </a:p>
        </p:txBody>
      </p:sp>
      <p:sp>
        <p:nvSpPr>
          <p:cNvPr id="3" name="Content Placeholder 2"/>
          <p:cNvSpPr>
            <a:spLocks noGrp="1"/>
          </p:cNvSpPr>
          <p:nvPr>
            <p:ph idx="1"/>
          </p:nvPr>
        </p:nvSpPr>
        <p:spPr/>
        <p:txBody>
          <a:bodyPr/>
          <a:lstStyle/>
          <a:p>
            <a:pPr marL="0" indent="0">
              <a:buNone/>
            </a:pPr>
            <a:r>
              <a:rPr lang="nb-NO" dirty="0" smtClean="0"/>
              <a:t>Questions</a:t>
            </a:r>
          </a:p>
          <a:p>
            <a:pPr marL="0" indent="0">
              <a:buNone/>
            </a:pPr>
            <a:endParaRPr lang="nb-NO" dirty="0" smtClean="0"/>
          </a:p>
          <a:p>
            <a:pPr marL="0" indent="0">
              <a:buNone/>
            </a:pPr>
            <a:r>
              <a:rPr lang="nb-NO" dirty="0" err="1" smtClean="0"/>
              <a:t>What</a:t>
            </a:r>
            <a:r>
              <a:rPr lang="nb-NO" dirty="0" smtClean="0"/>
              <a:t> different </a:t>
            </a:r>
            <a:r>
              <a:rPr lang="nb-NO" dirty="0" err="1" smtClean="0"/>
              <a:t>impacts</a:t>
            </a:r>
            <a:r>
              <a:rPr lang="nb-NO" dirty="0" smtClean="0"/>
              <a:t> do </a:t>
            </a:r>
            <a:r>
              <a:rPr lang="nb-NO" dirty="0" err="1" smtClean="0"/>
              <a:t>these</a:t>
            </a:r>
            <a:r>
              <a:rPr lang="nb-NO" dirty="0" smtClean="0"/>
              <a:t> </a:t>
            </a:r>
            <a:r>
              <a:rPr lang="nb-NO" dirty="0" err="1" smtClean="0"/>
              <a:t>approaches</a:t>
            </a:r>
            <a:r>
              <a:rPr lang="nb-NO" dirty="0" smtClean="0"/>
              <a:t> have </a:t>
            </a:r>
            <a:r>
              <a:rPr lang="nb-NO" dirty="0" err="1" smtClean="0"/>
              <a:t>on</a:t>
            </a:r>
            <a:r>
              <a:rPr lang="nb-NO" dirty="0" smtClean="0"/>
              <a:t> </a:t>
            </a:r>
            <a:r>
              <a:rPr lang="nb-NO" dirty="0" err="1" smtClean="0"/>
              <a:t>the</a:t>
            </a:r>
            <a:r>
              <a:rPr lang="nb-NO" dirty="0" smtClean="0"/>
              <a:t> </a:t>
            </a:r>
            <a:r>
              <a:rPr lang="nb-NO" dirty="0" err="1" smtClean="0"/>
              <a:t>role</a:t>
            </a:r>
            <a:r>
              <a:rPr lang="nb-NO" dirty="0" smtClean="0"/>
              <a:t> </a:t>
            </a:r>
            <a:r>
              <a:rPr lang="nb-NO" dirty="0" err="1" smtClean="0"/>
              <a:t>of</a:t>
            </a:r>
            <a:r>
              <a:rPr lang="nb-NO" dirty="0"/>
              <a:t> </a:t>
            </a:r>
            <a:r>
              <a:rPr lang="nb-NO" dirty="0" smtClean="0"/>
              <a:t>moral </a:t>
            </a:r>
            <a:r>
              <a:rPr lang="nb-NO" dirty="0" err="1" smtClean="0"/>
              <a:t>principles</a:t>
            </a:r>
            <a:r>
              <a:rPr lang="nb-NO" dirty="0" smtClean="0"/>
              <a:t> for </a:t>
            </a:r>
            <a:r>
              <a:rPr lang="nb-NO" dirty="0" err="1" smtClean="0"/>
              <a:t>the</a:t>
            </a:r>
            <a:r>
              <a:rPr lang="nb-NO" dirty="0" smtClean="0"/>
              <a:t> </a:t>
            </a:r>
            <a:r>
              <a:rPr lang="nb-NO" dirty="0" err="1" smtClean="0"/>
              <a:t>validity</a:t>
            </a:r>
            <a:r>
              <a:rPr lang="nb-NO" dirty="0" smtClean="0"/>
              <a:t> </a:t>
            </a:r>
            <a:r>
              <a:rPr lang="nb-NO" dirty="0" err="1" smtClean="0"/>
              <a:t>of</a:t>
            </a:r>
            <a:r>
              <a:rPr lang="nb-NO" dirty="0" smtClean="0"/>
              <a:t> </a:t>
            </a:r>
            <a:r>
              <a:rPr lang="nb-NO" dirty="0" err="1" smtClean="0"/>
              <a:t>law</a:t>
            </a:r>
            <a:r>
              <a:rPr lang="nb-NO" dirty="0" smtClean="0"/>
              <a:t>?</a:t>
            </a:r>
          </a:p>
          <a:p>
            <a:pPr marL="0" indent="0">
              <a:buNone/>
            </a:pPr>
            <a:endParaRPr lang="nb-NO" dirty="0"/>
          </a:p>
        </p:txBody>
      </p:sp>
    </p:spTree>
    <p:extLst>
      <p:ext uri="{BB962C8B-B14F-4D97-AF65-F5344CB8AC3E}">
        <p14:creationId xmlns:p14="http://schemas.microsoft.com/office/powerpoint/2010/main" val="4191756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smtClean="0"/>
              <a:t>Habermas </a:t>
            </a:r>
            <a:r>
              <a:rPr lang="nb-NO" b="1" dirty="0" err="1" smtClean="0"/>
              <a:t>on</a:t>
            </a:r>
            <a:r>
              <a:rPr lang="nb-NO" b="1" dirty="0" smtClean="0"/>
              <a:t> Human Rights</a:t>
            </a:r>
            <a:endParaRPr lang="nb-NO" b="1" dirty="0"/>
          </a:p>
        </p:txBody>
      </p:sp>
      <p:sp>
        <p:nvSpPr>
          <p:cNvPr id="3" name="Content Placeholder 2"/>
          <p:cNvSpPr>
            <a:spLocks noGrp="1"/>
          </p:cNvSpPr>
          <p:nvPr>
            <p:ph idx="1"/>
          </p:nvPr>
        </p:nvSpPr>
        <p:spPr/>
        <p:txBody>
          <a:bodyPr/>
          <a:lstStyle/>
          <a:p>
            <a:pPr marL="0" indent="0">
              <a:buNone/>
            </a:pPr>
            <a:r>
              <a:rPr lang="nb-NO" dirty="0" smtClean="0"/>
              <a:t>List </a:t>
            </a:r>
            <a:r>
              <a:rPr lang="nb-NO" dirty="0" err="1" smtClean="0"/>
              <a:t>of</a:t>
            </a:r>
            <a:r>
              <a:rPr lang="nb-NO" dirty="0" smtClean="0"/>
              <a:t> Habermas’ </a:t>
            </a:r>
            <a:r>
              <a:rPr lang="nb-NO" dirty="0" err="1" smtClean="0"/>
              <a:t>writings</a:t>
            </a:r>
            <a:r>
              <a:rPr lang="nb-NO" dirty="0" smtClean="0"/>
              <a:t> </a:t>
            </a:r>
            <a:r>
              <a:rPr lang="nb-NO" dirty="0" err="1" smtClean="0"/>
              <a:t>on</a:t>
            </a:r>
            <a:r>
              <a:rPr lang="nb-NO" dirty="0" smtClean="0"/>
              <a:t> human </a:t>
            </a:r>
            <a:r>
              <a:rPr lang="nb-NO" dirty="0" err="1" smtClean="0"/>
              <a:t>rights</a:t>
            </a:r>
            <a:r>
              <a:rPr lang="nb-NO" dirty="0" smtClean="0"/>
              <a:t>:</a:t>
            </a:r>
          </a:p>
          <a:p>
            <a:pPr>
              <a:buFont typeface="Wingdings" panose="05000000000000000000" pitchFamily="2" charset="2"/>
              <a:buChar char="Ø"/>
            </a:pPr>
            <a:r>
              <a:rPr lang="nb-NO" dirty="0" smtClean="0"/>
              <a:t>Human Rights and </a:t>
            </a:r>
            <a:r>
              <a:rPr lang="nb-NO" dirty="0" err="1" smtClean="0"/>
              <a:t>Popular</a:t>
            </a:r>
            <a:r>
              <a:rPr lang="nb-NO" dirty="0" smtClean="0"/>
              <a:t> </a:t>
            </a:r>
            <a:r>
              <a:rPr lang="nb-NO" dirty="0" err="1" smtClean="0"/>
              <a:t>Sovereignty</a:t>
            </a:r>
            <a:r>
              <a:rPr lang="nb-NO" dirty="0" smtClean="0"/>
              <a:t>: The Liberal and </a:t>
            </a:r>
            <a:r>
              <a:rPr lang="nb-NO" dirty="0" err="1" smtClean="0"/>
              <a:t>Republican</a:t>
            </a:r>
            <a:r>
              <a:rPr lang="nb-NO" dirty="0" smtClean="0"/>
              <a:t> Version, Ratio Juris, vol.7, </a:t>
            </a:r>
            <a:r>
              <a:rPr lang="nb-NO" dirty="0" err="1" smtClean="0"/>
              <a:t>March</a:t>
            </a:r>
            <a:r>
              <a:rPr lang="nb-NO" dirty="0" smtClean="0"/>
              <a:t> 1994</a:t>
            </a:r>
          </a:p>
          <a:p>
            <a:pPr>
              <a:buFont typeface="Wingdings" panose="05000000000000000000" pitchFamily="2" charset="2"/>
              <a:buChar char="Ø"/>
            </a:pPr>
            <a:r>
              <a:rPr lang="nb-NO" dirty="0" err="1" smtClean="0"/>
              <a:t>Kant’s</a:t>
            </a:r>
            <a:r>
              <a:rPr lang="nb-NO" dirty="0" smtClean="0"/>
              <a:t> </a:t>
            </a:r>
            <a:r>
              <a:rPr lang="nb-NO" dirty="0" err="1" smtClean="0"/>
              <a:t>Idea</a:t>
            </a:r>
            <a:r>
              <a:rPr lang="nb-NO" dirty="0" smtClean="0"/>
              <a:t> </a:t>
            </a:r>
            <a:r>
              <a:rPr lang="nb-NO" dirty="0" err="1" smtClean="0"/>
              <a:t>of</a:t>
            </a:r>
            <a:r>
              <a:rPr lang="nb-NO" dirty="0" smtClean="0"/>
              <a:t> Perpetual Peace, </a:t>
            </a:r>
            <a:r>
              <a:rPr lang="nb-NO" dirty="0" err="1" smtClean="0"/>
              <a:t>with</a:t>
            </a:r>
            <a:r>
              <a:rPr lang="nb-NO" dirty="0" smtClean="0"/>
              <a:t> </a:t>
            </a:r>
            <a:r>
              <a:rPr lang="nb-NO" dirty="0" err="1" smtClean="0"/>
              <a:t>the</a:t>
            </a:r>
            <a:r>
              <a:rPr lang="nb-NO" dirty="0" smtClean="0"/>
              <a:t> Benefit </a:t>
            </a:r>
            <a:r>
              <a:rPr lang="nb-NO" dirty="0" err="1" smtClean="0"/>
              <a:t>of</a:t>
            </a:r>
            <a:r>
              <a:rPr lang="nb-NO" dirty="0" smtClean="0"/>
              <a:t> </a:t>
            </a:r>
            <a:r>
              <a:rPr lang="nb-NO" dirty="0" err="1" smtClean="0"/>
              <a:t>Two</a:t>
            </a:r>
            <a:r>
              <a:rPr lang="nb-NO" dirty="0" smtClean="0"/>
              <a:t> </a:t>
            </a:r>
            <a:r>
              <a:rPr lang="nb-NO" dirty="0" err="1" smtClean="0"/>
              <a:t>Hundred</a:t>
            </a:r>
            <a:r>
              <a:rPr lang="nb-NO" dirty="0" smtClean="0"/>
              <a:t> </a:t>
            </a:r>
            <a:r>
              <a:rPr lang="nb-NO" dirty="0" err="1" smtClean="0"/>
              <a:t>Years</a:t>
            </a:r>
            <a:r>
              <a:rPr lang="nb-NO" dirty="0" smtClean="0"/>
              <a:t>’ </a:t>
            </a:r>
            <a:r>
              <a:rPr lang="nb-NO" dirty="0" err="1" smtClean="0"/>
              <a:t>Hindsight</a:t>
            </a:r>
            <a:r>
              <a:rPr lang="nb-NO" dirty="0" smtClean="0"/>
              <a:t>, in </a:t>
            </a:r>
            <a:r>
              <a:rPr lang="nb-NO" dirty="0" err="1" smtClean="0"/>
              <a:t>Bohman</a:t>
            </a:r>
            <a:r>
              <a:rPr lang="nb-NO" dirty="0" smtClean="0"/>
              <a:t>, Perpetual Peace, 1997</a:t>
            </a:r>
          </a:p>
          <a:p>
            <a:pPr>
              <a:buFont typeface="Wingdings" panose="05000000000000000000" pitchFamily="2" charset="2"/>
              <a:buChar char="Ø"/>
            </a:pPr>
            <a:r>
              <a:rPr lang="nb-NO" dirty="0" err="1" smtClean="0"/>
              <a:t>Remarks</a:t>
            </a:r>
            <a:r>
              <a:rPr lang="nb-NO" dirty="0" smtClean="0"/>
              <a:t> </a:t>
            </a:r>
            <a:r>
              <a:rPr lang="nb-NO" dirty="0" err="1" smtClean="0"/>
              <a:t>on</a:t>
            </a:r>
            <a:r>
              <a:rPr lang="nb-NO" dirty="0" smtClean="0"/>
              <a:t> </a:t>
            </a:r>
            <a:r>
              <a:rPr lang="nb-NO" dirty="0" err="1" smtClean="0"/>
              <a:t>Legitimation</a:t>
            </a:r>
            <a:r>
              <a:rPr lang="nb-NO" dirty="0" smtClean="0"/>
              <a:t> </a:t>
            </a:r>
            <a:r>
              <a:rPr lang="nb-NO" dirty="0" err="1" smtClean="0"/>
              <a:t>through</a:t>
            </a:r>
            <a:r>
              <a:rPr lang="nb-NO" dirty="0" smtClean="0"/>
              <a:t> Human Rights, The </a:t>
            </a:r>
            <a:r>
              <a:rPr lang="nb-NO" dirty="0" err="1" smtClean="0"/>
              <a:t>Modern</a:t>
            </a:r>
            <a:r>
              <a:rPr lang="nb-NO" dirty="0" smtClean="0"/>
              <a:t> </a:t>
            </a:r>
            <a:r>
              <a:rPr lang="nb-NO" dirty="0" err="1" smtClean="0"/>
              <a:t>Schoolman</a:t>
            </a:r>
            <a:r>
              <a:rPr lang="nb-NO" dirty="0" smtClean="0"/>
              <a:t>, LXXV, Jan.1998</a:t>
            </a:r>
          </a:p>
          <a:p>
            <a:pPr>
              <a:buFont typeface="Wingdings" panose="05000000000000000000" pitchFamily="2" charset="2"/>
              <a:buChar char="Ø"/>
            </a:pPr>
            <a:r>
              <a:rPr lang="nb-NO" dirty="0" smtClean="0"/>
              <a:t>The </a:t>
            </a:r>
            <a:r>
              <a:rPr lang="nb-NO" dirty="0" err="1" smtClean="0"/>
              <a:t>Concept</a:t>
            </a:r>
            <a:r>
              <a:rPr lang="nb-NO" dirty="0" smtClean="0"/>
              <a:t> </a:t>
            </a:r>
            <a:r>
              <a:rPr lang="nb-NO" dirty="0" err="1" smtClean="0"/>
              <a:t>of</a:t>
            </a:r>
            <a:r>
              <a:rPr lang="nb-NO" dirty="0" smtClean="0"/>
              <a:t> Human </a:t>
            </a:r>
            <a:r>
              <a:rPr lang="nb-NO" dirty="0" err="1" smtClean="0"/>
              <a:t>Dignity</a:t>
            </a:r>
            <a:r>
              <a:rPr lang="nb-NO" dirty="0" smtClean="0"/>
              <a:t> and </a:t>
            </a:r>
            <a:r>
              <a:rPr lang="nb-NO" dirty="0" err="1" smtClean="0"/>
              <a:t>the</a:t>
            </a:r>
            <a:r>
              <a:rPr lang="nb-NO" dirty="0" smtClean="0"/>
              <a:t> </a:t>
            </a:r>
            <a:r>
              <a:rPr lang="nb-NO" dirty="0" err="1" smtClean="0"/>
              <a:t>Realistic</a:t>
            </a:r>
            <a:r>
              <a:rPr lang="nb-NO" dirty="0" smtClean="0"/>
              <a:t> Utopia </a:t>
            </a:r>
            <a:r>
              <a:rPr lang="nb-NO" dirty="0" err="1" smtClean="0"/>
              <a:t>of</a:t>
            </a:r>
            <a:r>
              <a:rPr lang="nb-NO" dirty="0" smtClean="0"/>
              <a:t> Human Rights, </a:t>
            </a:r>
            <a:r>
              <a:rPr lang="nb-NO" dirty="0" err="1" smtClean="0"/>
              <a:t>Metaphilosophy</a:t>
            </a:r>
            <a:r>
              <a:rPr lang="nb-NO" dirty="0" smtClean="0"/>
              <a:t>, 2010</a:t>
            </a:r>
            <a:endParaRPr lang="nb-NO" dirty="0"/>
          </a:p>
        </p:txBody>
      </p:sp>
    </p:spTree>
    <p:extLst>
      <p:ext uri="{BB962C8B-B14F-4D97-AF65-F5344CB8AC3E}">
        <p14:creationId xmlns:p14="http://schemas.microsoft.com/office/powerpoint/2010/main" val="4104852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5400" b="1" dirty="0"/>
              <a:t>Types </a:t>
            </a:r>
            <a:r>
              <a:rPr lang="nb-NO" sz="5400" b="1" dirty="0" err="1"/>
              <a:t>of</a:t>
            </a:r>
            <a:r>
              <a:rPr lang="nb-NO" sz="5400" b="1" dirty="0"/>
              <a:t> </a:t>
            </a:r>
            <a:r>
              <a:rPr lang="nb-NO" sz="5400" b="1" dirty="0" err="1"/>
              <a:t>Validity</a:t>
            </a:r>
            <a:r>
              <a:rPr lang="nb-NO" sz="5400" b="1" dirty="0"/>
              <a:t> </a:t>
            </a:r>
            <a:r>
              <a:rPr lang="nb-NO" sz="5400" b="1" dirty="0" err="1"/>
              <a:t>of</a:t>
            </a:r>
            <a:r>
              <a:rPr lang="nb-NO" sz="5400" b="1" dirty="0"/>
              <a:t> </a:t>
            </a:r>
            <a:r>
              <a:rPr lang="nb-NO" sz="5400" b="1" dirty="0" smtClean="0"/>
              <a:t>Law</a:t>
            </a:r>
            <a:endParaRPr lang="nb-NO" dirty="0"/>
          </a:p>
        </p:txBody>
      </p:sp>
      <p:sp>
        <p:nvSpPr>
          <p:cNvPr id="3" name="Content Placeholder 2"/>
          <p:cNvSpPr>
            <a:spLocks noGrp="1"/>
          </p:cNvSpPr>
          <p:nvPr>
            <p:ph idx="1"/>
          </p:nvPr>
        </p:nvSpPr>
        <p:spPr/>
        <p:txBody>
          <a:bodyPr>
            <a:normAutofit/>
          </a:bodyPr>
          <a:lstStyle/>
          <a:p>
            <a:pPr marL="0" indent="0" algn="just">
              <a:buNone/>
            </a:pPr>
            <a:r>
              <a:rPr lang="nb-NO" dirty="0" smtClean="0"/>
              <a:t>Questions </a:t>
            </a:r>
          </a:p>
          <a:p>
            <a:pPr marL="0" indent="0" algn="just">
              <a:buNone/>
            </a:pPr>
            <a:endParaRPr lang="nb-NO" dirty="0" smtClean="0"/>
          </a:p>
          <a:p>
            <a:pPr algn="just">
              <a:buFont typeface="Wingdings" panose="05000000000000000000" pitchFamily="2" charset="2"/>
              <a:buChar char="Ø"/>
            </a:pPr>
            <a:r>
              <a:rPr lang="nb-NO" dirty="0" err="1"/>
              <a:t>W</a:t>
            </a:r>
            <a:r>
              <a:rPr lang="nb-NO" dirty="0" err="1" smtClean="0"/>
              <a:t>hen</a:t>
            </a:r>
            <a:r>
              <a:rPr lang="nb-NO" dirty="0" smtClean="0"/>
              <a:t> </a:t>
            </a:r>
            <a:r>
              <a:rPr lang="nb-NO" dirty="0" err="1" smtClean="0"/>
              <a:t>can</a:t>
            </a:r>
            <a:r>
              <a:rPr lang="nb-NO" dirty="0" smtClean="0"/>
              <a:t> </a:t>
            </a:r>
            <a:r>
              <a:rPr lang="nb-NO" dirty="0" err="1" smtClean="0"/>
              <a:t>one</a:t>
            </a:r>
            <a:r>
              <a:rPr lang="nb-NO" dirty="0" smtClean="0"/>
              <a:t> </a:t>
            </a:r>
            <a:r>
              <a:rPr lang="nb-NO" dirty="0" err="1" smtClean="0"/>
              <a:t>say</a:t>
            </a:r>
            <a:r>
              <a:rPr lang="nb-NO" dirty="0" smtClean="0"/>
              <a:t> </a:t>
            </a:r>
            <a:r>
              <a:rPr lang="nb-NO" dirty="0" err="1" smtClean="0"/>
              <a:t>that</a:t>
            </a:r>
            <a:r>
              <a:rPr lang="nb-NO" dirty="0" smtClean="0"/>
              <a:t> a </a:t>
            </a:r>
            <a:r>
              <a:rPr lang="nb-NO" dirty="0" err="1" smtClean="0"/>
              <a:t>law</a:t>
            </a:r>
            <a:r>
              <a:rPr lang="nb-NO" dirty="0" smtClean="0"/>
              <a:t> is a valid </a:t>
            </a:r>
            <a:r>
              <a:rPr lang="nb-NO" dirty="0" err="1" smtClean="0"/>
              <a:t>law</a:t>
            </a:r>
            <a:r>
              <a:rPr lang="nb-NO" dirty="0" smtClean="0"/>
              <a:t>?</a:t>
            </a:r>
          </a:p>
          <a:p>
            <a:pPr marL="0" indent="0" algn="just">
              <a:buNone/>
            </a:pPr>
            <a:endParaRPr lang="nb-NO" dirty="0" smtClean="0"/>
          </a:p>
          <a:p>
            <a:pPr algn="just">
              <a:buFont typeface="Wingdings" panose="05000000000000000000" pitchFamily="2" charset="2"/>
              <a:buChar char="Ø"/>
            </a:pPr>
            <a:r>
              <a:rPr lang="nb-NO" dirty="0" err="1" smtClean="0"/>
              <a:t>According</a:t>
            </a:r>
            <a:r>
              <a:rPr lang="nb-NO" dirty="0" smtClean="0"/>
              <a:t> to </a:t>
            </a:r>
            <a:r>
              <a:rPr lang="nb-NO" dirty="0" err="1" smtClean="0"/>
              <a:t>which</a:t>
            </a:r>
            <a:r>
              <a:rPr lang="nb-NO" dirty="0" smtClean="0"/>
              <a:t> parameters/standards a </a:t>
            </a:r>
            <a:r>
              <a:rPr lang="nb-NO" dirty="0" err="1" smtClean="0"/>
              <a:t>law</a:t>
            </a:r>
            <a:r>
              <a:rPr lang="nb-NO" dirty="0" smtClean="0"/>
              <a:t> is </a:t>
            </a:r>
            <a:r>
              <a:rPr lang="nb-NO" dirty="0" err="1" smtClean="0"/>
              <a:t>said</a:t>
            </a:r>
            <a:r>
              <a:rPr lang="nb-NO" dirty="0" smtClean="0"/>
              <a:t> to be valid?</a:t>
            </a:r>
          </a:p>
          <a:p>
            <a:pPr marL="0" indent="0" algn="just">
              <a:buNone/>
            </a:pPr>
            <a:endParaRPr lang="nb-NO" dirty="0"/>
          </a:p>
        </p:txBody>
      </p:sp>
    </p:spTree>
    <p:extLst>
      <p:ext uri="{BB962C8B-B14F-4D97-AF65-F5344CB8AC3E}">
        <p14:creationId xmlns:p14="http://schemas.microsoft.com/office/powerpoint/2010/main" val="331005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b="1" dirty="0" smtClean="0"/>
              <a:t>Habermas’ </a:t>
            </a:r>
            <a:r>
              <a:rPr lang="nb-NO" b="1" dirty="0" err="1" smtClean="0"/>
              <a:t>Political</a:t>
            </a:r>
            <a:r>
              <a:rPr lang="nb-NO" b="1" dirty="0" smtClean="0"/>
              <a:t> </a:t>
            </a:r>
            <a:r>
              <a:rPr lang="nb-NO" b="1" dirty="0" err="1" smtClean="0"/>
              <a:t>Conception</a:t>
            </a:r>
            <a:r>
              <a:rPr lang="nb-NO" b="1" dirty="0" smtClean="0"/>
              <a:t> </a:t>
            </a:r>
            <a:r>
              <a:rPr lang="nb-NO" b="1" dirty="0" err="1" smtClean="0"/>
              <a:t>of</a:t>
            </a:r>
            <a:r>
              <a:rPr lang="nb-NO" b="1" dirty="0" smtClean="0"/>
              <a:t> Human Rights</a:t>
            </a:r>
            <a:endParaRPr lang="nb-NO" b="1" dirty="0"/>
          </a:p>
        </p:txBody>
      </p:sp>
      <p:sp>
        <p:nvSpPr>
          <p:cNvPr id="3" name="Content Placeholder 2"/>
          <p:cNvSpPr>
            <a:spLocks noGrp="1"/>
          </p:cNvSpPr>
          <p:nvPr>
            <p:ph idx="1"/>
          </p:nvPr>
        </p:nvSpPr>
        <p:spPr/>
        <p:txBody>
          <a:bodyPr>
            <a:normAutofit fontScale="85000" lnSpcReduction="10000"/>
          </a:bodyPr>
          <a:lstStyle/>
          <a:p>
            <a:pPr marL="0" indent="0">
              <a:buNone/>
            </a:pPr>
            <a:r>
              <a:rPr lang="nb-NO" dirty="0" smtClean="0"/>
              <a:t>Habermas’ </a:t>
            </a:r>
            <a:r>
              <a:rPr lang="nb-NO" dirty="0" err="1" smtClean="0"/>
              <a:t>starting</a:t>
            </a:r>
            <a:r>
              <a:rPr lang="nb-NO" dirty="0" smtClean="0"/>
              <a:t> </a:t>
            </a:r>
            <a:r>
              <a:rPr lang="nb-NO" dirty="0" err="1" smtClean="0"/>
              <a:t>definition</a:t>
            </a:r>
            <a:r>
              <a:rPr lang="nb-NO" dirty="0" smtClean="0"/>
              <a:t>:</a:t>
            </a:r>
          </a:p>
          <a:p>
            <a:pPr marL="0" indent="0" algn="just">
              <a:buNone/>
            </a:pPr>
            <a:endParaRPr lang="nb-NO" dirty="0" smtClean="0"/>
          </a:p>
          <a:p>
            <a:pPr marL="0" indent="0" algn="just">
              <a:buNone/>
            </a:pPr>
            <a:r>
              <a:rPr lang="nb-NO" dirty="0" smtClean="0"/>
              <a:t>The </a:t>
            </a:r>
            <a:r>
              <a:rPr lang="nb-NO" dirty="0" err="1" smtClean="0"/>
              <a:t>concept</a:t>
            </a:r>
            <a:r>
              <a:rPr lang="nb-NO" dirty="0" smtClean="0"/>
              <a:t> </a:t>
            </a:r>
            <a:r>
              <a:rPr lang="nb-NO" dirty="0" err="1" smtClean="0"/>
              <a:t>of</a:t>
            </a:r>
            <a:r>
              <a:rPr lang="nb-NO" dirty="0" smtClean="0"/>
              <a:t> human </a:t>
            </a:r>
            <a:r>
              <a:rPr lang="nb-NO" dirty="0" err="1" smtClean="0"/>
              <a:t>rights</a:t>
            </a:r>
            <a:r>
              <a:rPr lang="nb-NO" dirty="0"/>
              <a:t> </a:t>
            </a:r>
            <a:r>
              <a:rPr lang="nb-NO" dirty="0" smtClean="0"/>
              <a:t>«</a:t>
            </a:r>
            <a:r>
              <a:rPr lang="nb-NO" dirty="0" err="1" smtClean="0"/>
              <a:t>does</a:t>
            </a:r>
            <a:r>
              <a:rPr lang="nb-NO" dirty="0" smtClean="0"/>
              <a:t> not have </a:t>
            </a:r>
            <a:r>
              <a:rPr lang="nb-NO" dirty="0" err="1" smtClean="0"/>
              <a:t>its</a:t>
            </a:r>
            <a:r>
              <a:rPr lang="nb-NO" dirty="0" smtClean="0"/>
              <a:t> </a:t>
            </a:r>
            <a:r>
              <a:rPr lang="nb-NO" dirty="0" err="1" smtClean="0"/>
              <a:t>origin</a:t>
            </a:r>
            <a:r>
              <a:rPr lang="nb-NO" dirty="0" smtClean="0"/>
              <a:t> in </a:t>
            </a:r>
            <a:r>
              <a:rPr lang="nb-NO" dirty="0" err="1" smtClean="0"/>
              <a:t>morality</a:t>
            </a:r>
            <a:r>
              <a:rPr lang="nb-NO" dirty="0" smtClean="0"/>
              <a:t>, </a:t>
            </a:r>
            <a:r>
              <a:rPr lang="nb-NO" dirty="0" err="1" smtClean="0"/>
              <a:t>but</a:t>
            </a:r>
            <a:r>
              <a:rPr lang="nb-NO" dirty="0" smtClean="0"/>
              <a:t> </a:t>
            </a:r>
            <a:r>
              <a:rPr lang="nb-NO" dirty="0" err="1" smtClean="0"/>
              <a:t>rather</a:t>
            </a:r>
            <a:r>
              <a:rPr lang="nb-NO" dirty="0" smtClean="0"/>
              <a:t> </a:t>
            </a:r>
            <a:r>
              <a:rPr lang="nb-NO" dirty="0" err="1" smtClean="0"/>
              <a:t>bears</a:t>
            </a:r>
            <a:r>
              <a:rPr lang="nb-NO" dirty="0" smtClean="0"/>
              <a:t> </a:t>
            </a:r>
            <a:r>
              <a:rPr lang="nb-NO" dirty="0" err="1" smtClean="0"/>
              <a:t>the</a:t>
            </a:r>
            <a:r>
              <a:rPr lang="nb-NO" dirty="0" smtClean="0"/>
              <a:t> </a:t>
            </a:r>
            <a:r>
              <a:rPr lang="nb-NO" dirty="0" err="1" smtClean="0"/>
              <a:t>imprint</a:t>
            </a:r>
            <a:r>
              <a:rPr lang="nb-NO" dirty="0" smtClean="0"/>
              <a:t> </a:t>
            </a:r>
            <a:r>
              <a:rPr lang="nb-NO" dirty="0" err="1" smtClean="0"/>
              <a:t>of</a:t>
            </a:r>
            <a:r>
              <a:rPr lang="nb-NO" dirty="0" smtClean="0"/>
              <a:t> </a:t>
            </a:r>
            <a:r>
              <a:rPr lang="nb-NO" dirty="0" err="1" smtClean="0"/>
              <a:t>the</a:t>
            </a:r>
            <a:r>
              <a:rPr lang="nb-NO" dirty="0" smtClean="0"/>
              <a:t> </a:t>
            </a:r>
            <a:r>
              <a:rPr lang="nb-NO" dirty="0" err="1" smtClean="0"/>
              <a:t>modern</a:t>
            </a:r>
            <a:r>
              <a:rPr lang="nb-NO" dirty="0" smtClean="0"/>
              <a:t> </a:t>
            </a:r>
            <a:r>
              <a:rPr lang="nb-NO" dirty="0" err="1" smtClean="0"/>
              <a:t>concept</a:t>
            </a:r>
            <a:r>
              <a:rPr lang="nb-NO" dirty="0" smtClean="0"/>
              <a:t> </a:t>
            </a:r>
            <a:r>
              <a:rPr lang="nb-NO" dirty="0" err="1" smtClean="0"/>
              <a:t>of</a:t>
            </a:r>
            <a:r>
              <a:rPr lang="nb-NO" dirty="0" smtClean="0"/>
              <a:t> </a:t>
            </a:r>
            <a:r>
              <a:rPr lang="nb-NO" dirty="0" err="1" smtClean="0"/>
              <a:t>individual</a:t>
            </a:r>
            <a:r>
              <a:rPr lang="nb-NO" dirty="0" smtClean="0"/>
              <a:t> </a:t>
            </a:r>
            <a:r>
              <a:rPr lang="nb-NO" dirty="0" err="1" smtClean="0"/>
              <a:t>liberties</a:t>
            </a:r>
            <a:r>
              <a:rPr lang="nb-NO" dirty="0" smtClean="0"/>
              <a:t>, </a:t>
            </a:r>
            <a:r>
              <a:rPr lang="nb-NO" dirty="0" err="1" smtClean="0"/>
              <a:t>hence</a:t>
            </a:r>
            <a:r>
              <a:rPr lang="nb-NO" dirty="0" smtClean="0"/>
              <a:t> </a:t>
            </a:r>
            <a:r>
              <a:rPr lang="nb-NO" dirty="0" err="1" smtClean="0"/>
              <a:t>of</a:t>
            </a:r>
            <a:r>
              <a:rPr lang="nb-NO" dirty="0" smtClean="0"/>
              <a:t> a </a:t>
            </a:r>
            <a:r>
              <a:rPr lang="nb-NO" dirty="0" err="1" smtClean="0"/>
              <a:t>specifically</a:t>
            </a:r>
            <a:r>
              <a:rPr lang="nb-NO" dirty="0" smtClean="0"/>
              <a:t> </a:t>
            </a:r>
            <a:r>
              <a:rPr lang="nb-NO" dirty="0" err="1" smtClean="0"/>
              <a:t>juridical</a:t>
            </a:r>
            <a:r>
              <a:rPr lang="nb-NO" dirty="0" smtClean="0"/>
              <a:t> </a:t>
            </a:r>
            <a:r>
              <a:rPr lang="nb-NO" dirty="0" err="1" smtClean="0"/>
              <a:t>concept</a:t>
            </a:r>
            <a:r>
              <a:rPr lang="nb-NO" dirty="0" smtClean="0"/>
              <a:t>» </a:t>
            </a:r>
          </a:p>
          <a:p>
            <a:pPr marL="0" indent="0" algn="just">
              <a:buNone/>
            </a:pPr>
            <a:endParaRPr lang="nb-NO" dirty="0" smtClean="0"/>
          </a:p>
          <a:p>
            <a:pPr marL="0" indent="0" algn="just">
              <a:buNone/>
            </a:pPr>
            <a:r>
              <a:rPr lang="nb-NO" dirty="0" err="1" smtClean="0"/>
              <a:t>this</a:t>
            </a:r>
            <a:r>
              <a:rPr lang="nb-NO" dirty="0" smtClean="0"/>
              <a:t> </a:t>
            </a:r>
            <a:r>
              <a:rPr lang="nb-NO" dirty="0" err="1" smtClean="0"/>
              <a:t>does</a:t>
            </a:r>
            <a:r>
              <a:rPr lang="nb-NO" dirty="0" smtClean="0"/>
              <a:t> not </a:t>
            </a:r>
            <a:r>
              <a:rPr lang="nb-NO" dirty="0" err="1" smtClean="0"/>
              <a:t>mean</a:t>
            </a:r>
            <a:r>
              <a:rPr lang="nb-NO" dirty="0" smtClean="0"/>
              <a:t> </a:t>
            </a:r>
            <a:r>
              <a:rPr lang="nb-NO" dirty="0" err="1" smtClean="0"/>
              <a:t>that</a:t>
            </a:r>
            <a:r>
              <a:rPr lang="nb-NO" dirty="0" smtClean="0"/>
              <a:t> </a:t>
            </a:r>
            <a:r>
              <a:rPr lang="nb-NO" dirty="0" err="1" smtClean="0"/>
              <a:t>they</a:t>
            </a:r>
            <a:r>
              <a:rPr lang="nb-NO" dirty="0" smtClean="0"/>
              <a:t> </a:t>
            </a:r>
            <a:r>
              <a:rPr lang="nb-NO" dirty="0" err="1" smtClean="0"/>
              <a:t>are</a:t>
            </a:r>
            <a:r>
              <a:rPr lang="nb-NO" dirty="0" smtClean="0"/>
              <a:t> </a:t>
            </a:r>
            <a:r>
              <a:rPr lang="nb-NO" dirty="0" err="1" smtClean="0"/>
              <a:t>only</a:t>
            </a:r>
            <a:r>
              <a:rPr lang="nb-NO" dirty="0" smtClean="0"/>
              <a:t> positive legal </a:t>
            </a:r>
            <a:r>
              <a:rPr lang="nb-NO" dirty="0" err="1" smtClean="0"/>
              <a:t>rights</a:t>
            </a:r>
            <a:r>
              <a:rPr lang="nb-NO" dirty="0" smtClean="0"/>
              <a:t>, </a:t>
            </a:r>
            <a:r>
              <a:rPr lang="nb-NO" dirty="0" err="1" smtClean="0"/>
              <a:t>since</a:t>
            </a:r>
            <a:r>
              <a:rPr lang="nb-NO" dirty="0" smtClean="0"/>
              <a:t>: </a:t>
            </a:r>
          </a:p>
          <a:p>
            <a:pPr marL="0" indent="0" algn="just">
              <a:buNone/>
            </a:pPr>
            <a:endParaRPr lang="nb-NO" dirty="0" smtClean="0"/>
          </a:p>
          <a:p>
            <a:pPr marL="0" indent="0" algn="just">
              <a:buNone/>
            </a:pPr>
            <a:r>
              <a:rPr lang="nb-NO" dirty="0" smtClean="0"/>
              <a:t>1) </a:t>
            </a:r>
            <a:r>
              <a:rPr lang="nb-NO" dirty="0" err="1" smtClean="0"/>
              <a:t>their</a:t>
            </a:r>
            <a:r>
              <a:rPr lang="nb-NO" dirty="0" smtClean="0"/>
              <a:t> «mode </a:t>
            </a:r>
            <a:r>
              <a:rPr lang="nb-NO" dirty="0" err="1" smtClean="0"/>
              <a:t>of</a:t>
            </a:r>
            <a:r>
              <a:rPr lang="nb-NO" dirty="0" smtClean="0"/>
              <a:t> </a:t>
            </a:r>
            <a:r>
              <a:rPr lang="nb-NO" dirty="0" err="1" smtClean="0"/>
              <a:t>validity</a:t>
            </a:r>
            <a:r>
              <a:rPr lang="nb-NO" dirty="0" smtClean="0"/>
              <a:t>» is as universal moral norms </a:t>
            </a:r>
          </a:p>
          <a:p>
            <a:pPr marL="0" indent="0" algn="just">
              <a:buNone/>
            </a:pPr>
            <a:endParaRPr lang="nb-NO" dirty="0"/>
          </a:p>
          <a:p>
            <a:pPr marL="0" indent="0" algn="just">
              <a:buNone/>
            </a:pPr>
            <a:r>
              <a:rPr lang="nb-NO" dirty="0" smtClean="0"/>
              <a:t>2)</a:t>
            </a:r>
            <a:r>
              <a:rPr lang="nb-NO" dirty="0" err="1" smtClean="0"/>
              <a:t>but</a:t>
            </a:r>
            <a:r>
              <a:rPr lang="nb-NO" dirty="0" smtClean="0"/>
              <a:t> </a:t>
            </a:r>
            <a:r>
              <a:rPr lang="nb-NO" dirty="0" err="1" smtClean="0"/>
              <a:t>their</a:t>
            </a:r>
            <a:r>
              <a:rPr lang="nb-NO" dirty="0" smtClean="0"/>
              <a:t> mode </a:t>
            </a:r>
            <a:r>
              <a:rPr lang="nb-NO" dirty="0" err="1" smtClean="0"/>
              <a:t>of</a:t>
            </a:r>
            <a:r>
              <a:rPr lang="nb-NO" dirty="0" smtClean="0"/>
              <a:t> </a:t>
            </a:r>
            <a:r>
              <a:rPr lang="nb-NO" dirty="0" err="1" smtClean="0"/>
              <a:t>functioning</a:t>
            </a:r>
            <a:r>
              <a:rPr lang="nb-NO" dirty="0" smtClean="0"/>
              <a:t>/</a:t>
            </a:r>
            <a:r>
              <a:rPr lang="nb-NO" dirty="0" err="1" smtClean="0"/>
              <a:t>their</a:t>
            </a:r>
            <a:r>
              <a:rPr lang="nb-NO" dirty="0" smtClean="0"/>
              <a:t> </a:t>
            </a:r>
            <a:r>
              <a:rPr lang="nb-NO" dirty="0" err="1" smtClean="0"/>
              <a:t>structure</a:t>
            </a:r>
            <a:r>
              <a:rPr lang="nb-NO" dirty="0" smtClean="0"/>
              <a:t> is as a positive </a:t>
            </a:r>
            <a:r>
              <a:rPr lang="nb-NO" dirty="0" err="1" smtClean="0"/>
              <a:t>coercive</a:t>
            </a:r>
            <a:r>
              <a:rPr lang="nb-NO" dirty="0" smtClean="0"/>
              <a:t> legal order.</a:t>
            </a:r>
          </a:p>
          <a:p>
            <a:pPr marL="0" indent="0" algn="just">
              <a:buNone/>
            </a:pPr>
            <a:endParaRPr lang="nb-NO" dirty="0" smtClean="0"/>
          </a:p>
        </p:txBody>
      </p:sp>
    </p:spTree>
    <p:extLst>
      <p:ext uri="{BB962C8B-B14F-4D97-AF65-F5344CB8AC3E}">
        <p14:creationId xmlns:p14="http://schemas.microsoft.com/office/powerpoint/2010/main" val="1129674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normAutofit/>
          </a:bodyPr>
          <a:lstStyle/>
          <a:p>
            <a:r>
              <a:rPr lang="nb-NO" dirty="0" smtClean="0"/>
              <a:t>Human </a:t>
            </a:r>
            <a:r>
              <a:rPr lang="nb-NO" dirty="0" err="1" smtClean="0"/>
              <a:t>rights</a:t>
            </a:r>
            <a:r>
              <a:rPr lang="nb-NO" dirty="0" smtClean="0"/>
              <a:t> </a:t>
            </a:r>
            <a:r>
              <a:rPr lang="nb-NO" dirty="0" err="1" smtClean="0"/>
              <a:t>are</a:t>
            </a:r>
            <a:r>
              <a:rPr lang="nb-NO" dirty="0" smtClean="0"/>
              <a:t> Janus </a:t>
            </a:r>
            <a:r>
              <a:rPr lang="nb-NO" dirty="0" err="1" smtClean="0"/>
              <a:t>faced</a:t>
            </a:r>
            <a:r>
              <a:rPr lang="nb-NO" dirty="0" smtClean="0"/>
              <a:t>:</a:t>
            </a:r>
          </a:p>
          <a:p>
            <a:pPr marL="0" indent="0">
              <a:buNone/>
            </a:pPr>
            <a:endParaRPr lang="nb-NO" dirty="0"/>
          </a:p>
          <a:p>
            <a:pPr marL="0" indent="0">
              <a:buNone/>
            </a:pPr>
            <a:endParaRPr lang="nb-NO" dirty="0" smtClean="0"/>
          </a:p>
          <a:p>
            <a:pPr marL="0" indent="0">
              <a:buNone/>
            </a:pPr>
            <a:r>
              <a:rPr lang="nb-NO" dirty="0" err="1" smtClean="0"/>
              <a:t>they</a:t>
            </a:r>
            <a:r>
              <a:rPr lang="nb-NO" dirty="0" smtClean="0"/>
              <a:t> show moral universal </a:t>
            </a:r>
            <a:r>
              <a:rPr lang="nb-NO" dirty="0" err="1" smtClean="0"/>
              <a:t>validity</a:t>
            </a:r>
            <a:endParaRPr lang="nb-NO" dirty="0" smtClean="0"/>
          </a:p>
          <a:p>
            <a:pPr marL="0" indent="0">
              <a:buNone/>
            </a:pPr>
            <a:r>
              <a:rPr lang="nb-NO" dirty="0" smtClean="0"/>
              <a:t>and</a:t>
            </a:r>
          </a:p>
          <a:p>
            <a:pPr marL="0" indent="0">
              <a:buNone/>
            </a:pPr>
            <a:r>
              <a:rPr lang="nb-NO" dirty="0" err="1" smtClean="0"/>
              <a:t>they</a:t>
            </a:r>
            <a:r>
              <a:rPr lang="nb-NO" dirty="0" smtClean="0"/>
              <a:t> </a:t>
            </a:r>
            <a:r>
              <a:rPr lang="nb-NO" dirty="0" err="1" smtClean="0"/>
              <a:t>assume</a:t>
            </a:r>
            <a:r>
              <a:rPr lang="nb-NO" dirty="0" smtClean="0"/>
              <a:t> </a:t>
            </a:r>
            <a:r>
              <a:rPr lang="nb-NO" dirty="0" err="1" smtClean="0"/>
              <a:t>the</a:t>
            </a:r>
            <a:r>
              <a:rPr lang="nb-NO" dirty="0" smtClean="0"/>
              <a:t> form </a:t>
            </a:r>
            <a:r>
              <a:rPr lang="nb-NO" dirty="0" err="1" smtClean="0"/>
              <a:t>of</a:t>
            </a:r>
            <a:r>
              <a:rPr lang="nb-NO" dirty="0" smtClean="0"/>
              <a:t> positive </a:t>
            </a:r>
            <a:r>
              <a:rPr lang="nb-NO" dirty="0" err="1" smtClean="0"/>
              <a:t>laws</a:t>
            </a:r>
            <a:endParaRPr lang="nb-NO" dirty="0" smtClean="0"/>
          </a:p>
          <a:p>
            <a:pPr marL="0" indent="0">
              <a:buNone/>
            </a:pPr>
            <a:endParaRPr lang="nb-NO" dirty="0"/>
          </a:p>
          <a:p>
            <a:pPr marL="0" indent="0">
              <a:buNone/>
            </a:pPr>
            <a:r>
              <a:rPr lang="nb-NO" dirty="0" err="1"/>
              <a:t>Question</a:t>
            </a:r>
            <a:r>
              <a:rPr lang="nb-NO" dirty="0"/>
              <a:t>: </a:t>
            </a:r>
            <a:r>
              <a:rPr lang="nb-NO" dirty="0" err="1"/>
              <a:t>what</a:t>
            </a:r>
            <a:r>
              <a:rPr lang="nb-NO" dirty="0"/>
              <a:t> is Habermas’ </a:t>
            </a:r>
            <a:r>
              <a:rPr lang="nb-NO" dirty="0" err="1"/>
              <a:t>view</a:t>
            </a:r>
            <a:r>
              <a:rPr lang="nb-NO" dirty="0"/>
              <a:t> </a:t>
            </a:r>
            <a:r>
              <a:rPr lang="nb-NO" dirty="0" err="1"/>
              <a:t>of</a:t>
            </a:r>
            <a:r>
              <a:rPr lang="nb-NO" dirty="0"/>
              <a:t> </a:t>
            </a:r>
            <a:r>
              <a:rPr lang="nb-NO" dirty="0" err="1"/>
              <a:t>the</a:t>
            </a:r>
            <a:r>
              <a:rPr lang="nb-NO" dirty="0"/>
              <a:t> </a:t>
            </a:r>
            <a:r>
              <a:rPr lang="nb-NO" dirty="0" err="1"/>
              <a:t>validity</a:t>
            </a:r>
            <a:r>
              <a:rPr lang="nb-NO" dirty="0"/>
              <a:t> </a:t>
            </a:r>
            <a:r>
              <a:rPr lang="nb-NO" dirty="0" err="1"/>
              <a:t>of</a:t>
            </a:r>
            <a:r>
              <a:rPr lang="nb-NO" dirty="0"/>
              <a:t> </a:t>
            </a:r>
            <a:r>
              <a:rPr lang="nb-NO" dirty="0" err="1"/>
              <a:t>law</a:t>
            </a:r>
            <a:r>
              <a:rPr lang="nb-NO" dirty="0"/>
              <a:t>?</a:t>
            </a:r>
          </a:p>
          <a:p>
            <a:pPr marL="0" indent="0">
              <a:buNone/>
            </a:pPr>
            <a:endParaRPr lang="nb-NO" dirty="0" smtClean="0"/>
          </a:p>
          <a:p>
            <a:pPr marL="0" indent="0">
              <a:buNone/>
            </a:pPr>
            <a:endParaRPr lang="nb-NO" dirty="0" smtClean="0"/>
          </a:p>
        </p:txBody>
      </p:sp>
      <p:pic>
        <p:nvPicPr>
          <p:cNvPr id="1026" name="Picture 2" descr="M:\pc\Desktop\iconur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1988840"/>
            <a:ext cx="904875" cy="731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353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nb-NO" b="1" dirty="0" smtClean="0"/>
              <a:t>Habermas’ co-</a:t>
            </a:r>
            <a:r>
              <a:rPr lang="nb-NO" b="1" dirty="0" err="1" smtClean="0"/>
              <a:t>originality</a:t>
            </a:r>
            <a:r>
              <a:rPr lang="nb-NO" b="1" dirty="0" smtClean="0"/>
              <a:t> </a:t>
            </a:r>
            <a:r>
              <a:rPr lang="nb-NO" b="1" dirty="0" err="1" smtClean="0"/>
              <a:t>thesis</a:t>
            </a:r>
            <a:endParaRPr lang="nb-NO" b="1" dirty="0"/>
          </a:p>
        </p:txBody>
      </p:sp>
      <p:sp>
        <p:nvSpPr>
          <p:cNvPr id="3" name="Content Placeholder 2"/>
          <p:cNvSpPr>
            <a:spLocks noGrp="1"/>
          </p:cNvSpPr>
          <p:nvPr>
            <p:ph idx="1"/>
          </p:nvPr>
        </p:nvSpPr>
        <p:spPr/>
        <p:txBody>
          <a:bodyPr>
            <a:normAutofit/>
          </a:bodyPr>
          <a:lstStyle/>
          <a:p>
            <a:pPr marL="0" indent="0">
              <a:buNone/>
            </a:pPr>
            <a:endParaRPr lang="nb-NO" dirty="0" smtClean="0"/>
          </a:p>
          <a:p>
            <a:pPr marL="0" indent="0">
              <a:buNone/>
            </a:pPr>
            <a:r>
              <a:rPr lang="nb-NO" dirty="0" smtClean="0"/>
              <a:t>Habermas </a:t>
            </a:r>
            <a:r>
              <a:rPr lang="nb-NO" dirty="0" err="1" smtClean="0"/>
              <a:t>Justificatory</a:t>
            </a:r>
            <a:r>
              <a:rPr lang="nb-NO" dirty="0" smtClean="0"/>
              <a:t> </a:t>
            </a:r>
            <a:r>
              <a:rPr lang="nb-NO" dirty="0" err="1" smtClean="0"/>
              <a:t>Strategy</a:t>
            </a:r>
            <a:r>
              <a:rPr lang="nb-NO" dirty="0" smtClean="0"/>
              <a:t>:</a:t>
            </a:r>
          </a:p>
          <a:p>
            <a:pPr marL="0" indent="0">
              <a:buNone/>
            </a:pPr>
            <a:endParaRPr lang="nb-NO" dirty="0"/>
          </a:p>
          <a:p>
            <a:pPr marL="0" indent="0">
              <a:buNone/>
            </a:pPr>
            <a:r>
              <a:rPr lang="nb-NO" dirty="0" err="1"/>
              <a:t>R</a:t>
            </a:r>
            <a:r>
              <a:rPr lang="nb-NO" dirty="0" err="1" smtClean="0"/>
              <a:t>econstruction</a:t>
            </a:r>
            <a:r>
              <a:rPr lang="nb-NO" dirty="0" smtClean="0"/>
              <a:t> </a:t>
            </a:r>
            <a:r>
              <a:rPr lang="nb-NO" dirty="0" err="1" smtClean="0"/>
              <a:t>of</a:t>
            </a:r>
            <a:r>
              <a:rPr lang="nb-NO" dirty="0" smtClean="0"/>
              <a:t> </a:t>
            </a:r>
            <a:r>
              <a:rPr lang="nb-NO" dirty="0" err="1" smtClean="0"/>
              <a:t>the</a:t>
            </a:r>
            <a:r>
              <a:rPr lang="nb-NO" dirty="0" smtClean="0"/>
              <a:t> </a:t>
            </a:r>
            <a:r>
              <a:rPr lang="nb-NO" dirty="0" err="1" smtClean="0"/>
              <a:t>legitimacy</a:t>
            </a:r>
            <a:r>
              <a:rPr lang="nb-NO" dirty="0" smtClean="0"/>
              <a:t> </a:t>
            </a:r>
            <a:r>
              <a:rPr lang="nb-NO" dirty="0" err="1" smtClean="0"/>
              <a:t>of</a:t>
            </a:r>
            <a:r>
              <a:rPr lang="nb-NO" dirty="0" smtClean="0"/>
              <a:t> </a:t>
            </a:r>
            <a:r>
              <a:rPr lang="nb-NO" dirty="0" err="1" smtClean="0"/>
              <a:t>modern</a:t>
            </a:r>
            <a:r>
              <a:rPr lang="nb-NO" dirty="0"/>
              <a:t> </a:t>
            </a:r>
            <a:r>
              <a:rPr lang="nb-NO" dirty="0" err="1" smtClean="0"/>
              <a:t>consitutionalism</a:t>
            </a:r>
            <a:endParaRPr lang="nb-NO" dirty="0" smtClean="0"/>
          </a:p>
          <a:p>
            <a:pPr marL="0" indent="0">
              <a:buNone/>
            </a:pPr>
            <a:endParaRPr lang="nb-NO" dirty="0" smtClean="0"/>
          </a:p>
          <a:p>
            <a:pPr marL="0" indent="0">
              <a:buNone/>
            </a:pPr>
            <a:endParaRPr lang="nb-NO" dirty="0"/>
          </a:p>
          <a:p>
            <a:pPr marL="0" indent="0">
              <a:buNone/>
            </a:pPr>
            <a:r>
              <a:rPr lang="nb-NO" dirty="0" err="1" smtClean="0"/>
              <a:t>Thesis</a:t>
            </a:r>
            <a:r>
              <a:rPr lang="nb-NO" dirty="0" smtClean="0"/>
              <a:t>: </a:t>
            </a:r>
            <a:r>
              <a:rPr lang="nb-NO" dirty="0" err="1" smtClean="0"/>
              <a:t>Popular</a:t>
            </a:r>
            <a:r>
              <a:rPr lang="nb-NO" dirty="0" smtClean="0"/>
              <a:t> </a:t>
            </a:r>
            <a:r>
              <a:rPr lang="nb-NO" dirty="0" err="1" smtClean="0"/>
              <a:t>Sovereignity</a:t>
            </a:r>
            <a:r>
              <a:rPr lang="nb-NO" dirty="0" smtClean="0"/>
              <a:t> and Human </a:t>
            </a:r>
            <a:r>
              <a:rPr lang="nb-NO" dirty="0"/>
              <a:t>R</a:t>
            </a:r>
            <a:r>
              <a:rPr lang="nb-NO" dirty="0" smtClean="0"/>
              <a:t>ights </a:t>
            </a:r>
            <a:r>
              <a:rPr lang="nb-NO" dirty="0" err="1" smtClean="0"/>
              <a:t>are</a:t>
            </a:r>
            <a:r>
              <a:rPr lang="nb-NO" dirty="0" smtClean="0"/>
              <a:t> Co-original </a:t>
            </a:r>
            <a:r>
              <a:rPr lang="nb-NO" dirty="0" err="1" smtClean="0"/>
              <a:t>Notions</a:t>
            </a:r>
            <a:endParaRPr lang="nb-NO" dirty="0" smtClean="0"/>
          </a:p>
          <a:p>
            <a:pPr marL="0" indent="0">
              <a:buNone/>
            </a:pPr>
            <a:endParaRPr lang="nb-NO" dirty="0" smtClean="0"/>
          </a:p>
          <a:p>
            <a:pPr marL="0" indent="0">
              <a:buNone/>
            </a:pPr>
            <a:endParaRPr lang="nb-NO" dirty="0" smtClean="0"/>
          </a:p>
        </p:txBody>
      </p:sp>
    </p:spTree>
    <p:extLst>
      <p:ext uri="{BB962C8B-B14F-4D97-AF65-F5344CB8AC3E}">
        <p14:creationId xmlns:p14="http://schemas.microsoft.com/office/powerpoint/2010/main" val="3884170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lstStyle/>
          <a:p>
            <a:pPr marL="0" indent="0">
              <a:buNone/>
            </a:pPr>
            <a:endParaRPr lang="nb-NO" dirty="0" smtClean="0"/>
          </a:p>
          <a:p>
            <a:pPr marL="0" indent="0">
              <a:buNone/>
            </a:pPr>
            <a:r>
              <a:rPr lang="nb-NO" dirty="0" err="1" smtClean="0"/>
              <a:t>Popular</a:t>
            </a:r>
            <a:r>
              <a:rPr lang="nb-NO" dirty="0" smtClean="0"/>
              <a:t> </a:t>
            </a:r>
            <a:r>
              <a:rPr lang="nb-NO" dirty="0" err="1"/>
              <a:t>sovereignity</a:t>
            </a:r>
            <a:r>
              <a:rPr lang="nb-NO" dirty="0"/>
              <a:t>: «…</a:t>
            </a:r>
            <a:r>
              <a:rPr lang="nb-NO" dirty="0" err="1"/>
              <a:t>members</a:t>
            </a:r>
            <a:r>
              <a:rPr lang="nb-NO" dirty="0"/>
              <a:t> </a:t>
            </a:r>
            <a:r>
              <a:rPr lang="nb-NO" dirty="0" err="1"/>
              <a:t>of</a:t>
            </a:r>
            <a:r>
              <a:rPr lang="nb-NO" dirty="0"/>
              <a:t> a </a:t>
            </a:r>
            <a:r>
              <a:rPr lang="nb-NO" dirty="0" err="1"/>
              <a:t>democratic</a:t>
            </a:r>
            <a:r>
              <a:rPr lang="nb-NO" dirty="0"/>
              <a:t> </a:t>
            </a:r>
            <a:r>
              <a:rPr lang="nb-NO" dirty="0" err="1"/>
              <a:t>community</a:t>
            </a:r>
            <a:r>
              <a:rPr lang="nb-NO" dirty="0"/>
              <a:t> </a:t>
            </a:r>
            <a:r>
              <a:rPr lang="nb-NO" dirty="0" err="1"/>
              <a:t>are</a:t>
            </a:r>
            <a:r>
              <a:rPr lang="nb-NO" dirty="0"/>
              <a:t> </a:t>
            </a:r>
            <a:r>
              <a:rPr lang="nb-NO" dirty="0" err="1"/>
              <a:t>governed</a:t>
            </a:r>
            <a:r>
              <a:rPr lang="nb-NO" dirty="0"/>
              <a:t> by </a:t>
            </a:r>
            <a:r>
              <a:rPr lang="nb-NO" dirty="0" err="1"/>
              <a:t>themselves</a:t>
            </a:r>
            <a:r>
              <a:rPr lang="nb-NO" dirty="0"/>
              <a:t> </a:t>
            </a:r>
            <a:r>
              <a:rPr lang="nb-NO" dirty="0" err="1"/>
              <a:t>collectively</a:t>
            </a:r>
            <a:r>
              <a:rPr lang="nb-NO" dirty="0"/>
              <a:t>»</a:t>
            </a:r>
          </a:p>
          <a:p>
            <a:pPr marL="0" indent="0">
              <a:buNone/>
            </a:pPr>
            <a:endParaRPr lang="nb-NO" dirty="0"/>
          </a:p>
          <a:p>
            <a:pPr marL="0" indent="0">
              <a:buNone/>
            </a:pPr>
            <a:r>
              <a:rPr lang="nb-NO" dirty="0"/>
              <a:t>Human </a:t>
            </a:r>
            <a:r>
              <a:rPr lang="nb-NO" dirty="0" err="1"/>
              <a:t>rights</a:t>
            </a:r>
            <a:r>
              <a:rPr lang="nb-NO" dirty="0"/>
              <a:t>: «…</a:t>
            </a:r>
            <a:r>
              <a:rPr lang="nb-NO" dirty="0" err="1"/>
              <a:t>they</a:t>
            </a:r>
            <a:r>
              <a:rPr lang="nb-NO" dirty="0"/>
              <a:t> </a:t>
            </a:r>
            <a:r>
              <a:rPr lang="nb-NO" dirty="0" err="1"/>
              <a:t>are</a:t>
            </a:r>
            <a:r>
              <a:rPr lang="nb-NO" dirty="0"/>
              <a:t> </a:t>
            </a:r>
            <a:r>
              <a:rPr lang="nb-NO" dirty="0" err="1"/>
              <a:t>governed</a:t>
            </a:r>
            <a:r>
              <a:rPr lang="nb-NO" dirty="0"/>
              <a:t> by </a:t>
            </a:r>
            <a:r>
              <a:rPr lang="nb-NO" dirty="0" err="1"/>
              <a:t>law</a:t>
            </a:r>
            <a:r>
              <a:rPr lang="nb-NO" dirty="0"/>
              <a:t> and not by men»</a:t>
            </a:r>
          </a:p>
          <a:p>
            <a:pPr marL="0" indent="0" algn="r">
              <a:buNone/>
            </a:pPr>
            <a:endParaRPr lang="nb-NO" dirty="0"/>
          </a:p>
          <a:p>
            <a:pPr marL="0" indent="0" algn="r">
              <a:buNone/>
            </a:pPr>
            <a:r>
              <a:rPr lang="nb-NO" dirty="0" err="1"/>
              <a:t>J.Habermas</a:t>
            </a:r>
            <a:r>
              <a:rPr lang="nb-NO" dirty="0"/>
              <a:t>, Ratio Juris, 1994, p.1</a:t>
            </a:r>
          </a:p>
          <a:p>
            <a:endParaRPr lang="nb-NO" dirty="0"/>
          </a:p>
        </p:txBody>
      </p:sp>
    </p:spTree>
    <p:extLst>
      <p:ext uri="{BB962C8B-B14F-4D97-AF65-F5344CB8AC3E}">
        <p14:creationId xmlns:p14="http://schemas.microsoft.com/office/powerpoint/2010/main" val="854048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lstStyle/>
          <a:p>
            <a:pPr marL="0" indent="0">
              <a:buNone/>
            </a:pPr>
            <a:r>
              <a:rPr lang="nb-NO" dirty="0" err="1"/>
              <a:t>What</a:t>
            </a:r>
            <a:r>
              <a:rPr lang="nb-NO" dirty="0"/>
              <a:t> </a:t>
            </a:r>
            <a:r>
              <a:rPr lang="nb-NO" dirty="0" err="1"/>
              <a:t>does</a:t>
            </a:r>
            <a:r>
              <a:rPr lang="nb-NO" dirty="0"/>
              <a:t> it </a:t>
            </a:r>
            <a:r>
              <a:rPr lang="nb-NO" dirty="0" err="1"/>
              <a:t>mean</a:t>
            </a:r>
            <a:r>
              <a:rPr lang="nb-NO" dirty="0" smtClean="0"/>
              <a:t>?</a:t>
            </a:r>
          </a:p>
          <a:p>
            <a:pPr marL="0" indent="0">
              <a:buNone/>
            </a:pPr>
            <a:endParaRPr lang="nb-NO" dirty="0"/>
          </a:p>
          <a:p>
            <a:pPr marL="514350" indent="-514350">
              <a:buAutoNum type="alphaLcParenR"/>
            </a:pPr>
            <a:r>
              <a:rPr lang="nb-NO" dirty="0" err="1"/>
              <a:t>L</a:t>
            </a:r>
            <a:r>
              <a:rPr lang="nb-NO" dirty="0" err="1" smtClean="0"/>
              <a:t>iberals</a:t>
            </a:r>
            <a:r>
              <a:rPr lang="nb-NO" dirty="0" smtClean="0"/>
              <a:t>/liberal </a:t>
            </a:r>
            <a:r>
              <a:rPr lang="nb-NO" dirty="0" err="1"/>
              <a:t>democracies</a:t>
            </a:r>
            <a:r>
              <a:rPr lang="nb-NO" dirty="0"/>
              <a:t>: </a:t>
            </a:r>
            <a:endParaRPr lang="nb-NO" dirty="0" smtClean="0"/>
          </a:p>
          <a:p>
            <a:pPr marL="0" indent="0">
              <a:buNone/>
            </a:pPr>
            <a:r>
              <a:rPr lang="nb-NO" dirty="0" err="1" smtClean="0"/>
              <a:t>priority</a:t>
            </a:r>
            <a:r>
              <a:rPr lang="nb-NO" dirty="0" smtClean="0"/>
              <a:t> </a:t>
            </a:r>
            <a:r>
              <a:rPr lang="nb-NO" dirty="0" err="1"/>
              <a:t>of</a:t>
            </a:r>
            <a:r>
              <a:rPr lang="nb-NO" dirty="0"/>
              <a:t> human </a:t>
            </a:r>
            <a:r>
              <a:rPr lang="nb-NO" dirty="0" err="1"/>
              <a:t>rights</a:t>
            </a:r>
            <a:r>
              <a:rPr lang="nb-NO" dirty="0"/>
              <a:t> over </a:t>
            </a:r>
            <a:r>
              <a:rPr lang="nb-NO" dirty="0" err="1"/>
              <a:t>popular</a:t>
            </a:r>
            <a:r>
              <a:rPr lang="nb-NO" dirty="0"/>
              <a:t> </a:t>
            </a:r>
            <a:r>
              <a:rPr lang="nb-NO" dirty="0" err="1" smtClean="0"/>
              <a:t>sovereignity</a:t>
            </a:r>
            <a:endParaRPr lang="nb-NO" dirty="0" smtClean="0"/>
          </a:p>
          <a:p>
            <a:pPr marL="514350" indent="-514350">
              <a:buAutoNum type="alphaLcParenR"/>
            </a:pPr>
            <a:endParaRPr lang="nb-NO" dirty="0"/>
          </a:p>
          <a:p>
            <a:pPr marL="514350" indent="-514350">
              <a:buAutoNum type="alphaLcParenR"/>
            </a:pPr>
            <a:r>
              <a:rPr lang="nb-NO" dirty="0" err="1" smtClean="0"/>
              <a:t>Republicans</a:t>
            </a:r>
            <a:r>
              <a:rPr lang="nb-NO" dirty="0" smtClean="0"/>
              <a:t>/</a:t>
            </a:r>
            <a:r>
              <a:rPr lang="nb-NO" dirty="0" err="1" smtClean="0"/>
              <a:t>radical</a:t>
            </a:r>
            <a:r>
              <a:rPr lang="nb-NO" dirty="0" smtClean="0"/>
              <a:t> </a:t>
            </a:r>
            <a:r>
              <a:rPr lang="nb-NO" dirty="0" err="1"/>
              <a:t>democrats</a:t>
            </a:r>
            <a:r>
              <a:rPr lang="nb-NO" dirty="0"/>
              <a:t>: </a:t>
            </a:r>
            <a:endParaRPr lang="nb-NO" dirty="0" smtClean="0"/>
          </a:p>
          <a:p>
            <a:pPr marL="0" indent="0">
              <a:buNone/>
            </a:pPr>
            <a:r>
              <a:rPr lang="nb-NO" dirty="0" err="1" smtClean="0"/>
              <a:t>priority</a:t>
            </a:r>
            <a:r>
              <a:rPr lang="nb-NO" dirty="0" smtClean="0"/>
              <a:t> </a:t>
            </a:r>
            <a:r>
              <a:rPr lang="nb-NO" dirty="0" err="1"/>
              <a:t>of</a:t>
            </a:r>
            <a:r>
              <a:rPr lang="nb-NO" dirty="0"/>
              <a:t> </a:t>
            </a:r>
            <a:r>
              <a:rPr lang="nb-NO" dirty="0" err="1"/>
              <a:t>popular</a:t>
            </a:r>
            <a:r>
              <a:rPr lang="nb-NO" dirty="0"/>
              <a:t> </a:t>
            </a:r>
            <a:r>
              <a:rPr lang="nb-NO" dirty="0" err="1"/>
              <a:t>sovereignity</a:t>
            </a:r>
            <a:r>
              <a:rPr lang="nb-NO" dirty="0"/>
              <a:t> over human </a:t>
            </a:r>
            <a:r>
              <a:rPr lang="nb-NO" dirty="0" err="1" smtClean="0"/>
              <a:t>rights</a:t>
            </a:r>
            <a:endParaRPr lang="nb-NO" dirty="0" smtClean="0"/>
          </a:p>
          <a:p>
            <a:pPr marL="0" indent="0">
              <a:buNone/>
            </a:pPr>
            <a:endParaRPr lang="nb-NO" dirty="0" smtClean="0"/>
          </a:p>
          <a:p>
            <a:pPr marL="0" indent="0">
              <a:buNone/>
            </a:pPr>
            <a:endParaRPr lang="nb-NO" dirty="0"/>
          </a:p>
        </p:txBody>
      </p:sp>
    </p:spTree>
    <p:extLst>
      <p:ext uri="{BB962C8B-B14F-4D97-AF65-F5344CB8AC3E}">
        <p14:creationId xmlns:p14="http://schemas.microsoft.com/office/powerpoint/2010/main" val="3032799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lstStyle/>
          <a:p>
            <a:pPr marL="0" indent="0">
              <a:buNone/>
            </a:pPr>
            <a:endParaRPr lang="nb-NO" dirty="0" smtClean="0"/>
          </a:p>
          <a:p>
            <a:pPr marL="0" indent="0">
              <a:buNone/>
            </a:pPr>
            <a:r>
              <a:rPr lang="nb-NO" dirty="0" smtClean="0"/>
              <a:t>a)</a:t>
            </a:r>
            <a:r>
              <a:rPr lang="nb-NO" dirty="0" err="1" smtClean="0"/>
              <a:t>Republican</a:t>
            </a:r>
            <a:r>
              <a:rPr lang="nb-NO" dirty="0" smtClean="0"/>
              <a:t> </a:t>
            </a:r>
            <a:r>
              <a:rPr lang="nb-NO" dirty="0" err="1" smtClean="0"/>
              <a:t>liberties</a:t>
            </a:r>
            <a:r>
              <a:rPr lang="nb-NO" dirty="0" smtClean="0"/>
              <a:t> </a:t>
            </a:r>
            <a:r>
              <a:rPr lang="nb-NO" dirty="0" err="1" smtClean="0"/>
              <a:t>are</a:t>
            </a:r>
            <a:r>
              <a:rPr lang="nb-NO" dirty="0" smtClean="0"/>
              <a:t> positive </a:t>
            </a:r>
            <a:r>
              <a:rPr lang="nb-NO" dirty="0" err="1" smtClean="0"/>
              <a:t>liberties</a:t>
            </a:r>
            <a:r>
              <a:rPr lang="nb-NO" dirty="0" smtClean="0"/>
              <a:t> </a:t>
            </a:r>
          </a:p>
          <a:p>
            <a:pPr marL="0" indent="0">
              <a:buNone/>
            </a:pPr>
            <a:r>
              <a:rPr lang="nb-NO" dirty="0" smtClean="0"/>
              <a:t>TO POLITICAL PARTICIPATION/CIVIC ORGANIZATION</a:t>
            </a:r>
          </a:p>
          <a:p>
            <a:pPr marL="0" indent="0">
              <a:buNone/>
            </a:pPr>
            <a:r>
              <a:rPr lang="nb-NO" dirty="0" smtClean="0"/>
              <a:t>(</a:t>
            </a:r>
            <a:r>
              <a:rPr lang="nb-NO" dirty="0" err="1" smtClean="0"/>
              <a:t>Rousseau’s</a:t>
            </a:r>
            <a:r>
              <a:rPr lang="nb-NO" dirty="0" smtClean="0"/>
              <a:t> </a:t>
            </a:r>
            <a:r>
              <a:rPr lang="nb-NO" dirty="0" err="1" smtClean="0"/>
              <a:t>model</a:t>
            </a:r>
            <a:r>
              <a:rPr lang="nb-NO" dirty="0" smtClean="0"/>
              <a:t>)</a:t>
            </a:r>
          </a:p>
          <a:p>
            <a:pPr marL="0" indent="0">
              <a:buNone/>
            </a:pPr>
            <a:endParaRPr lang="nb-NO" dirty="0" smtClean="0"/>
          </a:p>
          <a:p>
            <a:pPr marL="0" indent="0">
              <a:buNone/>
            </a:pPr>
            <a:r>
              <a:rPr lang="nb-NO" dirty="0" smtClean="0"/>
              <a:t>b)Liberal </a:t>
            </a:r>
            <a:r>
              <a:rPr lang="nb-NO" dirty="0" err="1" smtClean="0"/>
              <a:t>liberties</a:t>
            </a:r>
            <a:r>
              <a:rPr lang="nb-NO" dirty="0" smtClean="0"/>
              <a:t> </a:t>
            </a:r>
            <a:r>
              <a:rPr lang="nb-NO" dirty="0" err="1" smtClean="0"/>
              <a:t>are</a:t>
            </a:r>
            <a:r>
              <a:rPr lang="nb-NO" dirty="0" smtClean="0"/>
              <a:t> negative </a:t>
            </a:r>
            <a:r>
              <a:rPr lang="nb-NO" dirty="0" err="1" smtClean="0"/>
              <a:t>liberties</a:t>
            </a:r>
            <a:r>
              <a:rPr lang="nb-NO" dirty="0" smtClean="0"/>
              <a:t> </a:t>
            </a:r>
          </a:p>
          <a:p>
            <a:pPr marL="0" indent="0">
              <a:buNone/>
            </a:pPr>
            <a:r>
              <a:rPr lang="nb-NO" dirty="0" smtClean="0"/>
              <a:t>NOT TO BE INTERFERED (</a:t>
            </a:r>
            <a:r>
              <a:rPr lang="nb-NO" dirty="0" err="1" smtClean="0"/>
              <a:t>tyranny</a:t>
            </a:r>
            <a:r>
              <a:rPr lang="nb-NO" dirty="0" smtClean="0"/>
              <a:t> </a:t>
            </a:r>
            <a:r>
              <a:rPr lang="nb-NO" dirty="0" err="1" smtClean="0"/>
              <a:t>of</a:t>
            </a:r>
            <a:r>
              <a:rPr lang="nb-NO" dirty="0" smtClean="0"/>
              <a:t> </a:t>
            </a:r>
            <a:r>
              <a:rPr lang="nb-NO" dirty="0" err="1" smtClean="0"/>
              <a:t>the</a:t>
            </a:r>
            <a:r>
              <a:rPr lang="nb-NO" dirty="0" smtClean="0"/>
              <a:t> </a:t>
            </a:r>
            <a:r>
              <a:rPr lang="nb-NO" dirty="0" err="1" smtClean="0"/>
              <a:t>majority</a:t>
            </a:r>
            <a:r>
              <a:rPr lang="nb-NO" dirty="0" smtClean="0"/>
              <a:t>, </a:t>
            </a:r>
            <a:r>
              <a:rPr lang="nb-NO" dirty="0" err="1" smtClean="0"/>
              <a:t>Kant’s</a:t>
            </a:r>
            <a:r>
              <a:rPr lang="nb-NO" dirty="0" smtClean="0"/>
              <a:t> </a:t>
            </a:r>
            <a:r>
              <a:rPr lang="nb-NO" dirty="0" err="1" smtClean="0"/>
              <a:t>model</a:t>
            </a:r>
            <a:r>
              <a:rPr lang="nb-NO" dirty="0" smtClean="0"/>
              <a:t>) </a:t>
            </a:r>
          </a:p>
          <a:p>
            <a:pPr marL="0" indent="0">
              <a:buNone/>
            </a:pPr>
            <a:endParaRPr lang="nb-NO" dirty="0" smtClean="0"/>
          </a:p>
          <a:p>
            <a:endParaRPr lang="nb-NO" dirty="0"/>
          </a:p>
        </p:txBody>
      </p:sp>
    </p:spTree>
    <p:extLst>
      <p:ext uri="{BB962C8B-B14F-4D97-AF65-F5344CB8AC3E}">
        <p14:creationId xmlns:p14="http://schemas.microsoft.com/office/powerpoint/2010/main" val="1013646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normAutofit fontScale="92500" lnSpcReduction="10000"/>
          </a:bodyPr>
          <a:lstStyle/>
          <a:p>
            <a:pPr marL="0" indent="0">
              <a:buNone/>
            </a:pPr>
            <a:r>
              <a:rPr lang="nb-NO" dirty="0"/>
              <a:t>In </a:t>
            </a:r>
            <a:r>
              <a:rPr lang="nb-NO" dirty="0" err="1"/>
              <a:t>both</a:t>
            </a:r>
            <a:r>
              <a:rPr lang="nb-NO" dirty="0"/>
              <a:t> cases, </a:t>
            </a:r>
            <a:r>
              <a:rPr lang="nb-NO" dirty="0" err="1"/>
              <a:t>popular</a:t>
            </a:r>
            <a:r>
              <a:rPr lang="nb-NO" dirty="0"/>
              <a:t> </a:t>
            </a:r>
            <a:r>
              <a:rPr lang="nb-NO" dirty="0" err="1"/>
              <a:t>sovereignity</a:t>
            </a:r>
            <a:r>
              <a:rPr lang="nb-NO" dirty="0"/>
              <a:t> and human </a:t>
            </a:r>
            <a:r>
              <a:rPr lang="nb-NO" dirty="0" err="1"/>
              <a:t>rights</a:t>
            </a:r>
            <a:r>
              <a:rPr lang="nb-NO" dirty="0"/>
              <a:t> </a:t>
            </a:r>
            <a:r>
              <a:rPr lang="nb-NO" dirty="0" err="1"/>
              <a:t>compete</a:t>
            </a:r>
            <a:r>
              <a:rPr lang="nb-NO" dirty="0"/>
              <a:t> </a:t>
            </a:r>
            <a:r>
              <a:rPr lang="nb-NO" dirty="0" err="1"/>
              <a:t>with</a:t>
            </a:r>
            <a:r>
              <a:rPr lang="nb-NO" dirty="0"/>
              <a:t> </a:t>
            </a:r>
            <a:r>
              <a:rPr lang="nb-NO" dirty="0" err="1"/>
              <a:t>each</a:t>
            </a:r>
            <a:r>
              <a:rPr lang="nb-NO" dirty="0"/>
              <a:t>, </a:t>
            </a:r>
            <a:r>
              <a:rPr lang="nb-NO" dirty="0" err="1"/>
              <a:t>they</a:t>
            </a:r>
            <a:r>
              <a:rPr lang="nb-NO" dirty="0"/>
              <a:t> </a:t>
            </a:r>
            <a:r>
              <a:rPr lang="nb-NO" dirty="0" err="1"/>
              <a:t>don’t</a:t>
            </a:r>
            <a:r>
              <a:rPr lang="nb-NO" dirty="0"/>
              <a:t> </a:t>
            </a:r>
            <a:r>
              <a:rPr lang="nb-NO" dirty="0" err="1"/>
              <a:t>complement</a:t>
            </a:r>
            <a:r>
              <a:rPr lang="nb-NO" dirty="0"/>
              <a:t>!  </a:t>
            </a:r>
            <a:endParaRPr lang="nb-NO" dirty="0" smtClean="0"/>
          </a:p>
          <a:p>
            <a:pPr marL="0" indent="0">
              <a:buNone/>
            </a:pPr>
            <a:endParaRPr lang="nb-NO" dirty="0"/>
          </a:p>
          <a:p>
            <a:pPr marL="0" indent="0">
              <a:buNone/>
            </a:pPr>
            <a:r>
              <a:rPr lang="nb-NO" dirty="0" smtClean="0"/>
              <a:t>The </a:t>
            </a:r>
            <a:r>
              <a:rPr lang="nb-NO" dirty="0" err="1"/>
              <a:t>result</a:t>
            </a:r>
            <a:r>
              <a:rPr lang="nb-NO" dirty="0"/>
              <a:t> is </a:t>
            </a:r>
            <a:r>
              <a:rPr lang="nb-NO" dirty="0" err="1" smtClean="0"/>
              <a:t>that</a:t>
            </a:r>
            <a:r>
              <a:rPr lang="nb-NO" dirty="0" smtClean="0"/>
              <a:t> </a:t>
            </a:r>
            <a:r>
              <a:rPr lang="nb-NO" dirty="0" err="1" smtClean="0"/>
              <a:t>liberals</a:t>
            </a:r>
            <a:r>
              <a:rPr lang="nb-NO" dirty="0" smtClean="0"/>
              <a:t> </a:t>
            </a:r>
            <a:r>
              <a:rPr lang="nb-NO" dirty="0" err="1" smtClean="0"/>
              <a:t>cannot</a:t>
            </a:r>
            <a:r>
              <a:rPr lang="nb-NO" dirty="0" smtClean="0"/>
              <a:t> </a:t>
            </a:r>
            <a:r>
              <a:rPr lang="nb-NO" dirty="0" err="1" smtClean="0"/>
              <a:t>provide</a:t>
            </a:r>
            <a:r>
              <a:rPr lang="nb-NO" dirty="0" smtClean="0"/>
              <a:t> an </a:t>
            </a:r>
            <a:r>
              <a:rPr lang="nb-NO" dirty="0" err="1" smtClean="0"/>
              <a:t>account</a:t>
            </a:r>
            <a:r>
              <a:rPr lang="nb-NO" dirty="0" smtClean="0"/>
              <a:t> </a:t>
            </a:r>
            <a:r>
              <a:rPr lang="nb-NO" dirty="0" err="1" smtClean="0"/>
              <a:t>of</a:t>
            </a:r>
            <a:r>
              <a:rPr lang="nb-NO" dirty="0" smtClean="0"/>
              <a:t> </a:t>
            </a:r>
            <a:r>
              <a:rPr lang="nb-NO" dirty="0" err="1" smtClean="0"/>
              <a:t>autonomy</a:t>
            </a:r>
            <a:r>
              <a:rPr lang="nb-NO" dirty="0" smtClean="0"/>
              <a:t> as </a:t>
            </a:r>
            <a:r>
              <a:rPr lang="nb-NO" dirty="0" err="1" smtClean="0"/>
              <a:t>sovereign</a:t>
            </a:r>
            <a:r>
              <a:rPr lang="nb-NO" dirty="0" smtClean="0"/>
              <a:t> </a:t>
            </a:r>
            <a:r>
              <a:rPr lang="nb-NO" dirty="0" err="1" smtClean="0"/>
              <a:t>citizenry</a:t>
            </a:r>
            <a:r>
              <a:rPr lang="nb-NO" dirty="0" smtClean="0"/>
              <a:t> (</a:t>
            </a:r>
            <a:r>
              <a:rPr lang="nb-NO" dirty="0" err="1" smtClean="0"/>
              <a:t>since</a:t>
            </a:r>
            <a:r>
              <a:rPr lang="nb-NO" dirty="0" smtClean="0"/>
              <a:t> human </a:t>
            </a:r>
            <a:r>
              <a:rPr lang="nb-NO" dirty="0" err="1" smtClean="0"/>
              <a:t>rights</a:t>
            </a:r>
            <a:r>
              <a:rPr lang="nb-NO" dirty="0" smtClean="0"/>
              <a:t> </a:t>
            </a:r>
            <a:r>
              <a:rPr lang="nb-NO" dirty="0" err="1" smtClean="0"/>
              <a:t>are</a:t>
            </a:r>
            <a:r>
              <a:rPr lang="nb-NO" dirty="0" smtClean="0"/>
              <a:t> prior)</a:t>
            </a:r>
          </a:p>
          <a:p>
            <a:pPr marL="0" indent="0">
              <a:buNone/>
            </a:pPr>
            <a:endParaRPr lang="nb-NO" dirty="0" smtClean="0"/>
          </a:p>
          <a:p>
            <a:pPr marL="0" indent="0">
              <a:buNone/>
            </a:pPr>
            <a:r>
              <a:rPr lang="nb-NO" dirty="0" smtClean="0"/>
              <a:t>and </a:t>
            </a:r>
          </a:p>
          <a:p>
            <a:pPr marL="0" indent="0">
              <a:buNone/>
            </a:pPr>
            <a:endParaRPr lang="nb-NO" dirty="0" smtClean="0"/>
          </a:p>
          <a:p>
            <a:pPr marL="0" indent="0">
              <a:buNone/>
            </a:pPr>
            <a:r>
              <a:rPr lang="nb-NO" dirty="0" err="1" smtClean="0"/>
              <a:t>republicans</a:t>
            </a:r>
            <a:r>
              <a:rPr lang="nb-NO" dirty="0" smtClean="0"/>
              <a:t> </a:t>
            </a:r>
            <a:r>
              <a:rPr lang="nb-NO" dirty="0" err="1" smtClean="0"/>
              <a:t>cannot</a:t>
            </a:r>
            <a:r>
              <a:rPr lang="nb-NO" dirty="0" smtClean="0"/>
              <a:t> </a:t>
            </a:r>
            <a:r>
              <a:rPr lang="nb-NO" dirty="0" err="1" smtClean="0"/>
              <a:t>account</a:t>
            </a:r>
            <a:r>
              <a:rPr lang="nb-NO" dirty="0" smtClean="0"/>
              <a:t> for </a:t>
            </a:r>
            <a:r>
              <a:rPr lang="nb-NO" dirty="0" err="1" smtClean="0"/>
              <a:t>the</a:t>
            </a:r>
            <a:r>
              <a:rPr lang="nb-NO" dirty="0" smtClean="0"/>
              <a:t> </a:t>
            </a:r>
            <a:r>
              <a:rPr lang="nb-NO" dirty="0" err="1" smtClean="0"/>
              <a:t>universality</a:t>
            </a:r>
            <a:r>
              <a:rPr lang="nb-NO" dirty="0" smtClean="0"/>
              <a:t> </a:t>
            </a:r>
            <a:r>
              <a:rPr lang="nb-NO" dirty="0" err="1" smtClean="0"/>
              <a:t>of</a:t>
            </a:r>
            <a:r>
              <a:rPr lang="nb-NO" dirty="0" smtClean="0"/>
              <a:t> human </a:t>
            </a:r>
            <a:r>
              <a:rPr lang="nb-NO" dirty="0" err="1" smtClean="0"/>
              <a:t>rights</a:t>
            </a:r>
            <a:r>
              <a:rPr lang="nb-NO" dirty="0" smtClean="0"/>
              <a:t> (</a:t>
            </a:r>
            <a:r>
              <a:rPr lang="nb-NO" dirty="0" err="1" smtClean="0"/>
              <a:t>since</a:t>
            </a:r>
            <a:r>
              <a:rPr lang="nb-NO" dirty="0" smtClean="0"/>
              <a:t> </a:t>
            </a:r>
            <a:r>
              <a:rPr lang="nb-NO" dirty="0" err="1" smtClean="0"/>
              <a:t>collective</a:t>
            </a:r>
            <a:r>
              <a:rPr lang="nb-NO" dirty="0" smtClean="0"/>
              <a:t> </a:t>
            </a:r>
            <a:r>
              <a:rPr lang="nb-NO" dirty="0" err="1" smtClean="0"/>
              <a:t>affiliation</a:t>
            </a:r>
            <a:r>
              <a:rPr lang="nb-NO" dirty="0" smtClean="0"/>
              <a:t> is prior)</a:t>
            </a:r>
            <a:endParaRPr lang="nb-NO" dirty="0"/>
          </a:p>
          <a:p>
            <a:endParaRPr lang="nb-NO" dirty="0"/>
          </a:p>
        </p:txBody>
      </p:sp>
    </p:spTree>
    <p:extLst>
      <p:ext uri="{BB962C8B-B14F-4D97-AF65-F5344CB8AC3E}">
        <p14:creationId xmlns:p14="http://schemas.microsoft.com/office/powerpoint/2010/main" val="1627162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lstStyle/>
          <a:p>
            <a:pPr marL="0" indent="0">
              <a:buNone/>
            </a:pPr>
            <a:r>
              <a:rPr lang="nb-NO" dirty="0" smtClean="0"/>
              <a:t>Habermas: </a:t>
            </a:r>
          </a:p>
          <a:p>
            <a:pPr marL="0" indent="0">
              <a:buNone/>
            </a:pPr>
            <a:endParaRPr lang="nb-NO" dirty="0"/>
          </a:p>
          <a:p>
            <a:pPr marL="0" indent="0">
              <a:buNone/>
            </a:pPr>
            <a:r>
              <a:rPr lang="nb-NO" dirty="0" smtClean="0"/>
              <a:t>«</a:t>
            </a:r>
            <a:r>
              <a:rPr lang="nb-NO" dirty="0" err="1" smtClean="0"/>
              <a:t>Neither</a:t>
            </a:r>
            <a:r>
              <a:rPr lang="nb-NO" dirty="0" smtClean="0"/>
              <a:t> </a:t>
            </a:r>
            <a:r>
              <a:rPr lang="nb-NO" dirty="0" err="1" smtClean="0"/>
              <a:t>of</a:t>
            </a:r>
            <a:r>
              <a:rPr lang="nb-NO" dirty="0" smtClean="0"/>
              <a:t> </a:t>
            </a:r>
            <a:r>
              <a:rPr lang="nb-NO" dirty="0" err="1" smtClean="0"/>
              <a:t>these</a:t>
            </a:r>
            <a:r>
              <a:rPr lang="nb-NO" dirty="0" smtClean="0"/>
              <a:t> </a:t>
            </a:r>
            <a:r>
              <a:rPr lang="nb-NO" dirty="0" err="1" smtClean="0"/>
              <a:t>two</a:t>
            </a:r>
            <a:r>
              <a:rPr lang="nb-NO" dirty="0" smtClean="0"/>
              <a:t> </a:t>
            </a:r>
            <a:r>
              <a:rPr lang="nb-NO" dirty="0" err="1" smtClean="0"/>
              <a:t>responses</a:t>
            </a:r>
            <a:r>
              <a:rPr lang="nb-NO" dirty="0" smtClean="0"/>
              <a:t> </a:t>
            </a:r>
            <a:r>
              <a:rPr lang="nb-NO" dirty="0" err="1" smtClean="0"/>
              <a:t>satisfies</a:t>
            </a:r>
            <a:r>
              <a:rPr lang="nb-NO" dirty="0" smtClean="0"/>
              <a:t> </a:t>
            </a:r>
            <a:r>
              <a:rPr lang="nb-NO" dirty="0" err="1" smtClean="0"/>
              <a:t>our</a:t>
            </a:r>
            <a:r>
              <a:rPr lang="nb-NO" dirty="0" smtClean="0"/>
              <a:t> normative </a:t>
            </a:r>
            <a:r>
              <a:rPr lang="nb-NO" dirty="0" err="1" smtClean="0"/>
              <a:t>intuition</a:t>
            </a:r>
            <a:r>
              <a:rPr lang="nb-NO" dirty="0" smtClean="0"/>
              <a:t> </a:t>
            </a:r>
            <a:r>
              <a:rPr lang="nb-NO" dirty="0" err="1" smtClean="0"/>
              <a:t>that</a:t>
            </a:r>
            <a:r>
              <a:rPr lang="nb-NO" dirty="0" smtClean="0"/>
              <a:t> human </a:t>
            </a:r>
            <a:r>
              <a:rPr lang="nb-NO" dirty="0" err="1" smtClean="0"/>
              <a:t>rights</a:t>
            </a:r>
            <a:r>
              <a:rPr lang="nb-NO" dirty="0" smtClean="0"/>
              <a:t> and </a:t>
            </a:r>
            <a:r>
              <a:rPr lang="nb-NO" dirty="0" err="1" smtClean="0"/>
              <a:t>popular</a:t>
            </a:r>
            <a:r>
              <a:rPr lang="nb-NO" dirty="0" smtClean="0"/>
              <a:t> </a:t>
            </a:r>
            <a:r>
              <a:rPr lang="nb-NO" dirty="0" err="1" smtClean="0"/>
              <a:t>sovereignity</a:t>
            </a:r>
            <a:r>
              <a:rPr lang="nb-NO" dirty="0" smtClean="0"/>
              <a:t> </a:t>
            </a:r>
            <a:r>
              <a:rPr lang="nb-NO" dirty="0" err="1" smtClean="0"/>
              <a:t>are</a:t>
            </a:r>
            <a:r>
              <a:rPr lang="nb-NO" dirty="0" smtClean="0"/>
              <a:t> not </a:t>
            </a:r>
            <a:r>
              <a:rPr lang="nb-NO" dirty="0" err="1" smtClean="0"/>
              <a:t>only</a:t>
            </a:r>
            <a:r>
              <a:rPr lang="nb-NO" dirty="0" smtClean="0"/>
              <a:t> </a:t>
            </a:r>
            <a:r>
              <a:rPr lang="nb-NO" dirty="0" err="1" smtClean="0"/>
              <a:t>interwoven</a:t>
            </a:r>
            <a:r>
              <a:rPr lang="nb-NO" dirty="0" smtClean="0"/>
              <a:t>, </a:t>
            </a:r>
            <a:r>
              <a:rPr lang="nb-NO" dirty="0" err="1" smtClean="0"/>
              <a:t>but</a:t>
            </a:r>
            <a:r>
              <a:rPr lang="nb-NO" dirty="0" smtClean="0"/>
              <a:t> </a:t>
            </a:r>
            <a:r>
              <a:rPr lang="nb-NO" dirty="0" err="1" smtClean="0"/>
              <a:t>of</a:t>
            </a:r>
            <a:r>
              <a:rPr lang="nb-NO" dirty="0" smtClean="0"/>
              <a:t> </a:t>
            </a:r>
            <a:r>
              <a:rPr lang="nb-NO" dirty="0" err="1" smtClean="0"/>
              <a:t>equal</a:t>
            </a:r>
            <a:r>
              <a:rPr lang="nb-NO" dirty="0" smtClean="0"/>
              <a:t> </a:t>
            </a:r>
            <a:r>
              <a:rPr lang="nb-NO" dirty="0" err="1" smtClean="0"/>
              <a:t>importance</a:t>
            </a:r>
            <a:r>
              <a:rPr lang="nb-NO" dirty="0" smtClean="0"/>
              <a:t> and </a:t>
            </a:r>
            <a:r>
              <a:rPr lang="nb-NO" u="sng" dirty="0" err="1" smtClean="0"/>
              <a:t>even</a:t>
            </a:r>
            <a:r>
              <a:rPr lang="nb-NO" u="sng" dirty="0" smtClean="0"/>
              <a:t> </a:t>
            </a:r>
            <a:r>
              <a:rPr lang="nb-NO" u="sng" dirty="0" err="1" smtClean="0"/>
              <a:t>of</a:t>
            </a:r>
            <a:r>
              <a:rPr lang="nb-NO" u="sng" dirty="0" smtClean="0"/>
              <a:t> </a:t>
            </a:r>
            <a:r>
              <a:rPr lang="nb-NO" u="sng" dirty="0" err="1" smtClean="0"/>
              <a:t>the</a:t>
            </a:r>
            <a:r>
              <a:rPr lang="nb-NO" u="sng" dirty="0" smtClean="0"/>
              <a:t> same </a:t>
            </a:r>
            <a:r>
              <a:rPr lang="nb-NO" u="sng" dirty="0" err="1" smtClean="0"/>
              <a:t>origin</a:t>
            </a:r>
            <a:r>
              <a:rPr lang="nb-NO" dirty="0" smtClean="0"/>
              <a:t>» (p.2)</a:t>
            </a:r>
            <a:endParaRPr lang="nb-NO" dirty="0"/>
          </a:p>
        </p:txBody>
      </p:sp>
    </p:spTree>
    <p:extLst>
      <p:ext uri="{BB962C8B-B14F-4D97-AF65-F5344CB8AC3E}">
        <p14:creationId xmlns:p14="http://schemas.microsoft.com/office/powerpoint/2010/main" val="3464494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lstStyle/>
          <a:p>
            <a:r>
              <a:rPr lang="nb-NO" dirty="0" smtClean="0"/>
              <a:t>…On </a:t>
            </a:r>
            <a:r>
              <a:rPr lang="nb-NO" dirty="0" err="1" smtClean="0"/>
              <a:t>the</a:t>
            </a:r>
            <a:r>
              <a:rPr lang="nb-NO" dirty="0" smtClean="0"/>
              <a:t> </a:t>
            </a:r>
            <a:r>
              <a:rPr lang="nb-NO" dirty="0" err="1" smtClean="0"/>
              <a:t>way</a:t>
            </a:r>
            <a:r>
              <a:rPr lang="nb-NO" dirty="0" smtClean="0"/>
              <a:t> to </a:t>
            </a:r>
            <a:r>
              <a:rPr lang="nb-NO" dirty="0" err="1" smtClean="0"/>
              <a:t>solve</a:t>
            </a:r>
            <a:r>
              <a:rPr lang="nb-NO" dirty="0" smtClean="0"/>
              <a:t> </a:t>
            </a:r>
            <a:r>
              <a:rPr lang="nb-NO" dirty="0" err="1" smtClean="0"/>
              <a:t>the</a:t>
            </a:r>
            <a:r>
              <a:rPr lang="nb-NO" dirty="0" smtClean="0"/>
              <a:t> </a:t>
            </a:r>
            <a:r>
              <a:rPr lang="nb-NO" dirty="0" err="1" smtClean="0"/>
              <a:t>riddle</a:t>
            </a:r>
            <a:r>
              <a:rPr lang="nb-NO" dirty="0" smtClean="0"/>
              <a:t>:</a:t>
            </a:r>
          </a:p>
          <a:p>
            <a:pPr marL="0" indent="0">
              <a:buNone/>
            </a:pPr>
            <a:endParaRPr lang="nb-NO" dirty="0" smtClean="0"/>
          </a:p>
          <a:p>
            <a:pPr marL="0" indent="0">
              <a:buNone/>
            </a:pPr>
            <a:r>
              <a:rPr lang="nb-NO" dirty="0" smtClean="0"/>
              <a:t>Rousseau: </a:t>
            </a:r>
            <a:r>
              <a:rPr lang="nb-NO" dirty="0" err="1" smtClean="0"/>
              <a:t>the</a:t>
            </a:r>
            <a:r>
              <a:rPr lang="nb-NO" dirty="0" smtClean="0"/>
              <a:t> «general </a:t>
            </a:r>
            <a:r>
              <a:rPr lang="nb-NO" dirty="0" err="1" smtClean="0"/>
              <a:t>will</a:t>
            </a:r>
            <a:r>
              <a:rPr lang="nb-NO" dirty="0" smtClean="0"/>
              <a:t>» </a:t>
            </a:r>
            <a:r>
              <a:rPr lang="nb-NO" dirty="0" err="1" smtClean="0"/>
              <a:t>incorporates</a:t>
            </a:r>
            <a:r>
              <a:rPr lang="nb-NO" dirty="0" smtClean="0"/>
              <a:t> human </a:t>
            </a:r>
            <a:r>
              <a:rPr lang="nb-NO" dirty="0" err="1" smtClean="0"/>
              <a:t>rights</a:t>
            </a:r>
            <a:r>
              <a:rPr lang="nb-NO" dirty="0" smtClean="0"/>
              <a:t> as «a mode </a:t>
            </a:r>
            <a:r>
              <a:rPr lang="nb-NO" dirty="0" err="1" smtClean="0"/>
              <a:t>of</a:t>
            </a:r>
            <a:r>
              <a:rPr lang="nb-NO" dirty="0" smtClean="0"/>
              <a:t> </a:t>
            </a:r>
            <a:r>
              <a:rPr lang="nb-NO" dirty="0" err="1" smtClean="0"/>
              <a:t>popular</a:t>
            </a:r>
            <a:r>
              <a:rPr lang="nb-NO" dirty="0" smtClean="0"/>
              <a:t> </a:t>
            </a:r>
            <a:r>
              <a:rPr lang="nb-NO" dirty="0" err="1" smtClean="0"/>
              <a:t>sovereignity</a:t>
            </a:r>
            <a:r>
              <a:rPr lang="nb-NO" dirty="0" smtClean="0"/>
              <a:t>» (p.11)</a:t>
            </a:r>
          </a:p>
          <a:p>
            <a:pPr marL="0" indent="0">
              <a:buNone/>
            </a:pPr>
            <a:r>
              <a:rPr lang="nb-NO" dirty="0" smtClean="0"/>
              <a:t>This </a:t>
            </a:r>
            <a:r>
              <a:rPr lang="nb-NO" dirty="0" err="1" smtClean="0"/>
              <a:t>allows</a:t>
            </a:r>
            <a:r>
              <a:rPr lang="nb-NO" dirty="0" smtClean="0"/>
              <a:t> to </a:t>
            </a:r>
            <a:r>
              <a:rPr lang="nb-NO" dirty="0" err="1" smtClean="0"/>
              <a:t>exclude</a:t>
            </a:r>
            <a:r>
              <a:rPr lang="nb-NO" dirty="0" smtClean="0"/>
              <a:t>:</a:t>
            </a:r>
          </a:p>
          <a:p>
            <a:pPr marL="0" indent="0">
              <a:buNone/>
            </a:pPr>
            <a:endParaRPr lang="nb-NO" dirty="0" smtClean="0"/>
          </a:p>
          <a:p>
            <a:pPr marL="0" indent="0">
              <a:buNone/>
            </a:pPr>
            <a:r>
              <a:rPr lang="nb-NO" dirty="0" smtClean="0"/>
              <a:t>-non-</a:t>
            </a:r>
            <a:r>
              <a:rPr lang="nb-NO" dirty="0" err="1" smtClean="0"/>
              <a:t>generalizable</a:t>
            </a:r>
            <a:r>
              <a:rPr lang="nb-NO" dirty="0" smtClean="0"/>
              <a:t> </a:t>
            </a:r>
            <a:r>
              <a:rPr lang="nb-NO" dirty="0" err="1" smtClean="0"/>
              <a:t>interests</a:t>
            </a:r>
            <a:r>
              <a:rPr lang="nb-NO" dirty="0" smtClean="0"/>
              <a:t> </a:t>
            </a:r>
            <a:r>
              <a:rPr lang="nb-NO" dirty="0" err="1" smtClean="0"/>
              <a:t>but</a:t>
            </a:r>
            <a:r>
              <a:rPr lang="nb-NO" dirty="0" smtClean="0"/>
              <a:t> </a:t>
            </a:r>
            <a:r>
              <a:rPr lang="nb-NO" dirty="0" err="1" smtClean="0"/>
              <a:t>granting</a:t>
            </a:r>
            <a:r>
              <a:rPr lang="nb-NO" dirty="0" smtClean="0"/>
              <a:t> legal </a:t>
            </a:r>
            <a:r>
              <a:rPr lang="nb-NO" dirty="0" err="1" smtClean="0"/>
              <a:t>equality</a:t>
            </a:r>
            <a:r>
              <a:rPr lang="nb-NO" dirty="0" smtClean="0"/>
              <a:t> </a:t>
            </a:r>
            <a:r>
              <a:rPr lang="nb-NO" dirty="0" err="1" smtClean="0"/>
              <a:t>of</a:t>
            </a:r>
            <a:r>
              <a:rPr lang="nb-NO" dirty="0" smtClean="0"/>
              <a:t> all </a:t>
            </a:r>
            <a:r>
              <a:rPr lang="nb-NO" dirty="0" err="1" smtClean="0"/>
              <a:t>affected</a:t>
            </a:r>
            <a:r>
              <a:rPr lang="nb-NO" dirty="0" smtClean="0"/>
              <a:t> </a:t>
            </a:r>
            <a:r>
              <a:rPr lang="nb-NO" dirty="0" err="1" smtClean="0"/>
              <a:t>participants</a:t>
            </a:r>
            <a:endParaRPr lang="nb-NO" dirty="0"/>
          </a:p>
        </p:txBody>
      </p:sp>
    </p:spTree>
    <p:extLst>
      <p:ext uri="{BB962C8B-B14F-4D97-AF65-F5344CB8AC3E}">
        <p14:creationId xmlns:p14="http://schemas.microsoft.com/office/powerpoint/2010/main" val="1534245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lstStyle/>
          <a:p>
            <a:r>
              <a:rPr lang="nb-NO" dirty="0" smtClean="0"/>
              <a:t>«…a </a:t>
            </a:r>
            <a:r>
              <a:rPr lang="nb-NO" dirty="0"/>
              <a:t>norm lies </a:t>
            </a:r>
            <a:r>
              <a:rPr lang="nb-NO" dirty="0" err="1"/>
              <a:t>equally</a:t>
            </a:r>
            <a:r>
              <a:rPr lang="nb-NO" dirty="0"/>
              <a:t> in </a:t>
            </a:r>
            <a:r>
              <a:rPr lang="nb-NO" dirty="0" err="1"/>
              <a:t>the</a:t>
            </a:r>
            <a:r>
              <a:rPr lang="nb-NO" dirty="0"/>
              <a:t> </a:t>
            </a:r>
            <a:r>
              <a:rPr lang="nb-NO" dirty="0" err="1"/>
              <a:t>interest</a:t>
            </a:r>
            <a:r>
              <a:rPr lang="nb-NO" dirty="0"/>
              <a:t> </a:t>
            </a:r>
            <a:r>
              <a:rPr lang="nb-NO" dirty="0" err="1"/>
              <a:t>of</a:t>
            </a:r>
            <a:r>
              <a:rPr lang="nb-NO" dirty="0"/>
              <a:t> all has </a:t>
            </a:r>
            <a:r>
              <a:rPr lang="nb-NO" dirty="0" err="1"/>
              <a:t>the</a:t>
            </a:r>
            <a:r>
              <a:rPr lang="nb-NO" dirty="0"/>
              <a:t> </a:t>
            </a:r>
            <a:r>
              <a:rPr lang="nb-NO" dirty="0" err="1"/>
              <a:t>sense</a:t>
            </a:r>
            <a:r>
              <a:rPr lang="nb-NO" dirty="0"/>
              <a:t> </a:t>
            </a:r>
            <a:r>
              <a:rPr lang="nb-NO" dirty="0" err="1"/>
              <a:t>of</a:t>
            </a:r>
            <a:r>
              <a:rPr lang="nb-NO" dirty="0"/>
              <a:t> </a:t>
            </a:r>
            <a:r>
              <a:rPr lang="nb-NO" dirty="0" err="1" smtClean="0"/>
              <a:t>rational</a:t>
            </a:r>
            <a:r>
              <a:rPr lang="nb-NO" dirty="0"/>
              <a:t> </a:t>
            </a:r>
            <a:r>
              <a:rPr lang="nb-NO" dirty="0" smtClean="0"/>
              <a:t> </a:t>
            </a:r>
            <a:r>
              <a:rPr lang="nb-NO" dirty="0" err="1" smtClean="0"/>
              <a:t>acceptability</a:t>
            </a:r>
            <a:r>
              <a:rPr lang="nb-NO" dirty="0" smtClean="0"/>
              <a:t>…</a:t>
            </a:r>
            <a:r>
              <a:rPr lang="nb-NO" dirty="0" err="1" smtClean="0"/>
              <a:t>but</a:t>
            </a:r>
            <a:r>
              <a:rPr lang="nb-NO" dirty="0" smtClean="0"/>
              <a:t> </a:t>
            </a:r>
            <a:r>
              <a:rPr lang="nb-NO" dirty="0" err="1"/>
              <a:t>this</a:t>
            </a:r>
            <a:r>
              <a:rPr lang="nb-NO" dirty="0"/>
              <a:t> is </a:t>
            </a:r>
            <a:r>
              <a:rPr lang="nb-NO" dirty="0" err="1"/>
              <a:t>proved</a:t>
            </a:r>
            <a:r>
              <a:rPr lang="nb-NO" dirty="0"/>
              <a:t> </a:t>
            </a:r>
            <a:r>
              <a:rPr lang="nb-NO" dirty="0" err="1"/>
              <a:t>only</a:t>
            </a:r>
            <a:r>
              <a:rPr lang="nb-NO" dirty="0"/>
              <a:t> </a:t>
            </a:r>
            <a:r>
              <a:rPr lang="nb-NO" dirty="0" err="1"/>
              <a:t>through</a:t>
            </a:r>
            <a:r>
              <a:rPr lang="nb-NO" dirty="0"/>
              <a:t> </a:t>
            </a:r>
            <a:r>
              <a:rPr lang="nb-NO" dirty="0" err="1"/>
              <a:t>the</a:t>
            </a:r>
            <a:r>
              <a:rPr lang="nb-NO" dirty="0"/>
              <a:t> </a:t>
            </a:r>
            <a:r>
              <a:rPr lang="nb-NO" dirty="0" err="1"/>
              <a:t>procedures</a:t>
            </a:r>
            <a:r>
              <a:rPr lang="nb-NO" dirty="0"/>
              <a:t> for a </a:t>
            </a:r>
            <a:r>
              <a:rPr lang="nb-NO" dirty="0" err="1"/>
              <a:t>discursive</a:t>
            </a:r>
            <a:r>
              <a:rPr lang="nb-NO" dirty="0"/>
              <a:t> </a:t>
            </a:r>
            <a:r>
              <a:rPr lang="nb-NO" dirty="0" err="1"/>
              <a:t>process</a:t>
            </a:r>
            <a:r>
              <a:rPr lang="nb-NO" dirty="0"/>
              <a:t> </a:t>
            </a:r>
            <a:r>
              <a:rPr lang="nb-NO" dirty="0" err="1"/>
              <a:t>of</a:t>
            </a:r>
            <a:r>
              <a:rPr lang="nb-NO" dirty="0"/>
              <a:t> opinion-and </a:t>
            </a:r>
            <a:r>
              <a:rPr lang="nb-NO" dirty="0" err="1"/>
              <a:t>will-formation</a:t>
            </a:r>
            <a:r>
              <a:rPr lang="nb-NO" dirty="0"/>
              <a:t>» (p.12</a:t>
            </a:r>
            <a:r>
              <a:rPr lang="nb-NO" dirty="0" smtClean="0"/>
              <a:t>)</a:t>
            </a:r>
          </a:p>
          <a:p>
            <a:endParaRPr lang="nb-NO" dirty="0"/>
          </a:p>
          <a:p>
            <a:pPr marL="0" indent="0">
              <a:buNone/>
            </a:pPr>
            <a:r>
              <a:rPr lang="nb-NO" dirty="0" smtClean="0"/>
              <a:t>NB </a:t>
            </a:r>
          </a:p>
          <a:p>
            <a:pPr marL="0" indent="0">
              <a:buNone/>
            </a:pPr>
            <a:r>
              <a:rPr lang="nb-NO" dirty="0" smtClean="0"/>
              <a:t>I </a:t>
            </a:r>
            <a:r>
              <a:rPr lang="nb-NO" dirty="0" err="1" smtClean="0"/>
              <a:t>postpone</a:t>
            </a:r>
            <a:r>
              <a:rPr lang="nb-NO" dirty="0" smtClean="0"/>
              <a:t> </a:t>
            </a:r>
            <a:r>
              <a:rPr lang="nb-NO" dirty="0" err="1" smtClean="0"/>
              <a:t>the</a:t>
            </a:r>
            <a:r>
              <a:rPr lang="nb-NO" dirty="0" smtClean="0"/>
              <a:t> </a:t>
            </a:r>
            <a:r>
              <a:rPr lang="nb-NO" dirty="0" err="1" smtClean="0"/>
              <a:t>explanation</a:t>
            </a:r>
            <a:r>
              <a:rPr lang="nb-NO" dirty="0" smtClean="0"/>
              <a:t> </a:t>
            </a:r>
            <a:r>
              <a:rPr lang="nb-NO" dirty="0" err="1" smtClean="0"/>
              <a:t>of</a:t>
            </a:r>
            <a:r>
              <a:rPr lang="nb-NO" dirty="0" smtClean="0"/>
              <a:t> </a:t>
            </a:r>
            <a:r>
              <a:rPr lang="nb-NO" dirty="0" err="1" smtClean="0"/>
              <a:t>this</a:t>
            </a:r>
            <a:r>
              <a:rPr lang="nb-NO" dirty="0" smtClean="0"/>
              <a:t> </a:t>
            </a:r>
            <a:r>
              <a:rPr lang="nb-NO" dirty="0" err="1" smtClean="0"/>
              <a:t>point</a:t>
            </a:r>
            <a:r>
              <a:rPr lang="nb-NO" dirty="0" smtClean="0"/>
              <a:t> to </a:t>
            </a:r>
            <a:r>
              <a:rPr lang="nb-NO" dirty="0" err="1" smtClean="0"/>
              <a:t>the</a:t>
            </a:r>
            <a:r>
              <a:rPr lang="nb-NO" dirty="0" smtClean="0"/>
              <a:t> </a:t>
            </a:r>
            <a:r>
              <a:rPr lang="nb-NO" dirty="0" err="1" smtClean="0"/>
              <a:t>discussion</a:t>
            </a:r>
            <a:r>
              <a:rPr lang="nb-NO" dirty="0" smtClean="0"/>
              <a:t> </a:t>
            </a:r>
            <a:r>
              <a:rPr lang="nb-NO" dirty="0" err="1" smtClean="0"/>
              <a:t>of</a:t>
            </a:r>
            <a:r>
              <a:rPr lang="nb-NO" dirty="0" smtClean="0"/>
              <a:t> </a:t>
            </a:r>
            <a:r>
              <a:rPr lang="nb-NO" dirty="0" err="1" smtClean="0"/>
              <a:t>the</a:t>
            </a:r>
            <a:r>
              <a:rPr lang="nb-NO" dirty="0" smtClean="0"/>
              <a:t> «</a:t>
            </a:r>
            <a:r>
              <a:rPr lang="nb-NO" dirty="0" err="1" smtClean="0"/>
              <a:t>discursive</a:t>
            </a:r>
            <a:r>
              <a:rPr lang="nb-NO" dirty="0" smtClean="0"/>
              <a:t> </a:t>
            </a:r>
            <a:r>
              <a:rPr lang="nb-NO" dirty="0" err="1" smtClean="0"/>
              <a:t>model</a:t>
            </a:r>
            <a:r>
              <a:rPr lang="nb-NO" dirty="0" smtClean="0"/>
              <a:t>».</a:t>
            </a:r>
            <a:endParaRPr lang="nb-NO" dirty="0"/>
          </a:p>
          <a:p>
            <a:pPr marL="0" indent="0">
              <a:buNone/>
            </a:pPr>
            <a:endParaRPr lang="nb-NO" dirty="0"/>
          </a:p>
        </p:txBody>
      </p:sp>
    </p:spTree>
    <p:extLst>
      <p:ext uri="{BB962C8B-B14F-4D97-AF65-F5344CB8AC3E}">
        <p14:creationId xmlns:p14="http://schemas.microsoft.com/office/powerpoint/2010/main" val="394270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800" b="1" dirty="0"/>
              <a:t>Types </a:t>
            </a:r>
            <a:r>
              <a:rPr lang="nb-NO" sz="4800" b="1" dirty="0" err="1"/>
              <a:t>of</a:t>
            </a:r>
            <a:r>
              <a:rPr lang="nb-NO" sz="4800" b="1" dirty="0"/>
              <a:t> </a:t>
            </a:r>
            <a:r>
              <a:rPr lang="nb-NO" sz="4800" b="1" dirty="0" err="1"/>
              <a:t>Validity</a:t>
            </a:r>
            <a:r>
              <a:rPr lang="nb-NO" sz="4800" b="1" dirty="0"/>
              <a:t> </a:t>
            </a:r>
            <a:r>
              <a:rPr lang="nb-NO" sz="4800" b="1" dirty="0" err="1"/>
              <a:t>of</a:t>
            </a:r>
            <a:r>
              <a:rPr lang="nb-NO" sz="4800" b="1" dirty="0"/>
              <a:t> Law</a:t>
            </a:r>
            <a:endParaRPr lang="nb-NO" dirty="0"/>
          </a:p>
        </p:txBody>
      </p:sp>
      <p:sp>
        <p:nvSpPr>
          <p:cNvPr id="3" name="Content Placeholder 2"/>
          <p:cNvSpPr>
            <a:spLocks noGrp="1"/>
          </p:cNvSpPr>
          <p:nvPr>
            <p:ph idx="1"/>
          </p:nvPr>
        </p:nvSpPr>
        <p:spPr/>
        <p:txBody>
          <a:bodyPr>
            <a:normAutofit/>
          </a:bodyPr>
          <a:lstStyle/>
          <a:p>
            <a:pPr marL="0" indent="0" algn="just">
              <a:buNone/>
            </a:pPr>
            <a:r>
              <a:rPr lang="nb-NO" dirty="0"/>
              <a:t>Different </a:t>
            </a:r>
            <a:r>
              <a:rPr lang="nb-NO" dirty="0" err="1"/>
              <a:t>possibilities</a:t>
            </a:r>
            <a:r>
              <a:rPr lang="nb-NO" dirty="0"/>
              <a:t>…</a:t>
            </a:r>
          </a:p>
          <a:p>
            <a:pPr marL="0" indent="0" algn="just">
              <a:buNone/>
            </a:pPr>
            <a:endParaRPr lang="en-US" dirty="0" smtClean="0"/>
          </a:p>
          <a:p>
            <a:pPr marL="0" indent="0" algn="just">
              <a:buNone/>
            </a:pPr>
            <a:r>
              <a:rPr lang="en-US" dirty="0" smtClean="0"/>
              <a:t>The validity of law can be established according to different parameters: </a:t>
            </a:r>
          </a:p>
          <a:p>
            <a:pPr marL="0" indent="0" algn="just">
              <a:buNone/>
            </a:pPr>
            <a:endParaRPr lang="en-US" dirty="0" smtClean="0"/>
          </a:p>
          <a:p>
            <a:pPr marL="0" indent="0" algn="just">
              <a:buNone/>
            </a:pPr>
            <a:r>
              <a:rPr lang="en-US" dirty="0" smtClean="0"/>
              <a:t>Internal/external sources of law validity</a:t>
            </a:r>
          </a:p>
          <a:p>
            <a:pPr marL="0" indent="0" algn="just">
              <a:buNone/>
            </a:pPr>
            <a:endParaRPr lang="en-US" dirty="0"/>
          </a:p>
          <a:p>
            <a:pPr marL="0" indent="0" algn="just">
              <a:buNone/>
            </a:pPr>
            <a:r>
              <a:rPr lang="en-US" dirty="0" smtClean="0"/>
              <a:t>Necessary/Conventional relations between law and morality</a:t>
            </a:r>
          </a:p>
          <a:p>
            <a:pPr marL="0" indent="0" algn="just">
              <a:buNone/>
            </a:pPr>
            <a:endParaRPr lang="en-US" dirty="0" smtClean="0"/>
          </a:p>
        </p:txBody>
      </p:sp>
    </p:spTree>
    <p:extLst>
      <p:ext uri="{BB962C8B-B14F-4D97-AF65-F5344CB8AC3E}">
        <p14:creationId xmlns:p14="http://schemas.microsoft.com/office/powerpoint/2010/main" val="25819956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normAutofit fontScale="92500"/>
          </a:bodyPr>
          <a:lstStyle/>
          <a:p>
            <a:pPr marL="0" indent="0">
              <a:buNone/>
            </a:pPr>
            <a:r>
              <a:rPr lang="nb-NO" dirty="0" err="1" smtClean="0"/>
              <a:t>Habermas’s</a:t>
            </a:r>
            <a:r>
              <a:rPr lang="nb-NO" dirty="0" smtClean="0"/>
              <a:t> </a:t>
            </a:r>
            <a:r>
              <a:rPr lang="nb-NO" dirty="0" err="1" smtClean="0"/>
              <a:t>account</a:t>
            </a:r>
            <a:r>
              <a:rPr lang="nb-NO" dirty="0" smtClean="0"/>
              <a:t> for </a:t>
            </a:r>
            <a:r>
              <a:rPr lang="nb-NO" dirty="0" err="1" smtClean="0"/>
              <a:t>the</a:t>
            </a:r>
            <a:r>
              <a:rPr lang="nb-NO" dirty="0" smtClean="0"/>
              <a:t> </a:t>
            </a:r>
            <a:r>
              <a:rPr lang="nb-NO" dirty="0" err="1" smtClean="0"/>
              <a:t>validity</a:t>
            </a:r>
            <a:r>
              <a:rPr lang="nb-NO" dirty="0" smtClean="0"/>
              <a:t> </a:t>
            </a:r>
            <a:r>
              <a:rPr lang="nb-NO" dirty="0" err="1" smtClean="0"/>
              <a:t>of</a:t>
            </a:r>
            <a:r>
              <a:rPr lang="nb-NO" dirty="0" smtClean="0"/>
              <a:t> </a:t>
            </a:r>
            <a:r>
              <a:rPr lang="nb-NO" dirty="0" err="1" smtClean="0"/>
              <a:t>law</a:t>
            </a:r>
            <a:r>
              <a:rPr lang="nb-NO" dirty="0" smtClean="0"/>
              <a:t> is «post-</a:t>
            </a:r>
            <a:r>
              <a:rPr lang="nb-NO" dirty="0" err="1" smtClean="0"/>
              <a:t>metaphysical</a:t>
            </a:r>
            <a:r>
              <a:rPr lang="nb-NO" dirty="0" smtClean="0"/>
              <a:t>»</a:t>
            </a:r>
          </a:p>
          <a:p>
            <a:pPr marL="0" indent="0">
              <a:buNone/>
            </a:pPr>
            <a:endParaRPr lang="nb-NO" dirty="0"/>
          </a:p>
          <a:p>
            <a:pPr marL="0" indent="0">
              <a:buNone/>
            </a:pPr>
            <a:r>
              <a:rPr lang="nb-NO" dirty="0" smtClean="0"/>
              <a:t>Contrast  a)</a:t>
            </a:r>
            <a:r>
              <a:rPr lang="nb-NO" dirty="0" err="1" smtClean="0"/>
              <a:t>metaphysical</a:t>
            </a:r>
            <a:r>
              <a:rPr lang="nb-NO" dirty="0" smtClean="0"/>
              <a:t> </a:t>
            </a:r>
            <a:r>
              <a:rPr lang="nb-NO" dirty="0" err="1" smtClean="0"/>
              <a:t>explanations</a:t>
            </a:r>
            <a:r>
              <a:rPr lang="nb-NO" dirty="0" smtClean="0"/>
              <a:t> – </a:t>
            </a:r>
            <a:r>
              <a:rPr lang="nb-NO" dirty="0" err="1" smtClean="0"/>
              <a:t>religious</a:t>
            </a:r>
            <a:r>
              <a:rPr lang="nb-NO" dirty="0" smtClean="0"/>
              <a:t> </a:t>
            </a:r>
            <a:r>
              <a:rPr lang="nb-NO" dirty="0" err="1" smtClean="0"/>
              <a:t>grounding</a:t>
            </a:r>
            <a:r>
              <a:rPr lang="nb-NO" dirty="0" smtClean="0"/>
              <a:t> </a:t>
            </a:r>
            <a:r>
              <a:rPr lang="nb-NO" dirty="0" err="1" smtClean="0"/>
              <a:t>of</a:t>
            </a:r>
            <a:r>
              <a:rPr lang="nb-NO" dirty="0" smtClean="0"/>
              <a:t> </a:t>
            </a:r>
            <a:r>
              <a:rPr lang="nb-NO" dirty="0" err="1" smtClean="0"/>
              <a:t>law</a:t>
            </a:r>
            <a:endParaRPr lang="nb-NO" dirty="0" smtClean="0"/>
          </a:p>
          <a:p>
            <a:pPr marL="0" indent="0">
              <a:buNone/>
            </a:pPr>
            <a:endParaRPr lang="nb-NO" dirty="0" smtClean="0"/>
          </a:p>
          <a:p>
            <a:pPr marL="0" indent="0">
              <a:buNone/>
            </a:pPr>
            <a:r>
              <a:rPr lang="nb-NO" dirty="0" err="1"/>
              <a:t>w</a:t>
            </a:r>
            <a:r>
              <a:rPr lang="nb-NO" dirty="0" err="1" smtClean="0"/>
              <a:t>ith</a:t>
            </a:r>
            <a:endParaRPr lang="nb-NO" dirty="0" smtClean="0"/>
          </a:p>
          <a:p>
            <a:pPr marL="0" indent="0">
              <a:buNone/>
            </a:pPr>
            <a:endParaRPr lang="nb-NO" dirty="0" smtClean="0"/>
          </a:p>
          <a:p>
            <a:pPr marL="0" indent="0">
              <a:buNone/>
            </a:pPr>
            <a:r>
              <a:rPr lang="nb-NO" dirty="0" smtClean="0"/>
              <a:t>b)post-</a:t>
            </a:r>
            <a:r>
              <a:rPr lang="nb-NO" dirty="0" err="1" smtClean="0"/>
              <a:t>metaphysical</a:t>
            </a:r>
            <a:r>
              <a:rPr lang="nb-NO" dirty="0" smtClean="0"/>
              <a:t> </a:t>
            </a:r>
            <a:r>
              <a:rPr lang="nb-NO" dirty="0" err="1" smtClean="0"/>
              <a:t>explanations</a:t>
            </a:r>
            <a:r>
              <a:rPr lang="nb-NO" dirty="0" smtClean="0"/>
              <a:t> – moral </a:t>
            </a:r>
            <a:r>
              <a:rPr lang="nb-NO" dirty="0" err="1" smtClean="0"/>
              <a:t>autonomy</a:t>
            </a:r>
            <a:r>
              <a:rPr lang="nb-NO" dirty="0" smtClean="0"/>
              <a:t> </a:t>
            </a:r>
            <a:r>
              <a:rPr lang="nb-NO" dirty="0" err="1" smtClean="0"/>
              <a:t>plus</a:t>
            </a:r>
            <a:r>
              <a:rPr lang="nb-NO" dirty="0" smtClean="0"/>
              <a:t> positive </a:t>
            </a:r>
            <a:r>
              <a:rPr lang="nb-NO" dirty="0" err="1" smtClean="0"/>
              <a:t>law</a:t>
            </a:r>
            <a:r>
              <a:rPr lang="nb-NO" dirty="0" smtClean="0"/>
              <a:t> (</a:t>
            </a:r>
            <a:r>
              <a:rPr lang="nb-NO" dirty="0" err="1" smtClean="0"/>
              <a:t>legitimate</a:t>
            </a:r>
            <a:r>
              <a:rPr lang="nb-NO" dirty="0" smtClean="0"/>
              <a:t> </a:t>
            </a:r>
            <a:r>
              <a:rPr lang="nb-NO" dirty="0" err="1" smtClean="0"/>
              <a:t>procedure</a:t>
            </a:r>
            <a:r>
              <a:rPr lang="nb-NO" dirty="0" smtClean="0"/>
              <a:t> </a:t>
            </a:r>
            <a:r>
              <a:rPr lang="nb-NO" dirty="0" err="1" smtClean="0"/>
              <a:t>of</a:t>
            </a:r>
            <a:r>
              <a:rPr lang="nb-NO" dirty="0" smtClean="0"/>
              <a:t> </a:t>
            </a:r>
            <a:r>
              <a:rPr lang="nb-NO" dirty="0" err="1" smtClean="0"/>
              <a:t>law</a:t>
            </a:r>
            <a:r>
              <a:rPr lang="nb-NO" dirty="0" smtClean="0"/>
              <a:t> </a:t>
            </a:r>
            <a:r>
              <a:rPr lang="nb-NO" dirty="0" err="1" smtClean="0"/>
              <a:t>production</a:t>
            </a:r>
            <a:r>
              <a:rPr lang="nb-NO" dirty="0" smtClean="0"/>
              <a:t>)</a:t>
            </a:r>
            <a:endParaRPr lang="nb-NO" dirty="0"/>
          </a:p>
        </p:txBody>
      </p:sp>
    </p:spTree>
    <p:extLst>
      <p:ext uri="{BB962C8B-B14F-4D97-AF65-F5344CB8AC3E}">
        <p14:creationId xmlns:p14="http://schemas.microsoft.com/office/powerpoint/2010/main" val="2932448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lstStyle/>
          <a:p>
            <a:pPr marL="0" indent="0" algn="just">
              <a:buNone/>
            </a:pPr>
            <a:r>
              <a:rPr lang="nb-NO" dirty="0"/>
              <a:t>b</a:t>
            </a:r>
            <a:r>
              <a:rPr lang="nb-NO" dirty="0" smtClean="0"/>
              <a:t>) «</a:t>
            </a:r>
            <a:r>
              <a:rPr lang="nb-NO" dirty="0" err="1" smtClean="0"/>
              <a:t>the</a:t>
            </a:r>
            <a:r>
              <a:rPr lang="nb-NO" dirty="0" smtClean="0"/>
              <a:t> </a:t>
            </a:r>
            <a:r>
              <a:rPr lang="nb-NO" dirty="0" err="1" smtClean="0"/>
              <a:t>legitimacy</a:t>
            </a:r>
            <a:r>
              <a:rPr lang="nb-NO" dirty="0" smtClean="0"/>
              <a:t> </a:t>
            </a:r>
            <a:r>
              <a:rPr lang="nb-NO" dirty="0" err="1" smtClean="0"/>
              <a:t>of</a:t>
            </a:r>
            <a:r>
              <a:rPr lang="nb-NO" dirty="0" smtClean="0"/>
              <a:t> </a:t>
            </a:r>
            <a:r>
              <a:rPr lang="nb-NO" dirty="0" err="1" smtClean="0"/>
              <a:t>law</a:t>
            </a:r>
            <a:r>
              <a:rPr lang="nb-NO" dirty="0" smtClean="0"/>
              <a:t> </a:t>
            </a:r>
            <a:r>
              <a:rPr lang="nb-NO" dirty="0" err="1" smtClean="0"/>
              <a:t>ultimately</a:t>
            </a:r>
            <a:r>
              <a:rPr lang="nb-NO" dirty="0" smtClean="0"/>
              <a:t> </a:t>
            </a:r>
            <a:r>
              <a:rPr lang="nb-NO" dirty="0" err="1" smtClean="0"/>
              <a:t>depends</a:t>
            </a:r>
            <a:r>
              <a:rPr lang="nb-NO" dirty="0" smtClean="0"/>
              <a:t> </a:t>
            </a:r>
            <a:r>
              <a:rPr lang="nb-NO" dirty="0" err="1" smtClean="0"/>
              <a:t>on</a:t>
            </a:r>
            <a:r>
              <a:rPr lang="nb-NO" dirty="0" smtClean="0"/>
              <a:t> a </a:t>
            </a:r>
            <a:r>
              <a:rPr lang="nb-NO" i="1" dirty="0" err="1" smtClean="0"/>
              <a:t>communicative</a:t>
            </a:r>
            <a:r>
              <a:rPr lang="nb-NO" i="1" dirty="0" smtClean="0"/>
              <a:t> arrangement</a:t>
            </a:r>
            <a:r>
              <a:rPr lang="nb-NO" i="1" u="sng" dirty="0" smtClean="0"/>
              <a:t>…</a:t>
            </a:r>
            <a:r>
              <a:rPr lang="nb-NO" i="1" u="sng" dirty="0" err="1" smtClean="0"/>
              <a:t>the</a:t>
            </a:r>
            <a:r>
              <a:rPr lang="nb-NO" i="1" u="sng" dirty="0" smtClean="0"/>
              <a:t> </a:t>
            </a:r>
            <a:r>
              <a:rPr lang="nb-NO" i="1" u="sng" dirty="0" err="1" smtClean="0"/>
              <a:t>internal</a:t>
            </a:r>
            <a:r>
              <a:rPr lang="nb-NO" i="1" u="sng" dirty="0" smtClean="0"/>
              <a:t> </a:t>
            </a:r>
            <a:r>
              <a:rPr lang="nb-NO" i="1" u="sng" dirty="0" err="1" smtClean="0"/>
              <a:t>connection</a:t>
            </a:r>
            <a:r>
              <a:rPr lang="nb-NO" i="1" u="sng" dirty="0" smtClean="0"/>
              <a:t> </a:t>
            </a:r>
            <a:r>
              <a:rPr lang="nb-NO" i="1" u="sng" dirty="0" err="1" smtClean="0"/>
              <a:t>between</a:t>
            </a:r>
            <a:r>
              <a:rPr lang="nb-NO" i="1" u="sng" dirty="0" smtClean="0"/>
              <a:t> </a:t>
            </a:r>
            <a:r>
              <a:rPr lang="nb-NO" i="1" u="sng" dirty="0" err="1" smtClean="0"/>
              <a:t>popular</a:t>
            </a:r>
            <a:r>
              <a:rPr lang="nb-NO" i="1" u="sng" dirty="0" smtClean="0"/>
              <a:t> </a:t>
            </a:r>
            <a:r>
              <a:rPr lang="nb-NO" i="1" u="sng" dirty="0" err="1" smtClean="0"/>
              <a:t>sovereignity</a:t>
            </a:r>
            <a:r>
              <a:rPr lang="nb-NO" i="1" u="sng" dirty="0" smtClean="0"/>
              <a:t> and human </a:t>
            </a:r>
            <a:r>
              <a:rPr lang="nb-NO" i="1" u="sng" dirty="0" err="1" smtClean="0"/>
              <a:t>rights</a:t>
            </a:r>
            <a:r>
              <a:rPr lang="nb-NO" i="1" u="sng" dirty="0" smtClean="0"/>
              <a:t> </a:t>
            </a:r>
            <a:r>
              <a:rPr lang="nb-NO" i="1" u="sng" dirty="0" err="1" smtClean="0"/>
              <a:t>that</a:t>
            </a:r>
            <a:r>
              <a:rPr lang="nb-NO" i="1" u="sng" dirty="0" smtClean="0"/>
              <a:t> </a:t>
            </a:r>
            <a:r>
              <a:rPr lang="nb-NO" i="1" u="sng" dirty="0" err="1" smtClean="0"/>
              <a:t>we</a:t>
            </a:r>
            <a:r>
              <a:rPr lang="nb-NO" i="1" u="sng" dirty="0" smtClean="0"/>
              <a:t> </a:t>
            </a:r>
            <a:r>
              <a:rPr lang="nb-NO" i="1" u="sng" dirty="0" err="1" smtClean="0"/>
              <a:t>are</a:t>
            </a:r>
            <a:r>
              <a:rPr lang="nb-NO" i="1" u="sng" dirty="0" smtClean="0"/>
              <a:t> </a:t>
            </a:r>
            <a:r>
              <a:rPr lang="nb-NO" i="1" u="sng" dirty="0" err="1" smtClean="0"/>
              <a:t>looking</a:t>
            </a:r>
            <a:r>
              <a:rPr lang="nb-NO" i="1" u="sng" dirty="0" smtClean="0"/>
              <a:t> for </a:t>
            </a:r>
            <a:r>
              <a:rPr lang="nb-NO" i="1" u="sng" dirty="0" err="1" smtClean="0"/>
              <a:t>consists</a:t>
            </a:r>
            <a:r>
              <a:rPr lang="nb-NO" i="1" u="sng" dirty="0" smtClean="0"/>
              <a:t> in </a:t>
            </a:r>
            <a:r>
              <a:rPr lang="nb-NO" i="1" u="sng" dirty="0" err="1" smtClean="0"/>
              <a:t>the</a:t>
            </a:r>
            <a:r>
              <a:rPr lang="nb-NO" i="1" u="sng" dirty="0" smtClean="0"/>
              <a:t> </a:t>
            </a:r>
            <a:r>
              <a:rPr lang="nb-NO" i="1" u="sng" dirty="0" err="1" smtClean="0"/>
              <a:t>fact</a:t>
            </a:r>
            <a:r>
              <a:rPr lang="nb-NO" i="1" u="sng" dirty="0" smtClean="0"/>
              <a:t> </a:t>
            </a:r>
            <a:r>
              <a:rPr lang="nb-NO" i="1" u="sng" dirty="0" err="1" smtClean="0"/>
              <a:t>that</a:t>
            </a:r>
            <a:r>
              <a:rPr lang="nb-NO" i="1" u="sng" dirty="0" smtClean="0"/>
              <a:t> human </a:t>
            </a:r>
            <a:r>
              <a:rPr lang="nb-NO" i="1" u="sng" dirty="0" err="1" smtClean="0"/>
              <a:t>rights</a:t>
            </a:r>
            <a:r>
              <a:rPr lang="nb-NO" i="1" u="sng" dirty="0" smtClean="0"/>
              <a:t> </a:t>
            </a:r>
            <a:r>
              <a:rPr lang="nb-NO" i="1" u="sng" dirty="0" err="1" smtClean="0"/>
              <a:t>state</a:t>
            </a:r>
            <a:r>
              <a:rPr lang="nb-NO" i="1" u="sng" dirty="0" smtClean="0"/>
              <a:t> </a:t>
            </a:r>
            <a:r>
              <a:rPr lang="nb-NO" i="1" u="sng" dirty="0" err="1" smtClean="0"/>
              <a:t>precisely</a:t>
            </a:r>
            <a:r>
              <a:rPr lang="nb-NO" i="1" u="sng" dirty="0" smtClean="0"/>
              <a:t> </a:t>
            </a:r>
            <a:r>
              <a:rPr lang="nb-NO" i="1" u="sng" dirty="0" err="1" smtClean="0"/>
              <a:t>the</a:t>
            </a:r>
            <a:r>
              <a:rPr lang="nb-NO" i="1" u="sng" dirty="0" smtClean="0"/>
              <a:t> </a:t>
            </a:r>
            <a:r>
              <a:rPr lang="nb-NO" i="1" u="sng" dirty="0" err="1" smtClean="0"/>
              <a:t>conditions</a:t>
            </a:r>
            <a:r>
              <a:rPr lang="nb-NO" i="1" u="sng" dirty="0" smtClean="0"/>
              <a:t> under </a:t>
            </a:r>
            <a:r>
              <a:rPr lang="nb-NO" i="1" u="sng" dirty="0" err="1" smtClean="0"/>
              <a:t>which</a:t>
            </a:r>
            <a:r>
              <a:rPr lang="nb-NO" i="1" u="sng" dirty="0" smtClean="0"/>
              <a:t> </a:t>
            </a:r>
            <a:r>
              <a:rPr lang="nb-NO" i="1" u="sng" dirty="0" err="1" smtClean="0"/>
              <a:t>the</a:t>
            </a:r>
            <a:r>
              <a:rPr lang="nb-NO" i="1" u="sng" dirty="0" smtClean="0"/>
              <a:t> </a:t>
            </a:r>
            <a:r>
              <a:rPr lang="nb-NO" i="1" u="sng" dirty="0" err="1" smtClean="0"/>
              <a:t>various</a:t>
            </a:r>
            <a:r>
              <a:rPr lang="nb-NO" i="1" u="sng" dirty="0" smtClean="0"/>
              <a:t> forms </a:t>
            </a:r>
            <a:r>
              <a:rPr lang="nb-NO" i="1" u="sng" dirty="0" err="1" smtClean="0"/>
              <a:t>of</a:t>
            </a:r>
            <a:r>
              <a:rPr lang="nb-NO" i="1" u="sng" dirty="0" smtClean="0"/>
              <a:t> </a:t>
            </a:r>
            <a:r>
              <a:rPr lang="nb-NO" i="1" u="sng" dirty="0" err="1" smtClean="0"/>
              <a:t>communication</a:t>
            </a:r>
            <a:r>
              <a:rPr lang="nb-NO" i="1" u="sng" dirty="0" smtClean="0"/>
              <a:t> </a:t>
            </a:r>
            <a:r>
              <a:rPr lang="nb-NO" i="1" u="sng" dirty="0" err="1" smtClean="0"/>
              <a:t>necessary</a:t>
            </a:r>
            <a:r>
              <a:rPr lang="nb-NO" i="1" u="sng" dirty="0" smtClean="0"/>
              <a:t> for </a:t>
            </a:r>
            <a:r>
              <a:rPr lang="nb-NO" i="1" u="sng" dirty="0" err="1" smtClean="0"/>
              <a:t>politically</a:t>
            </a:r>
            <a:r>
              <a:rPr lang="nb-NO" i="1" u="sng" dirty="0" smtClean="0"/>
              <a:t> </a:t>
            </a:r>
            <a:r>
              <a:rPr lang="nb-NO" i="1" u="sng" dirty="0" err="1" smtClean="0"/>
              <a:t>autonomous</a:t>
            </a:r>
            <a:r>
              <a:rPr lang="nb-NO" i="1" u="sng" dirty="0" smtClean="0"/>
              <a:t> </a:t>
            </a:r>
            <a:r>
              <a:rPr lang="nb-NO" i="1" u="sng" dirty="0" err="1" smtClean="0"/>
              <a:t>law-making</a:t>
            </a:r>
            <a:r>
              <a:rPr lang="nb-NO" i="1" u="sng" dirty="0" smtClean="0"/>
              <a:t> </a:t>
            </a:r>
            <a:r>
              <a:rPr lang="nb-NO" i="1" u="sng" dirty="0" err="1" smtClean="0"/>
              <a:t>can</a:t>
            </a:r>
            <a:r>
              <a:rPr lang="nb-NO" i="1" u="sng" dirty="0" smtClean="0"/>
              <a:t> be </a:t>
            </a:r>
            <a:r>
              <a:rPr lang="nb-NO" i="1" u="sng" dirty="0" err="1" smtClean="0"/>
              <a:t>legally</a:t>
            </a:r>
            <a:r>
              <a:rPr lang="nb-NO" i="1" u="sng" dirty="0" smtClean="0"/>
              <a:t> </a:t>
            </a:r>
            <a:r>
              <a:rPr lang="nb-NO" i="1" u="sng" dirty="0" err="1" smtClean="0"/>
              <a:t>institutionalized</a:t>
            </a:r>
            <a:r>
              <a:rPr lang="nb-NO" u="sng" dirty="0" smtClean="0"/>
              <a:t>»</a:t>
            </a:r>
            <a:r>
              <a:rPr lang="nb-NO" dirty="0" smtClean="0"/>
              <a:t> (p.13)</a:t>
            </a:r>
            <a:endParaRPr lang="nb-NO" dirty="0"/>
          </a:p>
        </p:txBody>
      </p:sp>
    </p:spTree>
    <p:extLst>
      <p:ext uri="{BB962C8B-B14F-4D97-AF65-F5344CB8AC3E}">
        <p14:creationId xmlns:p14="http://schemas.microsoft.com/office/powerpoint/2010/main" val="3805676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lstStyle/>
          <a:p>
            <a:pPr marL="0" indent="0">
              <a:buNone/>
            </a:pPr>
            <a:r>
              <a:rPr lang="nb-NO" dirty="0" smtClean="0"/>
              <a:t>For Habermas positive human </a:t>
            </a:r>
            <a:r>
              <a:rPr lang="nb-NO" dirty="0" err="1" smtClean="0"/>
              <a:t>rights</a:t>
            </a:r>
            <a:r>
              <a:rPr lang="nb-NO" dirty="0" smtClean="0"/>
              <a:t> </a:t>
            </a:r>
            <a:r>
              <a:rPr lang="nb-NO" dirty="0" err="1" smtClean="0"/>
              <a:t>are</a:t>
            </a:r>
            <a:r>
              <a:rPr lang="nb-NO" dirty="0" smtClean="0"/>
              <a:t> «</a:t>
            </a:r>
            <a:r>
              <a:rPr lang="nb-NO" dirty="0" err="1" smtClean="0"/>
              <a:t>no</a:t>
            </a:r>
            <a:r>
              <a:rPr lang="nb-NO" dirty="0" smtClean="0"/>
              <a:t> longer </a:t>
            </a:r>
            <a:r>
              <a:rPr lang="nb-NO" dirty="0" err="1" smtClean="0"/>
              <a:t>constraints</a:t>
            </a:r>
            <a:r>
              <a:rPr lang="nb-NO" dirty="0" smtClean="0"/>
              <a:t>, </a:t>
            </a:r>
            <a:r>
              <a:rPr lang="nb-NO" dirty="0" err="1" smtClean="0"/>
              <a:t>but</a:t>
            </a:r>
            <a:r>
              <a:rPr lang="nb-NO" dirty="0" smtClean="0"/>
              <a:t> </a:t>
            </a:r>
            <a:r>
              <a:rPr lang="nb-NO" dirty="0" err="1" smtClean="0"/>
              <a:t>enabling</a:t>
            </a:r>
            <a:r>
              <a:rPr lang="nb-NO" dirty="0" smtClean="0"/>
              <a:t> </a:t>
            </a:r>
            <a:r>
              <a:rPr lang="nb-NO" dirty="0" err="1" smtClean="0"/>
              <a:t>conditions</a:t>
            </a:r>
            <a:r>
              <a:rPr lang="nb-NO" dirty="0" smtClean="0"/>
              <a:t> for </a:t>
            </a:r>
            <a:r>
              <a:rPr lang="nb-NO" dirty="0" err="1" smtClean="0"/>
              <a:t>the</a:t>
            </a:r>
            <a:r>
              <a:rPr lang="nb-NO" dirty="0" smtClean="0"/>
              <a:t> </a:t>
            </a:r>
            <a:r>
              <a:rPr lang="nb-NO" dirty="0" err="1" smtClean="0"/>
              <a:t>exercise</a:t>
            </a:r>
            <a:r>
              <a:rPr lang="nb-NO" dirty="0" smtClean="0"/>
              <a:t> </a:t>
            </a:r>
            <a:r>
              <a:rPr lang="nb-NO" dirty="0" err="1" smtClean="0"/>
              <a:t>of</a:t>
            </a:r>
            <a:r>
              <a:rPr lang="nb-NO" dirty="0" smtClean="0"/>
              <a:t> </a:t>
            </a:r>
            <a:r>
              <a:rPr lang="nb-NO" dirty="0" err="1" smtClean="0"/>
              <a:t>popular</a:t>
            </a:r>
            <a:r>
              <a:rPr lang="nb-NO" dirty="0" smtClean="0"/>
              <a:t> </a:t>
            </a:r>
            <a:r>
              <a:rPr lang="nb-NO" dirty="0" err="1" smtClean="0"/>
              <a:t>sovereignity</a:t>
            </a:r>
            <a:r>
              <a:rPr lang="nb-NO" dirty="0" smtClean="0"/>
              <a:t>» (p.13)</a:t>
            </a:r>
          </a:p>
          <a:p>
            <a:endParaRPr lang="nb-NO" dirty="0"/>
          </a:p>
          <a:p>
            <a:pPr marL="0" indent="0">
              <a:buNone/>
            </a:pPr>
            <a:r>
              <a:rPr lang="nb-NO" dirty="0" smtClean="0"/>
              <a:t>«private and </a:t>
            </a:r>
            <a:r>
              <a:rPr lang="nb-NO" dirty="0" err="1" smtClean="0"/>
              <a:t>public</a:t>
            </a:r>
            <a:r>
              <a:rPr lang="nb-NO" dirty="0" smtClean="0"/>
              <a:t> </a:t>
            </a:r>
            <a:r>
              <a:rPr lang="nb-NO" dirty="0" err="1" smtClean="0"/>
              <a:t>autonomy</a:t>
            </a:r>
            <a:r>
              <a:rPr lang="nb-NO" dirty="0" smtClean="0"/>
              <a:t> </a:t>
            </a:r>
            <a:r>
              <a:rPr lang="nb-NO" dirty="0" err="1" smtClean="0"/>
              <a:t>are</a:t>
            </a:r>
            <a:r>
              <a:rPr lang="nb-NO" dirty="0" smtClean="0"/>
              <a:t> co-original and </a:t>
            </a:r>
            <a:r>
              <a:rPr lang="nb-NO" dirty="0" err="1" smtClean="0"/>
              <a:t>of</a:t>
            </a:r>
            <a:r>
              <a:rPr lang="nb-NO" dirty="0" smtClean="0"/>
              <a:t> </a:t>
            </a:r>
            <a:r>
              <a:rPr lang="nb-NO" dirty="0" err="1" smtClean="0"/>
              <a:t>equal</a:t>
            </a:r>
            <a:r>
              <a:rPr lang="nb-NO" dirty="0" smtClean="0"/>
              <a:t> </a:t>
            </a:r>
            <a:r>
              <a:rPr lang="nb-NO" dirty="0" err="1" smtClean="0"/>
              <a:t>weight</a:t>
            </a:r>
            <a:r>
              <a:rPr lang="nb-NO" dirty="0" smtClean="0"/>
              <a:t>»</a:t>
            </a:r>
            <a:endParaRPr lang="nb-NO" dirty="0"/>
          </a:p>
        </p:txBody>
      </p:sp>
    </p:spTree>
    <p:extLst>
      <p:ext uri="{BB962C8B-B14F-4D97-AF65-F5344CB8AC3E}">
        <p14:creationId xmlns:p14="http://schemas.microsoft.com/office/powerpoint/2010/main" val="25612934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lstStyle/>
          <a:p>
            <a:pPr marL="0" indent="0" algn="ctr">
              <a:buNone/>
            </a:pPr>
            <a:r>
              <a:rPr lang="nb-NO" dirty="0" smtClean="0"/>
              <a:t> </a:t>
            </a:r>
            <a:r>
              <a:rPr lang="nb-NO" sz="3200" b="1" dirty="0" smtClean="0"/>
              <a:t>Co-</a:t>
            </a:r>
            <a:r>
              <a:rPr lang="nb-NO" sz="3200" b="1" dirty="0" err="1" smtClean="0"/>
              <a:t>originality</a:t>
            </a:r>
            <a:r>
              <a:rPr lang="nb-NO" sz="3200" b="1" dirty="0" smtClean="0"/>
              <a:t> </a:t>
            </a:r>
            <a:r>
              <a:rPr lang="nb-NO" sz="3200" b="1" dirty="0" err="1" smtClean="0"/>
              <a:t>thesis</a:t>
            </a:r>
            <a:endParaRPr lang="nb-NO" sz="3200" b="1" dirty="0" smtClean="0"/>
          </a:p>
          <a:p>
            <a:pPr marL="0" indent="0">
              <a:buNone/>
            </a:pPr>
            <a:endParaRPr lang="nb-NO" dirty="0"/>
          </a:p>
          <a:p>
            <a:pPr marL="0" indent="0">
              <a:buNone/>
            </a:pPr>
            <a:r>
              <a:rPr lang="nb-NO" dirty="0" err="1" smtClean="0"/>
              <a:t>There</a:t>
            </a:r>
            <a:r>
              <a:rPr lang="nb-NO" dirty="0" smtClean="0"/>
              <a:t> is an </a:t>
            </a:r>
            <a:r>
              <a:rPr lang="nb-NO" dirty="0" err="1" smtClean="0"/>
              <a:t>internal</a:t>
            </a:r>
            <a:r>
              <a:rPr lang="nb-NO" dirty="0" smtClean="0"/>
              <a:t> </a:t>
            </a:r>
            <a:r>
              <a:rPr lang="nb-NO" dirty="0" err="1" smtClean="0"/>
              <a:t>connection</a:t>
            </a:r>
            <a:r>
              <a:rPr lang="nb-NO" dirty="0" smtClean="0"/>
              <a:t> - mutual </a:t>
            </a:r>
            <a:r>
              <a:rPr lang="nb-NO" dirty="0" err="1" smtClean="0"/>
              <a:t>presupposition</a:t>
            </a:r>
            <a:r>
              <a:rPr lang="nb-NO" dirty="0" smtClean="0"/>
              <a:t> - </a:t>
            </a:r>
            <a:r>
              <a:rPr lang="nb-NO" dirty="0" err="1" smtClean="0"/>
              <a:t>between</a:t>
            </a:r>
            <a:endParaRPr lang="nb-NO" dirty="0" smtClean="0"/>
          </a:p>
          <a:p>
            <a:pPr marL="0" indent="0" algn="just">
              <a:buNone/>
            </a:pPr>
            <a:endParaRPr lang="nb-NO" dirty="0" smtClean="0"/>
          </a:p>
          <a:p>
            <a:pPr marL="0" indent="0" algn="just">
              <a:buNone/>
            </a:pPr>
            <a:r>
              <a:rPr lang="nb-NO" dirty="0" smtClean="0"/>
              <a:t>human </a:t>
            </a:r>
            <a:r>
              <a:rPr lang="nb-NO" dirty="0" err="1" smtClean="0"/>
              <a:t>rights</a:t>
            </a:r>
            <a:r>
              <a:rPr lang="nb-NO" dirty="0" smtClean="0"/>
              <a:t> as </a:t>
            </a:r>
            <a:r>
              <a:rPr lang="nb-NO" u="sng" dirty="0" smtClean="0"/>
              <a:t>negative liberal </a:t>
            </a:r>
            <a:r>
              <a:rPr lang="nb-NO" u="sng" dirty="0" err="1" smtClean="0"/>
              <a:t>rights</a:t>
            </a:r>
            <a:r>
              <a:rPr lang="nb-NO" dirty="0" smtClean="0"/>
              <a:t> (</a:t>
            </a:r>
            <a:r>
              <a:rPr lang="nb-NO" dirty="0" err="1" smtClean="0"/>
              <a:t>freedoms</a:t>
            </a:r>
            <a:r>
              <a:rPr lang="nb-NO" dirty="0" smtClean="0"/>
              <a:t> </a:t>
            </a:r>
            <a:r>
              <a:rPr lang="nb-NO" dirty="0" err="1" smtClean="0"/>
              <a:t>of</a:t>
            </a:r>
            <a:r>
              <a:rPr lang="nb-NO" dirty="0" smtClean="0"/>
              <a:t> </a:t>
            </a:r>
            <a:r>
              <a:rPr lang="nb-NO" dirty="0" err="1" smtClean="0"/>
              <a:t>the</a:t>
            </a:r>
            <a:r>
              <a:rPr lang="nb-NO" dirty="0" smtClean="0"/>
              <a:t> </a:t>
            </a:r>
            <a:r>
              <a:rPr lang="nb-NO" dirty="0" err="1" smtClean="0"/>
              <a:t>moderns</a:t>
            </a:r>
            <a:r>
              <a:rPr lang="nb-NO" dirty="0" smtClean="0"/>
              <a:t>) and human </a:t>
            </a:r>
            <a:r>
              <a:rPr lang="nb-NO" dirty="0" err="1" smtClean="0"/>
              <a:t>rights</a:t>
            </a:r>
            <a:r>
              <a:rPr lang="nb-NO" dirty="0" smtClean="0"/>
              <a:t> as </a:t>
            </a:r>
            <a:r>
              <a:rPr lang="nb-NO" u="sng" dirty="0" smtClean="0"/>
              <a:t>positive </a:t>
            </a:r>
            <a:r>
              <a:rPr lang="nb-NO" u="sng" dirty="0" err="1" smtClean="0"/>
              <a:t>freedoms</a:t>
            </a:r>
            <a:r>
              <a:rPr lang="nb-NO" u="sng" dirty="0" smtClean="0"/>
              <a:t>/</a:t>
            </a:r>
            <a:r>
              <a:rPr lang="nb-NO" u="sng" dirty="0" err="1" smtClean="0"/>
              <a:t>popular</a:t>
            </a:r>
            <a:r>
              <a:rPr lang="nb-NO" u="sng" dirty="0" smtClean="0"/>
              <a:t> </a:t>
            </a:r>
            <a:r>
              <a:rPr lang="nb-NO" u="sng" dirty="0" err="1" smtClean="0"/>
              <a:t>sovereignity</a:t>
            </a:r>
            <a:r>
              <a:rPr lang="nb-NO" dirty="0" smtClean="0"/>
              <a:t> (</a:t>
            </a:r>
            <a:r>
              <a:rPr lang="nb-NO" dirty="0" err="1" smtClean="0"/>
              <a:t>freedoms</a:t>
            </a:r>
            <a:r>
              <a:rPr lang="nb-NO" dirty="0" smtClean="0"/>
              <a:t> </a:t>
            </a:r>
            <a:r>
              <a:rPr lang="nb-NO" dirty="0" err="1" smtClean="0"/>
              <a:t>of</a:t>
            </a:r>
            <a:r>
              <a:rPr lang="nb-NO" dirty="0" smtClean="0"/>
              <a:t> </a:t>
            </a:r>
            <a:r>
              <a:rPr lang="nb-NO" dirty="0" err="1" smtClean="0"/>
              <a:t>the</a:t>
            </a:r>
            <a:r>
              <a:rPr lang="nb-NO" dirty="0" smtClean="0"/>
              <a:t> </a:t>
            </a:r>
            <a:r>
              <a:rPr lang="nb-NO" dirty="0" err="1" smtClean="0"/>
              <a:t>ancients</a:t>
            </a:r>
            <a:r>
              <a:rPr lang="nb-NO" dirty="0" smtClean="0"/>
              <a:t>).</a:t>
            </a:r>
            <a:endParaRPr lang="nb-NO" dirty="0"/>
          </a:p>
        </p:txBody>
      </p:sp>
    </p:spTree>
    <p:extLst>
      <p:ext uri="{BB962C8B-B14F-4D97-AF65-F5344CB8AC3E}">
        <p14:creationId xmlns:p14="http://schemas.microsoft.com/office/powerpoint/2010/main" val="2188453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lstStyle/>
          <a:p>
            <a:pPr marL="0" indent="0" algn="just">
              <a:buNone/>
            </a:pPr>
            <a:r>
              <a:rPr lang="nb-NO" dirty="0" smtClean="0"/>
              <a:t>Human </a:t>
            </a:r>
            <a:r>
              <a:rPr lang="nb-NO" dirty="0" err="1" smtClean="0"/>
              <a:t>rights</a:t>
            </a:r>
            <a:r>
              <a:rPr lang="nb-NO" dirty="0" smtClean="0"/>
              <a:t> as negative </a:t>
            </a:r>
            <a:r>
              <a:rPr lang="nb-NO" dirty="0" err="1" smtClean="0"/>
              <a:t>protections</a:t>
            </a:r>
            <a:r>
              <a:rPr lang="nb-NO" dirty="0" smtClean="0"/>
              <a:t> </a:t>
            </a:r>
            <a:r>
              <a:rPr lang="nb-NO" dirty="0" err="1" smtClean="0"/>
              <a:t>of</a:t>
            </a:r>
            <a:r>
              <a:rPr lang="nb-NO" dirty="0" smtClean="0"/>
              <a:t> private </a:t>
            </a:r>
            <a:r>
              <a:rPr lang="nb-NO" dirty="0" err="1" smtClean="0"/>
              <a:t>liberty</a:t>
            </a:r>
            <a:r>
              <a:rPr lang="nb-NO" dirty="0" smtClean="0"/>
              <a:t> </a:t>
            </a:r>
            <a:r>
              <a:rPr lang="nb-NO" u="sng" dirty="0" smtClean="0"/>
              <a:t>must be </a:t>
            </a:r>
            <a:r>
              <a:rPr lang="nb-NO" u="sng" dirty="0" err="1" smtClean="0"/>
              <a:t>presupposed</a:t>
            </a:r>
            <a:r>
              <a:rPr lang="nb-NO" dirty="0" smtClean="0"/>
              <a:t> to </a:t>
            </a:r>
            <a:r>
              <a:rPr lang="nb-NO" dirty="0" err="1" smtClean="0"/>
              <a:t>the</a:t>
            </a:r>
            <a:r>
              <a:rPr lang="nb-NO" dirty="0" smtClean="0"/>
              <a:t> </a:t>
            </a:r>
            <a:r>
              <a:rPr lang="nb-NO" dirty="0" err="1" smtClean="0"/>
              <a:t>idea</a:t>
            </a:r>
            <a:r>
              <a:rPr lang="nb-NO" dirty="0" smtClean="0"/>
              <a:t> </a:t>
            </a:r>
            <a:r>
              <a:rPr lang="nb-NO" dirty="0" err="1" smtClean="0"/>
              <a:t>of</a:t>
            </a:r>
            <a:r>
              <a:rPr lang="nb-NO" dirty="0" smtClean="0"/>
              <a:t> a legal </a:t>
            </a:r>
            <a:r>
              <a:rPr lang="nb-NO" dirty="0" err="1" smtClean="0"/>
              <a:t>institutionalization</a:t>
            </a:r>
            <a:r>
              <a:rPr lang="nb-NO" dirty="0" smtClean="0"/>
              <a:t> </a:t>
            </a:r>
            <a:r>
              <a:rPr lang="nb-NO" dirty="0" err="1" smtClean="0"/>
              <a:t>of</a:t>
            </a:r>
            <a:r>
              <a:rPr lang="nb-NO" dirty="0" smtClean="0"/>
              <a:t> </a:t>
            </a:r>
            <a:r>
              <a:rPr lang="nb-NO" dirty="0" err="1" smtClean="0"/>
              <a:t>the</a:t>
            </a:r>
            <a:r>
              <a:rPr lang="nb-NO" dirty="0" smtClean="0"/>
              <a:t> </a:t>
            </a:r>
            <a:r>
              <a:rPr lang="nb-NO" dirty="0" err="1" smtClean="0"/>
              <a:t>practice</a:t>
            </a:r>
            <a:r>
              <a:rPr lang="nb-NO" dirty="0" smtClean="0"/>
              <a:t> </a:t>
            </a:r>
            <a:r>
              <a:rPr lang="nb-NO" dirty="0" err="1" smtClean="0"/>
              <a:t>of</a:t>
            </a:r>
            <a:r>
              <a:rPr lang="nb-NO" dirty="0" smtClean="0"/>
              <a:t> </a:t>
            </a:r>
            <a:r>
              <a:rPr lang="nb-NO" dirty="0" err="1" smtClean="0"/>
              <a:t>self-determination</a:t>
            </a:r>
            <a:r>
              <a:rPr lang="nb-NO" dirty="0" smtClean="0"/>
              <a:t> (</a:t>
            </a:r>
            <a:r>
              <a:rPr lang="nb-NO" dirty="0" err="1" smtClean="0"/>
              <a:t>popular</a:t>
            </a:r>
            <a:r>
              <a:rPr lang="nb-NO" dirty="0" smtClean="0"/>
              <a:t> </a:t>
            </a:r>
            <a:r>
              <a:rPr lang="nb-NO" dirty="0" err="1" smtClean="0"/>
              <a:t>sovereignity</a:t>
            </a:r>
            <a:r>
              <a:rPr lang="nb-NO" dirty="0" smtClean="0"/>
              <a:t>/</a:t>
            </a:r>
            <a:r>
              <a:rPr lang="nb-NO" dirty="0" err="1" smtClean="0"/>
              <a:t>democracy</a:t>
            </a:r>
            <a:r>
              <a:rPr lang="nb-NO" dirty="0" smtClean="0"/>
              <a:t>).</a:t>
            </a:r>
          </a:p>
          <a:p>
            <a:pPr marL="0" indent="0" algn="just">
              <a:buNone/>
            </a:pPr>
            <a:endParaRPr lang="nb-NO" dirty="0"/>
          </a:p>
          <a:p>
            <a:pPr marL="0" indent="0" algn="just">
              <a:buNone/>
            </a:pPr>
            <a:r>
              <a:rPr lang="nb-NO" dirty="0" smtClean="0"/>
              <a:t>This is </a:t>
            </a:r>
            <a:r>
              <a:rPr lang="nb-NO" dirty="0" err="1" smtClean="0"/>
              <a:t>Habermas’s</a:t>
            </a:r>
            <a:r>
              <a:rPr lang="nb-NO" dirty="0" smtClean="0"/>
              <a:t> </a:t>
            </a:r>
            <a:r>
              <a:rPr lang="nb-NO" dirty="0" err="1" smtClean="0"/>
              <a:t>complete</a:t>
            </a:r>
            <a:r>
              <a:rPr lang="nb-NO" dirty="0" smtClean="0"/>
              <a:t> system </a:t>
            </a:r>
            <a:r>
              <a:rPr lang="nb-NO" dirty="0" err="1" smtClean="0"/>
              <a:t>of</a:t>
            </a:r>
            <a:r>
              <a:rPr lang="nb-NO" dirty="0" smtClean="0"/>
              <a:t> </a:t>
            </a:r>
            <a:r>
              <a:rPr lang="nb-NO" dirty="0" err="1" smtClean="0"/>
              <a:t>rights</a:t>
            </a:r>
            <a:r>
              <a:rPr lang="nb-NO" dirty="0" smtClean="0"/>
              <a:t>!</a:t>
            </a:r>
          </a:p>
          <a:p>
            <a:pPr marL="0" indent="0" algn="just">
              <a:buNone/>
            </a:pPr>
            <a:endParaRPr lang="nb-NO" dirty="0" smtClean="0"/>
          </a:p>
          <a:p>
            <a:pPr marL="0" indent="0" algn="just">
              <a:buNone/>
            </a:pPr>
            <a:r>
              <a:rPr lang="nb-NO" dirty="0" err="1" smtClean="0"/>
              <a:t>Yet</a:t>
            </a:r>
            <a:r>
              <a:rPr lang="nb-NO" dirty="0" smtClean="0"/>
              <a:t>: </a:t>
            </a:r>
            <a:r>
              <a:rPr lang="nb-NO" dirty="0" err="1" smtClean="0"/>
              <a:t>its</a:t>
            </a:r>
            <a:r>
              <a:rPr lang="nb-NO" dirty="0" smtClean="0"/>
              <a:t> ultimate </a:t>
            </a:r>
            <a:r>
              <a:rPr lang="nb-NO" dirty="0" err="1" smtClean="0"/>
              <a:t>justification</a:t>
            </a:r>
            <a:r>
              <a:rPr lang="nb-NO" dirty="0" smtClean="0"/>
              <a:t> </a:t>
            </a:r>
            <a:r>
              <a:rPr lang="nb-NO" dirty="0" err="1" smtClean="0"/>
              <a:t>requires</a:t>
            </a:r>
            <a:r>
              <a:rPr lang="nb-NO" dirty="0" smtClean="0"/>
              <a:t> a </a:t>
            </a:r>
            <a:r>
              <a:rPr lang="nb-NO" dirty="0" err="1" smtClean="0"/>
              <a:t>further</a:t>
            </a:r>
            <a:r>
              <a:rPr lang="nb-NO" dirty="0" smtClean="0"/>
              <a:t> </a:t>
            </a:r>
            <a:r>
              <a:rPr lang="nb-NO" dirty="0" err="1" smtClean="0"/>
              <a:t>step</a:t>
            </a:r>
            <a:r>
              <a:rPr lang="nb-NO" dirty="0" smtClean="0"/>
              <a:t> </a:t>
            </a:r>
            <a:r>
              <a:rPr lang="nb-NO" dirty="0" err="1" smtClean="0"/>
              <a:t>upward</a:t>
            </a:r>
            <a:r>
              <a:rPr lang="nb-NO" dirty="0" smtClean="0"/>
              <a:t>… </a:t>
            </a:r>
            <a:endParaRPr lang="nb-NO" dirty="0"/>
          </a:p>
        </p:txBody>
      </p:sp>
    </p:spTree>
    <p:extLst>
      <p:ext uri="{BB962C8B-B14F-4D97-AF65-F5344CB8AC3E}">
        <p14:creationId xmlns:p14="http://schemas.microsoft.com/office/powerpoint/2010/main" val="739308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normAutofit/>
          </a:bodyPr>
          <a:lstStyle/>
          <a:p>
            <a:pPr marL="0" indent="0">
              <a:buNone/>
            </a:pPr>
            <a:r>
              <a:rPr lang="nb-NO" dirty="0" smtClean="0"/>
              <a:t>LOGICAL GENENSIS OF HUMAN RIGHTS</a:t>
            </a:r>
          </a:p>
          <a:p>
            <a:pPr>
              <a:buFont typeface="Wingdings" panose="05000000000000000000" pitchFamily="2" charset="2"/>
              <a:buChar char="Ø"/>
            </a:pPr>
            <a:r>
              <a:rPr lang="nb-NO" dirty="0" err="1" smtClean="0"/>
              <a:t>Dicourse</a:t>
            </a:r>
            <a:r>
              <a:rPr lang="nb-NO" dirty="0" smtClean="0"/>
              <a:t> </a:t>
            </a:r>
            <a:r>
              <a:rPr lang="nb-NO" dirty="0" err="1" smtClean="0"/>
              <a:t>principle</a:t>
            </a:r>
            <a:r>
              <a:rPr lang="nb-NO" dirty="0" smtClean="0"/>
              <a:t> D’:</a:t>
            </a:r>
          </a:p>
          <a:p>
            <a:pPr marL="0" indent="0">
              <a:buNone/>
            </a:pPr>
            <a:endParaRPr lang="nb-NO" dirty="0" smtClean="0"/>
          </a:p>
          <a:p>
            <a:pPr marL="0" indent="0">
              <a:buNone/>
            </a:pPr>
            <a:r>
              <a:rPr lang="nb-NO" dirty="0" smtClean="0"/>
              <a:t>«just </a:t>
            </a:r>
            <a:r>
              <a:rPr lang="nb-NO" dirty="0" err="1" smtClean="0"/>
              <a:t>those</a:t>
            </a:r>
            <a:r>
              <a:rPr lang="nb-NO" dirty="0" smtClean="0"/>
              <a:t> action norms </a:t>
            </a:r>
            <a:r>
              <a:rPr lang="nb-NO" dirty="0" err="1" smtClean="0"/>
              <a:t>are</a:t>
            </a:r>
            <a:r>
              <a:rPr lang="nb-NO" dirty="0" smtClean="0"/>
              <a:t> valid to </a:t>
            </a:r>
            <a:r>
              <a:rPr lang="nb-NO" dirty="0" err="1" smtClean="0"/>
              <a:t>which</a:t>
            </a:r>
            <a:r>
              <a:rPr lang="nb-NO" dirty="0" smtClean="0"/>
              <a:t> all </a:t>
            </a:r>
            <a:r>
              <a:rPr lang="nb-NO" dirty="0" err="1" smtClean="0"/>
              <a:t>possibly</a:t>
            </a:r>
            <a:r>
              <a:rPr lang="nb-NO" dirty="0" smtClean="0"/>
              <a:t> </a:t>
            </a:r>
            <a:r>
              <a:rPr lang="nb-NO" dirty="0" err="1" smtClean="0"/>
              <a:t>affected</a:t>
            </a:r>
            <a:r>
              <a:rPr lang="nb-NO" dirty="0" smtClean="0"/>
              <a:t> persons </a:t>
            </a:r>
            <a:r>
              <a:rPr lang="nb-NO" dirty="0" err="1" smtClean="0"/>
              <a:t>could</a:t>
            </a:r>
            <a:r>
              <a:rPr lang="nb-NO" dirty="0" smtClean="0"/>
              <a:t> </a:t>
            </a:r>
            <a:r>
              <a:rPr lang="nb-NO" dirty="0" err="1" smtClean="0"/>
              <a:t>agree</a:t>
            </a:r>
            <a:r>
              <a:rPr lang="nb-NO" dirty="0" smtClean="0"/>
              <a:t> as </a:t>
            </a:r>
            <a:r>
              <a:rPr lang="nb-NO" dirty="0" err="1" smtClean="0"/>
              <a:t>participants</a:t>
            </a:r>
            <a:r>
              <a:rPr lang="nb-NO" dirty="0" smtClean="0"/>
              <a:t> in </a:t>
            </a:r>
            <a:r>
              <a:rPr lang="nb-NO" dirty="0" err="1" smtClean="0"/>
              <a:t>rational</a:t>
            </a:r>
            <a:r>
              <a:rPr lang="nb-NO" dirty="0" smtClean="0"/>
              <a:t> </a:t>
            </a:r>
            <a:r>
              <a:rPr lang="nb-NO" dirty="0" err="1" smtClean="0"/>
              <a:t>discourses</a:t>
            </a:r>
            <a:r>
              <a:rPr lang="nb-NO" dirty="0" smtClean="0"/>
              <a:t>»</a:t>
            </a:r>
          </a:p>
          <a:p>
            <a:pPr marL="0" indent="0">
              <a:buNone/>
            </a:pPr>
            <a:endParaRPr lang="nb-NO" dirty="0" smtClean="0"/>
          </a:p>
          <a:p>
            <a:pPr marL="0" indent="0">
              <a:buNone/>
            </a:pPr>
            <a:r>
              <a:rPr lang="nb-NO" dirty="0" smtClean="0"/>
              <a:t>-post-</a:t>
            </a:r>
            <a:r>
              <a:rPr lang="nb-NO" dirty="0" err="1" smtClean="0"/>
              <a:t>conventional</a:t>
            </a:r>
            <a:r>
              <a:rPr lang="nb-NO" dirty="0" smtClean="0"/>
              <a:t> </a:t>
            </a:r>
            <a:r>
              <a:rPr lang="nb-NO" dirty="0" err="1" smtClean="0"/>
              <a:t>principle</a:t>
            </a:r>
            <a:endParaRPr lang="nb-NO" dirty="0" smtClean="0"/>
          </a:p>
          <a:p>
            <a:pPr marL="0" indent="0">
              <a:buNone/>
            </a:pPr>
            <a:r>
              <a:rPr lang="nb-NO" dirty="0" smtClean="0"/>
              <a:t>-</a:t>
            </a:r>
            <a:r>
              <a:rPr lang="nb-NO" dirty="0" err="1" smtClean="0"/>
              <a:t>requirement</a:t>
            </a:r>
            <a:r>
              <a:rPr lang="nb-NO" dirty="0" smtClean="0"/>
              <a:t> </a:t>
            </a:r>
            <a:r>
              <a:rPr lang="nb-NO" dirty="0" err="1" smtClean="0"/>
              <a:t>of</a:t>
            </a:r>
            <a:r>
              <a:rPr lang="nb-NO" dirty="0" smtClean="0"/>
              <a:t> </a:t>
            </a:r>
            <a:r>
              <a:rPr lang="nb-NO" dirty="0" err="1" smtClean="0"/>
              <a:t>impartiality</a:t>
            </a:r>
            <a:endParaRPr lang="nb-NO" dirty="0"/>
          </a:p>
        </p:txBody>
      </p:sp>
    </p:spTree>
    <p:extLst>
      <p:ext uri="{BB962C8B-B14F-4D97-AF65-F5344CB8AC3E}">
        <p14:creationId xmlns:p14="http://schemas.microsoft.com/office/powerpoint/2010/main" val="15074565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nb-NO" sz="2400" dirty="0" smtClean="0"/>
              <a:t>The </a:t>
            </a:r>
            <a:r>
              <a:rPr lang="nb-NO" sz="2400" dirty="0" err="1"/>
              <a:t>complete</a:t>
            </a:r>
            <a:r>
              <a:rPr lang="nb-NO" sz="2400" dirty="0"/>
              <a:t> system </a:t>
            </a:r>
            <a:r>
              <a:rPr lang="nb-NO" sz="2400" dirty="0" err="1"/>
              <a:t>of</a:t>
            </a:r>
            <a:r>
              <a:rPr lang="nb-NO" sz="2400" dirty="0"/>
              <a:t> </a:t>
            </a:r>
            <a:r>
              <a:rPr lang="nb-NO" sz="2400" dirty="0" err="1"/>
              <a:t>rights</a:t>
            </a:r>
            <a:r>
              <a:rPr lang="nb-NO" sz="2400" dirty="0"/>
              <a:t> </a:t>
            </a:r>
            <a:r>
              <a:rPr lang="nb-NO" sz="2400" dirty="0" smtClean="0"/>
              <a:t>as </a:t>
            </a:r>
            <a:r>
              <a:rPr lang="nb-NO" sz="2400" dirty="0" err="1" smtClean="0"/>
              <a:t>generated</a:t>
            </a:r>
            <a:r>
              <a:rPr lang="nb-NO" sz="2400" dirty="0" smtClean="0"/>
              <a:t> by </a:t>
            </a:r>
            <a:r>
              <a:rPr lang="nb-NO" sz="2400" dirty="0" err="1" smtClean="0"/>
              <a:t>the</a:t>
            </a:r>
            <a:r>
              <a:rPr lang="nb-NO" sz="2400" dirty="0" smtClean="0"/>
              <a:t> </a:t>
            </a:r>
            <a:r>
              <a:rPr lang="nb-NO" sz="2400" dirty="0" err="1" smtClean="0"/>
              <a:t>discourse</a:t>
            </a:r>
            <a:r>
              <a:rPr lang="nb-NO" sz="2400" dirty="0" smtClean="0"/>
              <a:t> </a:t>
            </a:r>
            <a:r>
              <a:rPr lang="nb-NO" sz="2400" dirty="0" err="1" smtClean="0"/>
              <a:t>principle</a:t>
            </a:r>
            <a:r>
              <a:rPr lang="nb-NO" sz="2400" dirty="0" smtClean="0"/>
              <a:t> has </a:t>
            </a:r>
            <a:r>
              <a:rPr lang="nb-NO" sz="2400" dirty="0" err="1" smtClean="0"/>
              <a:t>the</a:t>
            </a:r>
            <a:r>
              <a:rPr lang="nb-NO" sz="2400" dirty="0" smtClean="0"/>
              <a:t> </a:t>
            </a:r>
            <a:r>
              <a:rPr lang="nb-NO" sz="2400" dirty="0" err="1" smtClean="0"/>
              <a:t>following</a:t>
            </a:r>
            <a:r>
              <a:rPr lang="nb-NO" sz="2400" dirty="0" smtClean="0"/>
              <a:t> </a:t>
            </a:r>
            <a:r>
              <a:rPr lang="nb-NO" sz="2400" u="sng" dirty="0" err="1" smtClean="0"/>
              <a:t>categories</a:t>
            </a:r>
            <a:r>
              <a:rPr lang="nb-NO" sz="2400" u="sng" dirty="0" smtClean="0"/>
              <a:t> </a:t>
            </a:r>
            <a:r>
              <a:rPr lang="nb-NO" sz="2400" u="sng" dirty="0" err="1" smtClean="0"/>
              <a:t>of</a:t>
            </a:r>
            <a:r>
              <a:rPr lang="nb-NO" sz="2400" u="sng" dirty="0" smtClean="0"/>
              <a:t> </a:t>
            </a:r>
            <a:r>
              <a:rPr lang="nb-NO" sz="2400" u="sng" dirty="0" err="1" smtClean="0"/>
              <a:t>rights</a:t>
            </a:r>
            <a:r>
              <a:rPr lang="nb-NO" sz="2400" u="sng" dirty="0" smtClean="0"/>
              <a:t> </a:t>
            </a:r>
            <a:r>
              <a:rPr lang="nb-NO" sz="2400" dirty="0" smtClean="0"/>
              <a:t>as an </a:t>
            </a:r>
            <a:r>
              <a:rPr lang="nb-NO" sz="2400" dirty="0" err="1" smtClean="0"/>
              <a:t>outcome</a:t>
            </a:r>
            <a:r>
              <a:rPr lang="nb-NO" sz="2400" dirty="0" smtClean="0"/>
              <a:t>. </a:t>
            </a:r>
            <a:r>
              <a:rPr lang="nb-NO" sz="2400" dirty="0" err="1" smtClean="0"/>
              <a:t>These</a:t>
            </a:r>
            <a:r>
              <a:rPr lang="nb-NO" sz="2400" dirty="0" smtClean="0"/>
              <a:t> </a:t>
            </a:r>
            <a:r>
              <a:rPr lang="nb-NO" sz="2400" dirty="0" err="1" smtClean="0"/>
              <a:t>categories</a:t>
            </a:r>
            <a:r>
              <a:rPr lang="nb-NO" sz="2400" dirty="0" smtClean="0"/>
              <a:t> </a:t>
            </a:r>
            <a:r>
              <a:rPr lang="nb-NO" sz="2400" dirty="0" err="1" smtClean="0"/>
              <a:t>exaust</a:t>
            </a:r>
            <a:r>
              <a:rPr lang="nb-NO" sz="2400" dirty="0" smtClean="0"/>
              <a:t> </a:t>
            </a:r>
            <a:r>
              <a:rPr lang="nb-NO" sz="2400" dirty="0" err="1" smtClean="0"/>
              <a:t>the</a:t>
            </a:r>
            <a:r>
              <a:rPr lang="nb-NO" sz="2400" dirty="0" smtClean="0"/>
              <a:t> </a:t>
            </a:r>
            <a:r>
              <a:rPr lang="nb-NO" sz="2400" dirty="0" err="1" smtClean="0"/>
              <a:t>division</a:t>
            </a:r>
            <a:r>
              <a:rPr lang="nb-NO" sz="2400" dirty="0" smtClean="0"/>
              <a:t> </a:t>
            </a:r>
            <a:r>
              <a:rPr lang="nb-NO" sz="2400" dirty="0" err="1" smtClean="0"/>
              <a:t>between</a:t>
            </a:r>
            <a:r>
              <a:rPr lang="nb-NO" sz="2400" dirty="0" smtClean="0"/>
              <a:t> positive/</a:t>
            </a:r>
            <a:r>
              <a:rPr lang="nb-NO" sz="2400" dirty="0" err="1" smtClean="0"/>
              <a:t>liberty</a:t>
            </a:r>
            <a:r>
              <a:rPr lang="nb-NO" sz="2400" dirty="0" smtClean="0"/>
              <a:t> </a:t>
            </a:r>
            <a:r>
              <a:rPr lang="nb-NO" sz="2400" dirty="0" err="1" smtClean="0"/>
              <a:t>of</a:t>
            </a:r>
            <a:r>
              <a:rPr lang="nb-NO" sz="2400" dirty="0" smtClean="0"/>
              <a:t> </a:t>
            </a:r>
            <a:r>
              <a:rPr lang="nb-NO" sz="2400" dirty="0" err="1" smtClean="0"/>
              <a:t>the</a:t>
            </a:r>
            <a:r>
              <a:rPr lang="nb-NO" sz="2400" dirty="0" smtClean="0"/>
              <a:t> </a:t>
            </a:r>
            <a:r>
              <a:rPr lang="nb-NO" sz="2400" dirty="0" err="1" smtClean="0"/>
              <a:t>ancients</a:t>
            </a:r>
            <a:r>
              <a:rPr lang="nb-NO" sz="2400" dirty="0" smtClean="0"/>
              <a:t> </a:t>
            </a:r>
            <a:r>
              <a:rPr lang="nb-NO" sz="2400" dirty="0"/>
              <a:t>and negative </a:t>
            </a:r>
            <a:r>
              <a:rPr lang="nb-NO" sz="2400" dirty="0" err="1" smtClean="0"/>
              <a:t>liberties</a:t>
            </a:r>
            <a:r>
              <a:rPr lang="nb-NO" sz="2400" dirty="0" smtClean="0"/>
              <a:t>/</a:t>
            </a:r>
            <a:r>
              <a:rPr lang="nb-NO" sz="2400" dirty="0" err="1" smtClean="0"/>
              <a:t>liberty</a:t>
            </a:r>
            <a:r>
              <a:rPr lang="nb-NO" sz="2400" dirty="0" smtClean="0"/>
              <a:t> </a:t>
            </a:r>
            <a:r>
              <a:rPr lang="nb-NO" sz="2400" dirty="0" err="1" smtClean="0"/>
              <a:t>of</a:t>
            </a:r>
            <a:r>
              <a:rPr lang="nb-NO" sz="2400" dirty="0" smtClean="0"/>
              <a:t> </a:t>
            </a:r>
            <a:r>
              <a:rPr lang="nb-NO" sz="2400" dirty="0" err="1" smtClean="0"/>
              <a:t>the</a:t>
            </a:r>
            <a:r>
              <a:rPr lang="nb-NO" sz="2400" dirty="0" smtClean="0"/>
              <a:t> </a:t>
            </a:r>
            <a:r>
              <a:rPr lang="nb-NO" sz="2400" dirty="0" err="1" smtClean="0"/>
              <a:t>moderns</a:t>
            </a:r>
            <a:endParaRPr lang="nb-NO" sz="2400" dirty="0" smtClean="0"/>
          </a:p>
          <a:p>
            <a:pPr marL="0" indent="0">
              <a:buNone/>
            </a:pPr>
            <a:endParaRPr lang="nb-NO" sz="2400" dirty="0"/>
          </a:p>
          <a:p>
            <a:pPr marL="0" indent="0">
              <a:buNone/>
            </a:pPr>
            <a:r>
              <a:rPr lang="nb-NO" sz="2400" dirty="0" smtClean="0"/>
              <a:t>1)Equal </a:t>
            </a:r>
            <a:r>
              <a:rPr lang="nb-NO" sz="2400" dirty="0" err="1" smtClean="0"/>
              <a:t>individual</a:t>
            </a:r>
            <a:r>
              <a:rPr lang="nb-NO" sz="2400" dirty="0" smtClean="0"/>
              <a:t> </a:t>
            </a:r>
            <a:r>
              <a:rPr lang="nb-NO" sz="2400" dirty="0" err="1" smtClean="0"/>
              <a:t>liberties</a:t>
            </a:r>
            <a:r>
              <a:rPr lang="nb-NO" sz="2400" dirty="0" smtClean="0"/>
              <a:t> </a:t>
            </a:r>
          </a:p>
          <a:p>
            <a:pPr marL="0" indent="0">
              <a:buNone/>
            </a:pPr>
            <a:r>
              <a:rPr lang="nb-NO" sz="2400" dirty="0" smtClean="0"/>
              <a:t>2)</a:t>
            </a:r>
            <a:r>
              <a:rPr lang="nb-NO" sz="2400" dirty="0" err="1" smtClean="0"/>
              <a:t>rights</a:t>
            </a:r>
            <a:r>
              <a:rPr lang="nb-NO" sz="2400" dirty="0" smtClean="0"/>
              <a:t> </a:t>
            </a:r>
            <a:r>
              <a:rPr lang="nb-NO" sz="2400" dirty="0" err="1" smtClean="0"/>
              <a:t>of</a:t>
            </a:r>
            <a:r>
              <a:rPr lang="nb-NO" sz="2400" dirty="0" smtClean="0"/>
              <a:t> </a:t>
            </a:r>
            <a:r>
              <a:rPr lang="nb-NO" sz="2400" dirty="0" err="1" smtClean="0"/>
              <a:t>political</a:t>
            </a:r>
            <a:r>
              <a:rPr lang="nb-NO" sz="2400" dirty="0" smtClean="0"/>
              <a:t> </a:t>
            </a:r>
            <a:r>
              <a:rPr lang="nb-NO" sz="2400" dirty="0" err="1" smtClean="0"/>
              <a:t>membership</a:t>
            </a:r>
            <a:r>
              <a:rPr lang="nb-NO" sz="2400" dirty="0" smtClean="0"/>
              <a:t> </a:t>
            </a:r>
          </a:p>
          <a:p>
            <a:pPr marL="0" indent="0">
              <a:buNone/>
            </a:pPr>
            <a:r>
              <a:rPr lang="nb-NO" sz="2400" dirty="0" smtClean="0"/>
              <a:t>3) </a:t>
            </a:r>
            <a:r>
              <a:rPr lang="nb-NO" sz="2400" dirty="0" err="1" smtClean="0"/>
              <a:t>rights</a:t>
            </a:r>
            <a:r>
              <a:rPr lang="nb-NO" sz="2400" dirty="0" smtClean="0"/>
              <a:t> </a:t>
            </a:r>
            <a:r>
              <a:rPr lang="nb-NO" sz="2400" dirty="0" err="1" smtClean="0"/>
              <a:t>of</a:t>
            </a:r>
            <a:r>
              <a:rPr lang="nb-NO" sz="2400" dirty="0" smtClean="0"/>
              <a:t> </a:t>
            </a:r>
            <a:r>
              <a:rPr lang="nb-NO" sz="2400" dirty="0" err="1" smtClean="0"/>
              <a:t>equal</a:t>
            </a:r>
            <a:r>
              <a:rPr lang="nb-NO" sz="2400" dirty="0" smtClean="0"/>
              <a:t> </a:t>
            </a:r>
            <a:r>
              <a:rPr lang="nb-NO" sz="2400" dirty="0" err="1" smtClean="0"/>
              <a:t>protection</a:t>
            </a:r>
            <a:r>
              <a:rPr lang="nb-NO" sz="2400" dirty="0" smtClean="0"/>
              <a:t> under </a:t>
            </a:r>
            <a:r>
              <a:rPr lang="nb-NO" sz="2400" dirty="0" err="1" smtClean="0"/>
              <a:t>law</a:t>
            </a:r>
            <a:r>
              <a:rPr lang="nb-NO" sz="2400" dirty="0" smtClean="0"/>
              <a:t> </a:t>
            </a:r>
            <a:endParaRPr lang="nb-NO" sz="2400" dirty="0"/>
          </a:p>
          <a:p>
            <a:pPr marL="0" indent="0">
              <a:buNone/>
            </a:pPr>
            <a:r>
              <a:rPr lang="nb-NO" sz="2400" dirty="0" smtClean="0"/>
              <a:t>4)</a:t>
            </a:r>
            <a:r>
              <a:rPr lang="nb-NO" sz="2400" dirty="0" err="1" smtClean="0"/>
              <a:t>rights</a:t>
            </a:r>
            <a:r>
              <a:rPr lang="nb-NO" sz="2400" dirty="0" smtClean="0"/>
              <a:t> to </a:t>
            </a:r>
            <a:r>
              <a:rPr lang="nb-NO" sz="2400" dirty="0" err="1" smtClean="0"/>
              <a:t>equal</a:t>
            </a:r>
            <a:r>
              <a:rPr lang="nb-NO" sz="2400" dirty="0" smtClean="0"/>
              <a:t> </a:t>
            </a:r>
            <a:r>
              <a:rPr lang="nb-NO" sz="2400" dirty="0" err="1" smtClean="0"/>
              <a:t>political</a:t>
            </a:r>
            <a:r>
              <a:rPr lang="nb-NO" sz="2400" dirty="0" smtClean="0"/>
              <a:t> </a:t>
            </a:r>
            <a:r>
              <a:rPr lang="nb-NO" sz="2400" dirty="0" err="1" smtClean="0"/>
              <a:t>participation</a:t>
            </a:r>
            <a:r>
              <a:rPr lang="nb-NO" sz="2400" dirty="0" smtClean="0"/>
              <a:t> (as legal </a:t>
            </a:r>
            <a:r>
              <a:rPr lang="nb-NO" sz="2400" dirty="0" err="1" smtClean="0"/>
              <a:t>institutionalization</a:t>
            </a:r>
            <a:r>
              <a:rPr lang="nb-NO" sz="2400" dirty="0" smtClean="0"/>
              <a:t> </a:t>
            </a:r>
            <a:r>
              <a:rPr lang="nb-NO" sz="2400" dirty="0" err="1" smtClean="0"/>
              <a:t>of</a:t>
            </a:r>
            <a:r>
              <a:rPr lang="nb-NO" sz="2400" dirty="0" smtClean="0"/>
              <a:t> </a:t>
            </a:r>
            <a:r>
              <a:rPr lang="nb-NO" sz="2400" dirty="0" err="1" smtClean="0"/>
              <a:t>democratic</a:t>
            </a:r>
            <a:r>
              <a:rPr lang="nb-NO" sz="2400" dirty="0" smtClean="0"/>
              <a:t> </a:t>
            </a:r>
            <a:r>
              <a:rPr lang="nb-NO" sz="2400" dirty="0" err="1" smtClean="0"/>
              <a:t>principle</a:t>
            </a:r>
            <a:r>
              <a:rPr lang="nb-NO" sz="2400" dirty="0" smtClean="0"/>
              <a:t>)</a:t>
            </a:r>
          </a:p>
          <a:p>
            <a:pPr marL="0" indent="0">
              <a:buNone/>
            </a:pPr>
            <a:r>
              <a:rPr lang="nb-NO" sz="2400" dirty="0" smtClean="0"/>
              <a:t>5)</a:t>
            </a:r>
            <a:r>
              <a:rPr lang="nb-NO" sz="2400" dirty="0" err="1" smtClean="0"/>
              <a:t>Social</a:t>
            </a:r>
            <a:r>
              <a:rPr lang="nb-NO" sz="2400" dirty="0" smtClean="0"/>
              <a:t> and </a:t>
            </a:r>
            <a:r>
              <a:rPr lang="nb-NO" sz="2400" dirty="0" err="1" smtClean="0"/>
              <a:t>economic</a:t>
            </a:r>
            <a:r>
              <a:rPr lang="nb-NO" sz="2400" dirty="0" smtClean="0"/>
              <a:t> </a:t>
            </a:r>
            <a:r>
              <a:rPr lang="nb-NO" sz="2400" dirty="0" err="1" smtClean="0"/>
              <a:t>rights</a:t>
            </a:r>
            <a:r>
              <a:rPr lang="nb-NO" sz="2400" dirty="0" smtClean="0"/>
              <a:t> for </a:t>
            </a:r>
            <a:r>
              <a:rPr lang="nb-NO" sz="2400" dirty="0" err="1" smtClean="0"/>
              <a:t>the</a:t>
            </a:r>
            <a:r>
              <a:rPr lang="nb-NO" sz="2400" dirty="0" smtClean="0"/>
              <a:t> </a:t>
            </a:r>
            <a:r>
              <a:rPr lang="nb-NO" sz="2400" dirty="0" err="1" smtClean="0"/>
              <a:t>exercise</a:t>
            </a:r>
            <a:r>
              <a:rPr lang="nb-NO" sz="2400" dirty="0" smtClean="0"/>
              <a:t> </a:t>
            </a:r>
            <a:r>
              <a:rPr lang="nb-NO" sz="2400" dirty="0" err="1" smtClean="0"/>
              <a:t>of</a:t>
            </a:r>
            <a:r>
              <a:rPr lang="nb-NO" sz="2400" dirty="0" smtClean="0"/>
              <a:t> </a:t>
            </a:r>
            <a:r>
              <a:rPr lang="nb-NO" sz="2400" dirty="0" err="1" smtClean="0"/>
              <a:t>categories</a:t>
            </a:r>
            <a:r>
              <a:rPr lang="nb-NO" sz="2400" dirty="0" smtClean="0"/>
              <a:t> 1-4</a:t>
            </a:r>
          </a:p>
          <a:p>
            <a:pPr marL="0" indent="0">
              <a:buNone/>
            </a:pPr>
            <a:endParaRPr lang="nb-NO" dirty="0" smtClean="0"/>
          </a:p>
          <a:p>
            <a:pPr marL="0" indent="0">
              <a:buNone/>
            </a:pPr>
            <a:endParaRPr lang="nb-NO" dirty="0"/>
          </a:p>
        </p:txBody>
      </p:sp>
    </p:spTree>
    <p:extLst>
      <p:ext uri="{BB962C8B-B14F-4D97-AF65-F5344CB8AC3E}">
        <p14:creationId xmlns:p14="http://schemas.microsoft.com/office/powerpoint/2010/main" val="13451824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Habermas</a:t>
            </a:r>
            <a:r>
              <a:rPr lang="nb-NO" b="1" dirty="0" smtClean="0"/>
              <a:t>’ </a:t>
            </a:r>
            <a:r>
              <a:rPr lang="nb-NO" b="1" dirty="0"/>
              <a:t>co-</a:t>
            </a:r>
            <a:r>
              <a:rPr lang="nb-NO" b="1" dirty="0" err="1"/>
              <a:t>originality</a:t>
            </a:r>
            <a:r>
              <a:rPr lang="nb-NO" b="1" dirty="0"/>
              <a:t> </a:t>
            </a:r>
            <a:r>
              <a:rPr lang="nb-NO" b="1" dirty="0" err="1"/>
              <a:t>thesis</a:t>
            </a:r>
            <a:endParaRPr lang="nb-NO" b="1" dirty="0"/>
          </a:p>
        </p:txBody>
      </p:sp>
      <p:sp>
        <p:nvSpPr>
          <p:cNvPr id="3" name="Content Placeholder 2"/>
          <p:cNvSpPr>
            <a:spLocks noGrp="1"/>
          </p:cNvSpPr>
          <p:nvPr>
            <p:ph idx="1"/>
          </p:nvPr>
        </p:nvSpPr>
        <p:spPr/>
        <p:txBody>
          <a:bodyPr/>
          <a:lstStyle/>
          <a:p>
            <a:pPr marL="0" indent="0">
              <a:buNone/>
            </a:pPr>
            <a:r>
              <a:rPr lang="nb-NO" dirty="0" smtClean="0"/>
              <a:t>NB: </a:t>
            </a:r>
          </a:p>
          <a:p>
            <a:pPr marL="0" indent="0">
              <a:buNone/>
            </a:pPr>
            <a:r>
              <a:rPr lang="nb-NO" dirty="0" err="1" smtClean="0"/>
              <a:t>these</a:t>
            </a:r>
            <a:r>
              <a:rPr lang="nb-NO" dirty="0" smtClean="0"/>
              <a:t> </a:t>
            </a:r>
            <a:r>
              <a:rPr lang="nb-NO" dirty="0" err="1" smtClean="0"/>
              <a:t>are</a:t>
            </a:r>
            <a:r>
              <a:rPr lang="nb-NO" dirty="0" smtClean="0"/>
              <a:t> </a:t>
            </a:r>
            <a:r>
              <a:rPr lang="nb-NO" dirty="0" err="1" smtClean="0"/>
              <a:t>categories</a:t>
            </a:r>
            <a:r>
              <a:rPr lang="nb-NO" dirty="0" smtClean="0"/>
              <a:t> </a:t>
            </a:r>
            <a:r>
              <a:rPr lang="nb-NO" dirty="0" err="1" smtClean="0"/>
              <a:t>of</a:t>
            </a:r>
            <a:r>
              <a:rPr lang="nb-NO" dirty="0" smtClean="0"/>
              <a:t> </a:t>
            </a:r>
            <a:r>
              <a:rPr lang="nb-NO" dirty="0" err="1" smtClean="0"/>
              <a:t>rights</a:t>
            </a:r>
            <a:r>
              <a:rPr lang="nb-NO" dirty="0" smtClean="0"/>
              <a:t> falling </a:t>
            </a:r>
            <a:r>
              <a:rPr lang="nb-NO" b="1" u="sng" dirty="0" err="1" smtClean="0"/>
              <a:t>either</a:t>
            </a:r>
            <a:r>
              <a:rPr lang="nb-NO" dirty="0" smtClean="0"/>
              <a:t> in </a:t>
            </a:r>
            <a:r>
              <a:rPr lang="nb-NO" dirty="0" err="1" smtClean="0"/>
              <a:t>the</a:t>
            </a:r>
            <a:r>
              <a:rPr lang="nb-NO" dirty="0" smtClean="0"/>
              <a:t> </a:t>
            </a:r>
            <a:r>
              <a:rPr lang="nb-NO" dirty="0" err="1" smtClean="0"/>
              <a:t>already</a:t>
            </a:r>
            <a:r>
              <a:rPr lang="nb-NO" dirty="0" smtClean="0"/>
              <a:t> </a:t>
            </a:r>
            <a:r>
              <a:rPr lang="nb-NO" dirty="0" err="1" smtClean="0"/>
              <a:t>mentioned</a:t>
            </a:r>
            <a:r>
              <a:rPr lang="nb-NO" dirty="0" smtClean="0"/>
              <a:t> </a:t>
            </a:r>
            <a:r>
              <a:rPr lang="nb-NO" dirty="0" err="1" smtClean="0"/>
              <a:t>category</a:t>
            </a:r>
            <a:r>
              <a:rPr lang="nb-NO" dirty="0" smtClean="0"/>
              <a:t> </a:t>
            </a:r>
            <a:r>
              <a:rPr lang="nb-NO" dirty="0" err="1" smtClean="0"/>
              <a:t>of</a:t>
            </a:r>
            <a:r>
              <a:rPr lang="nb-NO" dirty="0" smtClean="0"/>
              <a:t> (negative) human </a:t>
            </a:r>
            <a:r>
              <a:rPr lang="nb-NO" dirty="0" err="1" smtClean="0"/>
              <a:t>rights</a:t>
            </a:r>
            <a:r>
              <a:rPr lang="nb-NO" dirty="0" smtClean="0"/>
              <a:t> </a:t>
            </a:r>
            <a:r>
              <a:rPr lang="nb-NO" b="1" u="sng" dirty="0" smtClean="0"/>
              <a:t>or</a:t>
            </a:r>
            <a:r>
              <a:rPr lang="nb-NO" dirty="0" smtClean="0"/>
              <a:t> </a:t>
            </a:r>
            <a:r>
              <a:rPr lang="nb-NO" dirty="0"/>
              <a:t>i</a:t>
            </a:r>
            <a:r>
              <a:rPr lang="nb-NO" dirty="0" smtClean="0"/>
              <a:t>n </a:t>
            </a:r>
            <a:r>
              <a:rPr lang="nb-NO" dirty="0" err="1" smtClean="0"/>
              <a:t>the</a:t>
            </a:r>
            <a:r>
              <a:rPr lang="nb-NO" dirty="0" smtClean="0"/>
              <a:t> </a:t>
            </a:r>
            <a:r>
              <a:rPr lang="nb-NO" dirty="0" err="1" smtClean="0"/>
              <a:t>category</a:t>
            </a:r>
            <a:r>
              <a:rPr lang="nb-NO" dirty="0" smtClean="0"/>
              <a:t> </a:t>
            </a:r>
            <a:r>
              <a:rPr lang="nb-NO" dirty="0" err="1" smtClean="0"/>
              <a:t>of</a:t>
            </a:r>
            <a:r>
              <a:rPr lang="nb-NO" dirty="0" smtClean="0"/>
              <a:t> (positive) </a:t>
            </a:r>
            <a:r>
              <a:rPr lang="nb-NO" dirty="0" err="1" smtClean="0"/>
              <a:t>democracy</a:t>
            </a:r>
            <a:r>
              <a:rPr lang="nb-NO" dirty="0" smtClean="0"/>
              <a:t>/</a:t>
            </a:r>
            <a:r>
              <a:rPr lang="nb-NO" dirty="0" err="1" smtClean="0"/>
              <a:t>sovereignity</a:t>
            </a:r>
            <a:r>
              <a:rPr lang="nb-NO" dirty="0" smtClean="0"/>
              <a:t> </a:t>
            </a:r>
            <a:r>
              <a:rPr lang="nb-NO" dirty="0" err="1" smtClean="0"/>
              <a:t>principle</a:t>
            </a:r>
            <a:r>
              <a:rPr lang="nb-NO" dirty="0" smtClean="0"/>
              <a:t>.</a:t>
            </a:r>
          </a:p>
          <a:p>
            <a:pPr marL="0" indent="0">
              <a:buNone/>
            </a:pPr>
            <a:endParaRPr lang="nb-NO" dirty="0"/>
          </a:p>
          <a:p>
            <a:pPr marL="0" indent="0">
              <a:buNone/>
            </a:pPr>
            <a:r>
              <a:rPr lang="nb-NO" dirty="0" smtClean="0"/>
              <a:t>The </a:t>
            </a:r>
            <a:r>
              <a:rPr lang="nb-NO" dirty="0" err="1" smtClean="0"/>
              <a:t>specific</a:t>
            </a:r>
            <a:r>
              <a:rPr lang="nb-NO" dirty="0" smtClean="0"/>
              <a:t> </a:t>
            </a:r>
            <a:r>
              <a:rPr lang="nb-NO" dirty="0" err="1" smtClean="0"/>
              <a:t>content</a:t>
            </a:r>
            <a:r>
              <a:rPr lang="nb-NO" dirty="0" smtClean="0"/>
              <a:t> </a:t>
            </a:r>
            <a:r>
              <a:rPr lang="nb-NO" dirty="0" err="1" smtClean="0"/>
              <a:t>of</a:t>
            </a:r>
            <a:r>
              <a:rPr lang="nb-NO" dirty="0" smtClean="0"/>
              <a:t> </a:t>
            </a:r>
            <a:r>
              <a:rPr lang="nb-NO" dirty="0" err="1" smtClean="0"/>
              <a:t>these</a:t>
            </a:r>
            <a:r>
              <a:rPr lang="nb-NO" dirty="0" smtClean="0"/>
              <a:t> </a:t>
            </a:r>
            <a:r>
              <a:rPr lang="nb-NO" dirty="0" err="1" smtClean="0"/>
              <a:t>rights</a:t>
            </a:r>
            <a:r>
              <a:rPr lang="nb-NO" dirty="0" smtClean="0"/>
              <a:t> is </a:t>
            </a:r>
            <a:r>
              <a:rPr lang="nb-NO" dirty="0" err="1" smtClean="0"/>
              <a:t>left</a:t>
            </a:r>
            <a:r>
              <a:rPr lang="nb-NO" dirty="0" smtClean="0"/>
              <a:t> to </a:t>
            </a:r>
            <a:r>
              <a:rPr lang="nb-NO" dirty="0" err="1" smtClean="0"/>
              <a:t>the</a:t>
            </a:r>
            <a:r>
              <a:rPr lang="nb-NO" dirty="0" smtClean="0"/>
              <a:t> </a:t>
            </a:r>
            <a:r>
              <a:rPr lang="nb-NO" dirty="0" err="1" smtClean="0"/>
              <a:t>democratic</a:t>
            </a:r>
            <a:r>
              <a:rPr lang="nb-NO" dirty="0" smtClean="0"/>
              <a:t> </a:t>
            </a:r>
            <a:r>
              <a:rPr lang="nb-NO" dirty="0" err="1" smtClean="0"/>
              <a:t>dynamics</a:t>
            </a:r>
            <a:r>
              <a:rPr lang="nb-NO" dirty="0" smtClean="0"/>
              <a:t> </a:t>
            </a:r>
            <a:r>
              <a:rPr lang="nb-NO" dirty="0" err="1" smtClean="0"/>
              <a:t>of</a:t>
            </a:r>
            <a:r>
              <a:rPr lang="nb-NO" dirty="0" smtClean="0"/>
              <a:t> </a:t>
            </a:r>
            <a:r>
              <a:rPr lang="nb-NO" dirty="0" err="1" smtClean="0"/>
              <a:t>citizens</a:t>
            </a:r>
            <a:r>
              <a:rPr lang="nb-NO" dirty="0" smtClean="0"/>
              <a:t> to </a:t>
            </a:r>
            <a:r>
              <a:rPr lang="nb-NO" dirty="0" err="1" smtClean="0"/>
              <a:t>decide</a:t>
            </a:r>
            <a:r>
              <a:rPr lang="nb-NO" dirty="0" smtClean="0"/>
              <a:t>!</a:t>
            </a:r>
            <a:endParaRPr lang="nb-NO" dirty="0"/>
          </a:p>
        </p:txBody>
      </p:sp>
    </p:spTree>
    <p:extLst>
      <p:ext uri="{BB962C8B-B14F-4D97-AF65-F5344CB8AC3E}">
        <p14:creationId xmlns:p14="http://schemas.microsoft.com/office/powerpoint/2010/main" val="3831937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Habermas on Human Dignity</a:t>
            </a:r>
            <a:endParaRPr lang="it-IT"/>
          </a:p>
        </p:txBody>
      </p:sp>
      <p:sp>
        <p:nvSpPr>
          <p:cNvPr id="3" name="Segnaposto contenuto 2"/>
          <p:cNvSpPr>
            <a:spLocks noGrp="1"/>
          </p:cNvSpPr>
          <p:nvPr>
            <p:ph idx="1"/>
          </p:nvPr>
        </p:nvSpPr>
        <p:spPr/>
        <p:txBody>
          <a:bodyPr/>
          <a:lstStyle/>
          <a:p>
            <a:pPr>
              <a:buFont typeface="Wingdings" pitchFamily="2" charset="2"/>
              <a:buChar char="Ø"/>
            </a:pPr>
            <a:r>
              <a:rPr lang="it-IT" smtClean="0"/>
              <a:t>In “The concept of human dignity and the realistic utopia of human rights” complete version in C.Corradetti (Ed.), Phil.Dimensions of Human Rights, Springer 2012</a:t>
            </a:r>
          </a:p>
          <a:p>
            <a:pPr>
              <a:buFont typeface="Wingdings" pitchFamily="2" charset="2"/>
              <a:buChar char="Ø"/>
            </a:pPr>
            <a:endParaRPr lang="it-IT" smtClean="0"/>
          </a:p>
          <a:p>
            <a:pPr>
              <a:buFont typeface="Wingdings" pitchFamily="2" charset="2"/>
              <a:buChar char="Ø"/>
            </a:pPr>
            <a:r>
              <a:rPr lang="it-IT" smtClean="0"/>
              <a:t>How does this change the justificatory framework? </a:t>
            </a:r>
          </a:p>
          <a:p>
            <a:pPr>
              <a:buFont typeface="Wingdings" pitchFamily="2" charset="2"/>
              <a:buChar char="Ø"/>
            </a:pPr>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Habermas on Human Dignity</a:t>
            </a:r>
            <a:endParaRPr lang="it-IT"/>
          </a:p>
        </p:txBody>
      </p:sp>
      <p:sp>
        <p:nvSpPr>
          <p:cNvPr id="3" name="Segnaposto contenuto 2"/>
          <p:cNvSpPr>
            <a:spLocks noGrp="1"/>
          </p:cNvSpPr>
          <p:nvPr>
            <p:ph idx="1"/>
          </p:nvPr>
        </p:nvSpPr>
        <p:spPr/>
        <p:txBody>
          <a:bodyPr/>
          <a:lstStyle/>
          <a:p>
            <a:pPr>
              <a:buNone/>
            </a:pPr>
            <a:r>
              <a:rPr lang="it-IT" smtClean="0"/>
              <a:t>Thesis: </a:t>
            </a:r>
          </a:p>
          <a:p>
            <a:pPr>
              <a:buNone/>
            </a:pPr>
            <a:r>
              <a:rPr lang="it-IT" smtClean="0"/>
              <a:t>Human Rights are older codifications than Human Dignity, but this notion was </a:t>
            </a:r>
            <a:r>
              <a:rPr lang="it-IT" u="sng" smtClean="0"/>
              <a:t>implicit…</a:t>
            </a:r>
          </a:p>
          <a:p>
            <a:pPr>
              <a:buNone/>
            </a:pPr>
            <a:endParaRPr lang="it-IT" u="sng" smtClean="0"/>
          </a:p>
          <a:p>
            <a:pPr>
              <a:buNone/>
            </a:pPr>
            <a:r>
              <a:rPr lang="it-IT" smtClean="0"/>
              <a:t>In what sense? </a:t>
            </a:r>
          </a:p>
          <a:p>
            <a:pPr>
              <a:buNone/>
            </a:pPr>
            <a:endParaRPr lang="it-IT" smtClean="0"/>
          </a:p>
          <a:p>
            <a:pPr>
              <a:buNone/>
            </a:pPr>
            <a:r>
              <a:rPr lang="it-IT" smtClean="0"/>
              <a:t>Human rights have always concerned violations of  a moral worthiness etc.</a:t>
            </a:r>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800" b="1" dirty="0"/>
              <a:t>Types </a:t>
            </a:r>
            <a:r>
              <a:rPr lang="nb-NO" sz="4800" b="1" dirty="0" err="1"/>
              <a:t>of</a:t>
            </a:r>
            <a:r>
              <a:rPr lang="nb-NO" sz="4800" b="1" dirty="0"/>
              <a:t> </a:t>
            </a:r>
            <a:r>
              <a:rPr lang="nb-NO" sz="4800" b="1" dirty="0" err="1"/>
              <a:t>Validity</a:t>
            </a:r>
            <a:r>
              <a:rPr lang="nb-NO" sz="4800" b="1" dirty="0"/>
              <a:t> </a:t>
            </a:r>
            <a:r>
              <a:rPr lang="nb-NO" sz="4800" b="1" dirty="0" err="1"/>
              <a:t>of</a:t>
            </a:r>
            <a:r>
              <a:rPr lang="nb-NO" sz="4800" b="1" dirty="0"/>
              <a:t> Law</a:t>
            </a:r>
            <a:endParaRPr lang="nb-NO" dirty="0"/>
          </a:p>
        </p:txBody>
      </p:sp>
      <p:sp>
        <p:nvSpPr>
          <p:cNvPr id="3" name="Content Placeholder 2"/>
          <p:cNvSpPr>
            <a:spLocks noGrp="1"/>
          </p:cNvSpPr>
          <p:nvPr>
            <p:ph idx="1"/>
          </p:nvPr>
        </p:nvSpPr>
        <p:spPr>
          <a:xfrm>
            <a:off x="467544" y="1916832"/>
            <a:ext cx="8229600" cy="4389120"/>
          </a:xfrm>
        </p:spPr>
        <p:txBody>
          <a:bodyPr/>
          <a:lstStyle/>
          <a:p>
            <a:pPr marL="0" indent="0">
              <a:buNone/>
            </a:pPr>
            <a:endParaRPr lang="nb-NO" dirty="0" smtClean="0"/>
          </a:p>
          <a:p>
            <a:pPr marL="0" indent="0" algn="just">
              <a:buNone/>
            </a:pPr>
            <a:endParaRPr lang="nb-NO" sz="2800" dirty="0" smtClean="0"/>
          </a:p>
          <a:p>
            <a:pPr algn="just">
              <a:buFont typeface="Wingdings" panose="05000000000000000000" pitchFamily="2" charset="2"/>
              <a:buChar char="Ø"/>
            </a:pPr>
            <a:r>
              <a:rPr lang="nb-NO" sz="2800" u="sng" dirty="0" err="1" smtClean="0"/>
              <a:t>Necessary</a:t>
            </a:r>
            <a:r>
              <a:rPr lang="nb-NO" sz="2800" u="sng" dirty="0" smtClean="0"/>
              <a:t>/</a:t>
            </a:r>
            <a:r>
              <a:rPr lang="nb-NO" sz="2800" u="sng" dirty="0" err="1" smtClean="0"/>
              <a:t>Internal</a:t>
            </a:r>
            <a:r>
              <a:rPr lang="nb-NO" sz="2800" dirty="0" smtClean="0"/>
              <a:t> standards </a:t>
            </a:r>
            <a:r>
              <a:rPr lang="nb-NO" sz="2800" dirty="0" err="1" smtClean="0"/>
              <a:t>of</a:t>
            </a:r>
            <a:r>
              <a:rPr lang="nb-NO" sz="2800" dirty="0" smtClean="0"/>
              <a:t> </a:t>
            </a:r>
            <a:r>
              <a:rPr lang="nb-NO" sz="2800" dirty="0" err="1" smtClean="0"/>
              <a:t>validity</a:t>
            </a:r>
            <a:r>
              <a:rPr lang="nb-NO" sz="2800" dirty="0" smtClean="0"/>
              <a:t> </a:t>
            </a:r>
            <a:r>
              <a:rPr lang="nb-NO" sz="2800" dirty="0" err="1" smtClean="0"/>
              <a:t>of</a:t>
            </a:r>
            <a:r>
              <a:rPr lang="nb-NO" sz="2800" dirty="0" smtClean="0"/>
              <a:t> </a:t>
            </a:r>
            <a:r>
              <a:rPr lang="nb-NO" sz="2800" dirty="0" err="1" smtClean="0"/>
              <a:t>law</a:t>
            </a:r>
            <a:endParaRPr lang="nb-NO" sz="2800" dirty="0"/>
          </a:p>
          <a:p>
            <a:pPr marL="0" indent="0" algn="just">
              <a:buNone/>
            </a:pPr>
            <a:r>
              <a:rPr lang="nb-NO" sz="2800" dirty="0" smtClean="0"/>
              <a:t> </a:t>
            </a:r>
          </a:p>
          <a:p>
            <a:pPr marL="0" indent="0" algn="just">
              <a:buNone/>
            </a:pPr>
            <a:r>
              <a:rPr lang="nb-NO" sz="2800" dirty="0" smtClean="0"/>
              <a:t>i.e. </a:t>
            </a:r>
            <a:r>
              <a:rPr lang="nb-NO" sz="2800" dirty="0" err="1"/>
              <a:t>Morality</a:t>
            </a:r>
            <a:r>
              <a:rPr lang="nb-NO" sz="2800" dirty="0"/>
              <a:t> as an </a:t>
            </a:r>
            <a:r>
              <a:rPr lang="nb-NO" sz="2800" dirty="0" err="1" smtClean="0"/>
              <a:t>internal</a:t>
            </a:r>
            <a:r>
              <a:rPr lang="nb-NO" sz="2800" dirty="0" smtClean="0"/>
              <a:t> </a:t>
            </a:r>
            <a:r>
              <a:rPr lang="nb-NO" sz="2800" dirty="0" err="1" smtClean="0"/>
              <a:t>source</a:t>
            </a:r>
            <a:r>
              <a:rPr lang="nb-NO" sz="2800" dirty="0" smtClean="0"/>
              <a:t> </a:t>
            </a:r>
            <a:r>
              <a:rPr lang="nb-NO" sz="2800" dirty="0" err="1" smtClean="0"/>
              <a:t>of</a:t>
            </a:r>
            <a:r>
              <a:rPr lang="nb-NO" sz="2800" dirty="0" smtClean="0"/>
              <a:t> </a:t>
            </a:r>
            <a:r>
              <a:rPr lang="nb-NO" sz="2800" dirty="0" err="1" smtClean="0"/>
              <a:t>validity</a:t>
            </a:r>
            <a:r>
              <a:rPr lang="nb-NO" sz="2800" dirty="0" smtClean="0"/>
              <a:t> </a:t>
            </a:r>
          </a:p>
          <a:p>
            <a:pPr marL="0" indent="0" algn="just">
              <a:buNone/>
            </a:pPr>
            <a:r>
              <a:rPr lang="nb-NO" sz="2800" dirty="0" smtClean="0"/>
              <a:t>Lon Fuller,</a:t>
            </a:r>
            <a:r>
              <a:rPr lang="en-US" sz="2800" i="1" dirty="0" smtClean="0"/>
              <a:t>The </a:t>
            </a:r>
            <a:r>
              <a:rPr lang="en-US" sz="2800" i="1" dirty="0"/>
              <a:t>Morality of Law</a:t>
            </a:r>
            <a:r>
              <a:rPr lang="en-US" sz="2800" dirty="0"/>
              <a:t>, 1964</a:t>
            </a:r>
            <a:endParaRPr lang="nb-NO" sz="2800" dirty="0"/>
          </a:p>
          <a:p>
            <a:pPr marL="0" indent="0" algn="just">
              <a:buNone/>
            </a:pPr>
            <a:endParaRPr lang="nb-NO" sz="2800" dirty="0" smtClean="0"/>
          </a:p>
          <a:p>
            <a:pPr marL="0" indent="0" algn="just">
              <a:buNone/>
            </a:pPr>
            <a:endParaRPr lang="nb-NO" sz="2800" dirty="0"/>
          </a:p>
          <a:p>
            <a:pPr marL="0" indent="0">
              <a:buNone/>
            </a:pPr>
            <a:endParaRPr lang="nb-NO" dirty="0" smtClean="0"/>
          </a:p>
          <a:p>
            <a:pPr marL="0" indent="0">
              <a:buNone/>
            </a:pPr>
            <a:endParaRPr lang="nb-NO" dirty="0"/>
          </a:p>
        </p:txBody>
      </p:sp>
    </p:spTree>
    <p:extLst>
      <p:ext uri="{BB962C8B-B14F-4D97-AF65-F5344CB8AC3E}">
        <p14:creationId xmlns:p14="http://schemas.microsoft.com/office/powerpoint/2010/main" val="22357244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Habermas on Human Dignity</a:t>
            </a:r>
            <a:endParaRPr lang="it-IT"/>
          </a:p>
        </p:txBody>
      </p:sp>
      <p:sp>
        <p:nvSpPr>
          <p:cNvPr id="3" name="Segnaposto contenuto 2"/>
          <p:cNvSpPr>
            <a:spLocks noGrp="1"/>
          </p:cNvSpPr>
          <p:nvPr>
            <p:ph idx="1"/>
          </p:nvPr>
        </p:nvSpPr>
        <p:spPr/>
        <p:txBody>
          <a:bodyPr/>
          <a:lstStyle/>
          <a:p>
            <a:pPr>
              <a:buNone/>
            </a:pPr>
            <a:r>
              <a:rPr lang="it-IT" smtClean="0"/>
              <a:t>   </a:t>
            </a:r>
            <a:r>
              <a:rPr lang="it-IT" sz="3600" smtClean="0"/>
              <a:t>The genaology of “dignity” goes from the multiplicity of  different social/corporative dignities linked to honor etc. to the recognition of a universal equal dignity as moral worthiness (particulary with Kant).</a:t>
            </a:r>
            <a:endParaRPr lang="it-IT" sz="36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Habermas on Human Dignity</a:t>
            </a:r>
            <a:endParaRPr lang="it-IT"/>
          </a:p>
        </p:txBody>
      </p:sp>
      <p:sp>
        <p:nvSpPr>
          <p:cNvPr id="3" name="Segnaposto contenuto 2"/>
          <p:cNvSpPr>
            <a:spLocks noGrp="1"/>
          </p:cNvSpPr>
          <p:nvPr>
            <p:ph idx="1"/>
          </p:nvPr>
        </p:nvSpPr>
        <p:spPr/>
        <p:txBody>
          <a:bodyPr/>
          <a:lstStyle/>
          <a:p>
            <a:r>
              <a:rPr lang="it-IT" smtClean="0"/>
              <a:t>Human Dignity </a:t>
            </a:r>
          </a:p>
          <a:p>
            <a:pPr>
              <a:buNone/>
            </a:pPr>
            <a:r>
              <a:rPr lang="it-IT" smtClean="0"/>
              <a:t>   becomes “a moral ‘source’ from which all of the basic rights derive their meaning” (p.466) </a:t>
            </a:r>
          </a:p>
          <a:p>
            <a:pPr>
              <a:buNone/>
            </a:pPr>
            <a:r>
              <a:rPr lang="it-IT" smtClean="0"/>
              <a:t>   </a:t>
            </a:r>
          </a:p>
          <a:p>
            <a:pPr>
              <a:buNone/>
            </a:pPr>
            <a:r>
              <a:rPr lang="it-IT" smtClean="0"/>
              <a:t>“The euristic function of human dignity is the key to the logical interconnections between these four categories of rights” [economic, social, cultural, civil and political rights] (p.468)</a:t>
            </a:r>
          </a:p>
          <a:p>
            <a:pPr>
              <a:buNone/>
            </a:pPr>
            <a:r>
              <a:rPr lang="it-IT" smtClean="0"/>
              <a:t>“Human dignity grounds the indivisibility of  all categories of human rights” (p.468)</a:t>
            </a:r>
            <a:endParaRPr lang="it-IT"/>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Habermas on Human Dignity</a:t>
            </a:r>
            <a:endParaRPr lang="it-IT"/>
          </a:p>
        </p:txBody>
      </p:sp>
      <p:sp>
        <p:nvSpPr>
          <p:cNvPr id="3" name="Segnaposto contenuto 2"/>
          <p:cNvSpPr>
            <a:spLocks noGrp="1"/>
          </p:cNvSpPr>
          <p:nvPr>
            <p:ph idx="1"/>
          </p:nvPr>
        </p:nvSpPr>
        <p:spPr/>
        <p:txBody>
          <a:bodyPr>
            <a:normAutofit lnSpcReduction="10000"/>
          </a:bodyPr>
          <a:lstStyle/>
          <a:p>
            <a:pPr>
              <a:buNone/>
            </a:pPr>
            <a:r>
              <a:rPr lang="it-IT" smtClean="0"/>
              <a:t>Mainteinance of the co-originality thesis p.473</a:t>
            </a:r>
          </a:p>
          <a:p>
            <a:pPr>
              <a:buNone/>
            </a:pPr>
            <a:endParaRPr lang="it-IT" smtClean="0"/>
          </a:p>
          <a:p>
            <a:pPr>
              <a:buNone/>
            </a:pPr>
            <a:r>
              <a:rPr lang="it-IT" smtClean="0"/>
              <a:t>“As a modern legal concept, human dignity is associated with the status that citizens assume in the self-created political order. As addresses, citizens can come to enjoy the rights that protect their human dignity only by first uniting as authors of the democratic undertaking…a political order based on human rights”</a:t>
            </a:r>
          </a:p>
          <a:p>
            <a:pPr>
              <a:buNone/>
            </a:pPr>
            <a:endParaRPr lang="it-IT" smtClean="0"/>
          </a:p>
          <a:p>
            <a:pPr>
              <a:buNone/>
            </a:pPr>
            <a:r>
              <a:rPr lang="it-IT" smtClean="0"/>
              <a:t>Explicit ref. in note 15:  “Thus human rights are not opposed to democracy but are co-original”</a:t>
            </a:r>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800" b="1" dirty="0"/>
              <a:t>Types </a:t>
            </a:r>
            <a:r>
              <a:rPr lang="nb-NO" sz="4800" b="1" dirty="0" err="1"/>
              <a:t>of</a:t>
            </a:r>
            <a:r>
              <a:rPr lang="nb-NO" sz="4800" b="1" dirty="0"/>
              <a:t> </a:t>
            </a:r>
            <a:r>
              <a:rPr lang="nb-NO" sz="4800" b="1" dirty="0" err="1"/>
              <a:t>Validity</a:t>
            </a:r>
            <a:r>
              <a:rPr lang="nb-NO" sz="4800" b="1" dirty="0"/>
              <a:t> </a:t>
            </a:r>
            <a:r>
              <a:rPr lang="nb-NO" sz="4800" b="1" dirty="0" err="1"/>
              <a:t>of</a:t>
            </a:r>
            <a:r>
              <a:rPr lang="nb-NO" sz="4800" b="1" dirty="0"/>
              <a:t> Law</a:t>
            </a:r>
            <a:endParaRPr lang="nb-NO" dirty="0"/>
          </a:p>
        </p:txBody>
      </p:sp>
      <p:sp>
        <p:nvSpPr>
          <p:cNvPr id="3" name="Content Placeholder 2"/>
          <p:cNvSpPr>
            <a:spLocks noGrp="1"/>
          </p:cNvSpPr>
          <p:nvPr>
            <p:ph idx="1"/>
          </p:nvPr>
        </p:nvSpPr>
        <p:spPr/>
        <p:txBody>
          <a:bodyPr>
            <a:normAutofit fontScale="85000" lnSpcReduction="20000"/>
          </a:bodyPr>
          <a:lstStyle/>
          <a:p>
            <a:pPr marL="0" indent="0">
              <a:buNone/>
            </a:pPr>
            <a:r>
              <a:rPr lang="nb-NO" dirty="0" smtClean="0"/>
              <a:t>Fuller</a:t>
            </a:r>
          </a:p>
          <a:p>
            <a:pPr marL="0" indent="0">
              <a:buNone/>
            </a:pPr>
            <a:r>
              <a:rPr lang="nb-NO" dirty="0" err="1" smtClean="0"/>
              <a:t>Rex’s</a:t>
            </a:r>
            <a:r>
              <a:rPr lang="nb-NO" dirty="0" smtClean="0"/>
              <a:t> </a:t>
            </a:r>
            <a:r>
              <a:rPr lang="nb-NO" dirty="0" err="1" smtClean="0"/>
              <a:t>example</a:t>
            </a:r>
            <a:r>
              <a:rPr lang="nb-NO" dirty="0" smtClean="0"/>
              <a:t>: </a:t>
            </a:r>
            <a:r>
              <a:rPr lang="nb-NO" dirty="0" err="1" smtClean="0"/>
              <a:t>imagine</a:t>
            </a:r>
            <a:r>
              <a:rPr lang="nb-NO" dirty="0" smtClean="0"/>
              <a:t> a </a:t>
            </a:r>
            <a:r>
              <a:rPr lang="nb-NO" dirty="0" err="1" smtClean="0"/>
              <a:t>king</a:t>
            </a:r>
            <a:r>
              <a:rPr lang="nb-NO" dirty="0" smtClean="0"/>
              <a:t> (Rex) </a:t>
            </a:r>
            <a:r>
              <a:rPr lang="nb-NO" dirty="0" err="1" smtClean="0"/>
              <a:t>who</a:t>
            </a:r>
            <a:r>
              <a:rPr lang="nb-NO" dirty="0" smtClean="0"/>
              <a:t> has to </a:t>
            </a:r>
            <a:r>
              <a:rPr lang="nb-NO" dirty="0" err="1" smtClean="0"/>
              <a:t>establish</a:t>
            </a:r>
            <a:r>
              <a:rPr lang="nb-NO" dirty="0" smtClean="0"/>
              <a:t> a legal system etc.</a:t>
            </a:r>
          </a:p>
          <a:p>
            <a:pPr marL="0" indent="0">
              <a:buNone/>
            </a:pPr>
            <a:endParaRPr lang="nb-NO" dirty="0" smtClean="0"/>
          </a:p>
          <a:p>
            <a:pPr>
              <a:buFont typeface="Wingdings" panose="05000000000000000000" pitchFamily="2" charset="2"/>
              <a:buChar char="Ø"/>
            </a:pPr>
            <a:r>
              <a:rPr lang="nb-NO" dirty="0" smtClean="0"/>
              <a:t>Law as “</a:t>
            </a:r>
            <a:r>
              <a:rPr lang="nb-NO" dirty="0" err="1" smtClean="0"/>
              <a:t>purposive</a:t>
            </a:r>
            <a:r>
              <a:rPr lang="nb-NO" dirty="0" smtClean="0"/>
              <a:t> </a:t>
            </a:r>
            <a:r>
              <a:rPr lang="nb-NO" dirty="0" err="1"/>
              <a:t>activity</a:t>
            </a:r>
            <a:r>
              <a:rPr lang="nb-NO" dirty="0" smtClean="0"/>
              <a:t>” </a:t>
            </a:r>
          </a:p>
          <a:p>
            <a:pPr marL="0" indent="0">
              <a:buNone/>
            </a:pPr>
            <a:r>
              <a:rPr lang="nb-NO" dirty="0" smtClean="0"/>
              <a:t>“</a:t>
            </a:r>
            <a:r>
              <a:rPr lang="nb-NO" dirty="0" err="1" smtClean="0"/>
              <a:t>the</a:t>
            </a:r>
            <a:r>
              <a:rPr lang="nb-NO" dirty="0"/>
              <a:t> </a:t>
            </a:r>
            <a:r>
              <a:rPr lang="en-US" dirty="0" smtClean="0"/>
              <a:t>enterprise </a:t>
            </a:r>
            <a:r>
              <a:rPr lang="en-US" dirty="0"/>
              <a:t>of subjecting human conduct to the governance of rules” Fuller </a:t>
            </a:r>
            <a:r>
              <a:rPr lang="en-US" dirty="0" smtClean="0"/>
              <a:t>(1964, p.106 second </a:t>
            </a:r>
            <a:r>
              <a:rPr lang="en-US" dirty="0"/>
              <a:t>edition, 1969</a:t>
            </a:r>
            <a:r>
              <a:rPr lang="en-US" dirty="0" smtClean="0"/>
              <a:t>)</a:t>
            </a:r>
            <a:r>
              <a:rPr lang="nb-NO" dirty="0" smtClean="0"/>
              <a:t>.</a:t>
            </a:r>
          </a:p>
          <a:p>
            <a:pPr marL="0" indent="0">
              <a:buNone/>
            </a:pPr>
            <a:endParaRPr lang="nb-NO" dirty="0"/>
          </a:p>
          <a:p>
            <a:pPr marL="0" indent="0">
              <a:buNone/>
            </a:pPr>
            <a:r>
              <a:rPr lang="nb-NO" dirty="0" err="1" smtClean="0"/>
              <a:t>There</a:t>
            </a:r>
            <a:r>
              <a:rPr lang="nb-NO" dirty="0" smtClean="0"/>
              <a:t> </a:t>
            </a:r>
            <a:r>
              <a:rPr lang="nb-NO" dirty="0" err="1" smtClean="0"/>
              <a:t>are</a:t>
            </a:r>
            <a:r>
              <a:rPr lang="nb-NO" dirty="0" smtClean="0"/>
              <a:t> 8 </a:t>
            </a:r>
            <a:r>
              <a:rPr lang="nb-NO" dirty="0" err="1" smtClean="0"/>
              <a:t>pitfalls</a:t>
            </a:r>
            <a:r>
              <a:rPr lang="nb-NO" dirty="0" smtClean="0"/>
              <a:t> to be </a:t>
            </a:r>
            <a:r>
              <a:rPr lang="nb-NO" dirty="0" err="1" smtClean="0"/>
              <a:t>avoided</a:t>
            </a:r>
            <a:r>
              <a:rPr lang="nb-NO" dirty="0" smtClean="0"/>
              <a:t> in order for a system </a:t>
            </a:r>
            <a:r>
              <a:rPr lang="nb-NO" dirty="0" err="1" smtClean="0"/>
              <a:t>of</a:t>
            </a:r>
            <a:r>
              <a:rPr lang="nb-NO" dirty="0" smtClean="0"/>
              <a:t> </a:t>
            </a:r>
            <a:r>
              <a:rPr lang="nb-NO" dirty="0" err="1" smtClean="0"/>
              <a:t>law</a:t>
            </a:r>
            <a:r>
              <a:rPr lang="nb-NO" dirty="0" smtClean="0"/>
              <a:t> to be valid (</a:t>
            </a:r>
            <a:r>
              <a:rPr lang="nb-NO" dirty="0" err="1" smtClean="0"/>
              <a:t>see</a:t>
            </a:r>
            <a:r>
              <a:rPr lang="nb-NO" dirty="0" smtClean="0"/>
              <a:t> </a:t>
            </a:r>
            <a:r>
              <a:rPr lang="nb-NO" dirty="0" err="1" smtClean="0"/>
              <a:t>next</a:t>
            </a:r>
            <a:r>
              <a:rPr lang="nb-NO" dirty="0" smtClean="0"/>
              <a:t> slide):</a:t>
            </a:r>
          </a:p>
          <a:p>
            <a:pPr marL="0" indent="0">
              <a:buNone/>
            </a:pPr>
            <a:endParaRPr lang="en-US" dirty="0"/>
          </a:p>
          <a:p>
            <a:pPr marL="0" indent="0">
              <a:buNone/>
            </a:pPr>
            <a:r>
              <a:rPr lang="en-US" dirty="0" smtClean="0"/>
              <a:t>“</a:t>
            </a:r>
            <a:r>
              <a:rPr lang="en-US" dirty="0"/>
              <a:t>A total failure in any one of these eight directions does not simply result in a bad system of law; it results in something that is not properly called a legal system at all” (Fuller 1964, p. 39).</a:t>
            </a:r>
            <a:endParaRPr lang="nb-NO" dirty="0" smtClean="0"/>
          </a:p>
          <a:p>
            <a:pPr marL="0" indent="0">
              <a:buNone/>
            </a:pPr>
            <a:endParaRPr lang="nb-NO" dirty="0"/>
          </a:p>
          <a:p>
            <a:pPr marL="0" indent="0">
              <a:buNone/>
            </a:pPr>
            <a:endParaRPr lang="nb-NO" dirty="0"/>
          </a:p>
        </p:txBody>
      </p:sp>
    </p:spTree>
    <p:extLst>
      <p:ext uri="{BB962C8B-B14F-4D97-AF65-F5344CB8AC3E}">
        <p14:creationId xmlns:p14="http://schemas.microsoft.com/office/powerpoint/2010/main" val="1252297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5400" b="1" dirty="0"/>
              <a:t>Types </a:t>
            </a:r>
            <a:r>
              <a:rPr lang="nb-NO" sz="5400" b="1" dirty="0" err="1"/>
              <a:t>of</a:t>
            </a:r>
            <a:r>
              <a:rPr lang="nb-NO" sz="5400" b="1" dirty="0"/>
              <a:t> </a:t>
            </a:r>
            <a:r>
              <a:rPr lang="nb-NO" sz="5400" b="1" dirty="0" err="1"/>
              <a:t>Validity</a:t>
            </a:r>
            <a:r>
              <a:rPr lang="nb-NO" sz="5400" b="1" dirty="0"/>
              <a:t> </a:t>
            </a:r>
            <a:r>
              <a:rPr lang="nb-NO" sz="5400" b="1" dirty="0" err="1"/>
              <a:t>of</a:t>
            </a:r>
            <a:r>
              <a:rPr lang="nb-NO" sz="5400" b="1" dirty="0"/>
              <a:t> Law</a:t>
            </a:r>
            <a:endParaRPr lang="nb-NO" dirty="0"/>
          </a:p>
        </p:txBody>
      </p:sp>
      <p:sp>
        <p:nvSpPr>
          <p:cNvPr id="3" name="Content Placeholder 2"/>
          <p:cNvSpPr>
            <a:spLocks noGrp="1"/>
          </p:cNvSpPr>
          <p:nvPr>
            <p:ph idx="1"/>
          </p:nvPr>
        </p:nvSpPr>
        <p:spPr/>
        <p:txBody>
          <a:bodyPr>
            <a:normAutofit fontScale="92500" lnSpcReduction="20000"/>
          </a:bodyPr>
          <a:lstStyle/>
          <a:p>
            <a:r>
              <a:rPr lang="en-US" dirty="0"/>
              <a:t>The lack of rules or law, which leads to </a:t>
            </a:r>
            <a:r>
              <a:rPr lang="en-US" i="1" dirty="0"/>
              <a:t>ad hoc</a:t>
            </a:r>
            <a:r>
              <a:rPr lang="en-US" dirty="0"/>
              <a:t> and inconsistent adjudication.</a:t>
            </a:r>
          </a:p>
          <a:p>
            <a:r>
              <a:rPr lang="en-US" dirty="0"/>
              <a:t>Failure to publicize or make known the rules of law.</a:t>
            </a:r>
          </a:p>
          <a:p>
            <a:r>
              <a:rPr lang="en-US" dirty="0"/>
              <a:t>Unclear or obscure legislation that is impossible to understand.</a:t>
            </a:r>
          </a:p>
          <a:p>
            <a:r>
              <a:rPr lang="en-US" dirty="0"/>
              <a:t>Retroactive legislation.</a:t>
            </a:r>
          </a:p>
          <a:p>
            <a:r>
              <a:rPr lang="en-US" dirty="0"/>
              <a:t>Contradictions in the law.</a:t>
            </a:r>
          </a:p>
          <a:p>
            <a:r>
              <a:rPr lang="en-US" dirty="0"/>
              <a:t>Demands that are beyond the power of the subjects and the ruled.</a:t>
            </a:r>
          </a:p>
          <a:p>
            <a:r>
              <a:rPr lang="en-US" dirty="0"/>
              <a:t>Unstable legislation (ex. daily revisions of laws).</a:t>
            </a:r>
          </a:p>
          <a:p>
            <a:r>
              <a:rPr lang="en-US" dirty="0"/>
              <a:t>Divergence between adjudication/administration and legislation</a:t>
            </a:r>
          </a:p>
          <a:p>
            <a:pPr marL="0" indent="0">
              <a:buNone/>
            </a:pPr>
            <a:endParaRPr lang="nb-NO" dirty="0"/>
          </a:p>
        </p:txBody>
      </p:sp>
    </p:spTree>
    <p:extLst>
      <p:ext uri="{BB962C8B-B14F-4D97-AF65-F5344CB8AC3E}">
        <p14:creationId xmlns:p14="http://schemas.microsoft.com/office/powerpoint/2010/main" val="2446905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800" b="1" dirty="0"/>
              <a:t>Types </a:t>
            </a:r>
            <a:r>
              <a:rPr lang="nb-NO" sz="4800" b="1" dirty="0" err="1"/>
              <a:t>of</a:t>
            </a:r>
            <a:r>
              <a:rPr lang="nb-NO" sz="4800" b="1" dirty="0"/>
              <a:t> </a:t>
            </a:r>
            <a:r>
              <a:rPr lang="nb-NO" sz="4800" b="1" dirty="0" err="1"/>
              <a:t>Validity</a:t>
            </a:r>
            <a:r>
              <a:rPr lang="nb-NO" sz="4800" b="1" dirty="0"/>
              <a:t> </a:t>
            </a:r>
            <a:r>
              <a:rPr lang="nb-NO" sz="4800" b="1" dirty="0" err="1"/>
              <a:t>of</a:t>
            </a:r>
            <a:r>
              <a:rPr lang="nb-NO" sz="4800" b="1" dirty="0"/>
              <a:t> Law</a:t>
            </a:r>
            <a:endParaRPr lang="nb-NO" dirty="0"/>
          </a:p>
        </p:txBody>
      </p:sp>
      <p:sp>
        <p:nvSpPr>
          <p:cNvPr id="3" name="Content Placeholder 2"/>
          <p:cNvSpPr>
            <a:spLocks noGrp="1"/>
          </p:cNvSpPr>
          <p:nvPr>
            <p:ph idx="1"/>
          </p:nvPr>
        </p:nvSpPr>
        <p:spPr/>
        <p:txBody>
          <a:bodyPr/>
          <a:lstStyle/>
          <a:p>
            <a:endParaRPr lang="en-US" dirty="0" smtClean="0"/>
          </a:p>
          <a:p>
            <a:r>
              <a:rPr lang="en-US" dirty="0" smtClean="0"/>
              <a:t>Hart’s criticism of Fuller's thesis:</a:t>
            </a:r>
          </a:p>
          <a:p>
            <a:pPr marL="0" indent="0">
              <a:buNone/>
            </a:pPr>
            <a:r>
              <a:rPr lang="en-US" dirty="0" smtClean="0"/>
              <a:t> </a:t>
            </a:r>
          </a:p>
          <a:p>
            <a:pPr>
              <a:buFont typeface="Wingdings" panose="05000000000000000000" pitchFamily="2" charset="2"/>
              <a:buChar char="ü"/>
            </a:pPr>
            <a:r>
              <a:rPr lang="en-US" dirty="0" smtClean="0"/>
              <a:t>these </a:t>
            </a:r>
            <a:r>
              <a:rPr lang="en-US" dirty="0"/>
              <a:t>principles are merely ones of </a:t>
            </a:r>
            <a:r>
              <a:rPr lang="en-US" dirty="0" smtClean="0"/>
              <a:t>efficacy and not of morality. One </a:t>
            </a:r>
            <a:r>
              <a:rPr lang="en-US" dirty="0"/>
              <a:t>could just </a:t>
            </a:r>
            <a:r>
              <a:rPr lang="en-US" dirty="0" smtClean="0"/>
              <a:t>have </a:t>
            </a:r>
            <a:r>
              <a:rPr lang="en-US" dirty="0"/>
              <a:t>an inner </a:t>
            </a:r>
            <a:r>
              <a:rPr lang="en-US" dirty="0" smtClean="0"/>
              <a:t>morality of poisoning as an </a:t>
            </a:r>
            <a:r>
              <a:rPr lang="en-US" dirty="0"/>
              <a:t>inner morality of </a:t>
            </a:r>
            <a:r>
              <a:rPr lang="en-US" dirty="0" smtClean="0"/>
              <a:t>law.</a:t>
            </a:r>
            <a:endParaRPr lang="nb-NO" dirty="0"/>
          </a:p>
        </p:txBody>
      </p:sp>
    </p:spTree>
    <p:extLst>
      <p:ext uri="{BB962C8B-B14F-4D97-AF65-F5344CB8AC3E}">
        <p14:creationId xmlns:p14="http://schemas.microsoft.com/office/powerpoint/2010/main" val="3264222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800" b="1" dirty="0"/>
              <a:t>Types </a:t>
            </a:r>
            <a:r>
              <a:rPr lang="nb-NO" sz="4800" b="1" dirty="0" err="1"/>
              <a:t>of</a:t>
            </a:r>
            <a:r>
              <a:rPr lang="nb-NO" sz="4800" b="1" dirty="0"/>
              <a:t> </a:t>
            </a:r>
            <a:r>
              <a:rPr lang="nb-NO" sz="4800" b="1" dirty="0" err="1"/>
              <a:t>Validity</a:t>
            </a:r>
            <a:r>
              <a:rPr lang="nb-NO" sz="4800" b="1" dirty="0"/>
              <a:t> </a:t>
            </a:r>
            <a:r>
              <a:rPr lang="nb-NO" sz="4800" b="1" dirty="0" err="1"/>
              <a:t>of</a:t>
            </a:r>
            <a:r>
              <a:rPr lang="nb-NO" sz="4800" b="1" dirty="0"/>
              <a:t> Law</a:t>
            </a:r>
            <a:endParaRPr lang="nb-NO" dirty="0"/>
          </a:p>
        </p:txBody>
      </p:sp>
      <p:sp>
        <p:nvSpPr>
          <p:cNvPr id="3" name="Content Placeholder 2"/>
          <p:cNvSpPr>
            <a:spLocks noGrp="1"/>
          </p:cNvSpPr>
          <p:nvPr>
            <p:ph idx="1"/>
          </p:nvPr>
        </p:nvSpPr>
        <p:spPr/>
        <p:txBody>
          <a:bodyPr>
            <a:normAutofit/>
          </a:bodyPr>
          <a:lstStyle/>
          <a:p>
            <a:pPr marL="0" indent="0" algn="just">
              <a:buNone/>
            </a:pPr>
            <a:endParaRPr lang="nb-NO" sz="2800" dirty="0" smtClean="0"/>
          </a:p>
          <a:p>
            <a:pPr marL="0" indent="0" algn="just">
              <a:buNone/>
            </a:pPr>
            <a:endParaRPr lang="nb-NO" sz="2800" dirty="0"/>
          </a:p>
          <a:p>
            <a:pPr algn="just">
              <a:buFont typeface="Wingdings" panose="05000000000000000000" pitchFamily="2" charset="2"/>
              <a:buChar char="Ø"/>
            </a:pPr>
            <a:r>
              <a:rPr lang="nb-NO" sz="2800" u="sng" dirty="0" err="1" smtClean="0"/>
              <a:t>Necessary</a:t>
            </a:r>
            <a:r>
              <a:rPr lang="nb-NO" sz="2800" u="sng" dirty="0" smtClean="0"/>
              <a:t>/</a:t>
            </a:r>
            <a:r>
              <a:rPr lang="nb-NO" sz="2800" u="sng" dirty="0" err="1" smtClean="0"/>
              <a:t>External</a:t>
            </a:r>
            <a:r>
              <a:rPr lang="nb-NO" sz="2800" u="sng" dirty="0" smtClean="0"/>
              <a:t> </a:t>
            </a:r>
            <a:r>
              <a:rPr lang="nb-NO" sz="2800" u="sng" dirty="0" err="1" smtClean="0"/>
              <a:t>Validity</a:t>
            </a:r>
            <a:r>
              <a:rPr lang="nb-NO" sz="2800" u="sng" dirty="0" smtClean="0"/>
              <a:t> </a:t>
            </a:r>
            <a:r>
              <a:rPr lang="nb-NO" sz="2800" u="sng" dirty="0" err="1" smtClean="0"/>
              <a:t>of</a:t>
            </a:r>
            <a:r>
              <a:rPr lang="nb-NO" sz="2800" u="sng" dirty="0" smtClean="0"/>
              <a:t> Law</a:t>
            </a:r>
            <a:endParaRPr lang="nb-NO" sz="2800" u="sng" dirty="0"/>
          </a:p>
          <a:p>
            <a:pPr marL="0" indent="0" algn="just">
              <a:buNone/>
            </a:pPr>
            <a:endParaRPr lang="nb-NO" sz="2800" dirty="0" smtClean="0"/>
          </a:p>
          <a:p>
            <a:pPr marL="0" indent="0" algn="just">
              <a:buNone/>
            </a:pPr>
            <a:r>
              <a:rPr lang="nb-NO" sz="2800" dirty="0" smtClean="0"/>
              <a:t>i.e. Natural </a:t>
            </a:r>
            <a:r>
              <a:rPr lang="nb-NO" sz="2800" dirty="0"/>
              <a:t>Law as an </a:t>
            </a:r>
            <a:r>
              <a:rPr lang="nb-NO" sz="2800" dirty="0" err="1"/>
              <a:t>External</a:t>
            </a:r>
            <a:r>
              <a:rPr lang="nb-NO" sz="2800" dirty="0"/>
              <a:t> </a:t>
            </a:r>
            <a:r>
              <a:rPr lang="nb-NO" sz="2800" dirty="0" smtClean="0"/>
              <a:t>Source, </a:t>
            </a:r>
            <a:r>
              <a:rPr lang="nb-NO" sz="2800" dirty="0" err="1" smtClean="0"/>
              <a:t>i.e.Cicero</a:t>
            </a:r>
            <a:r>
              <a:rPr lang="nb-NO" sz="2800" dirty="0" smtClean="0"/>
              <a:t>. </a:t>
            </a:r>
          </a:p>
          <a:p>
            <a:pPr marL="0" indent="0">
              <a:buNone/>
            </a:pPr>
            <a:endParaRPr lang="nb-NO" dirty="0" smtClean="0"/>
          </a:p>
          <a:p>
            <a:pPr marL="0" indent="0">
              <a:buNone/>
            </a:pPr>
            <a:endParaRPr lang="nb-NO" dirty="0"/>
          </a:p>
        </p:txBody>
      </p:sp>
    </p:spTree>
    <p:extLst>
      <p:ext uri="{BB962C8B-B14F-4D97-AF65-F5344CB8AC3E}">
        <p14:creationId xmlns:p14="http://schemas.microsoft.com/office/powerpoint/2010/main" val="1146084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5400" b="1" dirty="0"/>
              <a:t>Types </a:t>
            </a:r>
            <a:r>
              <a:rPr lang="nb-NO" sz="5400" b="1" dirty="0" err="1"/>
              <a:t>of</a:t>
            </a:r>
            <a:r>
              <a:rPr lang="nb-NO" sz="5400" b="1" dirty="0"/>
              <a:t> </a:t>
            </a:r>
            <a:r>
              <a:rPr lang="nb-NO" sz="5400" b="1" dirty="0" err="1"/>
              <a:t>Validity</a:t>
            </a:r>
            <a:r>
              <a:rPr lang="nb-NO" sz="5400" b="1" dirty="0"/>
              <a:t> </a:t>
            </a:r>
            <a:r>
              <a:rPr lang="nb-NO" sz="5400" b="1" dirty="0" err="1"/>
              <a:t>of</a:t>
            </a:r>
            <a:r>
              <a:rPr lang="nb-NO" sz="5400" b="1" dirty="0"/>
              <a:t> Law</a:t>
            </a:r>
            <a:endParaRPr lang="nb-NO"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“True </a:t>
            </a:r>
            <a:r>
              <a:rPr lang="en-US" dirty="0"/>
              <a:t>law is right reason in agreement with Nature...it is of universal application, unchanging and everlasting... we need not look outside ourselves for an expounder or interpreter of it. And there will not be different laws at Rome and at Athens, or different laws now and in the future, but one eternal and unchangeable law will be valid for all nations and for all times, and there will be one master and one ruler, that is, God, over us all, for He is the author of this law, its promulgator, and its enforcing judge. Whoever is disobedient is fleeing from himself and denying his human nature, and by reason of this very fact he will suffer the worst penalties, even if he escapes what is commonly considered </a:t>
            </a:r>
            <a:r>
              <a:rPr lang="en-US" dirty="0" smtClean="0"/>
              <a:t>punishment </a:t>
            </a:r>
          </a:p>
          <a:p>
            <a:pPr marL="0" indent="0">
              <a:buNone/>
            </a:pPr>
            <a:endParaRPr lang="en-US" dirty="0" smtClean="0"/>
          </a:p>
          <a:p>
            <a:pPr marL="0" indent="0">
              <a:buNone/>
            </a:pPr>
            <a:r>
              <a:rPr lang="en-US" dirty="0" smtClean="0"/>
              <a:t>(</a:t>
            </a:r>
            <a:r>
              <a:rPr lang="nb-NO" dirty="0"/>
              <a:t>Cicero, De Re </a:t>
            </a:r>
            <a:r>
              <a:rPr lang="nb-NO" dirty="0" err="1"/>
              <a:t>Publica</a:t>
            </a:r>
            <a:r>
              <a:rPr lang="nb-NO" dirty="0"/>
              <a:t>, trans. Clinton Walker </a:t>
            </a:r>
            <a:r>
              <a:rPr lang="nb-NO" dirty="0" err="1" smtClean="0"/>
              <a:t>Keyes,Cambridge</a:t>
            </a:r>
            <a:r>
              <a:rPr lang="nb-NO" dirty="0"/>
              <a:t>, MA: Harvard </a:t>
            </a:r>
            <a:r>
              <a:rPr lang="nb-NO" dirty="0" err="1"/>
              <a:t>University</a:t>
            </a:r>
            <a:r>
              <a:rPr lang="nb-NO" dirty="0"/>
              <a:t>, </a:t>
            </a:r>
            <a:r>
              <a:rPr lang="nb-NO" dirty="0" smtClean="0"/>
              <a:t>1928, </a:t>
            </a:r>
            <a:r>
              <a:rPr lang="nb-NO" dirty="0"/>
              <a:t>III, xxii.33</a:t>
            </a:r>
            <a:r>
              <a:rPr lang="en-US" dirty="0" smtClean="0"/>
              <a:t>)”.</a:t>
            </a:r>
            <a:endParaRPr lang="nb-NO" dirty="0"/>
          </a:p>
        </p:txBody>
      </p:sp>
    </p:spTree>
    <p:extLst>
      <p:ext uri="{BB962C8B-B14F-4D97-AF65-F5344CB8AC3E}">
        <p14:creationId xmlns:p14="http://schemas.microsoft.com/office/powerpoint/2010/main" val="11009458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2259</TotalTime>
  <Words>2448</Words>
  <Application>Microsoft Office PowerPoint</Application>
  <PresentationFormat>On-screen Show (4:3)</PresentationFormat>
  <Paragraphs>268</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Equinozio</vt:lpstr>
      <vt:lpstr>Philosophical Theories of Human Rights </vt:lpstr>
      <vt:lpstr>Types of Validity of Law</vt:lpstr>
      <vt:lpstr>Types of Validity of Law</vt:lpstr>
      <vt:lpstr>Types of Validity of Law</vt:lpstr>
      <vt:lpstr>Types of Validity of Law</vt:lpstr>
      <vt:lpstr>Types of Validity of Law</vt:lpstr>
      <vt:lpstr>Types of Validity of Law</vt:lpstr>
      <vt:lpstr>Types of Validity of Law</vt:lpstr>
      <vt:lpstr>Types of Validity of Law</vt:lpstr>
      <vt:lpstr>Types of Validity of Law</vt:lpstr>
      <vt:lpstr>Types of Validity of Law</vt:lpstr>
      <vt:lpstr>Types of Validity of Law</vt:lpstr>
      <vt:lpstr>Types of Validity of Law</vt:lpstr>
      <vt:lpstr>Types of Validity of Law</vt:lpstr>
      <vt:lpstr>Types of Validity of Law</vt:lpstr>
      <vt:lpstr>Types of Validity of Law</vt:lpstr>
      <vt:lpstr>Types of Validity of Law</vt:lpstr>
      <vt:lpstr>Types of Validity of Law</vt:lpstr>
      <vt:lpstr>Habermas on Human Rights</vt:lpstr>
      <vt:lpstr>Habermas’ Political Conception of Human Rights</vt:lpstr>
      <vt:lpstr>Habermas’ co-originality thesis</vt:lpstr>
      <vt:lpstr>Habermas’ co-originality thesis</vt:lpstr>
      <vt:lpstr>Habermas’ co-originality thesis</vt:lpstr>
      <vt:lpstr>Habermas’ co-originality thesis</vt:lpstr>
      <vt:lpstr>Habermas’ co-originality thesis</vt:lpstr>
      <vt:lpstr>Habermas’ co-originality thesis</vt:lpstr>
      <vt:lpstr>Habermas’ co-originality thesis</vt:lpstr>
      <vt:lpstr>Habermas’ co-originality thesis</vt:lpstr>
      <vt:lpstr>Habermas’ co-originality thesis</vt:lpstr>
      <vt:lpstr>Habermas’ co-originality thesis</vt:lpstr>
      <vt:lpstr>Habermas’ co-originality thesis</vt:lpstr>
      <vt:lpstr>Habermas’ co-originality thesis</vt:lpstr>
      <vt:lpstr>Habermas’ co-originality thesis</vt:lpstr>
      <vt:lpstr>Habermas’ co-originality thesis</vt:lpstr>
      <vt:lpstr>Habermas’ co-originality thesis</vt:lpstr>
      <vt:lpstr>Habermas’ co-originality thesis</vt:lpstr>
      <vt:lpstr>Habermas’ co-originality thesis</vt:lpstr>
      <vt:lpstr>Habermas on Human Dignity</vt:lpstr>
      <vt:lpstr>Habermas on Human Dignity</vt:lpstr>
      <vt:lpstr>Habermas on Human Dignity</vt:lpstr>
      <vt:lpstr>Habermas on Human Dignity</vt:lpstr>
      <vt:lpstr>Habermas on Human Dignity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cultural difference require of human rights?</dc:title>
  <dc:creator>claudio</dc:creator>
  <cp:lastModifiedBy>Morten Slind Olsen</cp:lastModifiedBy>
  <cp:revision>300</cp:revision>
  <dcterms:created xsi:type="dcterms:W3CDTF">2013-04-27T16:47:51Z</dcterms:created>
  <dcterms:modified xsi:type="dcterms:W3CDTF">2014-09-24T09:05:31Z</dcterms:modified>
</cp:coreProperties>
</file>