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sldIdLst>
    <p:sldId id="256" r:id="rId2"/>
    <p:sldId id="286" r:id="rId3"/>
    <p:sldId id="299" r:id="rId4"/>
    <p:sldId id="300" r:id="rId5"/>
    <p:sldId id="301" r:id="rId6"/>
    <p:sldId id="302" r:id="rId7"/>
    <p:sldId id="303" r:id="rId8"/>
    <p:sldId id="287" r:id="rId9"/>
    <p:sldId id="274" r:id="rId10"/>
    <p:sldId id="306" r:id="rId11"/>
    <p:sldId id="305" r:id="rId12"/>
    <p:sldId id="283" r:id="rId13"/>
    <p:sldId id="304" r:id="rId14"/>
    <p:sldId id="285" r:id="rId15"/>
    <p:sldId id="259" r:id="rId16"/>
    <p:sldId id="289" r:id="rId17"/>
    <p:sldId id="265" r:id="rId18"/>
    <p:sldId id="266" r:id="rId19"/>
    <p:sldId id="267" r:id="rId20"/>
    <p:sldId id="264" r:id="rId21"/>
    <p:sldId id="295" r:id="rId22"/>
    <p:sldId id="296" r:id="rId23"/>
    <p:sldId id="297" r:id="rId24"/>
    <p:sldId id="298" r:id="rId25"/>
  </p:sldIdLst>
  <p:sldSz cx="9144000" cy="6858000" type="screen4x3"/>
  <p:notesSz cx="6805613" cy="99441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p:normalViewPr>
  <p:slideViewPr>
    <p:cSldViewPr>
      <p:cViewPr>
        <p:scale>
          <a:sx n="118" d="100"/>
          <a:sy n="118" d="100"/>
        </p:scale>
        <p:origin x="-15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099" cy="497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56514" y="0"/>
            <a:ext cx="2949099" cy="497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07415" y="4723448"/>
            <a:ext cx="4990783" cy="44748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446895"/>
            <a:ext cx="2949099" cy="49720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56514" y="9446895"/>
            <a:ext cx="2949099" cy="49720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764F5422-0F58-452E-B3EF-D68180E45CDE}" type="slidenum">
              <a:rPr lang="en-US"/>
              <a:pPr/>
              <a:t>‹#›</a:t>
            </a:fld>
            <a:endParaRPr lang="en-US"/>
          </a:p>
        </p:txBody>
      </p:sp>
    </p:spTree>
    <p:extLst>
      <p:ext uri="{BB962C8B-B14F-4D97-AF65-F5344CB8AC3E}">
        <p14:creationId xmlns:p14="http://schemas.microsoft.com/office/powerpoint/2010/main" val="23002713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96"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96"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96"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96"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3CAFC3-24C0-47B6-860C-5876EC4866B0}" type="slidenum">
              <a:rPr lang="en-US"/>
              <a:pPr/>
              <a:t>9</a:t>
            </a:fld>
            <a:endParaRPr lang="en-US"/>
          </a:p>
        </p:txBody>
      </p:sp>
      <p:sp>
        <p:nvSpPr>
          <p:cNvPr id="34818" name="Rectangle 2"/>
          <p:cNvSpPr>
            <a:spLocks noGrp="1" noRot="1" noChangeAspect="1" noChangeArrowheads="1" noTextEdit="1"/>
          </p:cNvSpPr>
          <p:nvPr>
            <p:ph type="sldImg"/>
          </p:nvPr>
        </p:nvSpPr>
        <p:spPr>
          <a:xfrm>
            <a:off x="920750" y="747713"/>
            <a:ext cx="4967288" cy="3727450"/>
          </a:xfrm>
          <a:ln/>
        </p:spPr>
      </p:sp>
      <p:sp>
        <p:nvSpPr>
          <p:cNvPr id="34819" name="Rectangle 3"/>
          <p:cNvSpPr>
            <a:spLocks noGrp="1" noChangeArrowheads="1"/>
          </p:cNvSpPr>
          <p:nvPr>
            <p:ph type="body" idx="1"/>
          </p:nvPr>
        </p:nvSpPr>
        <p:spPr>
          <a:xfrm>
            <a:off x="905840" y="4723448"/>
            <a:ext cx="4993934" cy="4473119"/>
          </a:xfrm>
        </p:spPr>
        <p:txBody>
          <a:bodyPr/>
          <a:lstStyle/>
          <a:p>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3CAFC3-24C0-47B6-860C-5876EC4866B0}" type="slidenum">
              <a:rPr lang="en-US"/>
              <a:pPr/>
              <a:t>10</a:t>
            </a:fld>
            <a:endParaRPr lang="en-US"/>
          </a:p>
        </p:txBody>
      </p:sp>
      <p:sp>
        <p:nvSpPr>
          <p:cNvPr id="34818" name="Rectangle 2"/>
          <p:cNvSpPr>
            <a:spLocks noGrp="1" noRot="1" noChangeAspect="1" noChangeArrowheads="1" noTextEdit="1"/>
          </p:cNvSpPr>
          <p:nvPr>
            <p:ph type="sldImg"/>
          </p:nvPr>
        </p:nvSpPr>
        <p:spPr>
          <a:xfrm>
            <a:off x="920750" y="747713"/>
            <a:ext cx="4967288" cy="3727450"/>
          </a:xfrm>
          <a:ln/>
        </p:spPr>
      </p:sp>
      <p:sp>
        <p:nvSpPr>
          <p:cNvPr id="34819" name="Rectangle 3"/>
          <p:cNvSpPr>
            <a:spLocks noGrp="1" noChangeArrowheads="1"/>
          </p:cNvSpPr>
          <p:nvPr>
            <p:ph type="body" idx="1"/>
          </p:nvPr>
        </p:nvSpPr>
        <p:spPr>
          <a:xfrm>
            <a:off x="905840" y="4723448"/>
            <a:ext cx="4993934" cy="4473119"/>
          </a:xfrm>
        </p:spPr>
        <p:txBody>
          <a:bodyPr/>
          <a:lstStyle/>
          <a:p>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3CAFC3-24C0-47B6-860C-5876EC4866B0}" type="slidenum">
              <a:rPr lang="en-US"/>
              <a:pPr/>
              <a:t>11</a:t>
            </a:fld>
            <a:endParaRPr lang="en-US"/>
          </a:p>
        </p:txBody>
      </p:sp>
      <p:sp>
        <p:nvSpPr>
          <p:cNvPr id="34818" name="Rectangle 2"/>
          <p:cNvSpPr>
            <a:spLocks noGrp="1" noRot="1" noChangeAspect="1" noChangeArrowheads="1" noTextEdit="1"/>
          </p:cNvSpPr>
          <p:nvPr>
            <p:ph type="sldImg"/>
          </p:nvPr>
        </p:nvSpPr>
        <p:spPr>
          <a:xfrm>
            <a:off x="920750" y="747713"/>
            <a:ext cx="4967288" cy="3727450"/>
          </a:xfrm>
          <a:ln/>
        </p:spPr>
      </p:sp>
      <p:sp>
        <p:nvSpPr>
          <p:cNvPr id="34819" name="Rectangle 3"/>
          <p:cNvSpPr>
            <a:spLocks noGrp="1" noChangeArrowheads="1"/>
          </p:cNvSpPr>
          <p:nvPr>
            <p:ph type="body" idx="1"/>
          </p:nvPr>
        </p:nvSpPr>
        <p:spPr>
          <a:xfrm>
            <a:off x="905840" y="4723448"/>
            <a:ext cx="4993934" cy="4473119"/>
          </a:xfrm>
        </p:spPr>
        <p:txBody>
          <a:bodyPr/>
          <a:lstStyle/>
          <a:p>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51B4751-55F8-4C25-8072-245A83B96D3B}" type="slidenum">
              <a:rPr lang="en-US" smtClean="0"/>
              <a:pPr/>
              <a:t>13</a:t>
            </a:fld>
            <a:endParaRPr lang="en-US" smtClean="0"/>
          </a:p>
        </p:txBody>
      </p:sp>
      <p:sp>
        <p:nvSpPr>
          <p:cNvPr id="33795" name="Rectangle 2"/>
          <p:cNvSpPr>
            <a:spLocks noGrp="1" noRot="1" noChangeAspect="1" noChangeArrowheads="1" noTextEdit="1"/>
          </p:cNvSpPr>
          <p:nvPr>
            <p:ph type="sldImg"/>
          </p:nvPr>
        </p:nvSpPr>
        <p:spPr>
          <a:xfrm>
            <a:off x="923925" y="747713"/>
            <a:ext cx="4965700" cy="3725862"/>
          </a:xfrm>
          <a:ln/>
        </p:spPr>
      </p:sp>
      <p:sp>
        <p:nvSpPr>
          <p:cNvPr id="33796" name="Rectangle 3"/>
          <p:cNvSpPr>
            <a:spLocks noGrp="1" noChangeArrowheads="1"/>
          </p:cNvSpPr>
          <p:nvPr>
            <p:ph type="body" idx="1"/>
          </p:nvPr>
        </p:nvSpPr>
        <p:spPr>
          <a:xfrm>
            <a:off x="905829" y="4723567"/>
            <a:ext cx="4993956" cy="4472701"/>
          </a:xfrm>
          <a:noFill/>
          <a:ln/>
        </p:spPr>
        <p:txBody>
          <a:bodyPr/>
          <a:lstStyle/>
          <a:p>
            <a:pPr eaLnBrk="1" hangingPunct="1"/>
            <a:endParaRPr lang="nb-N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6527C-F60C-421F-B19C-E61ADD1592FE}" type="slidenum">
              <a:rPr lang="en-US"/>
              <a:pPr/>
              <a:t>17</a:t>
            </a:fld>
            <a:endParaRPr lang="en-US"/>
          </a:p>
        </p:txBody>
      </p:sp>
      <p:sp>
        <p:nvSpPr>
          <p:cNvPr id="82946" name="Rectangle 2"/>
          <p:cNvSpPr>
            <a:spLocks noGrp="1" noRot="1" noChangeAspect="1" noChangeArrowheads="1" noTextEdit="1"/>
          </p:cNvSpPr>
          <p:nvPr>
            <p:ph type="sldImg"/>
          </p:nvPr>
        </p:nvSpPr>
        <p:spPr>
          <a:xfrm>
            <a:off x="922338" y="749300"/>
            <a:ext cx="4967287" cy="3725863"/>
          </a:xfrm>
          <a:ln/>
        </p:spPr>
      </p:sp>
      <p:sp>
        <p:nvSpPr>
          <p:cNvPr id="82947" name="Rectangle 3"/>
          <p:cNvSpPr>
            <a:spLocks noGrp="1" noChangeArrowheads="1"/>
          </p:cNvSpPr>
          <p:nvPr>
            <p:ph type="body" idx="1"/>
          </p:nvPr>
        </p:nvSpPr>
        <p:spPr>
          <a:xfrm>
            <a:off x="907200" y="4722413"/>
            <a:ext cx="4991215" cy="4472779"/>
          </a:xfrm>
        </p:spPr>
        <p:txBody>
          <a:bodyPr/>
          <a:lstStyle/>
          <a:p>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C76700-DBFB-4F5B-9787-8BED0E395BA0}" type="slidenum">
              <a:rPr lang="en-US"/>
              <a:pPr/>
              <a:t>18</a:t>
            </a:fld>
            <a:endParaRPr lang="en-US"/>
          </a:p>
        </p:txBody>
      </p:sp>
      <p:sp>
        <p:nvSpPr>
          <p:cNvPr id="84994" name="Rectangle 2"/>
          <p:cNvSpPr>
            <a:spLocks noGrp="1" noRot="1" noChangeAspect="1" noChangeArrowheads="1" noTextEdit="1"/>
          </p:cNvSpPr>
          <p:nvPr>
            <p:ph type="sldImg"/>
          </p:nvPr>
        </p:nvSpPr>
        <p:spPr>
          <a:xfrm>
            <a:off x="922338" y="749300"/>
            <a:ext cx="4967287" cy="3725863"/>
          </a:xfrm>
          <a:ln/>
        </p:spPr>
      </p:sp>
      <p:sp>
        <p:nvSpPr>
          <p:cNvPr id="84995" name="Rectangle 3"/>
          <p:cNvSpPr>
            <a:spLocks noGrp="1" noChangeArrowheads="1"/>
          </p:cNvSpPr>
          <p:nvPr>
            <p:ph type="body" idx="1"/>
          </p:nvPr>
        </p:nvSpPr>
        <p:spPr>
          <a:xfrm>
            <a:off x="907200" y="4722413"/>
            <a:ext cx="4991215" cy="4472779"/>
          </a:xfrm>
        </p:spPr>
        <p:txBody>
          <a:bodyPr/>
          <a:lstStyle/>
          <a:p>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0FD72A-ADCD-4639-9D4A-BEA91F7ACADB}" type="slidenum">
              <a:rPr lang="en-US"/>
              <a:pPr/>
              <a:t>19</a:t>
            </a:fld>
            <a:endParaRPr lang="en-US"/>
          </a:p>
        </p:txBody>
      </p:sp>
      <p:sp>
        <p:nvSpPr>
          <p:cNvPr id="87042" name="Rectangle 2"/>
          <p:cNvSpPr>
            <a:spLocks noGrp="1" noRot="1" noChangeAspect="1" noChangeArrowheads="1" noTextEdit="1"/>
          </p:cNvSpPr>
          <p:nvPr>
            <p:ph type="sldImg"/>
          </p:nvPr>
        </p:nvSpPr>
        <p:spPr>
          <a:xfrm>
            <a:off x="922338" y="749300"/>
            <a:ext cx="4967287" cy="3725863"/>
          </a:xfrm>
          <a:ln/>
        </p:spPr>
      </p:sp>
      <p:sp>
        <p:nvSpPr>
          <p:cNvPr id="87043" name="Rectangle 3"/>
          <p:cNvSpPr>
            <a:spLocks noGrp="1" noChangeArrowheads="1"/>
          </p:cNvSpPr>
          <p:nvPr>
            <p:ph type="body" idx="1"/>
          </p:nvPr>
        </p:nvSpPr>
        <p:spPr>
          <a:xfrm>
            <a:off x="907200" y="4722413"/>
            <a:ext cx="4991215" cy="4472779"/>
          </a:xfrm>
        </p:spPr>
        <p:txBody>
          <a:bodyPr/>
          <a:lstStyle/>
          <a:p>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7666D67-D156-4B72-A5A9-3B1BCF830559}" type="slidenum">
              <a:rPr lang="en-US"/>
              <a:pPr/>
              <a:t>20</a:t>
            </a:fld>
            <a:endParaRPr lang="en-US"/>
          </a:p>
        </p:txBody>
      </p:sp>
      <p:sp>
        <p:nvSpPr>
          <p:cNvPr id="40963" name="Rectangle 2"/>
          <p:cNvSpPr>
            <a:spLocks noGrp="1" noRot="1" noChangeAspect="1" noChangeArrowheads="1" noTextEdit="1"/>
          </p:cNvSpPr>
          <p:nvPr>
            <p:ph type="sldImg"/>
          </p:nvPr>
        </p:nvSpPr>
        <p:spPr>
          <a:xfrm>
            <a:off x="920750" y="747713"/>
            <a:ext cx="4967288" cy="3727450"/>
          </a:xfrm>
          <a:ln/>
        </p:spPr>
      </p:sp>
      <p:sp>
        <p:nvSpPr>
          <p:cNvPr id="40964" name="Rectangle 3"/>
          <p:cNvSpPr>
            <a:spLocks noGrp="1" noChangeArrowheads="1"/>
          </p:cNvSpPr>
          <p:nvPr>
            <p:ph type="body" idx="1"/>
          </p:nvPr>
        </p:nvSpPr>
        <p:spPr>
          <a:xfrm>
            <a:off x="906464" y="4723486"/>
            <a:ext cx="4992687" cy="4472542"/>
          </a:xfrm>
          <a:noFill/>
          <a:ln/>
        </p:spPr>
        <p:txBody>
          <a:bodyPr/>
          <a:lstStyle/>
          <a:p>
            <a:pPr eaLnBrk="1" hangingPunct="1"/>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3088" name="Picture 16" descr="bilde"/>
          <p:cNvPicPr>
            <a:picLocks noChangeAspect="1" noChangeArrowheads="1"/>
          </p:cNvPicPr>
          <p:nvPr/>
        </p:nvPicPr>
        <p:blipFill>
          <a:blip r:embed="rId2" cstate="print"/>
          <a:srcRect/>
          <a:stretch>
            <a:fillRect/>
          </a:stretch>
        </p:blipFill>
        <p:spPr bwMode="auto">
          <a:xfrm>
            <a:off x="0" y="-26988"/>
            <a:ext cx="9144000" cy="4005263"/>
          </a:xfrm>
          <a:prstGeom prst="rect">
            <a:avLst/>
          </a:prstGeom>
          <a:noFill/>
        </p:spPr>
      </p:pic>
      <p:sp>
        <p:nvSpPr>
          <p:cNvPr id="3080" name="Rectangle 8"/>
          <p:cNvSpPr>
            <a:spLocks noChangeArrowheads="1"/>
          </p:cNvSpPr>
          <p:nvPr/>
        </p:nvSpPr>
        <p:spPr bwMode="auto">
          <a:xfrm>
            <a:off x="0" y="4114800"/>
            <a:ext cx="9144000" cy="609600"/>
          </a:xfrm>
          <a:prstGeom prst="rect">
            <a:avLst/>
          </a:prstGeom>
          <a:solidFill>
            <a:schemeClr val="accent2"/>
          </a:solidFill>
          <a:ln w="9525">
            <a:noFill/>
            <a:miter lim="800000"/>
            <a:headEnd/>
            <a:tailEnd/>
          </a:ln>
        </p:spPr>
        <p:txBody>
          <a:bodyPr wrap="none" anchor="ctr"/>
          <a:lstStyle/>
          <a:p>
            <a:endParaRPr lang="nb-NO"/>
          </a:p>
        </p:txBody>
      </p:sp>
      <p:sp>
        <p:nvSpPr>
          <p:cNvPr id="3074" name="Rectangle 2"/>
          <p:cNvSpPr>
            <a:spLocks noGrp="1" noChangeArrowheads="1"/>
          </p:cNvSpPr>
          <p:nvPr>
            <p:ph type="ctrTitle"/>
          </p:nvPr>
        </p:nvSpPr>
        <p:spPr>
          <a:xfrm>
            <a:off x="685800" y="2971800"/>
            <a:ext cx="7772400" cy="762000"/>
          </a:xfrm>
        </p:spPr>
        <p:txBody>
          <a:bodyPr/>
          <a:lstStyle>
            <a:lvl1pPr>
              <a:defRPr>
                <a:solidFill>
                  <a:schemeClr val="bg1"/>
                </a:solidFill>
              </a:defRPr>
            </a:lvl1pPr>
          </a:lstStyle>
          <a:p>
            <a:r>
              <a:rPr lang="nb-NO" smtClean="0"/>
              <a:t>Klikk for å redigere tittelstil</a:t>
            </a:r>
            <a:endParaRPr lang="en-US"/>
          </a:p>
        </p:txBody>
      </p:sp>
      <p:sp>
        <p:nvSpPr>
          <p:cNvPr id="3075" name="Rectangle 3"/>
          <p:cNvSpPr>
            <a:spLocks noGrp="1" noChangeArrowheads="1"/>
          </p:cNvSpPr>
          <p:nvPr>
            <p:ph type="subTitle" idx="1"/>
          </p:nvPr>
        </p:nvSpPr>
        <p:spPr>
          <a:xfrm>
            <a:off x="685800" y="4191000"/>
            <a:ext cx="6629400" cy="457200"/>
          </a:xfrm>
        </p:spPr>
        <p:txBody>
          <a:bodyPr anchor="ctr"/>
          <a:lstStyle>
            <a:lvl1pPr marL="0" indent="0">
              <a:buFont typeface="Times" pitchFamily="96" charset="0"/>
              <a:buNone/>
              <a:defRPr sz="2800">
                <a:solidFill>
                  <a:schemeClr val="bg1"/>
                </a:solidFill>
              </a:defRPr>
            </a:lvl1pPr>
          </a:lstStyle>
          <a:p>
            <a:r>
              <a:rPr lang="nb-NO" smtClean="0"/>
              <a:t>Klikk for å redigere undertittelstil i malen</a:t>
            </a:r>
            <a:endParaRPr lang="en-US"/>
          </a:p>
        </p:txBody>
      </p:sp>
      <p:sp>
        <p:nvSpPr>
          <p:cNvPr id="3076" name="Rectangle 4"/>
          <p:cNvSpPr>
            <a:spLocks noGrp="1" noChangeArrowheads="1"/>
          </p:cNvSpPr>
          <p:nvPr>
            <p:ph type="dt" sz="half" idx="2"/>
          </p:nvPr>
        </p:nvSpPr>
        <p:spPr>
          <a:xfrm>
            <a:off x="685800" y="6477000"/>
            <a:ext cx="1905000" cy="228600"/>
          </a:xfrm>
        </p:spPr>
        <p:txBody>
          <a:bodyPr/>
          <a:lstStyle>
            <a:lvl1pPr>
              <a:defRPr>
                <a:solidFill>
                  <a:schemeClr val="tx1"/>
                </a:solidFill>
              </a:defRPr>
            </a:lvl1pPr>
          </a:lstStyle>
          <a:p>
            <a:endParaRPr lang="en-US"/>
          </a:p>
        </p:txBody>
      </p:sp>
      <p:sp>
        <p:nvSpPr>
          <p:cNvPr id="3077" name="Rectangle 5"/>
          <p:cNvSpPr>
            <a:spLocks noGrp="1" noChangeArrowheads="1"/>
          </p:cNvSpPr>
          <p:nvPr>
            <p:ph type="ftr" sz="quarter" idx="3"/>
          </p:nvPr>
        </p:nvSpPr>
        <p:spPr>
          <a:xfrm>
            <a:off x="2667000" y="6477000"/>
            <a:ext cx="3810000" cy="228600"/>
          </a:xfrm>
        </p:spPr>
        <p:txBody>
          <a:bodyPr/>
          <a:lstStyle>
            <a:lvl1pPr>
              <a:defRPr>
                <a:solidFill>
                  <a:schemeClr val="tx1"/>
                </a:solidFill>
              </a:defRPr>
            </a:lvl1pPr>
          </a:lstStyle>
          <a:p>
            <a:endParaRPr lang="en-US"/>
          </a:p>
        </p:txBody>
      </p:sp>
      <p:sp>
        <p:nvSpPr>
          <p:cNvPr id="3078" name="Rectangle 6"/>
          <p:cNvSpPr>
            <a:spLocks noGrp="1" noChangeArrowheads="1"/>
          </p:cNvSpPr>
          <p:nvPr>
            <p:ph type="sldNum" sz="quarter" idx="4"/>
          </p:nvPr>
        </p:nvSpPr>
        <p:spPr>
          <a:xfrm>
            <a:off x="6553200" y="6477000"/>
            <a:ext cx="1905000" cy="228600"/>
          </a:xfrm>
        </p:spPr>
        <p:txBody>
          <a:bodyPr/>
          <a:lstStyle>
            <a:lvl1pPr>
              <a:defRPr>
                <a:solidFill>
                  <a:schemeClr val="tx1"/>
                </a:solidFill>
              </a:defRPr>
            </a:lvl1pPr>
          </a:lstStyle>
          <a:p>
            <a:fld id="{F961EE4B-5D60-425B-A5F5-346DA7F02E5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en-US"/>
          </a:p>
        </p:txBody>
      </p:sp>
      <p:sp>
        <p:nvSpPr>
          <p:cNvPr id="5" name="Plassholder for bunntekst 4"/>
          <p:cNvSpPr>
            <a:spLocks noGrp="1"/>
          </p:cNvSpPr>
          <p:nvPr>
            <p:ph type="ftr" sz="quarter" idx="11"/>
          </p:nvPr>
        </p:nvSpPr>
        <p:spPr/>
        <p:txBody>
          <a:bodyPr/>
          <a:lstStyle>
            <a:lvl1pPr>
              <a:defRPr/>
            </a:lvl1pPr>
          </a:lstStyle>
          <a:p>
            <a:endParaRPr lang="en-US"/>
          </a:p>
        </p:txBody>
      </p:sp>
      <p:sp>
        <p:nvSpPr>
          <p:cNvPr id="6" name="Plassholder for lysbildenummer 5"/>
          <p:cNvSpPr>
            <a:spLocks noGrp="1"/>
          </p:cNvSpPr>
          <p:nvPr>
            <p:ph type="sldNum" sz="quarter" idx="12"/>
          </p:nvPr>
        </p:nvSpPr>
        <p:spPr/>
        <p:txBody>
          <a:bodyPr/>
          <a:lstStyle>
            <a:lvl1pPr>
              <a:defRPr/>
            </a:lvl1pPr>
          </a:lstStyle>
          <a:p>
            <a:fld id="{8B7C4ED1-CB59-49BA-968F-EC13E66FEAF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762000"/>
            <a:ext cx="1943100" cy="53340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85800" y="762000"/>
            <a:ext cx="5676900" cy="53340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en-US"/>
          </a:p>
        </p:txBody>
      </p:sp>
      <p:sp>
        <p:nvSpPr>
          <p:cNvPr id="5" name="Plassholder for bunntekst 4"/>
          <p:cNvSpPr>
            <a:spLocks noGrp="1"/>
          </p:cNvSpPr>
          <p:nvPr>
            <p:ph type="ftr" sz="quarter" idx="11"/>
          </p:nvPr>
        </p:nvSpPr>
        <p:spPr/>
        <p:txBody>
          <a:bodyPr/>
          <a:lstStyle>
            <a:lvl1pPr>
              <a:defRPr/>
            </a:lvl1pPr>
          </a:lstStyle>
          <a:p>
            <a:endParaRPr lang="en-US"/>
          </a:p>
        </p:txBody>
      </p:sp>
      <p:sp>
        <p:nvSpPr>
          <p:cNvPr id="6" name="Plassholder for lysbildenummer 5"/>
          <p:cNvSpPr>
            <a:spLocks noGrp="1"/>
          </p:cNvSpPr>
          <p:nvPr>
            <p:ph type="sldNum" sz="quarter" idx="12"/>
          </p:nvPr>
        </p:nvSpPr>
        <p:spPr/>
        <p:txBody>
          <a:bodyPr/>
          <a:lstStyle>
            <a:lvl1pPr>
              <a:defRPr/>
            </a:lvl1pPr>
          </a:lstStyle>
          <a:p>
            <a:fld id="{EFE865ED-3407-45DD-85AF-17B232B1DD0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en-US"/>
          </a:p>
        </p:txBody>
      </p:sp>
      <p:sp>
        <p:nvSpPr>
          <p:cNvPr id="5" name="Plassholder for bunntekst 4"/>
          <p:cNvSpPr>
            <a:spLocks noGrp="1"/>
          </p:cNvSpPr>
          <p:nvPr>
            <p:ph type="ftr" sz="quarter" idx="11"/>
          </p:nvPr>
        </p:nvSpPr>
        <p:spPr/>
        <p:txBody>
          <a:bodyPr/>
          <a:lstStyle>
            <a:lvl1pPr>
              <a:defRPr/>
            </a:lvl1pPr>
          </a:lstStyle>
          <a:p>
            <a:endParaRPr lang="en-US"/>
          </a:p>
        </p:txBody>
      </p:sp>
      <p:sp>
        <p:nvSpPr>
          <p:cNvPr id="6" name="Plassholder for lysbildenummer 5"/>
          <p:cNvSpPr>
            <a:spLocks noGrp="1"/>
          </p:cNvSpPr>
          <p:nvPr>
            <p:ph type="sldNum" sz="quarter" idx="12"/>
          </p:nvPr>
        </p:nvSpPr>
        <p:spPr/>
        <p:txBody>
          <a:bodyPr/>
          <a:lstStyle>
            <a:lvl1pPr>
              <a:defRPr/>
            </a:lvl1pPr>
          </a:lstStyle>
          <a:p>
            <a:fld id="{AEC6761D-E17D-4E44-94B6-F80C00047D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endParaRPr lang="en-US"/>
          </a:p>
        </p:txBody>
      </p:sp>
      <p:sp>
        <p:nvSpPr>
          <p:cNvPr id="5" name="Plassholder for bunntekst 4"/>
          <p:cNvSpPr>
            <a:spLocks noGrp="1"/>
          </p:cNvSpPr>
          <p:nvPr>
            <p:ph type="ftr" sz="quarter" idx="11"/>
          </p:nvPr>
        </p:nvSpPr>
        <p:spPr/>
        <p:txBody>
          <a:bodyPr/>
          <a:lstStyle>
            <a:lvl1pPr>
              <a:defRPr/>
            </a:lvl1pPr>
          </a:lstStyle>
          <a:p>
            <a:endParaRPr lang="en-US"/>
          </a:p>
        </p:txBody>
      </p:sp>
      <p:sp>
        <p:nvSpPr>
          <p:cNvPr id="6" name="Plassholder for lysbildenummer 5"/>
          <p:cNvSpPr>
            <a:spLocks noGrp="1"/>
          </p:cNvSpPr>
          <p:nvPr>
            <p:ph type="sldNum" sz="quarter" idx="12"/>
          </p:nvPr>
        </p:nvSpPr>
        <p:spPr/>
        <p:txBody>
          <a:bodyPr/>
          <a:lstStyle>
            <a:lvl1pPr>
              <a:defRPr/>
            </a:lvl1pPr>
          </a:lstStyle>
          <a:p>
            <a:fld id="{43BFB0E8-50AB-4946-A489-5C763C6559D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endParaRPr lang="en-US"/>
          </a:p>
        </p:txBody>
      </p:sp>
      <p:sp>
        <p:nvSpPr>
          <p:cNvPr id="6" name="Plassholder for bunntekst 5"/>
          <p:cNvSpPr>
            <a:spLocks noGrp="1"/>
          </p:cNvSpPr>
          <p:nvPr>
            <p:ph type="ftr" sz="quarter" idx="11"/>
          </p:nvPr>
        </p:nvSpPr>
        <p:spPr/>
        <p:txBody>
          <a:bodyPr/>
          <a:lstStyle>
            <a:lvl1pPr>
              <a:defRPr/>
            </a:lvl1pPr>
          </a:lstStyle>
          <a:p>
            <a:endParaRPr lang="en-US"/>
          </a:p>
        </p:txBody>
      </p:sp>
      <p:sp>
        <p:nvSpPr>
          <p:cNvPr id="7" name="Plassholder for lysbildenummer 6"/>
          <p:cNvSpPr>
            <a:spLocks noGrp="1"/>
          </p:cNvSpPr>
          <p:nvPr>
            <p:ph type="sldNum" sz="quarter" idx="12"/>
          </p:nvPr>
        </p:nvSpPr>
        <p:spPr/>
        <p:txBody>
          <a:bodyPr/>
          <a:lstStyle>
            <a:lvl1pPr>
              <a:defRPr/>
            </a:lvl1pPr>
          </a:lstStyle>
          <a:p>
            <a:fld id="{8C632478-8516-4A12-A751-D351C0605C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endParaRPr lang="en-US"/>
          </a:p>
        </p:txBody>
      </p:sp>
      <p:sp>
        <p:nvSpPr>
          <p:cNvPr id="8" name="Plassholder for bunntekst 7"/>
          <p:cNvSpPr>
            <a:spLocks noGrp="1"/>
          </p:cNvSpPr>
          <p:nvPr>
            <p:ph type="ftr" sz="quarter" idx="11"/>
          </p:nvPr>
        </p:nvSpPr>
        <p:spPr/>
        <p:txBody>
          <a:bodyPr/>
          <a:lstStyle>
            <a:lvl1pPr>
              <a:defRPr/>
            </a:lvl1pPr>
          </a:lstStyle>
          <a:p>
            <a:endParaRPr lang="en-US"/>
          </a:p>
        </p:txBody>
      </p:sp>
      <p:sp>
        <p:nvSpPr>
          <p:cNvPr id="9" name="Plassholder for lysbildenummer 8"/>
          <p:cNvSpPr>
            <a:spLocks noGrp="1"/>
          </p:cNvSpPr>
          <p:nvPr>
            <p:ph type="sldNum" sz="quarter" idx="12"/>
          </p:nvPr>
        </p:nvSpPr>
        <p:spPr/>
        <p:txBody>
          <a:bodyPr/>
          <a:lstStyle>
            <a:lvl1pPr>
              <a:defRPr/>
            </a:lvl1pPr>
          </a:lstStyle>
          <a:p>
            <a:fld id="{D9739C5E-9778-43DF-8F38-E15CBEE630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endParaRPr lang="en-US"/>
          </a:p>
        </p:txBody>
      </p:sp>
      <p:sp>
        <p:nvSpPr>
          <p:cNvPr id="4" name="Plassholder for bunntekst 3"/>
          <p:cNvSpPr>
            <a:spLocks noGrp="1"/>
          </p:cNvSpPr>
          <p:nvPr>
            <p:ph type="ftr" sz="quarter" idx="11"/>
          </p:nvPr>
        </p:nvSpPr>
        <p:spPr/>
        <p:txBody>
          <a:bodyPr/>
          <a:lstStyle>
            <a:lvl1pPr>
              <a:defRPr/>
            </a:lvl1pPr>
          </a:lstStyle>
          <a:p>
            <a:endParaRPr lang="en-US"/>
          </a:p>
        </p:txBody>
      </p:sp>
      <p:sp>
        <p:nvSpPr>
          <p:cNvPr id="5" name="Plassholder for lysbildenummer 4"/>
          <p:cNvSpPr>
            <a:spLocks noGrp="1"/>
          </p:cNvSpPr>
          <p:nvPr>
            <p:ph type="sldNum" sz="quarter" idx="12"/>
          </p:nvPr>
        </p:nvSpPr>
        <p:spPr/>
        <p:txBody>
          <a:bodyPr/>
          <a:lstStyle>
            <a:lvl1pPr>
              <a:defRPr/>
            </a:lvl1pPr>
          </a:lstStyle>
          <a:p>
            <a:fld id="{D40604E2-55B5-437B-96EC-D6206F8ED96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endParaRPr lang="en-US"/>
          </a:p>
        </p:txBody>
      </p:sp>
      <p:sp>
        <p:nvSpPr>
          <p:cNvPr id="3" name="Plassholder for bunntekst 2"/>
          <p:cNvSpPr>
            <a:spLocks noGrp="1"/>
          </p:cNvSpPr>
          <p:nvPr>
            <p:ph type="ftr" sz="quarter" idx="11"/>
          </p:nvPr>
        </p:nvSpPr>
        <p:spPr/>
        <p:txBody>
          <a:bodyPr/>
          <a:lstStyle>
            <a:lvl1pPr>
              <a:defRPr/>
            </a:lvl1pPr>
          </a:lstStyle>
          <a:p>
            <a:endParaRPr lang="en-US"/>
          </a:p>
        </p:txBody>
      </p:sp>
      <p:sp>
        <p:nvSpPr>
          <p:cNvPr id="4" name="Plassholder for lysbildenummer 3"/>
          <p:cNvSpPr>
            <a:spLocks noGrp="1"/>
          </p:cNvSpPr>
          <p:nvPr>
            <p:ph type="sldNum" sz="quarter" idx="12"/>
          </p:nvPr>
        </p:nvSpPr>
        <p:spPr/>
        <p:txBody>
          <a:bodyPr/>
          <a:lstStyle>
            <a:lvl1pPr>
              <a:defRPr/>
            </a:lvl1pPr>
          </a:lstStyle>
          <a:p>
            <a:fld id="{67775F16-1EFE-4377-B49B-BB4B7F73D61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en-US"/>
          </a:p>
        </p:txBody>
      </p:sp>
      <p:sp>
        <p:nvSpPr>
          <p:cNvPr id="6" name="Plassholder for bunntekst 5"/>
          <p:cNvSpPr>
            <a:spLocks noGrp="1"/>
          </p:cNvSpPr>
          <p:nvPr>
            <p:ph type="ftr" sz="quarter" idx="11"/>
          </p:nvPr>
        </p:nvSpPr>
        <p:spPr/>
        <p:txBody>
          <a:bodyPr/>
          <a:lstStyle>
            <a:lvl1pPr>
              <a:defRPr/>
            </a:lvl1pPr>
          </a:lstStyle>
          <a:p>
            <a:endParaRPr lang="en-US"/>
          </a:p>
        </p:txBody>
      </p:sp>
      <p:sp>
        <p:nvSpPr>
          <p:cNvPr id="7" name="Plassholder for lysbildenummer 6"/>
          <p:cNvSpPr>
            <a:spLocks noGrp="1"/>
          </p:cNvSpPr>
          <p:nvPr>
            <p:ph type="sldNum" sz="quarter" idx="12"/>
          </p:nvPr>
        </p:nvSpPr>
        <p:spPr/>
        <p:txBody>
          <a:bodyPr/>
          <a:lstStyle>
            <a:lvl1pPr>
              <a:defRPr/>
            </a:lvl1pPr>
          </a:lstStyle>
          <a:p>
            <a:fld id="{C7590D27-6A04-4964-B888-8666728D4B7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en-US"/>
          </a:p>
        </p:txBody>
      </p:sp>
      <p:sp>
        <p:nvSpPr>
          <p:cNvPr id="6" name="Plassholder for bunntekst 5"/>
          <p:cNvSpPr>
            <a:spLocks noGrp="1"/>
          </p:cNvSpPr>
          <p:nvPr>
            <p:ph type="ftr" sz="quarter" idx="11"/>
          </p:nvPr>
        </p:nvSpPr>
        <p:spPr/>
        <p:txBody>
          <a:bodyPr/>
          <a:lstStyle>
            <a:lvl1pPr>
              <a:defRPr/>
            </a:lvl1pPr>
          </a:lstStyle>
          <a:p>
            <a:endParaRPr lang="en-US"/>
          </a:p>
        </p:txBody>
      </p:sp>
      <p:sp>
        <p:nvSpPr>
          <p:cNvPr id="7" name="Plassholder for lysbildenummer 6"/>
          <p:cNvSpPr>
            <a:spLocks noGrp="1"/>
          </p:cNvSpPr>
          <p:nvPr>
            <p:ph type="sldNum" sz="quarter" idx="12"/>
          </p:nvPr>
        </p:nvSpPr>
        <p:spPr/>
        <p:txBody>
          <a:bodyPr/>
          <a:lstStyle>
            <a:lvl1pPr>
              <a:defRPr/>
            </a:lvl1pPr>
          </a:lstStyle>
          <a:p>
            <a:fld id="{E743097A-40B8-4297-9A89-9B9A2D667F8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400800"/>
            <a:ext cx="9144000" cy="457200"/>
          </a:xfrm>
          <a:prstGeom prst="rect">
            <a:avLst/>
          </a:prstGeom>
          <a:solidFill>
            <a:schemeClr val="folHlink"/>
          </a:solidFill>
          <a:ln w="9525">
            <a:noFill/>
            <a:miter lim="800000"/>
            <a:headEnd/>
            <a:tailEnd/>
          </a:ln>
        </p:spPr>
        <p:txBody>
          <a:bodyPr wrap="none" anchor="ctr"/>
          <a:lstStyle/>
          <a:p>
            <a:endParaRPr lang="nb-NO"/>
          </a:p>
        </p:txBody>
      </p:sp>
      <p:pic>
        <p:nvPicPr>
          <p:cNvPr id="1033" name="Picture 9" descr="LDO_PPT_02"/>
          <p:cNvPicPr>
            <a:picLocks noChangeAspect="1" noChangeArrowheads="1"/>
          </p:cNvPicPr>
          <p:nvPr/>
        </p:nvPicPr>
        <p:blipFill>
          <a:blip r:embed="rId13" cstate="print"/>
          <a:srcRect t="357" r="7742"/>
          <a:stretch>
            <a:fillRect/>
          </a:stretch>
        </p:blipFill>
        <p:spPr bwMode="auto">
          <a:xfrm>
            <a:off x="6477000" y="0"/>
            <a:ext cx="2667000" cy="1768475"/>
          </a:xfrm>
          <a:prstGeom prst="rect">
            <a:avLst/>
          </a:prstGeom>
          <a:noFill/>
        </p:spPr>
      </p:pic>
      <p:sp>
        <p:nvSpPr>
          <p:cNvPr id="1026" name="Rectangle 2"/>
          <p:cNvSpPr>
            <a:spLocks noGrp="1" noChangeArrowheads="1"/>
          </p:cNvSpPr>
          <p:nvPr>
            <p:ph type="title"/>
          </p:nvPr>
        </p:nvSpPr>
        <p:spPr bwMode="auto">
          <a:xfrm>
            <a:off x="685800" y="762000"/>
            <a:ext cx="77724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Klikk for å redigere tittelstil</a:t>
            </a:r>
          </a:p>
        </p:txBody>
      </p:sp>
      <p:sp>
        <p:nvSpPr>
          <p:cNvPr id="1027" name="Rectangle 3"/>
          <p:cNvSpPr>
            <a:spLocks noGrp="1" noChangeArrowheads="1"/>
          </p:cNvSpPr>
          <p:nvPr>
            <p:ph type="body" idx="1"/>
          </p:nvPr>
        </p:nvSpPr>
        <p:spPr bwMode="auto">
          <a:xfrm>
            <a:off x="685800" y="16764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Klikk for å redigere tekststiler i malen</a:t>
            </a:r>
          </a:p>
          <a:p>
            <a:pPr lvl="1"/>
            <a:r>
              <a:rPr lang="en-US" smtClean="0"/>
              <a:t>Andre nivå</a:t>
            </a:r>
          </a:p>
          <a:p>
            <a:pPr lvl="2"/>
            <a:r>
              <a:rPr lang="en-US" smtClean="0"/>
              <a:t>Tredje nivå</a:t>
            </a:r>
          </a:p>
          <a:p>
            <a:pPr lvl="3"/>
            <a:r>
              <a:rPr lang="en-US" smtClean="0"/>
              <a:t>Fjerde nivå</a:t>
            </a:r>
          </a:p>
          <a:p>
            <a:pPr lvl="4"/>
            <a:r>
              <a:rPr lang="en-US" smtClean="0"/>
              <a:t>Femte nivå</a:t>
            </a:r>
          </a:p>
        </p:txBody>
      </p:sp>
      <p:sp>
        <p:nvSpPr>
          <p:cNvPr id="1028" name="Rectangle 4"/>
          <p:cNvSpPr>
            <a:spLocks noGrp="1" noChangeArrowheads="1"/>
          </p:cNvSpPr>
          <p:nvPr>
            <p:ph type="dt" sz="half" idx="2"/>
          </p:nvPr>
        </p:nvSpPr>
        <p:spPr bwMode="auto">
          <a:xfrm>
            <a:off x="685800" y="6477000"/>
            <a:ext cx="1524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bg1"/>
                </a:solidFill>
              </a:defRPr>
            </a:lvl1pPr>
          </a:lstStyle>
          <a:p>
            <a:endParaRPr lang="en-US"/>
          </a:p>
        </p:txBody>
      </p:sp>
      <p:sp>
        <p:nvSpPr>
          <p:cNvPr id="1029" name="Rectangle 5"/>
          <p:cNvSpPr>
            <a:spLocks noGrp="1" noChangeArrowheads="1"/>
          </p:cNvSpPr>
          <p:nvPr>
            <p:ph type="ftr" sz="quarter" idx="3"/>
          </p:nvPr>
        </p:nvSpPr>
        <p:spPr bwMode="auto">
          <a:xfrm>
            <a:off x="2209800" y="64770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bg1"/>
                </a:solidFill>
              </a:defRPr>
            </a:lvl1pPr>
          </a:lstStyle>
          <a:p>
            <a:endParaRPr lang="en-US"/>
          </a:p>
        </p:txBody>
      </p:sp>
      <p:sp>
        <p:nvSpPr>
          <p:cNvPr id="1030" name="Rectangle 6"/>
          <p:cNvSpPr>
            <a:spLocks noGrp="1" noChangeArrowheads="1"/>
          </p:cNvSpPr>
          <p:nvPr>
            <p:ph type="sldNum" sz="quarter" idx="4"/>
          </p:nvPr>
        </p:nvSpPr>
        <p:spPr bwMode="auto">
          <a:xfrm>
            <a:off x="6553200" y="64770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fld id="{6B864D6F-5AEF-4CEE-8C72-17B1D4E10A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chemeClr val="accent1"/>
          </a:solidFill>
          <a:latin typeface="Arial" charset="0"/>
          <a:ea typeface="ヒラギノ角ゴ Pro W3" pitchFamily="96" charset="-128"/>
        </a:defRPr>
      </a:lvl2pPr>
      <a:lvl3pPr algn="l" rtl="0" eaLnBrk="1" fontAlgn="base" hangingPunct="1">
        <a:spcBef>
          <a:spcPct val="0"/>
        </a:spcBef>
        <a:spcAft>
          <a:spcPct val="0"/>
        </a:spcAft>
        <a:defRPr sz="3200">
          <a:solidFill>
            <a:schemeClr val="accent1"/>
          </a:solidFill>
          <a:latin typeface="Arial" charset="0"/>
          <a:ea typeface="ヒラギノ角ゴ Pro W3" pitchFamily="96" charset="-128"/>
        </a:defRPr>
      </a:lvl3pPr>
      <a:lvl4pPr algn="l" rtl="0" eaLnBrk="1" fontAlgn="base" hangingPunct="1">
        <a:spcBef>
          <a:spcPct val="0"/>
        </a:spcBef>
        <a:spcAft>
          <a:spcPct val="0"/>
        </a:spcAft>
        <a:defRPr sz="3200">
          <a:solidFill>
            <a:schemeClr val="accent1"/>
          </a:solidFill>
          <a:latin typeface="Arial" charset="0"/>
          <a:ea typeface="ヒラギノ角ゴ Pro W3" pitchFamily="96" charset="-128"/>
        </a:defRPr>
      </a:lvl4pPr>
      <a:lvl5pPr algn="l" rtl="0" eaLnBrk="1" fontAlgn="base" hangingPunct="1">
        <a:spcBef>
          <a:spcPct val="0"/>
        </a:spcBef>
        <a:spcAft>
          <a:spcPct val="0"/>
        </a:spcAft>
        <a:defRPr sz="3200">
          <a:solidFill>
            <a:schemeClr val="accent1"/>
          </a:solidFill>
          <a:latin typeface="Arial" charset="0"/>
          <a:ea typeface="ヒラギノ角ゴ Pro W3" pitchFamily="96" charset="-128"/>
        </a:defRPr>
      </a:lvl5pPr>
      <a:lvl6pPr marL="457200" algn="l" rtl="0" eaLnBrk="1" fontAlgn="base" hangingPunct="1">
        <a:spcBef>
          <a:spcPct val="0"/>
        </a:spcBef>
        <a:spcAft>
          <a:spcPct val="0"/>
        </a:spcAft>
        <a:defRPr sz="3200">
          <a:solidFill>
            <a:schemeClr val="accent1"/>
          </a:solidFill>
          <a:latin typeface="Arial" charset="0"/>
          <a:ea typeface="ヒラギノ角ゴ Pro W3" pitchFamily="96" charset="-128"/>
        </a:defRPr>
      </a:lvl6pPr>
      <a:lvl7pPr marL="914400" algn="l" rtl="0" eaLnBrk="1" fontAlgn="base" hangingPunct="1">
        <a:spcBef>
          <a:spcPct val="0"/>
        </a:spcBef>
        <a:spcAft>
          <a:spcPct val="0"/>
        </a:spcAft>
        <a:defRPr sz="3200">
          <a:solidFill>
            <a:schemeClr val="accent1"/>
          </a:solidFill>
          <a:latin typeface="Arial" charset="0"/>
          <a:ea typeface="ヒラギノ角ゴ Pro W3" pitchFamily="96" charset="-128"/>
        </a:defRPr>
      </a:lvl7pPr>
      <a:lvl8pPr marL="1371600" algn="l" rtl="0" eaLnBrk="1" fontAlgn="base" hangingPunct="1">
        <a:spcBef>
          <a:spcPct val="0"/>
        </a:spcBef>
        <a:spcAft>
          <a:spcPct val="0"/>
        </a:spcAft>
        <a:defRPr sz="3200">
          <a:solidFill>
            <a:schemeClr val="accent1"/>
          </a:solidFill>
          <a:latin typeface="Arial" charset="0"/>
          <a:ea typeface="ヒラギノ角ゴ Pro W3" pitchFamily="96" charset="-128"/>
        </a:defRPr>
      </a:lvl8pPr>
      <a:lvl9pPr marL="1828800" algn="l" rtl="0" eaLnBrk="1" fontAlgn="base" hangingPunct="1">
        <a:spcBef>
          <a:spcPct val="0"/>
        </a:spcBef>
        <a:spcAft>
          <a:spcPct val="0"/>
        </a:spcAft>
        <a:defRPr sz="3200">
          <a:solidFill>
            <a:schemeClr val="accent1"/>
          </a:solidFill>
          <a:latin typeface="Arial" charset="0"/>
          <a:ea typeface="ヒラギノ角ゴ Pro W3" pitchFamily="96" charset="-128"/>
        </a:defRPr>
      </a:lvl9pPr>
    </p:titleStyle>
    <p:bodyStyle>
      <a:lvl1pPr marL="342900" indent="-342900" algn="l" rtl="0" eaLnBrk="1" fontAlgn="base" hangingPunct="1">
        <a:spcBef>
          <a:spcPct val="20000"/>
        </a:spcBef>
        <a:spcAft>
          <a:spcPct val="0"/>
        </a:spcAft>
        <a:buClr>
          <a:schemeClr val="accent2"/>
        </a:buClr>
        <a:buFont typeface="Times" pitchFamily="96"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3pPr>
      <a:lvl4pPr marL="1600200" indent="-228600" algn="l" rtl="0" eaLnBrk="1" fontAlgn="base" hangingPunct="1">
        <a:spcBef>
          <a:spcPct val="20000"/>
        </a:spcBef>
        <a:spcAft>
          <a:spcPct val="0"/>
        </a:spcAft>
        <a:buClr>
          <a:schemeClr val="accent1"/>
        </a:buClr>
        <a:buChar char="–"/>
        <a:defRPr sz="2800">
          <a:solidFill>
            <a:schemeClr val="tx1"/>
          </a:solidFill>
          <a:latin typeface="+mn-lt"/>
          <a:ea typeface="+mn-ea"/>
        </a:defRPr>
      </a:lvl4pPr>
      <a:lvl5pPr marL="20574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5pPr>
      <a:lvl6pPr marL="25146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6pPr>
      <a:lvl7pPr marL="29718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7pPr>
      <a:lvl8pPr marL="34290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8pPr>
      <a:lvl9pPr marL="38862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nb-NO" sz="2800" dirty="0" smtClean="0"/>
              <a:t>Equality</a:t>
            </a:r>
            <a:r>
              <a:rPr lang="nb-NO" sz="2800" dirty="0"/>
              <a:t>:</a:t>
            </a:r>
            <a:r>
              <a:rPr lang="nb-NO" sz="2800" dirty="0" smtClean="0"/>
              <a:t> With a </a:t>
            </a:r>
            <a:r>
              <a:rPr lang="nb-NO" sz="2800" dirty="0" err="1" smtClean="0"/>
              <a:t>Focus</a:t>
            </a:r>
            <a:r>
              <a:rPr lang="nb-NO" sz="2800" dirty="0" smtClean="0"/>
              <a:t> on </a:t>
            </a:r>
            <a:r>
              <a:rPr lang="nb-NO" sz="2800" dirty="0" err="1" smtClean="0"/>
              <a:t>Racial</a:t>
            </a:r>
            <a:r>
              <a:rPr lang="nb-NO" sz="2800" dirty="0" smtClean="0"/>
              <a:t> </a:t>
            </a:r>
            <a:r>
              <a:rPr lang="nb-NO" sz="2800" dirty="0" err="1" smtClean="0"/>
              <a:t>Discrimination</a:t>
            </a:r>
            <a:endParaRPr lang="ru-RU" sz="2800" dirty="0"/>
          </a:p>
        </p:txBody>
      </p:sp>
      <p:sp>
        <p:nvSpPr>
          <p:cNvPr id="8195" name="Rectangle 3"/>
          <p:cNvSpPr>
            <a:spLocks noGrp="1" noChangeArrowheads="1"/>
          </p:cNvSpPr>
          <p:nvPr>
            <p:ph type="subTitle" idx="1"/>
          </p:nvPr>
        </p:nvSpPr>
        <p:spPr/>
        <p:txBody>
          <a:bodyPr/>
          <a:lstStyle/>
          <a:p>
            <a:pPr algn="ctr"/>
            <a:r>
              <a:rPr lang="nb-NO" dirty="0" smtClean="0"/>
              <a:t>Ronald Craig</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14CD4D58-FA65-4567-9B65-3D7A7AC16ACC}" type="slidenum">
              <a:rPr lang="en-US"/>
              <a:pPr/>
              <a:t>10</a:t>
            </a:fld>
            <a:endParaRPr lang="en-US"/>
          </a:p>
        </p:txBody>
      </p:sp>
      <p:sp>
        <p:nvSpPr>
          <p:cNvPr id="33794" name="Rectangle 2"/>
          <p:cNvSpPr>
            <a:spLocks noGrp="1" noChangeArrowheads="1"/>
          </p:cNvSpPr>
          <p:nvPr>
            <p:ph type="title" idx="4294967295"/>
          </p:nvPr>
        </p:nvSpPr>
        <p:spPr>
          <a:xfrm>
            <a:off x="539750" y="260350"/>
            <a:ext cx="7772400" cy="936402"/>
          </a:xfrm>
        </p:spPr>
        <p:txBody>
          <a:bodyPr/>
          <a:lstStyle/>
          <a:p>
            <a:pPr algn="ctr"/>
            <a:r>
              <a:rPr lang="nb-NO" sz="2800" dirty="0" smtClean="0"/>
              <a:t>The Right not to be </a:t>
            </a:r>
            <a:r>
              <a:rPr lang="nb-NO" sz="2800" dirty="0" err="1" smtClean="0"/>
              <a:t>Discriminated</a:t>
            </a:r>
            <a:r>
              <a:rPr lang="nb-NO" sz="2800" dirty="0" smtClean="0"/>
              <a:t> </a:t>
            </a:r>
            <a:r>
              <a:rPr lang="nb-NO" sz="2800" dirty="0" err="1" smtClean="0"/>
              <a:t>against</a:t>
            </a:r>
            <a:r>
              <a:rPr lang="nb-NO" sz="2800" dirty="0" smtClean="0"/>
              <a:t> </a:t>
            </a:r>
            <a:r>
              <a:rPr lang="nb-NO" sz="2800" dirty="0" err="1" smtClean="0"/>
              <a:t>because</a:t>
            </a:r>
            <a:r>
              <a:rPr lang="nb-NO" sz="2800" dirty="0" smtClean="0"/>
              <a:t> </a:t>
            </a:r>
            <a:r>
              <a:rPr lang="nb-NO" sz="2800" dirty="0" err="1" smtClean="0"/>
              <a:t>of</a:t>
            </a:r>
            <a:r>
              <a:rPr lang="nb-NO" sz="2800" dirty="0" smtClean="0"/>
              <a:t> </a:t>
            </a:r>
            <a:r>
              <a:rPr lang="nb-NO" sz="2800" dirty="0" err="1" smtClean="0"/>
              <a:t>your</a:t>
            </a:r>
            <a:r>
              <a:rPr lang="nb-NO" sz="2800" dirty="0" smtClean="0"/>
              <a:t> Race or </a:t>
            </a:r>
            <a:r>
              <a:rPr lang="nb-NO" sz="2800" dirty="0" err="1" smtClean="0"/>
              <a:t>Ethnicity</a:t>
            </a:r>
            <a:endParaRPr lang="nb-NO" sz="2800" dirty="0"/>
          </a:p>
        </p:txBody>
      </p:sp>
      <p:sp>
        <p:nvSpPr>
          <p:cNvPr id="33795" name="Rectangle 3"/>
          <p:cNvSpPr>
            <a:spLocks noGrp="1" noChangeArrowheads="1"/>
          </p:cNvSpPr>
          <p:nvPr>
            <p:ph type="body" idx="4294967295"/>
          </p:nvPr>
        </p:nvSpPr>
        <p:spPr>
          <a:xfrm>
            <a:off x="395288" y="1844824"/>
            <a:ext cx="8424862" cy="4251176"/>
          </a:xfrm>
        </p:spPr>
        <p:txBody>
          <a:bodyPr/>
          <a:lstStyle/>
          <a:p>
            <a:r>
              <a:rPr lang="en-US" altLang="nb-NO" sz="2800" dirty="0" smtClean="0"/>
              <a:t>States </a:t>
            </a:r>
            <a:r>
              <a:rPr lang="en-US" altLang="nb-NO" sz="2800" dirty="0"/>
              <a:t>are obligated: </a:t>
            </a:r>
          </a:p>
          <a:p>
            <a:pPr lvl="1"/>
            <a:r>
              <a:rPr lang="en-US" altLang="nb-NO" dirty="0"/>
              <a:t>to </a:t>
            </a:r>
            <a:r>
              <a:rPr lang="en-US" altLang="nb-NO" u="sng" dirty="0"/>
              <a:t>respect</a:t>
            </a:r>
            <a:r>
              <a:rPr lang="en-US" altLang="nb-NO" dirty="0"/>
              <a:t> </a:t>
            </a:r>
            <a:r>
              <a:rPr lang="en-US" altLang="nb-NO" dirty="0" smtClean="0"/>
              <a:t>the right, </a:t>
            </a:r>
            <a:endParaRPr lang="en-US" altLang="nb-NO" dirty="0"/>
          </a:p>
          <a:p>
            <a:pPr lvl="1"/>
            <a:r>
              <a:rPr lang="en-US" altLang="nb-NO" dirty="0"/>
              <a:t>to </a:t>
            </a:r>
            <a:r>
              <a:rPr lang="en-US" altLang="nb-NO" u="sng" dirty="0"/>
              <a:t>protect</a:t>
            </a:r>
            <a:r>
              <a:rPr lang="en-US" altLang="nb-NO" dirty="0"/>
              <a:t> </a:t>
            </a:r>
            <a:r>
              <a:rPr lang="en-US" altLang="nb-NO" dirty="0" smtClean="0"/>
              <a:t>the right from </a:t>
            </a:r>
            <a:r>
              <a:rPr lang="en-US" altLang="nb-NO" dirty="0"/>
              <a:t>interference by </a:t>
            </a:r>
            <a:r>
              <a:rPr lang="en-US" altLang="nb-NO" dirty="0" smtClean="0"/>
              <a:t>private </a:t>
            </a:r>
            <a:r>
              <a:rPr lang="en-US" altLang="nb-NO" dirty="0"/>
              <a:t>individuals, and </a:t>
            </a:r>
          </a:p>
          <a:p>
            <a:pPr lvl="1"/>
            <a:r>
              <a:rPr lang="en-US" altLang="nb-NO" dirty="0"/>
              <a:t>to </a:t>
            </a:r>
            <a:r>
              <a:rPr lang="en-US" altLang="nb-NO" u="sng" dirty="0"/>
              <a:t>fulfill</a:t>
            </a:r>
            <a:r>
              <a:rPr lang="en-US" altLang="nb-NO" dirty="0"/>
              <a:t> </a:t>
            </a:r>
            <a:r>
              <a:rPr lang="en-US" altLang="nb-NO" dirty="0" smtClean="0"/>
              <a:t>the right through its full realization </a:t>
            </a:r>
            <a:endParaRPr lang="nb-NO" altLang="nb-NO" dirty="0"/>
          </a:p>
          <a:p>
            <a:pPr>
              <a:spcAft>
                <a:spcPct val="30000"/>
              </a:spcAft>
            </a:pPr>
            <a:endParaRPr lang="nb-NO" dirty="0"/>
          </a:p>
        </p:txBody>
      </p:sp>
    </p:spTree>
    <p:extLst>
      <p:ext uri="{BB962C8B-B14F-4D97-AF65-F5344CB8AC3E}">
        <p14:creationId xmlns:p14="http://schemas.microsoft.com/office/powerpoint/2010/main" val="1881126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14CD4D58-FA65-4567-9B65-3D7A7AC16ACC}" type="slidenum">
              <a:rPr lang="en-US"/>
              <a:pPr/>
              <a:t>11</a:t>
            </a:fld>
            <a:endParaRPr lang="en-US"/>
          </a:p>
        </p:txBody>
      </p:sp>
      <p:sp>
        <p:nvSpPr>
          <p:cNvPr id="33794" name="Rectangle 2"/>
          <p:cNvSpPr>
            <a:spLocks noGrp="1" noChangeArrowheads="1"/>
          </p:cNvSpPr>
          <p:nvPr>
            <p:ph type="title" idx="4294967295"/>
          </p:nvPr>
        </p:nvSpPr>
        <p:spPr>
          <a:xfrm>
            <a:off x="539750" y="260350"/>
            <a:ext cx="7772400" cy="838200"/>
          </a:xfrm>
        </p:spPr>
        <p:txBody>
          <a:bodyPr/>
          <a:lstStyle/>
          <a:p>
            <a:pPr algn="ctr"/>
            <a:r>
              <a:rPr lang="nb-NO" dirty="0" err="1"/>
              <a:t>CERDs</a:t>
            </a:r>
            <a:r>
              <a:rPr lang="nb-NO" dirty="0"/>
              <a:t> </a:t>
            </a:r>
            <a:r>
              <a:rPr lang="nb-NO" dirty="0" err="1" smtClean="0"/>
              <a:t>definition</a:t>
            </a:r>
            <a:r>
              <a:rPr lang="nb-NO" dirty="0" smtClean="0"/>
              <a:t> </a:t>
            </a:r>
            <a:r>
              <a:rPr lang="nb-NO" dirty="0" err="1" smtClean="0"/>
              <a:t>of</a:t>
            </a:r>
            <a:r>
              <a:rPr lang="nb-NO" dirty="0" smtClean="0"/>
              <a:t> </a:t>
            </a:r>
            <a:r>
              <a:rPr lang="nb-NO" dirty="0"/>
              <a:t>”</a:t>
            </a:r>
            <a:r>
              <a:rPr lang="nb-NO" dirty="0" err="1" smtClean="0"/>
              <a:t>racial</a:t>
            </a:r>
            <a:r>
              <a:rPr lang="nb-NO" dirty="0" smtClean="0"/>
              <a:t> </a:t>
            </a:r>
            <a:r>
              <a:rPr lang="nb-NO" dirty="0" err="1" smtClean="0"/>
              <a:t>discrimination</a:t>
            </a:r>
            <a:r>
              <a:rPr lang="nb-NO" dirty="0" smtClean="0"/>
              <a:t>”</a:t>
            </a:r>
            <a:endParaRPr lang="nb-NO" dirty="0"/>
          </a:p>
        </p:txBody>
      </p:sp>
      <p:sp>
        <p:nvSpPr>
          <p:cNvPr id="33795" name="Rectangle 3"/>
          <p:cNvSpPr>
            <a:spLocks noGrp="1" noChangeArrowheads="1"/>
          </p:cNvSpPr>
          <p:nvPr>
            <p:ph type="body" idx="4294967295"/>
          </p:nvPr>
        </p:nvSpPr>
        <p:spPr>
          <a:xfrm>
            <a:off x="395288" y="1557338"/>
            <a:ext cx="8424862" cy="4538662"/>
          </a:xfrm>
        </p:spPr>
        <p:txBody>
          <a:bodyPr/>
          <a:lstStyle/>
          <a:p>
            <a:pPr>
              <a:spcAft>
                <a:spcPct val="30000"/>
              </a:spcAft>
            </a:pPr>
            <a:r>
              <a:rPr lang="en-US" dirty="0"/>
              <a:t>“[A]</a:t>
            </a:r>
            <a:r>
              <a:rPr lang="en-US" dirty="0" err="1"/>
              <a:t>ny</a:t>
            </a:r>
            <a:r>
              <a:rPr lang="en-US" dirty="0"/>
              <a:t> distinction, exclusion, restriction or preference based on race, </a:t>
            </a:r>
            <a:r>
              <a:rPr lang="en-US" dirty="0" err="1"/>
              <a:t>colour</a:t>
            </a:r>
            <a:r>
              <a:rPr lang="en-US" dirty="0"/>
              <a:t>, descent, or national or ethnic origin which has the </a:t>
            </a:r>
            <a:r>
              <a:rPr lang="en-US" u="sng" dirty="0"/>
              <a:t>purpose or effect </a:t>
            </a:r>
            <a:r>
              <a:rPr lang="en-US" dirty="0"/>
              <a:t>of nullifying or impairing the recognition, enjoyment or exercise, on an equal footing, </a:t>
            </a:r>
            <a:r>
              <a:rPr lang="en-US" u="sng" dirty="0"/>
              <a:t>of human rights and fundamental freedoms</a:t>
            </a:r>
            <a:r>
              <a:rPr lang="en-US" dirty="0"/>
              <a:t> in the political, economic, social, cultural or any other field of public life</a:t>
            </a:r>
            <a:r>
              <a:rPr lang="en-US" dirty="0" smtClean="0"/>
              <a:t>.” (Article 1)</a:t>
            </a:r>
            <a:endParaRPr lang="nb-NO" dirty="0"/>
          </a:p>
        </p:txBody>
      </p:sp>
    </p:spTree>
    <p:extLst>
      <p:ext uri="{BB962C8B-B14F-4D97-AF65-F5344CB8AC3E}">
        <p14:creationId xmlns:p14="http://schemas.microsoft.com/office/powerpoint/2010/main" val="1946115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p:cNvSpPr>
            <a:spLocks noGrp="1"/>
          </p:cNvSpPr>
          <p:nvPr>
            <p:ph type="title"/>
          </p:nvPr>
        </p:nvSpPr>
        <p:spPr>
          <a:xfrm>
            <a:off x="539750" y="333375"/>
            <a:ext cx="7772400" cy="1008063"/>
          </a:xfrm>
        </p:spPr>
        <p:txBody>
          <a:bodyPr/>
          <a:lstStyle/>
          <a:p>
            <a:pPr algn="ctr"/>
            <a:r>
              <a:rPr lang="nb-NO" dirty="0" err="1" smtClean="0"/>
              <a:t>What</a:t>
            </a:r>
            <a:r>
              <a:rPr lang="nb-NO" dirty="0" smtClean="0"/>
              <a:t> is </a:t>
            </a:r>
            <a:r>
              <a:rPr lang="nb-NO" dirty="0" err="1" smtClean="0"/>
              <a:t>Discrimination</a:t>
            </a:r>
            <a:r>
              <a:rPr lang="nb-NO" dirty="0" smtClean="0"/>
              <a:t>?</a:t>
            </a:r>
            <a:br>
              <a:rPr lang="nb-NO" dirty="0" smtClean="0"/>
            </a:br>
            <a:r>
              <a:rPr lang="nb-NO" sz="2800" dirty="0" err="1" smtClean="0"/>
              <a:t>Oversimplified</a:t>
            </a:r>
            <a:r>
              <a:rPr lang="nb-NO" sz="2800" dirty="0" smtClean="0"/>
              <a:t> </a:t>
            </a:r>
            <a:r>
              <a:rPr lang="nb-NO" sz="2800" dirty="0" err="1" smtClean="0"/>
              <a:t>Answer</a:t>
            </a:r>
            <a:r>
              <a:rPr lang="nb-NO" sz="2800" dirty="0" smtClean="0"/>
              <a:t>:</a:t>
            </a:r>
            <a:r>
              <a:rPr lang="nb-NO" dirty="0" smtClean="0"/>
              <a:t/>
            </a:r>
            <a:br>
              <a:rPr lang="nb-NO" dirty="0" smtClean="0"/>
            </a:br>
            <a:endParaRPr lang="nb-NO" dirty="0" smtClean="0"/>
          </a:p>
        </p:txBody>
      </p:sp>
      <p:sp>
        <p:nvSpPr>
          <p:cNvPr id="14339" name="Plassholder for innhold 2"/>
          <p:cNvSpPr>
            <a:spLocks noGrp="1"/>
          </p:cNvSpPr>
          <p:nvPr>
            <p:ph idx="1"/>
          </p:nvPr>
        </p:nvSpPr>
        <p:spPr>
          <a:xfrm>
            <a:off x="395288" y="1676400"/>
            <a:ext cx="8497887" cy="4419600"/>
          </a:xfrm>
        </p:spPr>
        <p:txBody>
          <a:bodyPr/>
          <a:lstStyle/>
          <a:p>
            <a:r>
              <a:rPr lang="nb-NO" smtClean="0"/>
              <a:t>Unjustifiable differential treatment or effect linked to a prohibited ground</a:t>
            </a:r>
          </a:p>
          <a:p>
            <a:endParaRPr lang="nb-NO" smtClean="0"/>
          </a:p>
          <a:p>
            <a:pPr lvl="1"/>
            <a:r>
              <a:rPr lang="nb-NO" smtClean="0"/>
              <a:t>unjustifiable differential treatment or </a:t>
            </a:r>
          </a:p>
          <a:p>
            <a:pPr lvl="1"/>
            <a:r>
              <a:rPr lang="nb-NO" smtClean="0"/>
              <a:t>like treatment producing an unjustifiable differential effect</a:t>
            </a:r>
          </a:p>
        </p:txBody>
      </p:sp>
      <p:sp>
        <p:nvSpPr>
          <p:cNvPr id="14340" name="Plassholder for lysbildenummer 3"/>
          <p:cNvSpPr>
            <a:spLocks noGrp="1"/>
          </p:cNvSpPr>
          <p:nvPr>
            <p:ph type="sldNum" sz="quarter" idx="12"/>
          </p:nvPr>
        </p:nvSpPr>
        <p:spPr>
          <a:noFill/>
        </p:spPr>
        <p:txBody>
          <a:bodyPr/>
          <a:lstStyle/>
          <a:p>
            <a:fld id="{ED80FB1D-E85F-4407-ADC9-D97C6A98F05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ssholder for lysbildenummer 3"/>
          <p:cNvSpPr>
            <a:spLocks noGrp="1"/>
          </p:cNvSpPr>
          <p:nvPr>
            <p:ph type="sldNum" sz="quarter" idx="12"/>
          </p:nvPr>
        </p:nvSpPr>
        <p:spPr>
          <a:noFill/>
        </p:spPr>
        <p:txBody>
          <a:bodyPr/>
          <a:lstStyle/>
          <a:p>
            <a:fld id="{B6F7F4FA-3759-4360-BC05-D059EC495CDC}" type="slidenum">
              <a:rPr lang="en-US" smtClean="0"/>
              <a:pPr/>
              <a:t>13</a:t>
            </a:fld>
            <a:endParaRPr lang="en-US" smtClean="0"/>
          </a:p>
        </p:txBody>
      </p:sp>
      <p:sp>
        <p:nvSpPr>
          <p:cNvPr id="17411" name="Rectangle 2"/>
          <p:cNvSpPr>
            <a:spLocks noGrp="1" noChangeArrowheads="1"/>
          </p:cNvSpPr>
          <p:nvPr>
            <p:ph type="title" idx="4294967295"/>
          </p:nvPr>
        </p:nvSpPr>
        <p:spPr>
          <a:xfrm>
            <a:off x="251520" y="188640"/>
            <a:ext cx="8280400" cy="647477"/>
          </a:xfrm>
        </p:spPr>
        <p:txBody>
          <a:bodyPr/>
          <a:lstStyle/>
          <a:p>
            <a:pPr algn="ctr" eaLnBrk="1" hangingPunct="1"/>
            <a:r>
              <a:rPr lang="nb-NO" b="1" dirty="0" err="1" smtClean="0"/>
              <a:t>Discrimination</a:t>
            </a:r>
            <a:endParaRPr lang="nb-NO" b="1" dirty="0" smtClean="0"/>
          </a:p>
        </p:txBody>
      </p:sp>
      <p:sp>
        <p:nvSpPr>
          <p:cNvPr id="17412" name="Rectangle 3"/>
          <p:cNvSpPr>
            <a:spLocks noGrp="1" noChangeArrowheads="1"/>
          </p:cNvSpPr>
          <p:nvPr>
            <p:ph type="body" idx="4294967295"/>
          </p:nvPr>
        </p:nvSpPr>
        <p:spPr>
          <a:xfrm>
            <a:off x="179512" y="1196752"/>
            <a:ext cx="8713788" cy="4896544"/>
          </a:xfrm>
        </p:spPr>
        <p:txBody>
          <a:bodyPr/>
          <a:lstStyle/>
          <a:p>
            <a:pPr eaLnBrk="1" hangingPunct="1">
              <a:buFont typeface="Times" pitchFamily="96" charset="0"/>
              <a:buNone/>
            </a:pPr>
            <a:r>
              <a:rPr lang="nb-NO" dirty="0" smtClean="0">
                <a:solidFill>
                  <a:srgbClr val="FF0000"/>
                </a:solidFill>
              </a:rPr>
              <a:t>Direct </a:t>
            </a:r>
            <a:r>
              <a:rPr lang="nb-NO" dirty="0" err="1" smtClean="0">
                <a:solidFill>
                  <a:srgbClr val="FF0000"/>
                </a:solidFill>
              </a:rPr>
              <a:t>discrimination</a:t>
            </a:r>
            <a:r>
              <a:rPr lang="nb-NO" dirty="0" smtClean="0"/>
              <a:t>: </a:t>
            </a:r>
            <a:r>
              <a:rPr lang="nb-NO" u="sng" dirty="0" smtClean="0"/>
              <a:t>Like</a:t>
            </a:r>
            <a:r>
              <a:rPr lang="nb-NO" dirty="0" smtClean="0"/>
              <a:t> cases </a:t>
            </a:r>
            <a:r>
              <a:rPr lang="nb-NO" dirty="0" err="1" smtClean="0"/>
              <a:t>are</a:t>
            </a:r>
            <a:r>
              <a:rPr lang="nb-NO" dirty="0" smtClean="0"/>
              <a:t> </a:t>
            </a:r>
            <a:r>
              <a:rPr lang="nb-NO" dirty="0" err="1" smtClean="0"/>
              <a:t>treated</a:t>
            </a:r>
            <a:r>
              <a:rPr lang="nb-NO" dirty="0" smtClean="0"/>
              <a:t> </a:t>
            </a:r>
            <a:r>
              <a:rPr lang="nb-NO" u="sng" dirty="0" err="1" smtClean="0"/>
              <a:t>differently</a:t>
            </a:r>
            <a:r>
              <a:rPr lang="nb-NO" dirty="0" smtClean="0"/>
              <a:t> </a:t>
            </a:r>
            <a:r>
              <a:rPr lang="nb-NO" dirty="0" err="1" smtClean="0"/>
              <a:t>without</a:t>
            </a:r>
            <a:r>
              <a:rPr lang="nb-NO" dirty="0" smtClean="0"/>
              <a:t> </a:t>
            </a:r>
            <a:r>
              <a:rPr lang="nb-NO" dirty="0" err="1" smtClean="0"/>
              <a:t>justification</a:t>
            </a:r>
            <a:endParaRPr lang="nb-NO" dirty="0" smtClean="0"/>
          </a:p>
          <a:p>
            <a:pPr eaLnBrk="1" hangingPunct="1">
              <a:buFont typeface="Times" pitchFamily="96" charset="0"/>
              <a:buNone/>
            </a:pPr>
            <a:endParaRPr lang="nb-NO" dirty="0" smtClean="0"/>
          </a:p>
          <a:p>
            <a:pPr lvl="1" eaLnBrk="1" hangingPunct="1">
              <a:buFont typeface="Times" pitchFamily="96" charset="0"/>
              <a:buNone/>
            </a:pPr>
            <a:r>
              <a:rPr lang="nb-NO" dirty="0" smtClean="0"/>
              <a:t> [</a:t>
            </a:r>
            <a:r>
              <a:rPr lang="nb-NO" dirty="0" err="1" smtClean="0"/>
              <a:t>treatment</a:t>
            </a:r>
            <a:r>
              <a:rPr lang="nb-NO" dirty="0" smtClean="0"/>
              <a:t> is </a:t>
            </a:r>
            <a:r>
              <a:rPr lang="nb-NO" dirty="0" err="1" smtClean="0"/>
              <a:t>on</a:t>
            </a:r>
            <a:r>
              <a:rPr lang="nb-NO" dirty="0" smtClean="0"/>
              <a:t> </a:t>
            </a:r>
            <a:r>
              <a:rPr lang="nb-NO" dirty="0" err="1" smtClean="0"/>
              <a:t>the</a:t>
            </a:r>
            <a:r>
              <a:rPr lang="nb-NO" dirty="0" smtClean="0"/>
              <a:t> basis </a:t>
            </a:r>
            <a:r>
              <a:rPr lang="nb-NO" dirty="0" err="1" smtClean="0"/>
              <a:t>of</a:t>
            </a:r>
            <a:r>
              <a:rPr lang="nb-NO" dirty="0" smtClean="0"/>
              <a:t> a </a:t>
            </a:r>
            <a:r>
              <a:rPr lang="nb-NO" dirty="0" err="1" smtClean="0"/>
              <a:t>prohibited</a:t>
            </a:r>
            <a:r>
              <a:rPr lang="nb-NO" dirty="0" smtClean="0"/>
              <a:t> </a:t>
            </a:r>
            <a:r>
              <a:rPr lang="nb-NO" dirty="0" err="1" smtClean="0"/>
              <a:t>ground</a:t>
            </a:r>
            <a:r>
              <a:rPr lang="nb-NO" dirty="0" smtClean="0"/>
              <a:t>]</a:t>
            </a:r>
          </a:p>
          <a:p>
            <a:pPr eaLnBrk="1" hangingPunct="1">
              <a:buFont typeface="Times" pitchFamily="96" charset="0"/>
              <a:buNone/>
            </a:pPr>
            <a:endParaRPr lang="nb-NO" dirty="0" smtClean="0"/>
          </a:p>
          <a:p>
            <a:pPr eaLnBrk="1" hangingPunct="1">
              <a:buNone/>
            </a:pPr>
            <a:r>
              <a:rPr lang="nb-NO" dirty="0" err="1" smtClean="0">
                <a:solidFill>
                  <a:srgbClr val="FF0000"/>
                </a:solidFill>
              </a:rPr>
              <a:t>Indirect</a:t>
            </a:r>
            <a:r>
              <a:rPr lang="nb-NO" dirty="0" smtClean="0">
                <a:solidFill>
                  <a:srgbClr val="FF0000"/>
                </a:solidFill>
              </a:rPr>
              <a:t> </a:t>
            </a:r>
            <a:r>
              <a:rPr lang="nb-NO" dirty="0" err="1" smtClean="0">
                <a:solidFill>
                  <a:srgbClr val="FF0000"/>
                </a:solidFill>
              </a:rPr>
              <a:t>discrimination</a:t>
            </a:r>
            <a:r>
              <a:rPr lang="nb-NO" dirty="0" smtClean="0"/>
              <a:t>: </a:t>
            </a:r>
            <a:r>
              <a:rPr lang="nb-NO" u="sng" dirty="0"/>
              <a:t>D</a:t>
            </a:r>
            <a:r>
              <a:rPr lang="nb-NO" u="sng" dirty="0" smtClean="0"/>
              <a:t>ifferent </a:t>
            </a:r>
            <a:r>
              <a:rPr lang="nb-NO" dirty="0" smtClean="0"/>
              <a:t>cases </a:t>
            </a:r>
            <a:r>
              <a:rPr lang="nb-NO" dirty="0" err="1" smtClean="0"/>
              <a:t>are</a:t>
            </a:r>
            <a:r>
              <a:rPr lang="nb-NO" dirty="0" smtClean="0"/>
              <a:t> </a:t>
            </a:r>
            <a:r>
              <a:rPr lang="nb-NO" dirty="0" err="1" smtClean="0"/>
              <a:t>treated</a:t>
            </a:r>
            <a:r>
              <a:rPr lang="nb-NO" dirty="0" smtClean="0"/>
              <a:t> </a:t>
            </a:r>
            <a:r>
              <a:rPr lang="nb-NO" dirty="0" err="1" smtClean="0"/>
              <a:t>the</a:t>
            </a:r>
            <a:r>
              <a:rPr lang="nb-NO" dirty="0" smtClean="0"/>
              <a:t> </a:t>
            </a:r>
            <a:r>
              <a:rPr lang="nb-NO" u="sng" dirty="0" smtClean="0"/>
              <a:t>same</a:t>
            </a:r>
            <a:r>
              <a:rPr lang="nb-NO" dirty="0" smtClean="0"/>
              <a:t> </a:t>
            </a:r>
            <a:r>
              <a:rPr lang="nb-NO" dirty="0" err="1" smtClean="0"/>
              <a:t>without</a:t>
            </a:r>
            <a:r>
              <a:rPr lang="nb-NO" dirty="0" smtClean="0"/>
              <a:t> </a:t>
            </a:r>
            <a:r>
              <a:rPr lang="nb-NO" dirty="0" err="1" smtClean="0"/>
              <a:t>justification</a:t>
            </a:r>
            <a:endParaRPr lang="nb-NO" dirty="0" smtClean="0"/>
          </a:p>
          <a:p>
            <a:pPr eaLnBrk="1" hangingPunct="1">
              <a:buNone/>
            </a:pPr>
            <a:endParaRPr lang="nb-NO" dirty="0" smtClean="0"/>
          </a:p>
          <a:p>
            <a:pPr lvl="1" eaLnBrk="1" hangingPunct="1">
              <a:buNone/>
            </a:pPr>
            <a:r>
              <a:rPr lang="nb-NO" dirty="0" smtClean="0"/>
              <a:t>[</a:t>
            </a:r>
            <a:r>
              <a:rPr lang="nb-NO" dirty="0" err="1" smtClean="0"/>
              <a:t>treatment</a:t>
            </a:r>
            <a:r>
              <a:rPr lang="nb-NO" dirty="0" smtClean="0"/>
              <a:t> is </a:t>
            </a:r>
            <a:r>
              <a:rPr lang="nb-NO" dirty="0" err="1" smtClean="0"/>
              <a:t>on</a:t>
            </a:r>
            <a:r>
              <a:rPr lang="nb-NO" dirty="0" smtClean="0"/>
              <a:t> </a:t>
            </a:r>
            <a:r>
              <a:rPr lang="nb-NO" dirty="0" err="1" smtClean="0"/>
              <a:t>the</a:t>
            </a:r>
            <a:r>
              <a:rPr lang="nb-NO" dirty="0" smtClean="0"/>
              <a:t> basis </a:t>
            </a:r>
            <a:r>
              <a:rPr lang="nb-NO" dirty="0" err="1" smtClean="0"/>
              <a:t>of</a:t>
            </a:r>
            <a:r>
              <a:rPr lang="nb-NO" dirty="0" smtClean="0"/>
              <a:t> </a:t>
            </a:r>
            <a:r>
              <a:rPr lang="nb-NO" dirty="0"/>
              <a:t>a</a:t>
            </a:r>
            <a:r>
              <a:rPr lang="nb-NO" dirty="0" smtClean="0"/>
              <a:t> «</a:t>
            </a:r>
            <a:r>
              <a:rPr lang="nb-NO" dirty="0" err="1" smtClean="0"/>
              <a:t>neutral</a:t>
            </a:r>
            <a:r>
              <a:rPr lang="nb-NO" dirty="0" smtClean="0"/>
              <a:t>» </a:t>
            </a:r>
            <a:r>
              <a:rPr lang="nb-NO" dirty="0" err="1" smtClean="0"/>
              <a:t>ground</a:t>
            </a:r>
            <a:r>
              <a:rPr lang="nb-NO" dirty="0" smtClean="0"/>
              <a:t>]</a:t>
            </a:r>
          </a:p>
        </p:txBody>
      </p:sp>
    </p:spTree>
    <p:extLst>
      <p:ext uri="{BB962C8B-B14F-4D97-AF65-F5344CB8AC3E}">
        <p14:creationId xmlns:p14="http://schemas.microsoft.com/office/powerpoint/2010/main" val="1764012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4213" y="404813"/>
            <a:ext cx="7772400" cy="838200"/>
          </a:xfrm>
        </p:spPr>
        <p:txBody>
          <a:bodyPr/>
          <a:lstStyle/>
          <a:p>
            <a:pPr algn="ctr" eaLnBrk="1" hangingPunct="1"/>
            <a:r>
              <a:rPr lang="nb-NO" smtClean="0"/>
              <a:t>Indirect Discrimination</a:t>
            </a:r>
          </a:p>
        </p:txBody>
      </p:sp>
      <p:sp>
        <p:nvSpPr>
          <p:cNvPr id="16387" name="Rectangle 3"/>
          <p:cNvSpPr>
            <a:spLocks noGrp="1" noChangeArrowheads="1"/>
          </p:cNvSpPr>
          <p:nvPr>
            <p:ph type="body" idx="1"/>
          </p:nvPr>
        </p:nvSpPr>
        <p:spPr>
          <a:xfrm>
            <a:off x="323850" y="1676400"/>
            <a:ext cx="8424863" cy="4419600"/>
          </a:xfrm>
        </p:spPr>
        <p:txBody>
          <a:bodyPr/>
          <a:lstStyle/>
          <a:p>
            <a:pPr eaLnBrk="1" hangingPunct="1"/>
            <a:r>
              <a:rPr lang="en-GB" smtClean="0"/>
              <a:t>when persons are treated on the basis of factors </a:t>
            </a:r>
            <a:r>
              <a:rPr lang="en-GB" i="1" smtClean="0"/>
              <a:t>other than </a:t>
            </a:r>
            <a:r>
              <a:rPr lang="en-GB" smtClean="0"/>
              <a:t>prohibited characteristics (i.e., treated in a facially neutral way), yet this results in unjustifiable, disadvantageous and differential consequences (for a specific group) distinguished by a prohibited ground.</a:t>
            </a:r>
            <a:r>
              <a:rPr lang="nb-NO" smtClean="0"/>
              <a:t> </a:t>
            </a:r>
          </a:p>
        </p:txBody>
      </p:sp>
      <p:sp>
        <p:nvSpPr>
          <p:cNvPr id="16388" name="Plassholder for lysbildenummer 3"/>
          <p:cNvSpPr>
            <a:spLocks noGrp="1"/>
          </p:cNvSpPr>
          <p:nvPr>
            <p:ph type="sldNum" sz="quarter" idx="12"/>
          </p:nvPr>
        </p:nvSpPr>
        <p:spPr>
          <a:noFill/>
        </p:spPr>
        <p:txBody>
          <a:bodyPr/>
          <a:lstStyle/>
          <a:p>
            <a:fld id="{DE0E84A9-5E48-49CE-9ACA-65BED962EF9E}"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lassholder for lysbildenummer 5"/>
          <p:cNvSpPr>
            <a:spLocks noGrp="1"/>
          </p:cNvSpPr>
          <p:nvPr>
            <p:ph type="sldNum" sz="quarter" idx="12"/>
          </p:nvPr>
        </p:nvSpPr>
        <p:spPr>
          <a:noFill/>
        </p:spPr>
        <p:txBody>
          <a:bodyPr/>
          <a:lstStyle/>
          <a:p>
            <a:fld id="{641CAE44-76E5-425E-9EB5-BC2DE1EAE1B8}" type="slidenum">
              <a:rPr lang="en-US" smtClean="0"/>
              <a:pPr/>
              <a:t>15</a:t>
            </a:fld>
            <a:endParaRPr lang="en-US" smtClean="0"/>
          </a:p>
        </p:txBody>
      </p:sp>
      <p:sp>
        <p:nvSpPr>
          <p:cNvPr id="13315" name="Rectangle 2"/>
          <p:cNvSpPr>
            <a:spLocks noGrp="1" noChangeArrowheads="1"/>
          </p:cNvSpPr>
          <p:nvPr>
            <p:ph type="title"/>
          </p:nvPr>
        </p:nvSpPr>
        <p:spPr>
          <a:xfrm>
            <a:off x="611188" y="333375"/>
            <a:ext cx="7772400" cy="1079500"/>
          </a:xfrm>
        </p:spPr>
        <p:txBody>
          <a:bodyPr/>
          <a:lstStyle/>
          <a:p>
            <a:pPr algn="ctr" eaLnBrk="1" hangingPunct="1"/>
            <a:r>
              <a:rPr lang="nb-NO" sz="2800" smtClean="0"/>
              <a:t>European Court of Human Rights, 2002: </a:t>
            </a:r>
            <a:br>
              <a:rPr lang="nb-NO" sz="2800" smtClean="0"/>
            </a:br>
            <a:r>
              <a:rPr lang="nb-NO" sz="2800" smtClean="0"/>
              <a:t>Anguelova dissent</a:t>
            </a:r>
          </a:p>
        </p:txBody>
      </p:sp>
      <p:sp>
        <p:nvSpPr>
          <p:cNvPr id="13316" name="Rectangle 3"/>
          <p:cNvSpPr>
            <a:spLocks noGrp="1" noChangeArrowheads="1"/>
          </p:cNvSpPr>
          <p:nvPr>
            <p:ph type="body" idx="1"/>
          </p:nvPr>
        </p:nvSpPr>
        <p:spPr>
          <a:xfrm>
            <a:off x="179388" y="1557338"/>
            <a:ext cx="8713787" cy="4754562"/>
          </a:xfrm>
        </p:spPr>
        <p:txBody>
          <a:bodyPr/>
          <a:lstStyle/>
          <a:p>
            <a:pPr marL="0" indent="0" eaLnBrk="1" hangingPunct="1">
              <a:buFont typeface="Times" pitchFamily="96" charset="0"/>
              <a:buNone/>
            </a:pPr>
            <a:r>
              <a:rPr lang="en-GB" sz="2400" dirty="0" smtClean="0"/>
              <a:t>“Leafing through the annals of the Court, an uninformed observer would be justified to conclude that, for over fifty years democratic Europe has been exempted from any suspicion of racism, intolerance or xenophobia. …. Frequently and regularly the Court acknowledges that members of vulnerable minorities are deprived of life or subjected to appalling treatment in violation of Article 3; but not once has the Court found that this happens to be linked to their ethnicity. Kurds, coloureds, Muslims, Roma and others are again and again killed, tortured or maimed, but the Court is not persuaded that their race, colour, nationality or place of origin has anything to do with it.” </a:t>
            </a:r>
            <a:endParaRPr lang="nb-NO"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1484784"/>
            <a:ext cx="7772400" cy="2450976"/>
          </a:xfrm>
        </p:spPr>
        <p:txBody>
          <a:bodyPr/>
          <a:lstStyle/>
          <a:p>
            <a:r>
              <a:rPr lang="nb-NO" dirty="0" smtClean="0"/>
              <a:t>The </a:t>
            </a:r>
            <a:r>
              <a:rPr lang="nb-NO" dirty="0" err="1"/>
              <a:t>c</a:t>
            </a:r>
            <a:r>
              <a:rPr lang="nb-NO" dirty="0" err="1" smtClean="0"/>
              <a:t>oncept</a:t>
            </a:r>
            <a:r>
              <a:rPr lang="nb-NO" dirty="0" smtClean="0"/>
              <a:t> </a:t>
            </a:r>
            <a:r>
              <a:rPr lang="nb-NO" dirty="0" err="1" smtClean="0"/>
              <a:t>of</a:t>
            </a:r>
            <a:r>
              <a:rPr lang="nb-NO" dirty="0" smtClean="0"/>
              <a:t> </a:t>
            </a:r>
            <a:r>
              <a:rPr lang="nb-NO" dirty="0" err="1" smtClean="0"/>
              <a:t>Indirect</a:t>
            </a:r>
            <a:r>
              <a:rPr lang="nb-NO" dirty="0" smtClean="0"/>
              <a:t> </a:t>
            </a:r>
            <a:r>
              <a:rPr lang="nb-NO" dirty="0" err="1"/>
              <a:t>D</a:t>
            </a:r>
            <a:r>
              <a:rPr lang="nb-NO" dirty="0" err="1" smtClean="0"/>
              <a:t>iscrimination</a:t>
            </a:r>
            <a:r>
              <a:rPr lang="nb-NO" dirty="0" smtClean="0"/>
              <a:t> has </a:t>
            </a:r>
            <a:r>
              <a:rPr lang="nb-NO" dirty="0" err="1" smtClean="0"/>
              <a:t>had</a:t>
            </a:r>
            <a:r>
              <a:rPr lang="nb-NO" dirty="0" smtClean="0"/>
              <a:t> a </a:t>
            </a:r>
            <a:r>
              <a:rPr lang="nb-NO" dirty="0" err="1" smtClean="0"/>
              <a:t>difficult</a:t>
            </a:r>
            <a:r>
              <a:rPr lang="nb-NO" dirty="0" smtClean="0"/>
              <a:t> </a:t>
            </a:r>
            <a:r>
              <a:rPr lang="nb-NO" dirty="0" err="1" smtClean="0"/>
              <a:t>birth</a:t>
            </a:r>
            <a:r>
              <a:rPr lang="nb-NO" dirty="0" smtClean="0"/>
              <a:t> and </a:t>
            </a:r>
            <a:r>
              <a:rPr lang="nb-NO" dirty="0" err="1" smtClean="0"/>
              <a:t>development</a:t>
            </a:r>
            <a:r>
              <a:rPr lang="nb-NO" dirty="0" smtClean="0"/>
              <a:t> in </a:t>
            </a:r>
            <a:r>
              <a:rPr lang="nb-NO" dirty="0" err="1" smtClean="0"/>
              <a:t>the</a:t>
            </a:r>
            <a:r>
              <a:rPr lang="nb-NO" dirty="0" smtClean="0"/>
              <a:t> </a:t>
            </a:r>
            <a:r>
              <a:rPr lang="nb-NO" dirty="0" err="1" smtClean="0"/>
              <a:t>practice</a:t>
            </a:r>
            <a:r>
              <a:rPr lang="nb-NO" dirty="0" smtClean="0"/>
              <a:t> </a:t>
            </a:r>
            <a:r>
              <a:rPr lang="nb-NO" dirty="0" err="1" smtClean="0"/>
              <a:t>of</a:t>
            </a:r>
            <a:r>
              <a:rPr lang="nb-NO" dirty="0" smtClean="0"/>
              <a:t> </a:t>
            </a:r>
            <a:r>
              <a:rPr lang="nb-NO" dirty="0" err="1" smtClean="0"/>
              <a:t>international</a:t>
            </a:r>
            <a:r>
              <a:rPr lang="nb-NO" dirty="0" smtClean="0"/>
              <a:t> human rights </a:t>
            </a:r>
            <a:r>
              <a:rPr lang="nb-NO" dirty="0" err="1" smtClean="0"/>
              <a:t>treaty</a:t>
            </a:r>
            <a:r>
              <a:rPr lang="nb-NO" dirty="0" smtClean="0"/>
              <a:t> </a:t>
            </a:r>
            <a:r>
              <a:rPr lang="nb-NO" dirty="0" err="1" smtClean="0"/>
              <a:t>bodies</a:t>
            </a:r>
            <a:endParaRPr lang="nb-N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EAF7FF92-FF13-453D-BC52-1D3C35A26B5B}" type="slidenum">
              <a:rPr lang="en-US"/>
              <a:pPr/>
              <a:t>17</a:t>
            </a:fld>
            <a:endParaRPr lang="en-US"/>
          </a:p>
        </p:txBody>
      </p:sp>
      <p:sp>
        <p:nvSpPr>
          <p:cNvPr id="81922" name="Rectangle 2"/>
          <p:cNvSpPr>
            <a:spLocks noGrp="1" noChangeArrowheads="1"/>
          </p:cNvSpPr>
          <p:nvPr>
            <p:ph type="title" idx="4294967295"/>
          </p:nvPr>
        </p:nvSpPr>
        <p:spPr>
          <a:xfrm>
            <a:off x="395288" y="188913"/>
            <a:ext cx="8208962" cy="647700"/>
          </a:xfrm>
        </p:spPr>
        <p:txBody>
          <a:bodyPr/>
          <a:lstStyle/>
          <a:p>
            <a:r>
              <a:rPr lang="nb-NO" sz="2800" i="1"/>
              <a:t>D.H. and others v. The Czech Republic (2007)</a:t>
            </a:r>
            <a:endParaRPr lang="nb-NO" sz="2800"/>
          </a:p>
        </p:txBody>
      </p:sp>
      <p:sp>
        <p:nvSpPr>
          <p:cNvPr id="81923" name="Rectangle 3"/>
          <p:cNvSpPr>
            <a:spLocks noGrp="1" noChangeArrowheads="1"/>
          </p:cNvSpPr>
          <p:nvPr>
            <p:ph type="body" idx="4294967295"/>
          </p:nvPr>
        </p:nvSpPr>
        <p:spPr>
          <a:xfrm>
            <a:off x="250825" y="1052513"/>
            <a:ext cx="8569325" cy="5043487"/>
          </a:xfrm>
        </p:spPr>
        <p:txBody>
          <a:bodyPr/>
          <a:lstStyle/>
          <a:p>
            <a:pPr marL="609600" indent="-609600" eaLnBrk="0" hangingPunct="0">
              <a:lnSpc>
                <a:spcPct val="90000"/>
              </a:lnSpc>
              <a:spcBef>
                <a:spcPct val="0"/>
              </a:spcBef>
              <a:spcAft>
                <a:spcPct val="45000"/>
              </a:spcAft>
              <a:buClrTx/>
              <a:buFontTx/>
              <a:buChar char="•"/>
            </a:pPr>
            <a:r>
              <a:rPr lang="nb-NO" sz="2800" dirty="0" err="1" smtClean="0"/>
              <a:t>Complainants</a:t>
            </a:r>
            <a:r>
              <a:rPr lang="nb-NO" sz="2800" dirty="0" smtClean="0"/>
              <a:t> </a:t>
            </a:r>
            <a:r>
              <a:rPr lang="nb-NO" sz="2800" dirty="0" err="1" smtClean="0"/>
              <a:t>were</a:t>
            </a:r>
            <a:r>
              <a:rPr lang="nb-NO" sz="2800" dirty="0" smtClean="0"/>
              <a:t> 18 </a:t>
            </a:r>
            <a:r>
              <a:rPr lang="nb-NO" sz="2800" dirty="0" err="1" smtClean="0"/>
              <a:t>Czech</a:t>
            </a:r>
            <a:r>
              <a:rPr lang="nb-NO" sz="2800" dirty="0" smtClean="0"/>
              <a:t> </a:t>
            </a:r>
            <a:r>
              <a:rPr lang="nb-NO" sz="2800" dirty="0" err="1" smtClean="0"/>
              <a:t>citizens</a:t>
            </a:r>
            <a:r>
              <a:rPr lang="nb-NO" sz="2800" dirty="0" smtClean="0"/>
              <a:t> </a:t>
            </a:r>
            <a:r>
              <a:rPr lang="nb-NO" sz="2800" dirty="0" err="1" smtClean="0"/>
              <a:t>of</a:t>
            </a:r>
            <a:r>
              <a:rPr lang="nb-NO" sz="2800" dirty="0" smtClean="0"/>
              <a:t> </a:t>
            </a:r>
            <a:r>
              <a:rPr lang="nb-NO" sz="2800" dirty="0" err="1" smtClean="0"/>
              <a:t>Roma-origin</a:t>
            </a:r>
            <a:r>
              <a:rPr lang="nb-NO" sz="2800" dirty="0" smtClean="0"/>
              <a:t>, </a:t>
            </a:r>
            <a:r>
              <a:rPr lang="nb-NO" sz="2800" dirty="0" err="1" smtClean="0"/>
              <a:t>who</a:t>
            </a:r>
            <a:r>
              <a:rPr lang="nb-NO" sz="2800" dirty="0" smtClean="0"/>
              <a:t> </a:t>
            </a:r>
            <a:r>
              <a:rPr lang="nb-NO" sz="2800" dirty="0" err="1" smtClean="0"/>
              <a:t>were</a:t>
            </a:r>
            <a:r>
              <a:rPr lang="nb-NO" sz="2800" dirty="0" smtClean="0"/>
              <a:t> </a:t>
            </a:r>
            <a:r>
              <a:rPr lang="nb-NO" sz="2800" dirty="0" err="1" smtClean="0"/>
              <a:t>placed</a:t>
            </a:r>
            <a:r>
              <a:rPr lang="nb-NO" sz="2800" dirty="0" smtClean="0"/>
              <a:t> in </a:t>
            </a:r>
            <a:r>
              <a:rPr lang="nb-NO" sz="2800" dirty="0" err="1" smtClean="0"/>
              <a:t>special</a:t>
            </a:r>
            <a:r>
              <a:rPr lang="nb-NO" sz="2800" dirty="0" smtClean="0"/>
              <a:t> </a:t>
            </a:r>
            <a:r>
              <a:rPr lang="nb-NO" sz="2800" dirty="0" err="1" smtClean="0"/>
              <a:t>schools</a:t>
            </a:r>
            <a:r>
              <a:rPr lang="nb-NO" sz="2800" dirty="0" smtClean="0"/>
              <a:t> for </a:t>
            </a:r>
            <a:r>
              <a:rPr lang="nb-NO" sz="2800" dirty="0" err="1" smtClean="0"/>
              <a:t>children</a:t>
            </a:r>
            <a:r>
              <a:rPr lang="nb-NO" sz="2800" dirty="0" smtClean="0"/>
              <a:t> </a:t>
            </a:r>
            <a:r>
              <a:rPr lang="nb-NO" sz="2800" dirty="0" err="1" smtClean="0"/>
              <a:t>with</a:t>
            </a:r>
            <a:r>
              <a:rPr lang="nb-NO" sz="2800" dirty="0" smtClean="0"/>
              <a:t> </a:t>
            </a:r>
            <a:r>
              <a:rPr lang="nb-NO" sz="2800" dirty="0" err="1" smtClean="0"/>
              <a:t>learning</a:t>
            </a:r>
            <a:r>
              <a:rPr lang="nb-NO" sz="2800" dirty="0" smtClean="0"/>
              <a:t> </a:t>
            </a:r>
            <a:r>
              <a:rPr lang="nb-NO" sz="2800" dirty="0" err="1" smtClean="0"/>
              <a:t>difficulties</a:t>
            </a:r>
            <a:endParaRPr lang="nb-NO" sz="2800" dirty="0"/>
          </a:p>
          <a:p>
            <a:pPr marL="609600" indent="-609600" eaLnBrk="0" hangingPunct="0">
              <a:lnSpc>
                <a:spcPct val="90000"/>
              </a:lnSpc>
              <a:spcBef>
                <a:spcPct val="0"/>
              </a:spcBef>
              <a:spcAft>
                <a:spcPct val="45000"/>
              </a:spcAft>
              <a:buClrTx/>
              <a:buFontTx/>
              <a:buChar char="•"/>
            </a:pPr>
            <a:r>
              <a:rPr lang="nb-NO" sz="2800" dirty="0" smtClean="0"/>
              <a:t>The </a:t>
            </a:r>
            <a:r>
              <a:rPr lang="nb-NO" sz="2800" dirty="0" err="1" smtClean="0"/>
              <a:t>decision</a:t>
            </a:r>
            <a:r>
              <a:rPr lang="nb-NO" sz="2800" dirty="0" smtClean="0"/>
              <a:t> </a:t>
            </a:r>
            <a:r>
              <a:rPr lang="nb-NO" sz="2800" dirty="0" err="1" smtClean="0"/>
              <a:t>was</a:t>
            </a:r>
            <a:r>
              <a:rPr lang="nb-NO" sz="2800" dirty="0" smtClean="0"/>
              <a:t> </a:t>
            </a:r>
            <a:r>
              <a:rPr lang="nb-NO" sz="2800" dirty="0" err="1" smtClean="0"/>
              <a:t>taken</a:t>
            </a:r>
            <a:r>
              <a:rPr lang="nb-NO" sz="2800" dirty="0" smtClean="0"/>
              <a:t> </a:t>
            </a:r>
            <a:r>
              <a:rPr lang="nb-NO" sz="2800" dirty="0" err="1" smtClean="0"/>
              <a:t>on</a:t>
            </a:r>
            <a:r>
              <a:rPr lang="nb-NO" sz="2800" dirty="0" smtClean="0"/>
              <a:t> </a:t>
            </a:r>
            <a:r>
              <a:rPr lang="nb-NO" sz="2800" dirty="0" err="1" smtClean="0"/>
              <a:t>the</a:t>
            </a:r>
            <a:r>
              <a:rPr lang="nb-NO" sz="2800" dirty="0" smtClean="0"/>
              <a:t> basis </a:t>
            </a:r>
            <a:r>
              <a:rPr lang="nb-NO" sz="2800" dirty="0" err="1" smtClean="0"/>
              <a:t>of</a:t>
            </a:r>
            <a:r>
              <a:rPr lang="nb-NO" sz="2800" dirty="0" smtClean="0"/>
              <a:t> tests and </a:t>
            </a:r>
            <a:r>
              <a:rPr lang="nb-NO" sz="2800" dirty="0" err="1" smtClean="0"/>
              <a:t>the</a:t>
            </a:r>
            <a:r>
              <a:rPr lang="nb-NO" sz="2800" dirty="0" smtClean="0"/>
              <a:t> </a:t>
            </a:r>
            <a:r>
              <a:rPr lang="nb-NO" sz="2800" dirty="0" err="1" smtClean="0"/>
              <a:t>consent</a:t>
            </a:r>
            <a:r>
              <a:rPr lang="nb-NO" sz="2800" dirty="0" smtClean="0"/>
              <a:t> </a:t>
            </a:r>
            <a:r>
              <a:rPr lang="nb-NO" sz="2800" dirty="0" err="1" smtClean="0"/>
              <a:t>of</a:t>
            </a:r>
            <a:r>
              <a:rPr lang="nb-NO" sz="2800" dirty="0" smtClean="0"/>
              <a:t> </a:t>
            </a:r>
            <a:r>
              <a:rPr lang="nb-NO" sz="2800" dirty="0" err="1" smtClean="0"/>
              <a:t>parents</a:t>
            </a:r>
            <a:endParaRPr lang="nb-NO" sz="2800" dirty="0"/>
          </a:p>
          <a:p>
            <a:pPr marL="609600" indent="-609600" eaLnBrk="0" hangingPunct="0">
              <a:lnSpc>
                <a:spcPct val="90000"/>
              </a:lnSpc>
              <a:spcBef>
                <a:spcPct val="0"/>
              </a:spcBef>
              <a:spcAft>
                <a:spcPct val="45000"/>
              </a:spcAft>
              <a:buClrTx/>
              <a:buFontTx/>
              <a:buChar char="•"/>
            </a:pPr>
            <a:r>
              <a:rPr lang="nb-NO" sz="2800" dirty="0" err="1" smtClean="0"/>
              <a:t>Complainants</a:t>
            </a:r>
            <a:r>
              <a:rPr lang="nb-NO" sz="2800" dirty="0" smtClean="0"/>
              <a:t> </a:t>
            </a:r>
            <a:r>
              <a:rPr lang="nb-NO" sz="2800" dirty="0" err="1" smtClean="0"/>
              <a:t>argued</a:t>
            </a:r>
            <a:r>
              <a:rPr lang="nb-NO" sz="2800" dirty="0" smtClean="0"/>
              <a:t>: </a:t>
            </a:r>
            <a:r>
              <a:rPr lang="nb-NO" sz="2800" dirty="0"/>
              <a:t>T</a:t>
            </a:r>
            <a:r>
              <a:rPr lang="nb-NO" sz="2800" dirty="0" smtClean="0"/>
              <a:t>he tests </a:t>
            </a:r>
            <a:r>
              <a:rPr lang="nb-NO" sz="2800" dirty="0" err="1" smtClean="0"/>
              <a:t>were</a:t>
            </a:r>
            <a:r>
              <a:rPr lang="nb-NO" sz="2800" dirty="0" smtClean="0"/>
              <a:t> </a:t>
            </a:r>
            <a:r>
              <a:rPr lang="nb-NO" sz="2800" dirty="0" err="1" smtClean="0"/>
              <a:t>unreliable</a:t>
            </a:r>
            <a:r>
              <a:rPr lang="nb-NO" sz="2800" dirty="0" smtClean="0"/>
              <a:t> and </a:t>
            </a:r>
            <a:r>
              <a:rPr lang="nb-NO" sz="2800" dirty="0" err="1" smtClean="0"/>
              <a:t>the</a:t>
            </a:r>
            <a:r>
              <a:rPr lang="nb-NO" sz="2800" dirty="0" smtClean="0"/>
              <a:t> </a:t>
            </a:r>
            <a:r>
              <a:rPr lang="nb-NO" sz="2800" dirty="0" err="1" smtClean="0"/>
              <a:t>parents</a:t>
            </a:r>
            <a:r>
              <a:rPr lang="nb-NO" sz="2800" dirty="0" smtClean="0"/>
              <a:t> </a:t>
            </a:r>
            <a:r>
              <a:rPr lang="nb-NO" sz="2800" dirty="0" err="1" smtClean="0"/>
              <a:t>had</a:t>
            </a:r>
            <a:r>
              <a:rPr lang="nb-NO" sz="2800" dirty="0" smtClean="0"/>
              <a:t> not </a:t>
            </a:r>
            <a:r>
              <a:rPr lang="nb-NO" sz="2800" dirty="0" err="1" smtClean="0"/>
              <a:t>been</a:t>
            </a:r>
            <a:r>
              <a:rPr lang="nb-NO" sz="2800" dirty="0" smtClean="0"/>
              <a:t> </a:t>
            </a:r>
            <a:r>
              <a:rPr lang="nb-NO" sz="2800" dirty="0" err="1" smtClean="0"/>
              <a:t>sufficiently</a:t>
            </a:r>
            <a:r>
              <a:rPr lang="nb-NO" sz="2800" dirty="0" smtClean="0"/>
              <a:t> </a:t>
            </a:r>
            <a:r>
              <a:rPr lang="nb-NO" sz="2800" dirty="0" err="1" smtClean="0"/>
              <a:t>informed</a:t>
            </a:r>
            <a:r>
              <a:rPr lang="nb-NO" sz="2800" dirty="0" smtClean="0"/>
              <a:t>. </a:t>
            </a:r>
            <a:r>
              <a:rPr lang="nb-NO" sz="2800" dirty="0" err="1" smtClean="0"/>
              <a:t>Argued</a:t>
            </a:r>
            <a:r>
              <a:rPr lang="nb-NO" sz="2800" dirty="0" smtClean="0"/>
              <a:t> </a:t>
            </a:r>
            <a:r>
              <a:rPr lang="nb-NO" sz="2800" dirty="0" err="1" smtClean="0"/>
              <a:t>indirect</a:t>
            </a:r>
            <a:r>
              <a:rPr lang="nb-NO" sz="2800" dirty="0" smtClean="0"/>
              <a:t> </a:t>
            </a:r>
            <a:r>
              <a:rPr lang="nb-NO" sz="2800" dirty="0" err="1" smtClean="0"/>
              <a:t>discrimination</a:t>
            </a:r>
            <a:endParaRPr lang="nb-NO" sz="2800" dirty="0"/>
          </a:p>
          <a:p>
            <a:pPr marL="609600" indent="-609600" eaLnBrk="0" hangingPunct="0">
              <a:lnSpc>
                <a:spcPct val="90000"/>
              </a:lnSpc>
              <a:spcBef>
                <a:spcPct val="0"/>
              </a:spcBef>
              <a:spcAft>
                <a:spcPct val="45000"/>
              </a:spcAft>
              <a:buClrTx/>
              <a:buFontTx/>
              <a:buChar char="•"/>
            </a:pPr>
            <a:r>
              <a:rPr lang="nb-NO" sz="2800" dirty="0" err="1" smtClean="0"/>
              <a:t>Complainants</a:t>
            </a:r>
            <a:r>
              <a:rPr lang="nb-NO" sz="2800" dirty="0" smtClean="0"/>
              <a:t> </a:t>
            </a:r>
            <a:r>
              <a:rPr lang="nb-NO" sz="2800" dirty="0" err="1" smtClean="0"/>
              <a:t>showed</a:t>
            </a:r>
            <a:r>
              <a:rPr lang="nb-NO" sz="2800" dirty="0" smtClean="0"/>
              <a:t> </a:t>
            </a:r>
            <a:r>
              <a:rPr lang="nb-NO" sz="2800" dirty="0" err="1" smtClean="0"/>
              <a:t>that</a:t>
            </a:r>
            <a:r>
              <a:rPr lang="nb-NO" sz="2800" dirty="0" smtClean="0"/>
              <a:t> 56</a:t>
            </a:r>
            <a:r>
              <a:rPr lang="nb-NO" sz="2800" dirty="0"/>
              <a:t>% </a:t>
            </a:r>
            <a:r>
              <a:rPr lang="nb-NO" sz="2800" dirty="0" err="1" smtClean="0"/>
              <a:t>of</a:t>
            </a:r>
            <a:r>
              <a:rPr lang="nb-NO" sz="2800" dirty="0" smtClean="0"/>
              <a:t> students in </a:t>
            </a:r>
            <a:r>
              <a:rPr lang="nb-NO" sz="2800" dirty="0" err="1" smtClean="0"/>
              <a:t>special</a:t>
            </a:r>
            <a:r>
              <a:rPr lang="nb-NO" sz="2800" dirty="0" smtClean="0"/>
              <a:t> </a:t>
            </a:r>
            <a:r>
              <a:rPr lang="nb-NO" sz="2800" dirty="0" err="1" smtClean="0"/>
              <a:t>schools</a:t>
            </a:r>
            <a:r>
              <a:rPr lang="nb-NO" sz="2800" dirty="0" smtClean="0"/>
              <a:t> </a:t>
            </a:r>
            <a:r>
              <a:rPr lang="nb-NO" sz="2800" dirty="0" err="1" smtClean="0"/>
              <a:t>were</a:t>
            </a:r>
            <a:r>
              <a:rPr lang="nb-NO" sz="2800" dirty="0" smtClean="0"/>
              <a:t> Roma</a:t>
            </a:r>
            <a:r>
              <a:rPr lang="nb-NO" sz="2800" dirty="0"/>
              <a:t>, </a:t>
            </a:r>
            <a:r>
              <a:rPr lang="nb-NO" sz="2800" dirty="0" err="1" smtClean="0"/>
              <a:t>even</a:t>
            </a:r>
            <a:r>
              <a:rPr lang="nb-NO" sz="2800" dirty="0" smtClean="0"/>
              <a:t> </a:t>
            </a:r>
            <a:r>
              <a:rPr lang="nb-NO" sz="2800" dirty="0" err="1" smtClean="0"/>
              <a:t>though</a:t>
            </a:r>
            <a:r>
              <a:rPr lang="nb-NO" sz="2800" dirty="0" smtClean="0"/>
              <a:t> </a:t>
            </a:r>
            <a:r>
              <a:rPr lang="nb-NO" sz="2800" dirty="0" err="1" smtClean="0"/>
              <a:t>they</a:t>
            </a:r>
            <a:r>
              <a:rPr lang="nb-NO" sz="2800" dirty="0" smtClean="0"/>
              <a:t> </a:t>
            </a:r>
            <a:r>
              <a:rPr lang="nb-NO" sz="2800" dirty="0" err="1" smtClean="0"/>
              <a:t>only</a:t>
            </a:r>
            <a:r>
              <a:rPr lang="nb-NO" sz="2800" dirty="0" smtClean="0"/>
              <a:t> </a:t>
            </a:r>
            <a:r>
              <a:rPr lang="nb-NO" sz="2800" dirty="0" err="1" smtClean="0"/>
              <a:t>represented</a:t>
            </a:r>
            <a:r>
              <a:rPr lang="nb-NO" sz="2800" dirty="0" smtClean="0"/>
              <a:t> 2.2</a:t>
            </a:r>
            <a:r>
              <a:rPr lang="nb-NO" sz="2800" dirty="0"/>
              <a:t>% </a:t>
            </a:r>
            <a:r>
              <a:rPr lang="nb-NO" sz="2800" dirty="0" err="1" smtClean="0"/>
              <a:t>of</a:t>
            </a:r>
            <a:r>
              <a:rPr lang="nb-NO" sz="2800" dirty="0" smtClean="0"/>
              <a:t> </a:t>
            </a:r>
            <a:r>
              <a:rPr lang="nb-NO" sz="2800" dirty="0" err="1" smtClean="0"/>
              <a:t>population</a:t>
            </a:r>
            <a:r>
              <a:rPr lang="nb-NO" sz="2800" dirty="0" smtClean="0"/>
              <a:t> </a:t>
            </a:r>
            <a:r>
              <a:rPr lang="nb-NO" sz="2800" dirty="0" err="1" smtClean="0"/>
              <a:t>of</a:t>
            </a:r>
            <a:r>
              <a:rPr lang="nb-NO" sz="2800" dirty="0" smtClean="0"/>
              <a:t> </a:t>
            </a:r>
            <a:r>
              <a:rPr lang="nb-NO" sz="2800" dirty="0" err="1" smtClean="0"/>
              <a:t>Ostrava</a:t>
            </a:r>
            <a:r>
              <a:rPr lang="nb-NO" sz="2800" dirty="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39790575-F134-48DC-8751-2B8D3653D6C6}" type="slidenum">
              <a:rPr lang="en-US"/>
              <a:pPr/>
              <a:t>18</a:t>
            </a:fld>
            <a:endParaRPr lang="en-US"/>
          </a:p>
        </p:txBody>
      </p:sp>
      <p:sp>
        <p:nvSpPr>
          <p:cNvPr id="83970" name="Rectangle 2"/>
          <p:cNvSpPr>
            <a:spLocks noGrp="1" noChangeArrowheads="1"/>
          </p:cNvSpPr>
          <p:nvPr>
            <p:ph type="title" idx="4294967295"/>
          </p:nvPr>
        </p:nvSpPr>
        <p:spPr>
          <a:xfrm>
            <a:off x="395288" y="188912"/>
            <a:ext cx="8208962" cy="863823"/>
          </a:xfrm>
        </p:spPr>
        <p:txBody>
          <a:bodyPr/>
          <a:lstStyle/>
          <a:p>
            <a:pPr algn="ctr"/>
            <a:r>
              <a:rPr lang="nb-NO" sz="2800" i="1" dirty="0"/>
              <a:t>D.H. and </a:t>
            </a:r>
            <a:r>
              <a:rPr lang="nb-NO" sz="2800" i="1" dirty="0" err="1"/>
              <a:t>others</a:t>
            </a:r>
            <a:r>
              <a:rPr lang="nb-NO" sz="2800" i="1" dirty="0"/>
              <a:t> v. The </a:t>
            </a:r>
            <a:r>
              <a:rPr lang="nb-NO" sz="2800" i="1" dirty="0" err="1"/>
              <a:t>Czech</a:t>
            </a:r>
            <a:r>
              <a:rPr lang="nb-NO" sz="2800" i="1" dirty="0"/>
              <a:t> </a:t>
            </a:r>
            <a:r>
              <a:rPr lang="nb-NO" sz="2800" i="1" dirty="0" err="1"/>
              <a:t>Republic</a:t>
            </a:r>
            <a:r>
              <a:rPr lang="nb-NO" sz="2800" i="1" dirty="0"/>
              <a:t> #2</a:t>
            </a:r>
            <a:br>
              <a:rPr lang="nb-NO" sz="2800" i="1" dirty="0"/>
            </a:br>
            <a:r>
              <a:rPr lang="nb-NO" sz="2800" dirty="0" smtClean="0"/>
              <a:t>(</a:t>
            </a:r>
            <a:r>
              <a:rPr lang="nb-NO" sz="2800" dirty="0" err="1" smtClean="0"/>
              <a:t>Important</a:t>
            </a:r>
            <a:r>
              <a:rPr lang="nb-NO" sz="2800" dirty="0" smtClean="0"/>
              <a:t> </a:t>
            </a:r>
            <a:r>
              <a:rPr lang="nb-NO" sz="2800" dirty="0" err="1" smtClean="0"/>
              <a:t>aspects</a:t>
            </a:r>
            <a:r>
              <a:rPr lang="nb-NO" sz="2800" dirty="0" smtClean="0"/>
              <a:t> </a:t>
            </a:r>
            <a:r>
              <a:rPr lang="nb-NO" sz="2800" dirty="0" err="1" smtClean="0"/>
              <a:t>of</a:t>
            </a:r>
            <a:r>
              <a:rPr lang="nb-NO" sz="2800" dirty="0" smtClean="0"/>
              <a:t> </a:t>
            </a:r>
            <a:r>
              <a:rPr lang="nb-NO" sz="2800" dirty="0" err="1" smtClean="0"/>
              <a:t>the</a:t>
            </a:r>
            <a:r>
              <a:rPr lang="nb-NO" sz="2800" dirty="0" smtClean="0"/>
              <a:t> case)</a:t>
            </a:r>
            <a:endParaRPr lang="nb-NO" sz="2800" dirty="0"/>
          </a:p>
        </p:txBody>
      </p:sp>
      <p:sp>
        <p:nvSpPr>
          <p:cNvPr id="83971" name="Rectangle 3"/>
          <p:cNvSpPr>
            <a:spLocks noGrp="1" noChangeArrowheads="1"/>
          </p:cNvSpPr>
          <p:nvPr>
            <p:ph type="body" idx="4294967295"/>
          </p:nvPr>
        </p:nvSpPr>
        <p:spPr>
          <a:xfrm>
            <a:off x="250825" y="1268413"/>
            <a:ext cx="8569325" cy="4897437"/>
          </a:xfrm>
        </p:spPr>
        <p:txBody>
          <a:bodyPr/>
          <a:lstStyle/>
          <a:p>
            <a:pPr marL="609600" indent="-609600" eaLnBrk="0" hangingPunct="0">
              <a:lnSpc>
                <a:spcPct val="90000"/>
              </a:lnSpc>
              <a:spcBef>
                <a:spcPct val="0"/>
              </a:spcBef>
              <a:spcAft>
                <a:spcPct val="45000"/>
              </a:spcAft>
              <a:buClrTx/>
              <a:buNone/>
            </a:pPr>
            <a:r>
              <a:rPr lang="nb-NO" sz="2400" dirty="0" err="1" smtClean="0"/>
              <a:t>Only</a:t>
            </a:r>
            <a:r>
              <a:rPr lang="nb-NO" sz="2400" dirty="0" smtClean="0"/>
              <a:t> </a:t>
            </a:r>
            <a:r>
              <a:rPr lang="nb-NO" sz="2400" dirty="0" err="1" smtClean="0"/>
              <a:t>the</a:t>
            </a:r>
            <a:r>
              <a:rPr lang="nb-NO" sz="2400" dirty="0" smtClean="0"/>
              <a:t> 2nd time </a:t>
            </a:r>
            <a:r>
              <a:rPr lang="nb-NO" sz="2400" dirty="0" err="1" smtClean="0"/>
              <a:t>the</a:t>
            </a:r>
            <a:r>
              <a:rPr lang="nb-NO" sz="2400" dirty="0" smtClean="0"/>
              <a:t> </a:t>
            </a:r>
            <a:r>
              <a:rPr lang="nb-NO" sz="2400" dirty="0" err="1" smtClean="0"/>
              <a:t>ECtHR</a:t>
            </a:r>
            <a:r>
              <a:rPr lang="nb-NO" sz="2400" dirty="0" smtClean="0"/>
              <a:t> has </a:t>
            </a:r>
            <a:r>
              <a:rPr lang="nb-NO" sz="2400" dirty="0" err="1" smtClean="0"/>
              <a:t>found</a:t>
            </a:r>
            <a:r>
              <a:rPr lang="nb-NO" sz="2400" dirty="0" smtClean="0"/>
              <a:t> a </a:t>
            </a:r>
            <a:r>
              <a:rPr lang="nb-NO" sz="2400" dirty="0" err="1" smtClean="0"/>
              <a:t>violation</a:t>
            </a:r>
            <a:r>
              <a:rPr lang="nb-NO" sz="2400" dirty="0" smtClean="0"/>
              <a:t> </a:t>
            </a:r>
            <a:r>
              <a:rPr lang="nb-NO" sz="2400" dirty="0" err="1" smtClean="0"/>
              <a:t>of</a:t>
            </a:r>
            <a:r>
              <a:rPr lang="nb-NO" sz="2400" dirty="0" smtClean="0"/>
              <a:t> art. 14 </a:t>
            </a:r>
            <a:r>
              <a:rPr lang="nb-NO" sz="2400" dirty="0" err="1" smtClean="0"/>
              <a:t>on</a:t>
            </a:r>
            <a:r>
              <a:rPr lang="nb-NO" sz="2400" dirty="0" smtClean="0"/>
              <a:t> </a:t>
            </a:r>
            <a:r>
              <a:rPr lang="nb-NO" sz="2400" dirty="0" err="1" smtClean="0"/>
              <a:t>the</a:t>
            </a:r>
            <a:r>
              <a:rPr lang="nb-NO" sz="2400" dirty="0" smtClean="0"/>
              <a:t> basis </a:t>
            </a:r>
            <a:r>
              <a:rPr lang="nb-NO" sz="2400" dirty="0" err="1" smtClean="0"/>
              <a:t>of</a:t>
            </a:r>
            <a:r>
              <a:rPr lang="nb-NO" sz="2400" dirty="0" smtClean="0"/>
              <a:t> </a:t>
            </a:r>
            <a:r>
              <a:rPr lang="nb-NO" sz="2400" dirty="0" err="1" smtClean="0"/>
              <a:t>ethnic</a:t>
            </a:r>
            <a:r>
              <a:rPr lang="nb-NO" sz="2400" dirty="0" smtClean="0"/>
              <a:t> </a:t>
            </a:r>
            <a:r>
              <a:rPr lang="nb-NO" sz="2400" dirty="0" err="1" smtClean="0"/>
              <a:t>discrimination</a:t>
            </a:r>
            <a:endParaRPr lang="nb-NO" sz="2400" dirty="0"/>
          </a:p>
          <a:p>
            <a:pPr marL="609600" indent="-609600" eaLnBrk="0" hangingPunct="0">
              <a:lnSpc>
                <a:spcPct val="90000"/>
              </a:lnSpc>
              <a:spcBef>
                <a:spcPct val="0"/>
              </a:spcBef>
              <a:spcAft>
                <a:spcPct val="45000"/>
              </a:spcAft>
              <a:buClrTx/>
              <a:buNone/>
            </a:pPr>
            <a:r>
              <a:rPr lang="nb-NO" sz="2400" dirty="0" smtClean="0"/>
              <a:t>First time </a:t>
            </a:r>
            <a:r>
              <a:rPr lang="nb-NO" sz="2400" dirty="0" err="1" smtClean="0"/>
              <a:t>the</a:t>
            </a:r>
            <a:r>
              <a:rPr lang="nb-NO" sz="2400" dirty="0" smtClean="0"/>
              <a:t> </a:t>
            </a:r>
            <a:r>
              <a:rPr lang="nb-NO" sz="2400" dirty="0" err="1" smtClean="0"/>
              <a:t>ECtHR</a:t>
            </a:r>
            <a:r>
              <a:rPr lang="nb-NO" sz="2400" dirty="0" smtClean="0"/>
              <a:t> </a:t>
            </a:r>
            <a:r>
              <a:rPr lang="nb-NO" sz="2400" dirty="0" err="1" smtClean="0"/>
              <a:t>found</a:t>
            </a:r>
            <a:r>
              <a:rPr lang="nb-NO" sz="2400" dirty="0" smtClean="0"/>
              <a:t> a </a:t>
            </a:r>
            <a:r>
              <a:rPr lang="nb-NO" sz="2400" dirty="0" err="1" smtClean="0"/>
              <a:t>violation</a:t>
            </a:r>
            <a:r>
              <a:rPr lang="nb-NO" sz="2400" dirty="0" smtClean="0"/>
              <a:t> </a:t>
            </a:r>
            <a:r>
              <a:rPr lang="nb-NO" sz="2400" dirty="0" err="1" smtClean="0"/>
              <a:t>of</a:t>
            </a:r>
            <a:r>
              <a:rPr lang="nb-NO" sz="2400" dirty="0" smtClean="0"/>
              <a:t> </a:t>
            </a:r>
            <a:r>
              <a:rPr lang="nb-NO" sz="2400" dirty="0" err="1" smtClean="0"/>
              <a:t>the</a:t>
            </a:r>
            <a:r>
              <a:rPr lang="nb-NO" sz="2400" dirty="0" smtClean="0"/>
              <a:t> </a:t>
            </a:r>
            <a:r>
              <a:rPr lang="nb-NO" sz="2400" dirty="0" err="1" smtClean="0"/>
              <a:t>prohibition</a:t>
            </a:r>
            <a:r>
              <a:rPr lang="nb-NO" sz="2400" dirty="0" smtClean="0"/>
              <a:t> </a:t>
            </a:r>
            <a:r>
              <a:rPr lang="nb-NO" sz="2400" dirty="0" err="1" smtClean="0"/>
              <a:t>against</a:t>
            </a:r>
            <a:r>
              <a:rPr lang="nb-NO" sz="2400" dirty="0" smtClean="0"/>
              <a:t> </a:t>
            </a:r>
            <a:r>
              <a:rPr lang="nb-NO" sz="2400" dirty="0" err="1" smtClean="0"/>
              <a:t>indirect</a:t>
            </a:r>
            <a:r>
              <a:rPr lang="nb-NO" sz="2400" dirty="0" smtClean="0"/>
              <a:t> </a:t>
            </a:r>
            <a:r>
              <a:rPr lang="nb-NO" sz="2400" dirty="0" err="1" smtClean="0"/>
              <a:t>discrimination</a:t>
            </a:r>
            <a:r>
              <a:rPr lang="nb-NO" sz="2400" dirty="0" smtClean="0"/>
              <a:t> (</a:t>
            </a:r>
            <a:r>
              <a:rPr lang="nb-NO" sz="2400" dirty="0" err="1" smtClean="0"/>
              <a:t>referred</a:t>
            </a:r>
            <a:r>
              <a:rPr lang="nb-NO" sz="2400" dirty="0" smtClean="0"/>
              <a:t> to EU </a:t>
            </a:r>
            <a:r>
              <a:rPr lang="nb-NO" sz="2400" dirty="0" err="1" smtClean="0"/>
              <a:t>directives</a:t>
            </a:r>
            <a:r>
              <a:rPr lang="nb-NO" sz="2400" dirty="0" smtClean="0"/>
              <a:t>)</a:t>
            </a:r>
            <a:endParaRPr lang="nb-NO" sz="2400" dirty="0"/>
          </a:p>
          <a:p>
            <a:pPr marL="609600" indent="-609600" eaLnBrk="0" hangingPunct="0">
              <a:lnSpc>
                <a:spcPct val="90000"/>
              </a:lnSpc>
              <a:spcBef>
                <a:spcPct val="0"/>
              </a:spcBef>
              <a:spcAft>
                <a:spcPct val="45000"/>
              </a:spcAft>
              <a:buClrTx/>
              <a:buNone/>
            </a:pPr>
            <a:r>
              <a:rPr lang="nb-NO" sz="2400" dirty="0" smtClean="0"/>
              <a:t>First time </a:t>
            </a:r>
            <a:r>
              <a:rPr lang="nb-NO" sz="2400" dirty="0" err="1" smtClean="0"/>
              <a:t>ECtHr</a:t>
            </a:r>
            <a:r>
              <a:rPr lang="nb-NO" sz="2400" dirty="0" smtClean="0"/>
              <a:t> </a:t>
            </a:r>
            <a:r>
              <a:rPr lang="nb-NO" sz="2400" dirty="0" err="1" smtClean="0"/>
              <a:t>acknowledged</a:t>
            </a:r>
            <a:r>
              <a:rPr lang="nb-NO" sz="2400" dirty="0" smtClean="0"/>
              <a:t> in </a:t>
            </a:r>
            <a:r>
              <a:rPr lang="nb-NO" sz="2400" dirty="0" err="1" smtClean="0"/>
              <a:t>such</a:t>
            </a:r>
            <a:r>
              <a:rPr lang="nb-NO" sz="2400" dirty="0" smtClean="0"/>
              <a:t> a </a:t>
            </a:r>
            <a:r>
              <a:rPr lang="nb-NO" sz="2400" dirty="0" err="1" smtClean="0"/>
              <a:t>clear</a:t>
            </a:r>
            <a:r>
              <a:rPr lang="nb-NO" sz="2400" dirty="0" smtClean="0"/>
              <a:t> manner </a:t>
            </a:r>
            <a:r>
              <a:rPr lang="nb-NO" sz="2400" dirty="0" err="1" smtClean="0"/>
              <a:t>use</a:t>
            </a:r>
            <a:r>
              <a:rPr lang="nb-NO" sz="2400" dirty="0" smtClean="0"/>
              <a:t> </a:t>
            </a:r>
            <a:r>
              <a:rPr lang="nb-NO" sz="2400" dirty="0" err="1" smtClean="0"/>
              <a:t>of</a:t>
            </a:r>
            <a:r>
              <a:rPr lang="nb-NO" sz="2400" dirty="0" smtClean="0"/>
              <a:t> a </a:t>
            </a:r>
            <a:r>
              <a:rPr lang="nb-NO" sz="2400" dirty="0" err="1" smtClean="0"/>
              <a:t>shared</a:t>
            </a:r>
            <a:r>
              <a:rPr lang="nb-NO" sz="2400" dirty="0" smtClean="0"/>
              <a:t> </a:t>
            </a:r>
            <a:r>
              <a:rPr lang="nb-NO" sz="2400" dirty="0" err="1" smtClean="0"/>
              <a:t>burden</a:t>
            </a:r>
            <a:r>
              <a:rPr lang="nb-NO" sz="2400" dirty="0" smtClean="0"/>
              <a:t> </a:t>
            </a:r>
            <a:r>
              <a:rPr lang="nb-NO" sz="2400" dirty="0" err="1" smtClean="0"/>
              <a:t>of</a:t>
            </a:r>
            <a:r>
              <a:rPr lang="nb-NO" sz="2400" dirty="0" smtClean="0"/>
              <a:t> </a:t>
            </a:r>
            <a:r>
              <a:rPr lang="nb-NO" sz="2400" dirty="0" err="1" smtClean="0"/>
              <a:t>proof</a:t>
            </a:r>
            <a:endParaRPr lang="nb-NO" sz="2400" dirty="0"/>
          </a:p>
          <a:p>
            <a:pPr marL="609600" indent="-609600" eaLnBrk="0" hangingPunct="0">
              <a:lnSpc>
                <a:spcPct val="90000"/>
              </a:lnSpc>
              <a:spcBef>
                <a:spcPct val="0"/>
              </a:spcBef>
              <a:spcAft>
                <a:spcPct val="45000"/>
              </a:spcAft>
              <a:buClrTx/>
              <a:buNone/>
            </a:pPr>
            <a:r>
              <a:rPr lang="nb-NO" sz="2400" dirty="0" err="1" smtClean="0"/>
              <a:t>Confirmed</a:t>
            </a:r>
            <a:r>
              <a:rPr lang="nb-NO" sz="2400" dirty="0" smtClean="0"/>
              <a:t> ”race” as a </a:t>
            </a:r>
            <a:r>
              <a:rPr lang="nb-NO" sz="2400" dirty="0" err="1" smtClean="0"/>
              <a:t>suspect</a:t>
            </a:r>
            <a:r>
              <a:rPr lang="nb-NO" sz="2400" dirty="0" smtClean="0"/>
              <a:t> </a:t>
            </a:r>
            <a:r>
              <a:rPr lang="nb-NO" sz="2400" dirty="0" err="1" smtClean="0"/>
              <a:t>category</a:t>
            </a:r>
            <a:r>
              <a:rPr lang="nb-NO" sz="2400" dirty="0" smtClean="0"/>
              <a:t> </a:t>
            </a:r>
            <a:r>
              <a:rPr lang="nb-NO" sz="2400" dirty="0" err="1" smtClean="0"/>
              <a:t>leading</a:t>
            </a:r>
            <a:r>
              <a:rPr lang="nb-NO" sz="2400" dirty="0" smtClean="0"/>
              <a:t> to a </a:t>
            </a:r>
            <a:r>
              <a:rPr lang="nb-NO" sz="2400" dirty="0" err="1" smtClean="0"/>
              <a:t>greater</a:t>
            </a:r>
            <a:r>
              <a:rPr lang="nb-NO" sz="2400" dirty="0" smtClean="0"/>
              <a:t> </a:t>
            </a:r>
            <a:r>
              <a:rPr lang="nb-NO" sz="2400" dirty="0" err="1" smtClean="0"/>
              <a:t>strictness</a:t>
            </a:r>
            <a:r>
              <a:rPr lang="nb-NO" sz="2400" dirty="0" smtClean="0"/>
              <a:t> </a:t>
            </a:r>
            <a:r>
              <a:rPr lang="nb-NO" sz="2400" dirty="0" err="1" smtClean="0"/>
              <a:t>of</a:t>
            </a:r>
            <a:r>
              <a:rPr lang="nb-NO" sz="2400" dirty="0" smtClean="0"/>
              <a:t> </a:t>
            </a:r>
            <a:r>
              <a:rPr lang="nb-NO" sz="2400" dirty="0" err="1" smtClean="0"/>
              <a:t>review</a:t>
            </a:r>
            <a:endParaRPr lang="nb-NO" sz="2400" dirty="0"/>
          </a:p>
          <a:p>
            <a:pPr marL="609600" indent="-609600" eaLnBrk="0" hangingPunct="0">
              <a:lnSpc>
                <a:spcPct val="90000"/>
              </a:lnSpc>
              <a:spcBef>
                <a:spcPct val="0"/>
              </a:spcBef>
              <a:spcAft>
                <a:spcPct val="45000"/>
              </a:spcAft>
              <a:buClrTx/>
              <a:buNone/>
            </a:pPr>
            <a:r>
              <a:rPr lang="nb-NO" sz="2400" dirty="0" err="1" smtClean="0"/>
              <a:t>Important</a:t>
            </a:r>
            <a:r>
              <a:rPr lang="nb-NO" sz="2400" dirty="0" smtClean="0"/>
              <a:t> </a:t>
            </a:r>
            <a:r>
              <a:rPr lang="nb-NO" sz="2400" dirty="0" err="1" smtClean="0"/>
              <a:t>statement</a:t>
            </a:r>
            <a:r>
              <a:rPr lang="nb-NO" sz="2400" dirty="0" smtClean="0"/>
              <a:t> </a:t>
            </a:r>
            <a:r>
              <a:rPr lang="nb-NO" sz="2400" dirty="0" err="1" smtClean="0"/>
              <a:t>on</a:t>
            </a:r>
            <a:r>
              <a:rPr lang="nb-NO" sz="2400" dirty="0" smtClean="0"/>
              <a:t> </a:t>
            </a:r>
            <a:r>
              <a:rPr lang="nb-NO" sz="2400" dirty="0" err="1" smtClean="0"/>
              <a:t>drawing</a:t>
            </a:r>
            <a:r>
              <a:rPr lang="nb-NO" sz="2400" dirty="0" smtClean="0"/>
              <a:t> </a:t>
            </a:r>
            <a:r>
              <a:rPr lang="nb-NO" sz="2400" dirty="0" err="1" smtClean="0"/>
              <a:t>of</a:t>
            </a:r>
            <a:r>
              <a:rPr lang="nb-NO" sz="2400" dirty="0" smtClean="0"/>
              <a:t> </a:t>
            </a:r>
            <a:r>
              <a:rPr lang="nb-NO" sz="2400" dirty="0" err="1" smtClean="0"/>
              <a:t>inferences</a:t>
            </a:r>
            <a:r>
              <a:rPr lang="nb-NO" sz="2400" dirty="0" smtClean="0"/>
              <a:t> and </a:t>
            </a:r>
            <a:r>
              <a:rPr lang="nb-NO" sz="2400" dirty="0" err="1" smtClean="0"/>
              <a:t>use</a:t>
            </a:r>
            <a:r>
              <a:rPr lang="nb-NO" sz="2400" dirty="0" smtClean="0"/>
              <a:t> </a:t>
            </a:r>
            <a:r>
              <a:rPr lang="nb-NO" sz="2400" dirty="0" err="1" smtClean="0"/>
              <a:t>of</a:t>
            </a:r>
            <a:r>
              <a:rPr lang="nb-NO" sz="2400" dirty="0" smtClean="0"/>
              <a:t> </a:t>
            </a:r>
            <a:r>
              <a:rPr lang="nb-NO" sz="2400" dirty="0" err="1" smtClean="0"/>
              <a:t>statistics</a:t>
            </a:r>
            <a:r>
              <a:rPr lang="nb-NO" sz="2400" dirty="0" smtClean="0"/>
              <a:t> in </a:t>
            </a:r>
            <a:r>
              <a:rPr lang="nb-NO" sz="2400" dirty="0" err="1" smtClean="0"/>
              <a:t>the</a:t>
            </a:r>
            <a:r>
              <a:rPr lang="nb-NO" sz="2400" dirty="0" smtClean="0"/>
              <a:t> </a:t>
            </a:r>
            <a:r>
              <a:rPr lang="nb-NO" sz="2400" dirty="0" err="1" smtClean="0"/>
              <a:t>weighing</a:t>
            </a:r>
            <a:r>
              <a:rPr lang="nb-NO" sz="2400" dirty="0" smtClean="0"/>
              <a:t> </a:t>
            </a:r>
            <a:r>
              <a:rPr lang="nb-NO" sz="2400" dirty="0" err="1" smtClean="0"/>
              <a:t>of</a:t>
            </a:r>
            <a:r>
              <a:rPr lang="nb-NO" sz="2400" dirty="0" smtClean="0"/>
              <a:t> </a:t>
            </a:r>
            <a:r>
              <a:rPr lang="nb-NO" sz="2400" dirty="0" err="1" smtClean="0"/>
              <a:t>evidence</a:t>
            </a:r>
            <a:endParaRPr lang="nb-NO" sz="2400" dirty="0"/>
          </a:p>
          <a:p>
            <a:pPr marL="609600" indent="-609600" eaLnBrk="0" hangingPunct="0">
              <a:lnSpc>
                <a:spcPct val="90000"/>
              </a:lnSpc>
              <a:spcBef>
                <a:spcPct val="0"/>
              </a:spcBef>
              <a:spcAft>
                <a:spcPct val="45000"/>
              </a:spcAft>
              <a:buClrTx/>
              <a:buNone/>
            </a:pPr>
            <a:r>
              <a:rPr lang="nb-NO" sz="2400" dirty="0" err="1" smtClean="0"/>
              <a:t>Important</a:t>
            </a:r>
            <a:r>
              <a:rPr lang="nb-NO" sz="2400" dirty="0" smtClean="0"/>
              <a:t> </a:t>
            </a:r>
            <a:r>
              <a:rPr lang="nb-NO" sz="2400" dirty="0" err="1" smtClean="0"/>
              <a:t>statement</a:t>
            </a:r>
            <a:r>
              <a:rPr lang="nb-NO" sz="2400" dirty="0" smtClean="0"/>
              <a:t> </a:t>
            </a:r>
            <a:r>
              <a:rPr lang="nb-NO" sz="2400" dirty="0" err="1" smtClean="0"/>
              <a:t>on</a:t>
            </a:r>
            <a:r>
              <a:rPr lang="nb-NO" sz="2400" dirty="0" smtClean="0"/>
              <a:t> </a:t>
            </a:r>
            <a:r>
              <a:rPr lang="nb-NO" sz="2400" dirty="0" err="1" smtClean="0"/>
              <a:t>developing</a:t>
            </a:r>
            <a:r>
              <a:rPr lang="nb-NO" sz="2400" dirty="0" smtClean="0"/>
              <a:t> </a:t>
            </a:r>
            <a:r>
              <a:rPr lang="nb-NO" sz="2400" dirty="0" err="1" smtClean="0"/>
              <a:t>international</a:t>
            </a:r>
            <a:r>
              <a:rPr lang="nb-NO" sz="2400" dirty="0" smtClean="0"/>
              <a:t> consensus </a:t>
            </a:r>
            <a:r>
              <a:rPr lang="nb-NO" sz="2400" dirty="0" err="1" smtClean="0"/>
              <a:t>on</a:t>
            </a:r>
            <a:r>
              <a:rPr lang="nb-NO" sz="2400" dirty="0" smtClean="0"/>
              <a:t> </a:t>
            </a:r>
            <a:r>
              <a:rPr lang="nb-NO" sz="2400" dirty="0" err="1" smtClean="0"/>
              <a:t>special</a:t>
            </a:r>
            <a:r>
              <a:rPr lang="nb-NO" sz="2400" dirty="0" smtClean="0"/>
              <a:t> </a:t>
            </a:r>
            <a:r>
              <a:rPr lang="nb-NO" sz="2400" dirty="0" err="1" smtClean="0"/>
              <a:t>needs</a:t>
            </a:r>
            <a:r>
              <a:rPr lang="nb-NO" sz="2400" dirty="0" smtClean="0"/>
              <a:t> </a:t>
            </a:r>
            <a:r>
              <a:rPr lang="nb-NO" sz="2400" dirty="0" err="1" smtClean="0"/>
              <a:t>of</a:t>
            </a:r>
            <a:r>
              <a:rPr lang="nb-NO" sz="2400" dirty="0" smtClean="0"/>
              <a:t> </a:t>
            </a:r>
            <a:r>
              <a:rPr lang="nb-NO" sz="2400" dirty="0" err="1" smtClean="0"/>
              <a:t>minorities</a:t>
            </a:r>
            <a:r>
              <a:rPr lang="nb-NO" sz="2400" dirty="0" smtClean="0"/>
              <a:t> (art 27, ICCPR)</a:t>
            </a:r>
            <a:endParaRPr lang="nb-NO"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3801FA66-8B4C-464F-86D0-21C0C53862EC}" type="slidenum">
              <a:rPr lang="en-US"/>
              <a:pPr/>
              <a:t>19</a:t>
            </a:fld>
            <a:endParaRPr lang="en-US"/>
          </a:p>
        </p:txBody>
      </p:sp>
      <p:sp>
        <p:nvSpPr>
          <p:cNvPr id="86018" name="Rectangle 2"/>
          <p:cNvSpPr>
            <a:spLocks noGrp="1" noChangeArrowheads="1"/>
          </p:cNvSpPr>
          <p:nvPr>
            <p:ph type="title" idx="4294967295"/>
          </p:nvPr>
        </p:nvSpPr>
        <p:spPr>
          <a:xfrm>
            <a:off x="395288" y="188913"/>
            <a:ext cx="8208962" cy="863600"/>
          </a:xfrm>
        </p:spPr>
        <p:txBody>
          <a:bodyPr/>
          <a:lstStyle/>
          <a:p>
            <a:pPr algn="ctr"/>
            <a:r>
              <a:rPr lang="nb-NO" sz="2800" i="1" dirty="0"/>
              <a:t>D.H. and </a:t>
            </a:r>
            <a:r>
              <a:rPr lang="nb-NO" sz="2800" i="1" dirty="0" err="1"/>
              <a:t>others</a:t>
            </a:r>
            <a:r>
              <a:rPr lang="nb-NO" sz="2800" i="1" dirty="0"/>
              <a:t> v. The </a:t>
            </a:r>
            <a:r>
              <a:rPr lang="nb-NO" sz="2800" i="1" dirty="0" err="1"/>
              <a:t>Czech</a:t>
            </a:r>
            <a:r>
              <a:rPr lang="nb-NO" sz="2800" i="1" dirty="0"/>
              <a:t> </a:t>
            </a:r>
            <a:r>
              <a:rPr lang="nb-NO" sz="2800" i="1" dirty="0" err="1"/>
              <a:t>Republic</a:t>
            </a:r>
            <a:r>
              <a:rPr lang="nb-NO" sz="2800" i="1" dirty="0"/>
              <a:t> #3</a:t>
            </a:r>
            <a:br>
              <a:rPr lang="nb-NO" sz="2800" i="1" dirty="0"/>
            </a:br>
            <a:r>
              <a:rPr lang="nb-NO" sz="2800" i="1" dirty="0" smtClean="0"/>
              <a:t>(</a:t>
            </a:r>
            <a:r>
              <a:rPr lang="nb-NO" sz="2800" dirty="0" smtClean="0"/>
              <a:t>The Court </a:t>
            </a:r>
            <a:r>
              <a:rPr lang="nb-NO" sz="2800" dirty="0" err="1" smtClean="0"/>
              <a:t>found</a:t>
            </a:r>
            <a:r>
              <a:rPr lang="nb-NO" sz="2800" dirty="0" smtClean="0"/>
              <a:t> </a:t>
            </a:r>
            <a:r>
              <a:rPr lang="nb-NO" sz="2800" dirty="0" err="1" smtClean="0"/>
              <a:t>indirect</a:t>
            </a:r>
            <a:r>
              <a:rPr lang="nb-NO" sz="2800" dirty="0" smtClean="0"/>
              <a:t> </a:t>
            </a:r>
            <a:r>
              <a:rPr lang="nb-NO" sz="2800" dirty="0" err="1" smtClean="0"/>
              <a:t>discrimination</a:t>
            </a:r>
            <a:r>
              <a:rPr lang="nb-NO" sz="2800" dirty="0" smtClean="0"/>
              <a:t>)</a:t>
            </a:r>
            <a:endParaRPr lang="nb-NO" sz="2800" dirty="0"/>
          </a:p>
        </p:txBody>
      </p:sp>
      <p:sp>
        <p:nvSpPr>
          <p:cNvPr id="86019" name="Rectangle 3"/>
          <p:cNvSpPr>
            <a:spLocks noGrp="1" noChangeArrowheads="1"/>
          </p:cNvSpPr>
          <p:nvPr>
            <p:ph type="body" idx="4294967295"/>
          </p:nvPr>
        </p:nvSpPr>
        <p:spPr>
          <a:xfrm>
            <a:off x="250825" y="1412875"/>
            <a:ext cx="8569325" cy="4683125"/>
          </a:xfrm>
        </p:spPr>
        <p:txBody>
          <a:bodyPr/>
          <a:lstStyle/>
          <a:p>
            <a:pPr marL="609600" indent="-609600" eaLnBrk="0" hangingPunct="0">
              <a:lnSpc>
                <a:spcPct val="80000"/>
              </a:lnSpc>
              <a:spcBef>
                <a:spcPct val="0"/>
              </a:spcBef>
              <a:spcAft>
                <a:spcPct val="45000"/>
              </a:spcAft>
              <a:buClrTx/>
              <a:buFontTx/>
              <a:buNone/>
            </a:pPr>
            <a:r>
              <a:rPr lang="nb-NO" sz="2800"/>
              <a:t>”The Court has…accepted…that a difference in treatment may take the form of disporportionately prejudicial effects of a general policy or measure which, though couched in neutral terms, discriminates against a group….”</a:t>
            </a:r>
          </a:p>
          <a:p>
            <a:pPr marL="609600" indent="-609600" eaLnBrk="0" hangingPunct="0">
              <a:lnSpc>
                <a:spcPct val="80000"/>
              </a:lnSpc>
              <a:spcBef>
                <a:spcPct val="0"/>
              </a:spcBef>
              <a:spcAft>
                <a:spcPct val="45000"/>
              </a:spcAft>
              <a:buClrTx/>
              <a:buFontTx/>
              <a:buNone/>
            </a:pPr>
            <a:r>
              <a:rPr lang="nb-NO" sz="2800"/>
              <a:t>”Accordingly, the issue in the instant case is whether the manner in which the legislation was applied in practice resulted in a disproportionate number of Roma children…being placed in special schools without justification, and whether such children were thereby placed at a significant disadvantage.”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a:xfrm>
            <a:off x="539750" y="188913"/>
            <a:ext cx="7772400" cy="1079500"/>
          </a:xfrm>
        </p:spPr>
        <p:txBody>
          <a:bodyPr/>
          <a:lstStyle/>
          <a:p>
            <a:pPr algn="ctr"/>
            <a:r>
              <a:rPr lang="nb-NO" smtClean="0"/>
              <a:t>Discrimination in Health Service Delivery</a:t>
            </a:r>
            <a:br>
              <a:rPr lang="nb-NO" smtClean="0"/>
            </a:br>
            <a:r>
              <a:rPr lang="nb-NO" sz="2400" smtClean="0"/>
              <a:t>(Letter from Hospital to Primary Care Physician)</a:t>
            </a:r>
            <a:endParaRPr lang="nb-NO" smtClean="0"/>
          </a:p>
        </p:txBody>
      </p:sp>
      <p:sp>
        <p:nvSpPr>
          <p:cNvPr id="4099" name="Plassholder for innhold 2"/>
          <p:cNvSpPr>
            <a:spLocks noGrp="1"/>
          </p:cNvSpPr>
          <p:nvPr>
            <p:ph idx="1"/>
          </p:nvPr>
        </p:nvSpPr>
        <p:spPr/>
        <p:txBody>
          <a:bodyPr/>
          <a:lstStyle/>
          <a:p>
            <a:r>
              <a:rPr lang="en-US" sz="2400" smtClean="0"/>
              <a:t>“Dear Colleague,</a:t>
            </a:r>
            <a:endParaRPr lang="nb-NO" sz="2400" smtClean="0"/>
          </a:p>
          <a:p>
            <a:r>
              <a:rPr lang="en-US" sz="2400" smtClean="0"/>
              <a:t>You have sought admission to the hospital for Mr. “X”.</a:t>
            </a:r>
            <a:endParaRPr lang="nb-NO" sz="2400" smtClean="0"/>
          </a:p>
          <a:p>
            <a:r>
              <a:rPr lang="en-US" sz="2400" smtClean="0"/>
              <a:t>Experience has shown that the offer of treatment at Coastal Hospital is of little value for persons from foreign cultures with chronic pain problems. As a rule, this is frustrating for both the patient, and unfortunately for our personnel. And therefore we have chosen to reject this type of referral. </a:t>
            </a:r>
            <a:endParaRPr lang="nb-NO" sz="2400" smtClean="0"/>
          </a:p>
          <a:p>
            <a:r>
              <a:rPr lang="en-US" sz="2400" smtClean="0"/>
              <a:t>Sincerely yours,</a:t>
            </a:r>
            <a:endParaRPr lang="nb-NO" sz="2400" smtClean="0"/>
          </a:p>
          <a:p>
            <a:r>
              <a:rPr lang="en-US" sz="2400" smtClean="0"/>
              <a:t>Chief Medical Officer” </a:t>
            </a:r>
            <a:endParaRPr lang="nb-NO" sz="2400" smtClean="0"/>
          </a:p>
          <a:p>
            <a:endParaRPr lang="nb-NO" smtClean="0"/>
          </a:p>
        </p:txBody>
      </p:sp>
      <p:sp>
        <p:nvSpPr>
          <p:cNvPr id="4100" name="Plassholder for lysbildenummer 3"/>
          <p:cNvSpPr>
            <a:spLocks noGrp="1"/>
          </p:cNvSpPr>
          <p:nvPr>
            <p:ph type="sldNum" sz="quarter" idx="12"/>
          </p:nvPr>
        </p:nvSpPr>
        <p:spPr>
          <a:noFill/>
        </p:spPr>
        <p:txBody>
          <a:bodyPr/>
          <a:lstStyle/>
          <a:p>
            <a:fld id="{7E4D5E4A-4874-4CEC-A478-5D3492F59FAB}"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ssholder for lysbildenummer 3"/>
          <p:cNvSpPr>
            <a:spLocks noGrp="1"/>
          </p:cNvSpPr>
          <p:nvPr>
            <p:ph type="sldNum" sz="quarter" idx="12"/>
          </p:nvPr>
        </p:nvSpPr>
        <p:spPr>
          <a:noFill/>
        </p:spPr>
        <p:txBody>
          <a:bodyPr/>
          <a:lstStyle/>
          <a:p>
            <a:fld id="{6B89CE42-AB3B-47C1-933E-66B4780F7DB3}" type="slidenum">
              <a:rPr lang="en-US"/>
              <a:pPr/>
              <a:t>20</a:t>
            </a:fld>
            <a:endParaRPr lang="en-US"/>
          </a:p>
        </p:txBody>
      </p:sp>
      <p:sp>
        <p:nvSpPr>
          <p:cNvPr id="17411" name="Rectangle 2"/>
          <p:cNvSpPr>
            <a:spLocks noGrp="1" noChangeArrowheads="1"/>
          </p:cNvSpPr>
          <p:nvPr>
            <p:ph type="title" idx="4294967295"/>
          </p:nvPr>
        </p:nvSpPr>
        <p:spPr>
          <a:xfrm>
            <a:off x="395288" y="260350"/>
            <a:ext cx="8208962" cy="647700"/>
          </a:xfrm>
        </p:spPr>
        <p:txBody>
          <a:bodyPr/>
          <a:lstStyle/>
          <a:p>
            <a:pPr algn="ctr"/>
            <a:r>
              <a:rPr lang="nb-NO" i="1" dirty="0" smtClean="0"/>
              <a:t>D.H. and </a:t>
            </a:r>
            <a:r>
              <a:rPr lang="nb-NO" i="1" dirty="0" err="1" smtClean="0"/>
              <a:t>others</a:t>
            </a:r>
            <a:r>
              <a:rPr lang="nb-NO" i="1" dirty="0" smtClean="0"/>
              <a:t> v. The </a:t>
            </a:r>
            <a:r>
              <a:rPr lang="nb-NO" i="1" dirty="0" err="1" smtClean="0"/>
              <a:t>Czech</a:t>
            </a:r>
            <a:r>
              <a:rPr lang="nb-NO" i="1" dirty="0" smtClean="0"/>
              <a:t> </a:t>
            </a:r>
            <a:r>
              <a:rPr lang="nb-NO" i="1" dirty="0" err="1" smtClean="0"/>
              <a:t>Republic</a:t>
            </a:r>
            <a:r>
              <a:rPr lang="nb-NO" i="1" dirty="0" smtClean="0"/>
              <a:t> #4</a:t>
            </a:r>
            <a:endParaRPr lang="nb-NO" dirty="0" smtClean="0"/>
          </a:p>
        </p:txBody>
      </p:sp>
      <p:sp>
        <p:nvSpPr>
          <p:cNvPr id="17412" name="Rectangle 3"/>
          <p:cNvSpPr>
            <a:spLocks noGrp="1" noChangeArrowheads="1"/>
          </p:cNvSpPr>
          <p:nvPr>
            <p:ph type="body" idx="4294967295"/>
          </p:nvPr>
        </p:nvSpPr>
        <p:spPr>
          <a:xfrm>
            <a:off x="179388" y="1052513"/>
            <a:ext cx="8785225" cy="5184775"/>
          </a:xfrm>
        </p:spPr>
        <p:txBody>
          <a:bodyPr/>
          <a:lstStyle/>
          <a:p>
            <a:pPr eaLnBrk="1" hangingPunct="1">
              <a:spcAft>
                <a:spcPct val="35000"/>
              </a:spcAft>
            </a:pPr>
            <a:r>
              <a:rPr lang="en-GB" sz="2400" dirty="0" smtClean="0"/>
              <a:t>“As regards the question of </a:t>
            </a:r>
            <a:r>
              <a:rPr lang="en-GB" sz="2400" u="sng" dirty="0" smtClean="0"/>
              <a:t>what constitutes prima facie evidence capable of shifting the burden of proof </a:t>
            </a:r>
            <a:r>
              <a:rPr lang="en-GB" sz="2400" dirty="0" smtClean="0"/>
              <a:t>on to the respondent State…. The Court adopts the conclusions that are, in its view, supported by the free evaluation of all evidence, including such </a:t>
            </a:r>
            <a:r>
              <a:rPr lang="en-GB" sz="2400" u="sng" dirty="0" smtClean="0"/>
              <a:t>inferences</a:t>
            </a:r>
            <a:r>
              <a:rPr lang="en-GB" sz="2400" dirty="0" smtClean="0"/>
              <a:t> as may flow from the facts and the parties’ submissions. According to its established case-law, proof may follow from the coexistence of sufficiently strong, clear and concordant inferences or of similar </a:t>
            </a:r>
            <a:r>
              <a:rPr lang="en-GB" sz="2400" b="1" dirty="0" err="1" smtClean="0"/>
              <a:t>unrebutted</a:t>
            </a:r>
            <a:r>
              <a:rPr lang="en-GB" sz="2400" b="1" dirty="0" smtClean="0"/>
              <a:t> presumptions of fact</a:t>
            </a:r>
            <a:r>
              <a:rPr lang="en-GB" sz="2400" dirty="0" smtClean="0"/>
              <a:t>. Moreover, the </a:t>
            </a:r>
            <a:r>
              <a:rPr lang="en-GB" sz="2400" b="1" dirty="0" smtClean="0"/>
              <a:t>level of persuasion necessary</a:t>
            </a:r>
            <a:r>
              <a:rPr lang="en-GB" sz="2400" dirty="0" smtClean="0"/>
              <a:t> for reaching a particular conclusion and, in this connection, the distribution of the burden of proof are intrinsically linked to </a:t>
            </a:r>
            <a:r>
              <a:rPr lang="en-GB" sz="2400" u="sng" dirty="0" smtClean="0"/>
              <a:t>the specificity of the facts</a:t>
            </a:r>
            <a:r>
              <a:rPr lang="en-GB" sz="2400" dirty="0" smtClean="0"/>
              <a:t>, the </a:t>
            </a:r>
            <a:r>
              <a:rPr lang="en-GB" sz="2400" u="sng" dirty="0" smtClean="0"/>
              <a:t>nature of the allegation</a:t>
            </a:r>
            <a:r>
              <a:rPr lang="en-GB" sz="2400" dirty="0" smtClean="0"/>
              <a:t> made and the Convention </a:t>
            </a:r>
            <a:r>
              <a:rPr lang="en-GB" sz="2400" u="sng" dirty="0" smtClean="0"/>
              <a:t>right at stake</a:t>
            </a:r>
            <a:r>
              <a:rPr lang="en-GB" sz="2400" dirty="0" smtClean="0"/>
              <a:t>.”</a:t>
            </a:r>
            <a:endParaRPr lang="nb-NO"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a:xfrm>
            <a:off x="685800" y="333375"/>
            <a:ext cx="7772400" cy="2519363"/>
          </a:xfrm>
        </p:spPr>
        <p:txBody>
          <a:bodyPr/>
          <a:lstStyle/>
          <a:p>
            <a:pPr algn="ctr"/>
            <a:r>
              <a:rPr lang="nb-NO" b="1" dirty="0" err="1" smtClean="0"/>
              <a:t>Promoting</a:t>
            </a:r>
            <a:r>
              <a:rPr lang="nb-NO" b="1" dirty="0" smtClean="0"/>
              <a:t> </a:t>
            </a:r>
            <a:r>
              <a:rPr lang="nb-NO" b="1" dirty="0" err="1" smtClean="0"/>
              <a:t>Equality</a:t>
            </a:r>
            <a:r>
              <a:rPr lang="nb-NO" b="1" dirty="0" smtClean="0"/>
              <a:t/>
            </a:r>
            <a:br>
              <a:rPr lang="nb-NO" b="1" dirty="0" smtClean="0"/>
            </a:br>
            <a:r>
              <a:rPr lang="nb-NO" b="1" dirty="0" smtClean="0"/>
              <a:t/>
            </a:r>
            <a:br>
              <a:rPr lang="nb-NO" b="1" dirty="0" smtClean="0"/>
            </a:br>
            <a:r>
              <a:rPr lang="nb-NO" b="1" dirty="0" smtClean="0"/>
              <a:t>≠</a:t>
            </a:r>
            <a:br>
              <a:rPr lang="nb-NO" b="1" dirty="0" smtClean="0"/>
            </a:br>
            <a:r>
              <a:rPr lang="nb-NO" b="1" dirty="0" smtClean="0"/>
              <a:t> </a:t>
            </a:r>
            <a:br>
              <a:rPr lang="nb-NO" b="1" dirty="0" smtClean="0"/>
            </a:br>
            <a:r>
              <a:rPr lang="nb-NO" b="1" dirty="0" err="1" smtClean="0"/>
              <a:t>Prohibiting</a:t>
            </a:r>
            <a:r>
              <a:rPr lang="nb-NO" b="1" dirty="0" smtClean="0"/>
              <a:t> </a:t>
            </a:r>
            <a:r>
              <a:rPr lang="nb-NO" b="1" dirty="0" err="1" smtClean="0"/>
              <a:t>Discrimination</a:t>
            </a:r>
            <a:endParaRPr lang="nb-NO" dirty="0" smtClean="0"/>
          </a:p>
        </p:txBody>
      </p:sp>
      <p:sp>
        <p:nvSpPr>
          <p:cNvPr id="3" name="Plassholder for innhold 2"/>
          <p:cNvSpPr>
            <a:spLocks noGrp="1"/>
          </p:cNvSpPr>
          <p:nvPr>
            <p:ph idx="1"/>
          </p:nvPr>
        </p:nvSpPr>
        <p:spPr>
          <a:xfrm>
            <a:off x="685800" y="3357563"/>
            <a:ext cx="8207375" cy="2738437"/>
          </a:xfrm>
        </p:spPr>
        <p:txBody>
          <a:bodyPr/>
          <a:lstStyle/>
          <a:p>
            <a:pPr>
              <a:defRPr/>
            </a:pPr>
            <a:r>
              <a:rPr lang="nb-NO" dirty="0" err="1" smtClean="0"/>
              <a:t>Prohibiting</a:t>
            </a:r>
            <a:r>
              <a:rPr lang="nb-NO" dirty="0" smtClean="0"/>
              <a:t> </a:t>
            </a:r>
            <a:r>
              <a:rPr lang="nb-NO" dirty="0" err="1" smtClean="0"/>
              <a:t>discrimination</a:t>
            </a:r>
            <a:r>
              <a:rPr lang="nb-NO" dirty="0" smtClean="0"/>
              <a:t> is a minimum </a:t>
            </a:r>
            <a:r>
              <a:rPr lang="nb-NO" dirty="0" err="1" smtClean="0"/>
              <a:t>requirement</a:t>
            </a:r>
            <a:r>
              <a:rPr lang="nb-NO" dirty="0" smtClean="0"/>
              <a:t> to </a:t>
            </a:r>
            <a:r>
              <a:rPr lang="nb-NO" dirty="0" err="1" smtClean="0"/>
              <a:t>promoting</a:t>
            </a:r>
            <a:r>
              <a:rPr lang="nb-NO" dirty="0" smtClean="0"/>
              <a:t> </a:t>
            </a:r>
            <a:r>
              <a:rPr lang="nb-NO" dirty="0" err="1" smtClean="0"/>
              <a:t>equality</a:t>
            </a:r>
            <a:r>
              <a:rPr lang="nb-NO" dirty="0" smtClean="0"/>
              <a:t>, </a:t>
            </a:r>
            <a:r>
              <a:rPr lang="nb-NO" dirty="0" err="1" smtClean="0"/>
              <a:t>but</a:t>
            </a:r>
            <a:r>
              <a:rPr lang="nb-NO" dirty="0" smtClean="0"/>
              <a:t> ….    </a:t>
            </a:r>
          </a:p>
          <a:p>
            <a:pPr>
              <a:defRPr/>
            </a:pPr>
            <a:r>
              <a:rPr lang="nb-NO" dirty="0" err="1" smtClean="0"/>
              <a:t>Equality</a:t>
            </a:r>
            <a:r>
              <a:rPr lang="nb-NO" dirty="0" smtClean="0"/>
              <a:t> </a:t>
            </a:r>
            <a:r>
              <a:rPr lang="nb-NO" dirty="0" err="1" smtClean="0"/>
              <a:t>involves</a:t>
            </a:r>
            <a:r>
              <a:rPr lang="nb-NO" dirty="0" smtClean="0"/>
              <a:t> an </a:t>
            </a:r>
            <a:r>
              <a:rPr lang="nb-NO" dirty="0" err="1" smtClean="0"/>
              <a:t>additional</a:t>
            </a:r>
            <a:r>
              <a:rPr lang="nb-NO" dirty="0" smtClean="0"/>
              <a:t> </a:t>
            </a:r>
            <a:r>
              <a:rPr lang="nb-NO" dirty="0" err="1" smtClean="0"/>
              <a:t>dimension</a:t>
            </a:r>
            <a:endParaRPr lang="nb-NO" dirty="0" smtClean="0"/>
          </a:p>
          <a:p>
            <a:pPr>
              <a:defRPr/>
            </a:pPr>
            <a:endParaRPr lang="nb-NO" dirty="0"/>
          </a:p>
          <a:p>
            <a:pPr marL="0" indent="0">
              <a:buFont typeface="Times" pitchFamily="18" charset="0"/>
              <a:buNone/>
              <a:defRPr/>
            </a:pPr>
            <a:endParaRPr lang="nb-NO" dirty="0"/>
          </a:p>
        </p:txBody>
      </p:sp>
      <p:sp>
        <p:nvSpPr>
          <p:cNvPr id="2" name="Plassholder for lysbildenummer 1"/>
          <p:cNvSpPr>
            <a:spLocks noGrp="1"/>
          </p:cNvSpPr>
          <p:nvPr>
            <p:ph type="sldNum" sz="quarter" idx="12"/>
          </p:nvPr>
        </p:nvSpPr>
        <p:spPr/>
        <p:txBody>
          <a:bodyPr/>
          <a:lstStyle/>
          <a:p>
            <a:pPr>
              <a:defRPr/>
            </a:pPr>
            <a:fld id="{CA09FE07-FC96-4C91-BD62-E43B693BFC61}" type="slidenum">
              <a:rPr lang="en-US" smtClean="0"/>
              <a:pPr>
                <a:defRPr/>
              </a:pPr>
              <a:t>21</a:t>
            </a:fld>
            <a:endParaRPr lang="en-US"/>
          </a:p>
        </p:txBody>
      </p:sp>
    </p:spTree>
    <p:extLst>
      <p:ext uri="{BB962C8B-B14F-4D97-AF65-F5344CB8AC3E}">
        <p14:creationId xmlns:p14="http://schemas.microsoft.com/office/powerpoint/2010/main" val="3271975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
          <p:cNvSpPr>
            <a:spLocks noGrp="1"/>
          </p:cNvSpPr>
          <p:nvPr>
            <p:ph type="title"/>
          </p:nvPr>
        </p:nvSpPr>
        <p:spPr>
          <a:xfrm>
            <a:off x="323850" y="333375"/>
            <a:ext cx="8496300" cy="5543550"/>
          </a:xfrm>
        </p:spPr>
        <p:txBody>
          <a:bodyPr/>
          <a:lstStyle/>
          <a:p>
            <a:pPr algn="ctr"/>
            <a:r>
              <a:rPr lang="nb-NO" b="1" dirty="0" err="1" smtClean="0"/>
              <a:t>Equality’s</a:t>
            </a:r>
            <a:r>
              <a:rPr lang="nb-NO" b="1" dirty="0" smtClean="0"/>
              <a:t> </a:t>
            </a:r>
            <a:r>
              <a:rPr lang="nb-NO" b="1" dirty="0" err="1" smtClean="0"/>
              <a:t>Additional</a:t>
            </a:r>
            <a:r>
              <a:rPr lang="nb-NO" b="1" dirty="0" smtClean="0"/>
              <a:t> Dimension </a:t>
            </a:r>
            <a:br>
              <a:rPr lang="nb-NO" b="1" dirty="0" smtClean="0"/>
            </a:br>
            <a:r>
              <a:rPr lang="nb-NO" sz="2800" dirty="0" smtClean="0"/>
              <a:t>(</a:t>
            </a:r>
            <a:r>
              <a:rPr lang="nb-NO" sz="2800" dirty="0" err="1" smtClean="0"/>
              <a:t>Focus</a:t>
            </a:r>
            <a:r>
              <a:rPr lang="nb-NO" sz="2800" dirty="0" smtClean="0"/>
              <a:t> </a:t>
            </a:r>
            <a:r>
              <a:rPr lang="nb-NO" sz="2800" dirty="0" err="1" smtClean="0"/>
              <a:t>on</a:t>
            </a:r>
            <a:r>
              <a:rPr lang="nb-NO" sz="2800" dirty="0" smtClean="0"/>
              <a:t> </a:t>
            </a:r>
            <a:r>
              <a:rPr lang="nb-NO" sz="2800" dirty="0" err="1" smtClean="0"/>
              <a:t>the</a:t>
            </a:r>
            <a:r>
              <a:rPr lang="nb-NO" sz="2800" dirty="0" smtClean="0"/>
              <a:t> </a:t>
            </a:r>
            <a:r>
              <a:rPr lang="nb-NO" sz="2800" dirty="0" err="1" smtClean="0"/>
              <a:t>distribution</a:t>
            </a:r>
            <a:r>
              <a:rPr lang="nb-NO" sz="2800" dirty="0" smtClean="0"/>
              <a:t> </a:t>
            </a:r>
            <a:r>
              <a:rPr lang="nb-NO" sz="2800" dirty="0" err="1" smtClean="0"/>
              <a:t>of</a:t>
            </a:r>
            <a:r>
              <a:rPr lang="nb-NO" sz="2800" dirty="0" smtClean="0"/>
              <a:t> </a:t>
            </a:r>
            <a:r>
              <a:rPr lang="nb-NO" sz="2800" dirty="0" err="1" smtClean="0"/>
              <a:t>advantages</a:t>
            </a:r>
            <a:r>
              <a:rPr lang="nb-NO" sz="2800" dirty="0" smtClean="0"/>
              <a:t> and </a:t>
            </a:r>
            <a:r>
              <a:rPr lang="nb-NO" sz="2800" dirty="0" err="1" smtClean="0"/>
              <a:t>disadvantages</a:t>
            </a:r>
            <a:r>
              <a:rPr lang="nb-NO" sz="2800" dirty="0" smtClean="0"/>
              <a:t>)</a:t>
            </a:r>
            <a:r>
              <a:rPr lang="nb-NO" dirty="0" smtClean="0"/>
              <a:t/>
            </a:r>
            <a:br>
              <a:rPr lang="nb-NO" dirty="0" smtClean="0"/>
            </a:br>
            <a:r>
              <a:rPr lang="nb-NO" dirty="0" smtClean="0"/>
              <a:t/>
            </a:r>
            <a:br>
              <a:rPr lang="nb-NO" dirty="0" smtClean="0"/>
            </a:br>
            <a:r>
              <a:rPr lang="nb-NO" dirty="0" smtClean="0"/>
              <a:t>A normative </a:t>
            </a:r>
            <a:r>
              <a:rPr lang="nb-NO" dirty="0" err="1" smtClean="0"/>
              <a:t>obligation</a:t>
            </a:r>
            <a:r>
              <a:rPr lang="nb-NO" dirty="0" smtClean="0"/>
              <a:t> to </a:t>
            </a:r>
            <a:r>
              <a:rPr lang="nb-NO" dirty="0" err="1" smtClean="0"/>
              <a:t>minimize</a:t>
            </a:r>
            <a:r>
              <a:rPr lang="nb-NO" dirty="0" smtClean="0"/>
              <a:t> or </a:t>
            </a:r>
            <a:r>
              <a:rPr lang="nb-NO" dirty="0" err="1" smtClean="0"/>
              <a:t>reduce</a:t>
            </a:r>
            <a:r>
              <a:rPr lang="nb-NO" dirty="0" smtClean="0"/>
              <a:t> </a:t>
            </a:r>
            <a:r>
              <a:rPr lang="nb-NO" dirty="0" err="1" smtClean="0"/>
              <a:t>distortions</a:t>
            </a:r>
            <a:r>
              <a:rPr lang="nb-NO" dirty="0" smtClean="0"/>
              <a:t> in </a:t>
            </a:r>
            <a:r>
              <a:rPr lang="nb-NO" dirty="0" err="1" smtClean="0"/>
              <a:t>the</a:t>
            </a:r>
            <a:r>
              <a:rPr lang="nb-NO" dirty="0" smtClean="0"/>
              <a:t> </a:t>
            </a:r>
            <a:r>
              <a:rPr lang="nb-NO" dirty="0" err="1" smtClean="0"/>
              <a:t>distribution</a:t>
            </a:r>
            <a:r>
              <a:rPr lang="nb-NO" dirty="0" smtClean="0"/>
              <a:t> </a:t>
            </a:r>
            <a:r>
              <a:rPr lang="nb-NO" dirty="0" err="1" smtClean="0"/>
              <a:t>of</a:t>
            </a:r>
            <a:r>
              <a:rPr lang="nb-NO" dirty="0" smtClean="0"/>
              <a:t> </a:t>
            </a:r>
            <a:r>
              <a:rPr lang="nb-NO" dirty="0" err="1" smtClean="0"/>
              <a:t>advantages</a:t>
            </a:r>
            <a:r>
              <a:rPr lang="nb-NO" dirty="0" smtClean="0"/>
              <a:t> and </a:t>
            </a:r>
            <a:r>
              <a:rPr lang="nb-NO" dirty="0" err="1" smtClean="0"/>
              <a:t>disadvantages</a:t>
            </a:r>
            <a:r>
              <a:rPr lang="nb-NO" dirty="0" smtClean="0"/>
              <a:t> </a:t>
            </a:r>
            <a:r>
              <a:rPr lang="nb-NO" sz="2800" dirty="0" smtClean="0"/>
              <a:t>[</a:t>
            </a:r>
            <a:r>
              <a:rPr lang="nb-NO" sz="2800" dirty="0" err="1" smtClean="0"/>
              <a:t>if</a:t>
            </a:r>
            <a:r>
              <a:rPr lang="nb-NO" sz="2800" dirty="0" smtClean="0"/>
              <a:t> not an </a:t>
            </a:r>
            <a:r>
              <a:rPr lang="nb-NO" sz="2800" dirty="0" err="1" smtClean="0"/>
              <a:t>undue</a:t>
            </a:r>
            <a:r>
              <a:rPr lang="nb-NO" sz="2800" dirty="0" smtClean="0"/>
              <a:t> </a:t>
            </a:r>
            <a:r>
              <a:rPr lang="nb-NO" sz="2800" dirty="0" err="1" smtClean="0"/>
              <a:t>burden</a:t>
            </a:r>
            <a:r>
              <a:rPr lang="nb-NO" sz="2800" dirty="0" smtClean="0"/>
              <a:t>]</a:t>
            </a:r>
            <a:r>
              <a:rPr lang="nb-NO" dirty="0" smtClean="0"/>
              <a:t/>
            </a:r>
            <a:br>
              <a:rPr lang="nb-NO" dirty="0" smtClean="0"/>
            </a:br>
            <a:r>
              <a:rPr lang="nb-NO" dirty="0" smtClean="0"/>
              <a:t/>
            </a:r>
            <a:br>
              <a:rPr lang="nb-NO" dirty="0" smtClean="0"/>
            </a:br>
            <a:r>
              <a:rPr lang="nb-NO" dirty="0" smtClean="0"/>
              <a:t>(not </a:t>
            </a:r>
            <a:r>
              <a:rPr lang="nb-NO" dirty="0" err="1" smtClean="0"/>
              <a:t>because</a:t>
            </a:r>
            <a:r>
              <a:rPr lang="nb-NO" dirty="0" smtClean="0"/>
              <a:t> </a:t>
            </a:r>
            <a:r>
              <a:rPr lang="nb-NO" dirty="0" err="1" smtClean="0"/>
              <a:t>the</a:t>
            </a:r>
            <a:r>
              <a:rPr lang="nb-NO" dirty="0" smtClean="0"/>
              <a:t> </a:t>
            </a:r>
            <a:r>
              <a:rPr lang="nb-NO" dirty="0" err="1" smtClean="0"/>
              <a:t>distortions</a:t>
            </a:r>
            <a:r>
              <a:rPr lang="nb-NO" dirty="0" smtClean="0"/>
              <a:t> </a:t>
            </a:r>
            <a:r>
              <a:rPr lang="nb-NO" dirty="0" err="1" smtClean="0"/>
              <a:t>are</a:t>
            </a:r>
            <a:r>
              <a:rPr lang="nb-NO" dirty="0" smtClean="0"/>
              <a:t> </a:t>
            </a:r>
            <a:r>
              <a:rPr lang="nb-NO" dirty="0" err="1" smtClean="0"/>
              <a:t>discriminatory</a:t>
            </a:r>
            <a:r>
              <a:rPr lang="nb-NO" dirty="0" smtClean="0"/>
              <a:t>)</a:t>
            </a:r>
            <a:br>
              <a:rPr lang="nb-NO" dirty="0" smtClean="0"/>
            </a:br>
            <a:r>
              <a:rPr lang="nb-NO" dirty="0" smtClean="0"/>
              <a:t>(</a:t>
            </a:r>
            <a:r>
              <a:rPr lang="nb-NO" dirty="0" err="1" smtClean="0"/>
              <a:t>But</a:t>
            </a:r>
            <a:r>
              <a:rPr lang="nb-NO" dirty="0" smtClean="0"/>
              <a:t> </a:t>
            </a:r>
            <a:r>
              <a:rPr lang="nb-NO" dirty="0" err="1" smtClean="0"/>
              <a:t>because</a:t>
            </a:r>
            <a:r>
              <a:rPr lang="nb-NO" dirty="0" smtClean="0"/>
              <a:t> </a:t>
            </a:r>
            <a:r>
              <a:rPr lang="nb-NO" dirty="0" err="1" smtClean="0"/>
              <a:t>of</a:t>
            </a:r>
            <a:r>
              <a:rPr lang="nb-NO" dirty="0" smtClean="0"/>
              <a:t> </a:t>
            </a:r>
            <a:r>
              <a:rPr lang="nb-NO" dirty="0" err="1" smtClean="0"/>
              <a:t>other</a:t>
            </a:r>
            <a:r>
              <a:rPr lang="nb-NO" dirty="0" smtClean="0"/>
              <a:t> </a:t>
            </a:r>
            <a:r>
              <a:rPr lang="nb-NO" dirty="0" err="1" smtClean="0"/>
              <a:t>values</a:t>
            </a:r>
            <a:r>
              <a:rPr lang="nb-NO" dirty="0" smtClean="0"/>
              <a:t> and </a:t>
            </a:r>
            <a:r>
              <a:rPr lang="nb-NO" dirty="0" err="1" smtClean="0"/>
              <a:t>principles</a:t>
            </a:r>
            <a:r>
              <a:rPr lang="nb-NO" dirty="0" smtClean="0"/>
              <a:t>)</a:t>
            </a:r>
          </a:p>
        </p:txBody>
      </p:sp>
      <p:sp>
        <p:nvSpPr>
          <p:cNvPr id="2" name="Plassholder for lysbildenummer 1"/>
          <p:cNvSpPr>
            <a:spLocks noGrp="1"/>
          </p:cNvSpPr>
          <p:nvPr>
            <p:ph type="sldNum" sz="quarter" idx="12"/>
          </p:nvPr>
        </p:nvSpPr>
        <p:spPr/>
        <p:txBody>
          <a:bodyPr/>
          <a:lstStyle/>
          <a:p>
            <a:pPr>
              <a:defRPr/>
            </a:pPr>
            <a:fld id="{89A69842-6D61-413F-910D-F3D94BDC35FF}" type="slidenum">
              <a:rPr lang="en-US" smtClean="0"/>
              <a:pPr>
                <a:defRPr/>
              </a:pPr>
              <a:t>22</a:t>
            </a:fld>
            <a:endParaRPr lang="en-US"/>
          </a:p>
        </p:txBody>
      </p:sp>
    </p:spTree>
    <p:extLst>
      <p:ext uri="{BB962C8B-B14F-4D97-AF65-F5344CB8AC3E}">
        <p14:creationId xmlns:p14="http://schemas.microsoft.com/office/powerpoint/2010/main" val="4212059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tel 1"/>
          <p:cNvSpPr>
            <a:spLocks noGrp="1"/>
          </p:cNvSpPr>
          <p:nvPr>
            <p:ph type="title"/>
          </p:nvPr>
        </p:nvSpPr>
        <p:spPr>
          <a:xfrm>
            <a:off x="539750" y="333375"/>
            <a:ext cx="7772400" cy="1222375"/>
          </a:xfrm>
        </p:spPr>
        <p:txBody>
          <a:bodyPr/>
          <a:lstStyle/>
          <a:p>
            <a:pPr algn="ctr"/>
            <a:r>
              <a:rPr lang="nb-NO" b="1" dirty="0" err="1" smtClean="0"/>
              <a:t>Equality’s</a:t>
            </a:r>
            <a:r>
              <a:rPr lang="nb-NO" b="1" dirty="0" smtClean="0"/>
              <a:t> </a:t>
            </a:r>
            <a:r>
              <a:rPr lang="nb-NO" b="1" dirty="0" err="1" smtClean="0"/>
              <a:t>additional</a:t>
            </a:r>
            <a:r>
              <a:rPr lang="nb-NO" b="1" dirty="0" smtClean="0"/>
              <a:t> </a:t>
            </a:r>
            <a:r>
              <a:rPr lang="nb-NO" b="1" dirty="0" err="1" smtClean="0"/>
              <a:t>dimensions</a:t>
            </a:r>
            <a:r>
              <a:rPr lang="nb-NO" b="1" dirty="0" smtClean="0"/>
              <a:t> </a:t>
            </a:r>
            <a:r>
              <a:rPr lang="nb-NO" b="1" dirty="0" err="1" smtClean="0"/>
              <a:t>are</a:t>
            </a:r>
            <a:r>
              <a:rPr lang="nb-NO" b="1" dirty="0" smtClean="0"/>
              <a:t> </a:t>
            </a:r>
            <a:r>
              <a:rPr lang="nb-NO" b="1" dirty="0" err="1" smtClean="0"/>
              <a:t>based</a:t>
            </a:r>
            <a:r>
              <a:rPr lang="nb-NO" b="1" dirty="0" smtClean="0"/>
              <a:t> </a:t>
            </a:r>
            <a:r>
              <a:rPr lang="nb-NO" b="1" dirty="0" err="1" smtClean="0"/>
              <a:t>on</a:t>
            </a:r>
            <a:r>
              <a:rPr lang="nb-NO" b="1" dirty="0" smtClean="0"/>
              <a:t> </a:t>
            </a:r>
            <a:r>
              <a:rPr lang="nb-NO" b="1" dirty="0" err="1" smtClean="0"/>
              <a:t>other</a:t>
            </a:r>
            <a:r>
              <a:rPr lang="nb-NO" b="1" dirty="0" smtClean="0"/>
              <a:t> </a:t>
            </a:r>
            <a:r>
              <a:rPr lang="nb-NO" b="1" dirty="0" err="1" smtClean="0"/>
              <a:t>values</a:t>
            </a:r>
            <a:r>
              <a:rPr lang="nb-NO" b="1" dirty="0" smtClean="0"/>
              <a:t> and </a:t>
            </a:r>
            <a:r>
              <a:rPr lang="nb-NO" b="1" dirty="0" err="1" smtClean="0"/>
              <a:t>principles</a:t>
            </a:r>
            <a:endParaRPr lang="nb-NO" dirty="0" smtClean="0"/>
          </a:p>
        </p:txBody>
      </p:sp>
      <p:sp>
        <p:nvSpPr>
          <p:cNvPr id="3" name="Plassholder for innhold 2"/>
          <p:cNvSpPr>
            <a:spLocks noGrp="1"/>
          </p:cNvSpPr>
          <p:nvPr>
            <p:ph idx="1"/>
          </p:nvPr>
        </p:nvSpPr>
        <p:spPr>
          <a:xfrm>
            <a:off x="395288" y="2133600"/>
            <a:ext cx="8497887" cy="3962400"/>
          </a:xfrm>
        </p:spPr>
        <p:txBody>
          <a:bodyPr/>
          <a:lstStyle/>
          <a:p>
            <a:pPr>
              <a:buFont typeface="Arial" pitchFamily="34" charset="0"/>
              <a:buChar char="•"/>
              <a:defRPr/>
            </a:pPr>
            <a:r>
              <a:rPr lang="nb-NO" dirty="0" smtClean="0"/>
              <a:t>Human </a:t>
            </a:r>
            <a:r>
              <a:rPr lang="nb-NO" dirty="0" err="1" smtClean="0"/>
              <a:t>rights</a:t>
            </a:r>
            <a:r>
              <a:rPr lang="nb-NO" dirty="0" smtClean="0"/>
              <a:t> </a:t>
            </a:r>
            <a:r>
              <a:rPr lang="nb-NO" dirty="0" err="1" smtClean="0"/>
              <a:t>obligations</a:t>
            </a:r>
            <a:r>
              <a:rPr lang="nb-NO" dirty="0" smtClean="0"/>
              <a:t> </a:t>
            </a:r>
            <a:r>
              <a:rPr lang="nb-NO" dirty="0" err="1" smtClean="0"/>
              <a:t>beyond</a:t>
            </a:r>
            <a:r>
              <a:rPr lang="nb-NO" dirty="0" smtClean="0"/>
              <a:t> non-</a:t>
            </a:r>
            <a:r>
              <a:rPr lang="nb-NO" dirty="0" err="1" smtClean="0"/>
              <a:t>discrimination</a:t>
            </a:r>
            <a:endParaRPr lang="nb-NO" dirty="0" smtClean="0"/>
          </a:p>
          <a:p>
            <a:pPr>
              <a:buFont typeface="Arial" pitchFamily="34" charset="0"/>
              <a:buChar char="•"/>
              <a:defRPr/>
            </a:pPr>
            <a:r>
              <a:rPr lang="nb-NO" dirty="0" err="1" smtClean="0"/>
              <a:t>Desire</a:t>
            </a:r>
            <a:r>
              <a:rPr lang="nb-NO" dirty="0" smtClean="0"/>
              <a:t> for a </a:t>
            </a:r>
            <a:r>
              <a:rPr lang="nb-NO" dirty="0" err="1" smtClean="0"/>
              <a:t>fairer</a:t>
            </a:r>
            <a:r>
              <a:rPr lang="nb-NO" dirty="0" smtClean="0"/>
              <a:t> </a:t>
            </a:r>
            <a:r>
              <a:rPr lang="nb-NO" dirty="0" err="1" smtClean="0"/>
              <a:t>society</a:t>
            </a:r>
            <a:r>
              <a:rPr lang="nb-NO" dirty="0" smtClean="0"/>
              <a:t>, </a:t>
            </a:r>
          </a:p>
          <a:p>
            <a:pPr>
              <a:buFont typeface="Arial" pitchFamily="34" charset="0"/>
              <a:buChar char="•"/>
              <a:defRPr/>
            </a:pPr>
            <a:r>
              <a:rPr lang="nb-NO" dirty="0" err="1" smtClean="0"/>
              <a:t>Desire</a:t>
            </a:r>
            <a:r>
              <a:rPr lang="nb-NO" dirty="0" smtClean="0"/>
              <a:t> for a more </a:t>
            </a:r>
            <a:r>
              <a:rPr lang="nb-NO" dirty="0" err="1" smtClean="0"/>
              <a:t>democratic</a:t>
            </a:r>
            <a:r>
              <a:rPr lang="nb-NO" dirty="0" smtClean="0"/>
              <a:t> </a:t>
            </a:r>
            <a:r>
              <a:rPr lang="nb-NO" dirty="0" err="1" smtClean="0"/>
              <a:t>society</a:t>
            </a:r>
            <a:r>
              <a:rPr lang="nb-NO" dirty="0" smtClean="0"/>
              <a:t>.</a:t>
            </a:r>
          </a:p>
          <a:p>
            <a:pPr marL="0" indent="0">
              <a:buNone/>
              <a:defRPr/>
            </a:pPr>
            <a:endParaRPr lang="nb-NO" dirty="0" smtClean="0"/>
          </a:p>
          <a:p>
            <a:pPr marL="0" indent="0">
              <a:buFont typeface="Times" pitchFamily="18" charset="0"/>
              <a:buNone/>
              <a:defRPr/>
            </a:pPr>
            <a:r>
              <a:rPr lang="nb-NO" dirty="0" smtClean="0"/>
              <a:t>[This is </a:t>
            </a:r>
            <a:r>
              <a:rPr lang="nb-NO" dirty="0" err="1" smtClean="0"/>
              <a:t>codified</a:t>
            </a:r>
            <a:r>
              <a:rPr lang="nb-NO" dirty="0" smtClean="0"/>
              <a:t> in Norwegian </a:t>
            </a:r>
            <a:r>
              <a:rPr lang="nb-NO" dirty="0" err="1" smtClean="0"/>
              <a:t>legislation</a:t>
            </a:r>
            <a:r>
              <a:rPr lang="nb-NO" dirty="0" smtClean="0"/>
              <a:t> </a:t>
            </a:r>
            <a:r>
              <a:rPr lang="nb-NO" dirty="0" err="1" smtClean="0"/>
              <a:t>on</a:t>
            </a:r>
            <a:r>
              <a:rPr lang="nb-NO" dirty="0" smtClean="0"/>
              <a:t> </a:t>
            </a:r>
            <a:r>
              <a:rPr lang="nb-NO" dirty="0" err="1" smtClean="0"/>
              <a:t>equality</a:t>
            </a:r>
            <a:r>
              <a:rPr lang="nb-NO" dirty="0" smtClean="0"/>
              <a:t> and non-</a:t>
            </a:r>
            <a:r>
              <a:rPr lang="nb-NO" dirty="0" err="1" smtClean="0"/>
              <a:t>discrimination</a:t>
            </a:r>
            <a:r>
              <a:rPr lang="nb-NO" dirty="0" smtClean="0"/>
              <a:t> in </a:t>
            </a:r>
            <a:r>
              <a:rPr lang="nb-NO" dirty="0" err="1" smtClean="0"/>
              <a:t>this</a:t>
            </a:r>
            <a:r>
              <a:rPr lang="nb-NO" dirty="0" smtClean="0"/>
              <a:t> </a:t>
            </a:r>
            <a:r>
              <a:rPr lang="nb-NO" dirty="0" err="1" smtClean="0"/>
              <a:t>way</a:t>
            </a:r>
            <a:r>
              <a:rPr lang="nb-NO" dirty="0" smtClean="0"/>
              <a:t>…]</a:t>
            </a:r>
            <a:endParaRPr lang="nb-NO" dirty="0"/>
          </a:p>
        </p:txBody>
      </p:sp>
      <p:sp>
        <p:nvSpPr>
          <p:cNvPr id="2" name="Plassholder for lysbildenummer 1"/>
          <p:cNvSpPr>
            <a:spLocks noGrp="1"/>
          </p:cNvSpPr>
          <p:nvPr>
            <p:ph type="sldNum" sz="quarter" idx="12"/>
          </p:nvPr>
        </p:nvSpPr>
        <p:spPr/>
        <p:txBody>
          <a:bodyPr/>
          <a:lstStyle/>
          <a:p>
            <a:pPr>
              <a:defRPr/>
            </a:pPr>
            <a:fld id="{A40B7A24-CA51-4886-91FC-43D71D0B0D49}" type="slidenum">
              <a:rPr lang="en-US" smtClean="0"/>
              <a:pPr>
                <a:defRPr/>
              </a:pPr>
              <a:t>23</a:t>
            </a:fld>
            <a:endParaRPr lang="en-US"/>
          </a:p>
        </p:txBody>
      </p:sp>
    </p:spTree>
    <p:extLst>
      <p:ext uri="{BB962C8B-B14F-4D97-AF65-F5344CB8AC3E}">
        <p14:creationId xmlns:p14="http://schemas.microsoft.com/office/powerpoint/2010/main" val="2548642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ktangel 4"/>
          <p:cNvSpPr>
            <a:spLocks noChangeArrowheads="1"/>
          </p:cNvSpPr>
          <p:nvPr/>
        </p:nvSpPr>
        <p:spPr bwMode="auto">
          <a:xfrm>
            <a:off x="1619250" y="3789363"/>
            <a:ext cx="1296988" cy="1223962"/>
          </a:xfrm>
          <a:prstGeom prst="rect">
            <a:avLst/>
          </a:prstGeom>
          <a:solidFill>
            <a:schemeClr val="bg1"/>
          </a:solidFill>
          <a:ln w="9525" algn="ctr">
            <a:solidFill>
              <a:schemeClr val="tx1"/>
            </a:solidFill>
            <a:round/>
            <a:headEnd/>
            <a:tailEnd/>
          </a:ln>
        </p:spPr>
        <p:txBody>
          <a:bodyPr/>
          <a:lstStyle/>
          <a:p>
            <a:pPr algn="ctr"/>
            <a:r>
              <a:rPr lang="nb-NO" sz="1800"/>
              <a:t>Prohibition against direct &amp; indirect</a:t>
            </a:r>
          </a:p>
        </p:txBody>
      </p:sp>
      <p:sp>
        <p:nvSpPr>
          <p:cNvPr id="5123" name="Rektangel 5"/>
          <p:cNvSpPr>
            <a:spLocks noChangeArrowheads="1"/>
          </p:cNvSpPr>
          <p:nvPr/>
        </p:nvSpPr>
        <p:spPr bwMode="auto">
          <a:xfrm>
            <a:off x="3492500" y="3789363"/>
            <a:ext cx="1439863" cy="1223962"/>
          </a:xfrm>
          <a:prstGeom prst="rect">
            <a:avLst/>
          </a:prstGeom>
          <a:solidFill>
            <a:schemeClr val="bg1"/>
          </a:solidFill>
          <a:ln w="9525" algn="ctr">
            <a:solidFill>
              <a:schemeClr val="tx1"/>
            </a:solidFill>
            <a:round/>
            <a:headEnd/>
            <a:tailEnd/>
          </a:ln>
        </p:spPr>
        <p:txBody>
          <a:bodyPr/>
          <a:lstStyle/>
          <a:p>
            <a:pPr algn="ctr"/>
            <a:r>
              <a:rPr lang="nb-NO" sz="1800"/>
              <a:t>Temporary Special Measures</a:t>
            </a:r>
          </a:p>
        </p:txBody>
      </p:sp>
      <p:sp>
        <p:nvSpPr>
          <p:cNvPr id="5124" name="Rektangel 6"/>
          <p:cNvSpPr>
            <a:spLocks noChangeArrowheads="1"/>
          </p:cNvSpPr>
          <p:nvPr/>
        </p:nvSpPr>
        <p:spPr bwMode="auto">
          <a:xfrm>
            <a:off x="5292725" y="3789363"/>
            <a:ext cx="1511300" cy="1223962"/>
          </a:xfrm>
          <a:prstGeom prst="rect">
            <a:avLst/>
          </a:prstGeom>
          <a:solidFill>
            <a:schemeClr val="bg1"/>
          </a:solidFill>
          <a:ln w="9525" algn="ctr">
            <a:solidFill>
              <a:schemeClr val="tx1"/>
            </a:solidFill>
            <a:round/>
            <a:headEnd/>
            <a:tailEnd/>
          </a:ln>
        </p:spPr>
        <p:txBody>
          <a:bodyPr/>
          <a:lstStyle/>
          <a:p>
            <a:pPr algn="ctr"/>
            <a:r>
              <a:rPr lang="nb-NO" sz="1800"/>
              <a:t>Positive duty to promote Equality</a:t>
            </a:r>
          </a:p>
        </p:txBody>
      </p:sp>
      <p:cxnSp>
        <p:nvCxnSpPr>
          <p:cNvPr id="5125" name="Rett linje 8"/>
          <p:cNvCxnSpPr>
            <a:cxnSpLocks noChangeShapeType="1"/>
          </p:cNvCxnSpPr>
          <p:nvPr/>
        </p:nvCxnSpPr>
        <p:spPr bwMode="auto">
          <a:xfrm rot="5400000">
            <a:off x="4140994" y="3572669"/>
            <a:ext cx="287338"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6" name="Rett linje 10"/>
          <p:cNvCxnSpPr>
            <a:cxnSpLocks noChangeShapeType="1"/>
          </p:cNvCxnSpPr>
          <p:nvPr/>
        </p:nvCxnSpPr>
        <p:spPr bwMode="auto">
          <a:xfrm rot="10800000">
            <a:off x="2268538" y="3573463"/>
            <a:ext cx="20161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7" name="Rett linje 12"/>
          <p:cNvCxnSpPr>
            <a:cxnSpLocks noChangeShapeType="1"/>
          </p:cNvCxnSpPr>
          <p:nvPr/>
        </p:nvCxnSpPr>
        <p:spPr bwMode="auto">
          <a:xfrm>
            <a:off x="4284663" y="3573463"/>
            <a:ext cx="18002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8" name="Rett linje 14"/>
          <p:cNvCxnSpPr>
            <a:cxnSpLocks noChangeShapeType="1"/>
            <a:endCxn id="5122" idx="0"/>
          </p:cNvCxnSpPr>
          <p:nvPr/>
        </p:nvCxnSpPr>
        <p:spPr bwMode="auto">
          <a:xfrm rot="5400000">
            <a:off x="2160588" y="3681413"/>
            <a:ext cx="2159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29" name="Rett linje 16"/>
          <p:cNvCxnSpPr>
            <a:cxnSpLocks noChangeShapeType="1"/>
          </p:cNvCxnSpPr>
          <p:nvPr/>
        </p:nvCxnSpPr>
        <p:spPr bwMode="auto">
          <a:xfrm rot="5400000">
            <a:off x="5976938" y="3681413"/>
            <a:ext cx="2159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130" name="Plassholder for lysbildenummer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ヒラギノ角ゴ Pro W3"/>
                <a:cs typeface="ヒラギノ角ゴ Pro W3"/>
              </a:defRPr>
            </a:lvl1pPr>
            <a:lvl2pPr marL="742950" indent="-285750">
              <a:defRPr sz="2400">
                <a:solidFill>
                  <a:schemeClr val="tx1"/>
                </a:solidFill>
                <a:latin typeface="Arial" pitchFamily="34" charset="0"/>
                <a:ea typeface="ヒラギノ角ゴ Pro W3"/>
                <a:cs typeface="ヒラギノ角ゴ Pro W3"/>
              </a:defRPr>
            </a:lvl2pPr>
            <a:lvl3pPr marL="1143000" indent="-228600">
              <a:defRPr sz="2400">
                <a:solidFill>
                  <a:schemeClr val="tx1"/>
                </a:solidFill>
                <a:latin typeface="Arial" pitchFamily="34" charset="0"/>
                <a:ea typeface="ヒラギノ角ゴ Pro W3"/>
                <a:cs typeface="ヒラギノ角ゴ Pro W3"/>
              </a:defRPr>
            </a:lvl3pPr>
            <a:lvl4pPr marL="1600200" indent="-228600">
              <a:defRPr sz="2400">
                <a:solidFill>
                  <a:schemeClr val="tx1"/>
                </a:solidFill>
                <a:latin typeface="Arial" pitchFamily="34" charset="0"/>
                <a:ea typeface="ヒラギノ角ゴ Pro W3"/>
                <a:cs typeface="ヒラギノ角ゴ Pro W3"/>
              </a:defRPr>
            </a:lvl4pPr>
            <a:lvl5pPr marL="2057400" indent="-22860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CA3CDB20-B23A-4ED8-8636-3A2CFCDE6A45}" type="slidenum">
              <a:rPr lang="en-US" sz="1000" smtClean="0">
                <a:solidFill>
                  <a:schemeClr val="bg1"/>
                </a:solidFill>
              </a:rPr>
              <a:pPr/>
              <a:t>24</a:t>
            </a:fld>
            <a:endParaRPr lang="en-US" sz="1000" smtClean="0">
              <a:solidFill>
                <a:schemeClr val="bg1"/>
              </a:solidFill>
            </a:endParaRPr>
          </a:p>
        </p:txBody>
      </p:sp>
      <p:sp>
        <p:nvSpPr>
          <p:cNvPr id="5131" name="TekstSylinder 1"/>
          <p:cNvSpPr txBox="1">
            <a:spLocks noChangeArrowheads="1"/>
          </p:cNvSpPr>
          <p:nvPr/>
        </p:nvSpPr>
        <p:spPr bwMode="auto">
          <a:xfrm>
            <a:off x="827088" y="1484313"/>
            <a:ext cx="7448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ヒラギノ角ゴ Pro W3"/>
                <a:cs typeface="ヒラギノ角ゴ Pro W3"/>
              </a:defRPr>
            </a:lvl1pPr>
            <a:lvl2pPr marL="742950" indent="-285750">
              <a:defRPr sz="2400">
                <a:solidFill>
                  <a:schemeClr val="tx1"/>
                </a:solidFill>
                <a:latin typeface="Arial" pitchFamily="34" charset="0"/>
                <a:ea typeface="ヒラギノ角ゴ Pro W3"/>
                <a:cs typeface="ヒラギノ角ゴ Pro W3"/>
              </a:defRPr>
            </a:lvl2pPr>
            <a:lvl3pPr marL="1143000" indent="-228600">
              <a:defRPr sz="2400">
                <a:solidFill>
                  <a:schemeClr val="tx1"/>
                </a:solidFill>
                <a:latin typeface="Arial" pitchFamily="34" charset="0"/>
                <a:ea typeface="ヒラギノ角ゴ Pro W3"/>
                <a:cs typeface="ヒラギノ角ゴ Pro W3"/>
              </a:defRPr>
            </a:lvl3pPr>
            <a:lvl4pPr marL="1600200" indent="-228600">
              <a:defRPr sz="2400">
                <a:solidFill>
                  <a:schemeClr val="tx1"/>
                </a:solidFill>
                <a:latin typeface="Arial" pitchFamily="34" charset="0"/>
                <a:ea typeface="ヒラギノ角ゴ Pro W3"/>
                <a:cs typeface="ヒラギノ角ゴ Pro W3"/>
              </a:defRPr>
            </a:lvl4pPr>
            <a:lvl5pPr marL="2057400" indent="-22860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nb-NO" sz="2800"/>
              <a:t>Ways to Promote Equality through Legislation</a:t>
            </a:r>
          </a:p>
        </p:txBody>
      </p:sp>
      <p:sp>
        <p:nvSpPr>
          <p:cNvPr id="5132" name="TekstSylinder 2"/>
          <p:cNvSpPr txBox="1">
            <a:spLocks noChangeArrowheads="1"/>
          </p:cNvSpPr>
          <p:nvPr/>
        </p:nvSpPr>
        <p:spPr bwMode="auto">
          <a:xfrm>
            <a:off x="1657350" y="5380038"/>
            <a:ext cx="1441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ヒラギノ角ゴ Pro W3"/>
                <a:cs typeface="ヒラギノ角ゴ Pro W3"/>
              </a:defRPr>
            </a:lvl1pPr>
            <a:lvl2pPr marL="742950" indent="-285750">
              <a:defRPr sz="2400">
                <a:solidFill>
                  <a:schemeClr val="tx1"/>
                </a:solidFill>
                <a:latin typeface="Arial" pitchFamily="34" charset="0"/>
                <a:ea typeface="ヒラギノ角ゴ Pro W3"/>
                <a:cs typeface="ヒラギノ角ゴ Pro W3"/>
              </a:defRPr>
            </a:lvl2pPr>
            <a:lvl3pPr marL="1143000" indent="-228600">
              <a:defRPr sz="2400">
                <a:solidFill>
                  <a:schemeClr val="tx1"/>
                </a:solidFill>
                <a:latin typeface="Arial" pitchFamily="34" charset="0"/>
                <a:ea typeface="ヒラギノ角ゴ Pro W3"/>
                <a:cs typeface="ヒラギノ角ゴ Pro W3"/>
              </a:defRPr>
            </a:lvl3pPr>
            <a:lvl4pPr marL="1600200" indent="-228600">
              <a:defRPr sz="2400">
                <a:solidFill>
                  <a:schemeClr val="tx1"/>
                </a:solidFill>
                <a:latin typeface="Arial" pitchFamily="34" charset="0"/>
                <a:ea typeface="ヒラギノ角ゴ Pro W3"/>
                <a:cs typeface="ヒラギノ角ゴ Pro W3"/>
              </a:defRPr>
            </a:lvl4pPr>
            <a:lvl5pPr marL="2057400" indent="-22860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nb-NO" sz="1800"/>
              <a:t>(Complaint</a:t>
            </a:r>
          </a:p>
          <a:p>
            <a:r>
              <a:rPr lang="nb-NO" sz="1800"/>
              <a:t>mechanism)</a:t>
            </a:r>
          </a:p>
        </p:txBody>
      </p:sp>
      <p:sp>
        <p:nvSpPr>
          <p:cNvPr id="5133" name="TekstSylinder 3"/>
          <p:cNvSpPr txBox="1">
            <a:spLocks noChangeArrowheads="1"/>
          </p:cNvSpPr>
          <p:nvPr/>
        </p:nvSpPr>
        <p:spPr bwMode="auto">
          <a:xfrm>
            <a:off x="5378450" y="5408613"/>
            <a:ext cx="1441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ヒラギノ角ゴ Pro W3"/>
                <a:cs typeface="ヒラギノ角ゴ Pro W3"/>
              </a:defRPr>
            </a:lvl1pPr>
            <a:lvl2pPr marL="742950" indent="-285750">
              <a:defRPr sz="2400">
                <a:solidFill>
                  <a:schemeClr val="tx1"/>
                </a:solidFill>
                <a:latin typeface="Arial" pitchFamily="34" charset="0"/>
                <a:ea typeface="ヒラギノ角ゴ Pro W3"/>
                <a:cs typeface="ヒラギノ角ゴ Pro W3"/>
              </a:defRPr>
            </a:lvl2pPr>
            <a:lvl3pPr marL="1143000" indent="-228600">
              <a:defRPr sz="2400">
                <a:solidFill>
                  <a:schemeClr val="tx1"/>
                </a:solidFill>
                <a:latin typeface="Arial" pitchFamily="34" charset="0"/>
                <a:ea typeface="ヒラギノ角ゴ Pro W3"/>
                <a:cs typeface="ヒラギノ角ゴ Pro W3"/>
              </a:defRPr>
            </a:lvl3pPr>
            <a:lvl4pPr marL="1600200" indent="-228600">
              <a:defRPr sz="2400">
                <a:solidFill>
                  <a:schemeClr val="tx1"/>
                </a:solidFill>
                <a:latin typeface="Arial" pitchFamily="34" charset="0"/>
                <a:ea typeface="ヒラギノ角ゴ Pro W3"/>
                <a:cs typeface="ヒラギノ角ゴ Pro W3"/>
              </a:defRPr>
            </a:lvl4pPr>
            <a:lvl5pPr marL="2057400" indent="-22860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r>
              <a:rPr lang="nb-NO" sz="1800"/>
              <a:t>(Regulatory</a:t>
            </a:r>
          </a:p>
          <a:p>
            <a:r>
              <a:rPr lang="nb-NO" sz="1800"/>
              <a:t>mechanism)</a:t>
            </a:r>
          </a:p>
        </p:txBody>
      </p:sp>
    </p:spTree>
    <p:extLst>
      <p:ext uri="{BB962C8B-B14F-4D97-AF65-F5344CB8AC3E}">
        <p14:creationId xmlns:p14="http://schemas.microsoft.com/office/powerpoint/2010/main" val="4063617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Plassholder for lysbildenummer 5"/>
          <p:cNvSpPr txBox="1">
            <a:spLocks noGrp="1"/>
          </p:cNvSpPr>
          <p:nvPr/>
        </p:nvSpPr>
        <p:spPr bwMode="auto">
          <a:xfrm>
            <a:off x="6553200" y="64770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pitchFamily="96" charset="-128"/>
              </a:defRPr>
            </a:lvl1pPr>
            <a:lvl2pPr marL="742950" indent="-285750">
              <a:defRPr sz="2400">
                <a:solidFill>
                  <a:schemeClr val="tx1"/>
                </a:solidFill>
                <a:latin typeface="Arial" charset="0"/>
                <a:ea typeface="ヒラギノ角ゴ Pro W3" pitchFamily="96" charset="-128"/>
              </a:defRPr>
            </a:lvl2pPr>
            <a:lvl3pPr marL="1143000" indent="-228600">
              <a:defRPr sz="2400">
                <a:solidFill>
                  <a:schemeClr val="tx1"/>
                </a:solidFill>
                <a:latin typeface="Arial" charset="0"/>
                <a:ea typeface="ヒラギノ角ゴ Pro W3" pitchFamily="96" charset="-128"/>
              </a:defRPr>
            </a:lvl3pPr>
            <a:lvl4pPr marL="1600200" indent="-228600">
              <a:defRPr sz="2400">
                <a:solidFill>
                  <a:schemeClr val="tx1"/>
                </a:solidFill>
                <a:latin typeface="Arial" charset="0"/>
                <a:ea typeface="ヒラギノ角ゴ Pro W3" pitchFamily="96" charset="-128"/>
              </a:defRPr>
            </a:lvl4pPr>
            <a:lvl5pPr marL="2057400" indent="-228600">
              <a:defRPr sz="2400">
                <a:solidFill>
                  <a:schemeClr val="tx1"/>
                </a:solidFill>
                <a:latin typeface="Arial" charset="0"/>
                <a:ea typeface="ヒラギノ角ゴ Pro W3" pitchFamily="9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9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9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9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96" charset="-128"/>
              </a:defRPr>
            </a:lvl9pPr>
          </a:lstStyle>
          <a:p>
            <a:pPr algn="r"/>
            <a:fld id="{8671F2F7-1A91-45D8-9577-2E435AF88E48}" type="slidenum">
              <a:rPr lang="en-US" altLang="nb-NO" sz="1000">
                <a:solidFill>
                  <a:srgbClr val="FFFFFF"/>
                </a:solidFill>
              </a:rPr>
              <a:pPr algn="r"/>
              <a:t>3</a:t>
            </a:fld>
            <a:endParaRPr lang="en-US" altLang="nb-NO" sz="1000">
              <a:solidFill>
                <a:srgbClr val="FFFFFF"/>
              </a:solidFill>
            </a:endParaRPr>
          </a:p>
        </p:txBody>
      </p:sp>
      <p:sp>
        <p:nvSpPr>
          <p:cNvPr id="6147" name="Rectangle 3"/>
          <p:cNvSpPr>
            <a:spLocks noGrp="1" noChangeArrowheads="1"/>
          </p:cNvSpPr>
          <p:nvPr>
            <p:ph type="body" idx="4294967295"/>
          </p:nvPr>
        </p:nvSpPr>
        <p:spPr/>
        <p:txBody>
          <a:bodyPr/>
          <a:lstStyle/>
          <a:p>
            <a:pPr algn="ctr" eaLnBrk="1" hangingPunct="1">
              <a:lnSpc>
                <a:spcPct val="90000"/>
              </a:lnSpc>
              <a:buFont typeface="Times" pitchFamily="96" charset="0"/>
              <a:buNone/>
            </a:pPr>
            <a:r>
              <a:rPr lang="nb-NO" altLang="nb-NO" sz="3600" b="1" smtClean="0"/>
              <a:t>Morally despicable</a:t>
            </a:r>
          </a:p>
          <a:p>
            <a:pPr algn="ctr" eaLnBrk="1" hangingPunct="1">
              <a:lnSpc>
                <a:spcPct val="90000"/>
              </a:lnSpc>
              <a:buFont typeface="Times" pitchFamily="96" charset="0"/>
              <a:buNone/>
            </a:pPr>
            <a:endParaRPr lang="nb-NO" altLang="nb-NO" sz="3600" b="1" smtClean="0"/>
          </a:p>
          <a:p>
            <a:pPr algn="ctr" eaLnBrk="1" hangingPunct="1">
              <a:lnSpc>
                <a:spcPct val="90000"/>
              </a:lnSpc>
              <a:buFont typeface="Times" pitchFamily="96" charset="0"/>
              <a:buNone/>
            </a:pPr>
            <a:r>
              <a:rPr lang="nb-NO" altLang="nb-NO" sz="3600" b="1" smtClean="0"/>
              <a:t>A rotten apple</a:t>
            </a:r>
          </a:p>
          <a:p>
            <a:pPr algn="ctr" eaLnBrk="1" hangingPunct="1">
              <a:lnSpc>
                <a:spcPct val="90000"/>
              </a:lnSpc>
              <a:buFont typeface="Times" pitchFamily="96" charset="0"/>
              <a:buNone/>
            </a:pPr>
            <a:endParaRPr lang="nb-NO" altLang="nb-NO" sz="3600" b="1" smtClean="0"/>
          </a:p>
          <a:p>
            <a:pPr algn="ctr" eaLnBrk="1" hangingPunct="1">
              <a:lnSpc>
                <a:spcPct val="90000"/>
              </a:lnSpc>
              <a:buFont typeface="Times" pitchFamily="96" charset="0"/>
              <a:buNone/>
            </a:pPr>
            <a:r>
              <a:rPr lang="nb-NO" altLang="nb-NO" sz="3600" b="1" smtClean="0"/>
              <a:t>Strong prejudice that must be eradicated</a:t>
            </a:r>
          </a:p>
          <a:p>
            <a:pPr algn="ctr" eaLnBrk="1" hangingPunct="1">
              <a:lnSpc>
                <a:spcPct val="90000"/>
              </a:lnSpc>
              <a:buFont typeface="Times" pitchFamily="96" charset="0"/>
              <a:buNone/>
            </a:pPr>
            <a:endParaRPr lang="nb-NO" altLang="nb-NO" sz="3600" b="1" smtClean="0"/>
          </a:p>
        </p:txBody>
      </p:sp>
    </p:spTree>
    <p:extLst>
      <p:ext uri="{BB962C8B-B14F-4D97-AF65-F5344CB8AC3E}">
        <p14:creationId xmlns:p14="http://schemas.microsoft.com/office/powerpoint/2010/main" val="3891695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ssholder for lysbildenummer 5"/>
          <p:cNvSpPr txBox="1">
            <a:spLocks noGrp="1"/>
          </p:cNvSpPr>
          <p:nvPr/>
        </p:nvSpPr>
        <p:spPr bwMode="auto">
          <a:xfrm>
            <a:off x="6553200" y="64770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pitchFamily="96" charset="-128"/>
              </a:defRPr>
            </a:lvl1pPr>
            <a:lvl2pPr marL="742950" indent="-285750">
              <a:defRPr sz="2400">
                <a:solidFill>
                  <a:schemeClr val="tx1"/>
                </a:solidFill>
                <a:latin typeface="Arial" charset="0"/>
                <a:ea typeface="ヒラギノ角ゴ Pro W3" pitchFamily="96" charset="-128"/>
              </a:defRPr>
            </a:lvl2pPr>
            <a:lvl3pPr marL="1143000" indent="-228600">
              <a:defRPr sz="2400">
                <a:solidFill>
                  <a:schemeClr val="tx1"/>
                </a:solidFill>
                <a:latin typeface="Arial" charset="0"/>
                <a:ea typeface="ヒラギノ角ゴ Pro W3" pitchFamily="96" charset="-128"/>
              </a:defRPr>
            </a:lvl3pPr>
            <a:lvl4pPr marL="1600200" indent="-228600">
              <a:defRPr sz="2400">
                <a:solidFill>
                  <a:schemeClr val="tx1"/>
                </a:solidFill>
                <a:latin typeface="Arial" charset="0"/>
                <a:ea typeface="ヒラギノ角ゴ Pro W3" pitchFamily="96" charset="-128"/>
              </a:defRPr>
            </a:lvl4pPr>
            <a:lvl5pPr marL="2057400" indent="-228600">
              <a:defRPr sz="2400">
                <a:solidFill>
                  <a:schemeClr val="tx1"/>
                </a:solidFill>
                <a:latin typeface="Arial" charset="0"/>
                <a:ea typeface="ヒラギノ角ゴ Pro W3" pitchFamily="9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9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9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9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96" charset="-128"/>
              </a:defRPr>
            </a:lvl9pPr>
          </a:lstStyle>
          <a:p>
            <a:pPr algn="r"/>
            <a:fld id="{FD46BD24-8174-4D03-9F1B-8FF119732913}" type="slidenum">
              <a:rPr lang="en-US" altLang="nb-NO" sz="1000">
                <a:solidFill>
                  <a:srgbClr val="FFFFFF"/>
                </a:solidFill>
              </a:rPr>
              <a:pPr algn="r"/>
              <a:t>4</a:t>
            </a:fld>
            <a:endParaRPr lang="en-US" altLang="nb-NO" sz="1000">
              <a:solidFill>
                <a:srgbClr val="FFFFFF"/>
              </a:solidFill>
            </a:endParaRPr>
          </a:p>
        </p:txBody>
      </p:sp>
      <p:sp>
        <p:nvSpPr>
          <p:cNvPr id="8195" name="Rectangle 2"/>
          <p:cNvSpPr>
            <a:spLocks noGrp="1" noChangeArrowheads="1"/>
          </p:cNvSpPr>
          <p:nvPr>
            <p:ph type="title" idx="4294967295"/>
          </p:nvPr>
        </p:nvSpPr>
        <p:spPr>
          <a:xfrm>
            <a:off x="323850" y="188913"/>
            <a:ext cx="8424863" cy="1079500"/>
          </a:xfrm>
        </p:spPr>
        <p:txBody>
          <a:bodyPr/>
          <a:lstStyle/>
          <a:p>
            <a:pPr algn="ctr" eaLnBrk="1" hangingPunct="1"/>
            <a:r>
              <a:rPr lang="nb-NO" altLang="nb-NO" b="1" smtClean="0"/>
              <a:t>Let us change the facts</a:t>
            </a:r>
            <a:r>
              <a:rPr lang="nb-NO" altLang="nb-NO" smtClean="0"/>
              <a:t/>
            </a:r>
            <a:br>
              <a:rPr lang="nb-NO" altLang="nb-NO" smtClean="0"/>
            </a:br>
            <a:r>
              <a:rPr lang="nb-NO" altLang="nb-NO" smtClean="0"/>
              <a:t>(Case would have been totally different) </a:t>
            </a:r>
          </a:p>
        </p:txBody>
      </p:sp>
      <p:sp>
        <p:nvSpPr>
          <p:cNvPr id="34820" name="Rectangle 3"/>
          <p:cNvSpPr>
            <a:spLocks noGrp="1" noChangeArrowheads="1"/>
          </p:cNvSpPr>
          <p:nvPr>
            <p:ph type="body" idx="4294967295"/>
          </p:nvPr>
        </p:nvSpPr>
        <p:spPr>
          <a:xfrm>
            <a:off x="250825" y="1412875"/>
            <a:ext cx="8642350" cy="4824413"/>
          </a:xfrm>
        </p:spPr>
        <p:txBody>
          <a:bodyPr/>
          <a:lstStyle/>
          <a:p>
            <a:pPr eaLnBrk="1" hangingPunct="1">
              <a:buFont typeface="Times" pitchFamily="18" charset="0"/>
              <a:buChar char="•"/>
              <a:defRPr/>
            </a:pPr>
            <a:r>
              <a:rPr lang="nb-NO" dirty="0" err="1" smtClean="0"/>
              <a:t>Neutral</a:t>
            </a:r>
            <a:r>
              <a:rPr lang="nb-NO" dirty="0" smtClean="0"/>
              <a:t> </a:t>
            </a:r>
            <a:r>
              <a:rPr lang="nb-NO" dirty="0" err="1" smtClean="0"/>
              <a:t>reason</a:t>
            </a:r>
            <a:r>
              <a:rPr lang="nb-NO" dirty="0" smtClean="0"/>
              <a:t> for </a:t>
            </a:r>
            <a:r>
              <a:rPr lang="nb-NO" dirty="0" err="1" smtClean="0"/>
              <a:t>rejection</a:t>
            </a:r>
            <a:r>
              <a:rPr lang="nb-NO" dirty="0" smtClean="0"/>
              <a:t>: </a:t>
            </a:r>
          </a:p>
          <a:p>
            <a:pPr lvl="1" eaLnBrk="1" hangingPunct="1">
              <a:buFont typeface="Times" pitchFamily="18" charset="0"/>
              <a:buChar char="•"/>
              <a:defRPr/>
            </a:pPr>
            <a:r>
              <a:rPr lang="nb-NO" dirty="0" smtClean="0"/>
              <a:t>”The </a:t>
            </a:r>
            <a:r>
              <a:rPr lang="nb-NO" dirty="0" err="1" smtClean="0"/>
              <a:t>patient</a:t>
            </a:r>
            <a:r>
              <a:rPr lang="nb-NO" dirty="0" smtClean="0"/>
              <a:t> </a:t>
            </a:r>
            <a:r>
              <a:rPr lang="nb-NO" dirty="0" err="1" smtClean="0"/>
              <a:t>did</a:t>
            </a:r>
            <a:r>
              <a:rPr lang="nb-NO" dirty="0" smtClean="0"/>
              <a:t> not </a:t>
            </a:r>
            <a:r>
              <a:rPr lang="nb-NO" dirty="0" err="1" smtClean="0"/>
              <a:t>meet</a:t>
            </a:r>
            <a:r>
              <a:rPr lang="nb-NO" dirty="0" smtClean="0"/>
              <a:t> </a:t>
            </a:r>
            <a:r>
              <a:rPr lang="nb-NO" dirty="0" err="1" smtClean="0"/>
              <a:t>the</a:t>
            </a:r>
            <a:r>
              <a:rPr lang="nb-NO" dirty="0" smtClean="0"/>
              <a:t> </a:t>
            </a:r>
            <a:r>
              <a:rPr lang="nb-NO" dirty="0" err="1" smtClean="0"/>
              <a:t>criteria</a:t>
            </a:r>
            <a:r>
              <a:rPr lang="nb-NO" dirty="0" smtClean="0"/>
              <a:t> for </a:t>
            </a:r>
            <a:r>
              <a:rPr lang="nb-NO" dirty="0" err="1" smtClean="0"/>
              <a:t>selection</a:t>
            </a:r>
            <a:r>
              <a:rPr lang="nb-NO" dirty="0" smtClean="0"/>
              <a:t> from </a:t>
            </a:r>
            <a:r>
              <a:rPr lang="nb-NO" dirty="0" err="1" smtClean="0"/>
              <a:t>the</a:t>
            </a:r>
            <a:r>
              <a:rPr lang="nb-NO" dirty="0" smtClean="0"/>
              <a:t> </a:t>
            </a:r>
            <a:r>
              <a:rPr lang="nb-NO" dirty="0" err="1" smtClean="0"/>
              <a:t>priority</a:t>
            </a:r>
            <a:r>
              <a:rPr lang="nb-NO" dirty="0" smtClean="0"/>
              <a:t> </a:t>
            </a:r>
            <a:r>
              <a:rPr lang="nb-NO" dirty="0" err="1" smtClean="0"/>
              <a:t>queue</a:t>
            </a:r>
            <a:r>
              <a:rPr lang="nb-NO" dirty="0" smtClean="0"/>
              <a:t>”</a:t>
            </a:r>
          </a:p>
          <a:p>
            <a:pPr eaLnBrk="1" hangingPunct="1">
              <a:buFont typeface="Times" pitchFamily="18" charset="0"/>
              <a:buChar char="•"/>
              <a:defRPr/>
            </a:pPr>
            <a:r>
              <a:rPr lang="nb-NO" dirty="0" err="1" smtClean="0"/>
              <a:t>Criteria</a:t>
            </a:r>
            <a:r>
              <a:rPr lang="nb-NO" dirty="0" smtClean="0"/>
              <a:t>:</a:t>
            </a:r>
          </a:p>
          <a:p>
            <a:pPr lvl="2" eaLnBrk="1" hangingPunct="1">
              <a:defRPr/>
            </a:pPr>
            <a:r>
              <a:rPr lang="nb-NO" dirty="0" err="1" smtClean="0"/>
              <a:t>Expected</a:t>
            </a:r>
            <a:r>
              <a:rPr lang="nb-NO" dirty="0" smtClean="0"/>
              <a:t> </a:t>
            </a:r>
            <a:r>
              <a:rPr lang="nb-NO" dirty="0" err="1" smtClean="0"/>
              <a:t>gain</a:t>
            </a:r>
            <a:r>
              <a:rPr lang="nb-NO" dirty="0" smtClean="0"/>
              <a:t> from </a:t>
            </a:r>
            <a:r>
              <a:rPr lang="nb-NO" dirty="0" err="1" smtClean="0"/>
              <a:t>the</a:t>
            </a:r>
            <a:r>
              <a:rPr lang="nb-NO" dirty="0" smtClean="0"/>
              <a:t> </a:t>
            </a:r>
            <a:r>
              <a:rPr lang="nb-NO" dirty="0" err="1" smtClean="0"/>
              <a:t>treatment</a:t>
            </a:r>
            <a:endParaRPr lang="nb-NO" dirty="0" smtClean="0"/>
          </a:p>
          <a:p>
            <a:pPr lvl="2" eaLnBrk="1" hangingPunct="1">
              <a:defRPr/>
            </a:pPr>
            <a:r>
              <a:rPr lang="nb-NO" dirty="0" err="1" smtClean="0"/>
              <a:t>Expected</a:t>
            </a:r>
            <a:r>
              <a:rPr lang="nb-NO" dirty="0" smtClean="0"/>
              <a:t> </a:t>
            </a:r>
            <a:r>
              <a:rPr lang="nb-NO" dirty="0" err="1" smtClean="0"/>
              <a:t>use</a:t>
            </a:r>
            <a:r>
              <a:rPr lang="nb-NO" dirty="0" smtClean="0"/>
              <a:t> </a:t>
            </a:r>
            <a:r>
              <a:rPr lang="nb-NO" dirty="0" err="1" smtClean="0"/>
              <a:t>of</a:t>
            </a:r>
            <a:r>
              <a:rPr lang="nb-NO" dirty="0" smtClean="0"/>
              <a:t> resources</a:t>
            </a:r>
          </a:p>
          <a:p>
            <a:pPr marL="342900" lvl="1" indent="-342900" eaLnBrk="1" hangingPunct="1">
              <a:buClr>
                <a:schemeClr val="accent2"/>
              </a:buClr>
              <a:buFont typeface="Times" pitchFamily="18" charset="0"/>
              <a:buChar char="•"/>
              <a:defRPr/>
            </a:pPr>
            <a:endParaRPr lang="nb-NO" sz="3200" dirty="0" smtClean="0">
              <a:cs typeface="+mn-cs"/>
            </a:endParaRPr>
          </a:p>
          <a:p>
            <a:pPr marL="342900" lvl="1" indent="-342900" eaLnBrk="1" hangingPunct="1">
              <a:buClr>
                <a:schemeClr val="accent2"/>
              </a:buClr>
              <a:buFont typeface="Times" pitchFamily="18" charset="0"/>
              <a:buChar char="•"/>
              <a:defRPr/>
            </a:pPr>
            <a:r>
              <a:rPr lang="nb-NO" sz="3200" dirty="0" err="1" smtClean="0">
                <a:cs typeface="+mn-cs"/>
              </a:rPr>
              <a:t>Probably</a:t>
            </a:r>
            <a:r>
              <a:rPr lang="nb-NO" sz="3200" dirty="0" smtClean="0">
                <a:cs typeface="+mn-cs"/>
              </a:rPr>
              <a:t> </a:t>
            </a:r>
            <a:r>
              <a:rPr lang="nb-NO" sz="3200" dirty="0" err="1" smtClean="0">
                <a:cs typeface="+mn-cs"/>
              </a:rPr>
              <a:t>no</a:t>
            </a:r>
            <a:r>
              <a:rPr lang="nb-NO" sz="3200" dirty="0" smtClean="0">
                <a:cs typeface="+mn-cs"/>
              </a:rPr>
              <a:t> </a:t>
            </a:r>
            <a:r>
              <a:rPr lang="nb-NO" sz="3200" dirty="0" err="1" smtClean="0">
                <a:cs typeface="+mn-cs"/>
              </a:rPr>
              <a:t>complaint</a:t>
            </a:r>
            <a:r>
              <a:rPr lang="nb-NO" sz="3200" dirty="0" smtClean="0">
                <a:cs typeface="+mn-cs"/>
              </a:rPr>
              <a:t> (</a:t>
            </a:r>
            <a:r>
              <a:rPr lang="nb-NO" sz="3200" dirty="0" err="1" smtClean="0">
                <a:cs typeface="+mn-cs"/>
              </a:rPr>
              <a:t>direct</a:t>
            </a:r>
            <a:r>
              <a:rPr lang="nb-NO" sz="3200" dirty="0" smtClean="0">
                <a:cs typeface="+mn-cs"/>
              </a:rPr>
              <a:t> or </a:t>
            </a:r>
            <a:r>
              <a:rPr lang="nb-NO" sz="3200" dirty="0" err="1" smtClean="0">
                <a:cs typeface="+mn-cs"/>
              </a:rPr>
              <a:t>indirect</a:t>
            </a:r>
            <a:r>
              <a:rPr lang="nb-NO" sz="3200" dirty="0" smtClean="0">
                <a:cs typeface="+mn-cs"/>
              </a:rPr>
              <a:t>) </a:t>
            </a:r>
            <a:r>
              <a:rPr lang="nb-NO" sz="3200" dirty="0" err="1" smtClean="0">
                <a:cs typeface="+mn-cs"/>
              </a:rPr>
              <a:t>would</a:t>
            </a:r>
            <a:r>
              <a:rPr lang="nb-NO" sz="3200" dirty="0" smtClean="0">
                <a:cs typeface="+mn-cs"/>
              </a:rPr>
              <a:t> </a:t>
            </a:r>
            <a:r>
              <a:rPr lang="nb-NO" sz="3200" dirty="0" err="1" smtClean="0">
                <a:cs typeface="+mn-cs"/>
              </a:rPr>
              <a:t>succeed</a:t>
            </a:r>
            <a:endParaRPr lang="nb-NO" sz="3200" dirty="0">
              <a:cs typeface="+mn-cs"/>
            </a:endParaRPr>
          </a:p>
        </p:txBody>
      </p:sp>
    </p:spTree>
    <p:extLst>
      <p:ext uri="{BB962C8B-B14F-4D97-AF65-F5344CB8AC3E}">
        <p14:creationId xmlns:p14="http://schemas.microsoft.com/office/powerpoint/2010/main" val="1754919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ssholder for lysbildenummer 5"/>
          <p:cNvSpPr txBox="1">
            <a:spLocks noGrp="1"/>
          </p:cNvSpPr>
          <p:nvPr/>
        </p:nvSpPr>
        <p:spPr bwMode="auto">
          <a:xfrm>
            <a:off x="6553200" y="64770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pitchFamily="96" charset="-128"/>
              </a:defRPr>
            </a:lvl1pPr>
            <a:lvl2pPr marL="742950" indent="-285750">
              <a:defRPr sz="2400">
                <a:solidFill>
                  <a:schemeClr val="tx1"/>
                </a:solidFill>
                <a:latin typeface="Arial" charset="0"/>
                <a:ea typeface="ヒラギノ角ゴ Pro W3" pitchFamily="96" charset="-128"/>
              </a:defRPr>
            </a:lvl2pPr>
            <a:lvl3pPr marL="1143000" indent="-228600">
              <a:defRPr sz="2400">
                <a:solidFill>
                  <a:schemeClr val="tx1"/>
                </a:solidFill>
                <a:latin typeface="Arial" charset="0"/>
                <a:ea typeface="ヒラギノ角ゴ Pro W3" pitchFamily="96" charset="-128"/>
              </a:defRPr>
            </a:lvl3pPr>
            <a:lvl4pPr marL="1600200" indent="-228600">
              <a:defRPr sz="2400">
                <a:solidFill>
                  <a:schemeClr val="tx1"/>
                </a:solidFill>
                <a:latin typeface="Arial" charset="0"/>
                <a:ea typeface="ヒラギノ角ゴ Pro W3" pitchFamily="96" charset="-128"/>
              </a:defRPr>
            </a:lvl4pPr>
            <a:lvl5pPr marL="2057400" indent="-228600">
              <a:defRPr sz="2400">
                <a:solidFill>
                  <a:schemeClr val="tx1"/>
                </a:solidFill>
                <a:latin typeface="Arial" charset="0"/>
                <a:ea typeface="ヒラギノ角ゴ Pro W3" pitchFamily="9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9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9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9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96" charset="-128"/>
              </a:defRPr>
            </a:lvl9pPr>
          </a:lstStyle>
          <a:p>
            <a:pPr algn="r"/>
            <a:fld id="{6C9A300C-375E-41E9-9466-A1640AF0F135}" type="slidenum">
              <a:rPr lang="en-US" altLang="nb-NO" sz="1000">
                <a:solidFill>
                  <a:srgbClr val="FFFFFF"/>
                </a:solidFill>
              </a:rPr>
              <a:pPr algn="r"/>
              <a:t>5</a:t>
            </a:fld>
            <a:endParaRPr lang="en-US" altLang="nb-NO" sz="1000">
              <a:solidFill>
                <a:srgbClr val="FFFFFF"/>
              </a:solidFill>
            </a:endParaRPr>
          </a:p>
        </p:txBody>
      </p:sp>
      <p:sp>
        <p:nvSpPr>
          <p:cNvPr id="9219" name="Rectangle 2"/>
          <p:cNvSpPr>
            <a:spLocks noGrp="1" noChangeArrowheads="1"/>
          </p:cNvSpPr>
          <p:nvPr>
            <p:ph type="title" idx="4294967295"/>
          </p:nvPr>
        </p:nvSpPr>
        <p:spPr>
          <a:xfrm>
            <a:off x="323850" y="404813"/>
            <a:ext cx="8424863" cy="1079500"/>
          </a:xfrm>
        </p:spPr>
        <p:txBody>
          <a:bodyPr/>
          <a:lstStyle/>
          <a:p>
            <a:pPr algn="ctr" eaLnBrk="1" hangingPunct="1"/>
            <a:r>
              <a:rPr lang="nb-NO" altLang="nb-NO" b="1" smtClean="0"/>
              <a:t>A far greater problem</a:t>
            </a:r>
          </a:p>
        </p:txBody>
      </p:sp>
      <p:sp>
        <p:nvSpPr>
          <p:cNvPr id="9220" name="Rectangle 3"/>
          <p:cNvSpPr>
            <a:spLocks noGrp="1" noChangeArrowheads="1"/>
          </p:cNvSpPr>
          <p:nvPr>
            <p:ph type="body" idx="4294967295"/>
          </p:nvPr>
        </p:nvSpPr>
        <p:spPr>
          <a:xfrm>
            <a:off x="250825" y="1628775"/>
            <a:ext cx="8642350" cy="4467225"/>
          </a:xfrm>
        </p:spPr>
        <p:txBody>
          <a:bodyPr/>
          <a:lstStyle/>
          <a:p>
            <a:pPr eaLnBrk="1" hangingPunct="1">
              <a:spcBef>
                <a:spcPts val="2400"/>
              </a:spcBef>
            </a:pPr>
            <a:r>
              <a:rPr lang="nb-NO" altLang="nb-NO" sz="2800" smtClean="0"/>
              <a:t>Why do I use this example?</a:t>
            </a:r>
          </a:p>
          <a:p>
            <a:pPr eaLnBrk="1" hangingPunct="1">
              <a:spcBef>
                <a:spcPts val="2400"/>
              </a:spcBef>
            </a:pPr>
            <a:r>
              <a:rPr lang="nb-NO" altLang="nb-NO" sz="2800" smtClean="0"/>
              <a:t>I want to show how difficult it is for us all – to see the far greater problem right beneath our feet.</a:t>
            </a:r>
          </a:p>
          <a:p>
            <a:pPr eaLnBrk="1" hangingPunct="1">
              <a:spcBef>
                <a:spcPts val="2400"/>
              </a:spcBef>
            </a:pPr>
            <a:r>
              <a:rPr lang="nb-NO" altLang="nb-NO" sz="2800" smtClean="0"/>
              <a:t>The underlying problem is a more structural problem  </a:t>
            </a:r>
          </a:p>
        </p:txBody>
      </p:sp>
    </p:spTree>
    <p:extLst>
      <p:ext uri="{BB962C8B-B14F-4D97-AF65-F5344CB8AC3E}">
        <p14:creationId xmlns:p14="http://schemas.microsoft.com/office/powerpoint/2010/main" val="2119967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lassholder for lysbildenummer 5"/>
          <p:cNvSpPr txBox="1">
            <a:spLocks noGrp="1"/>
          </p:cNvSpPr>
          <p:nvPr/>
        </p:nvSpPr>
        <p:spPr bwMode="auto">
          <a:xfrm>
            <a:off x="6553200" y="64770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pitchFamily="96" charset="-128"/>
              </a:defRPr>
            </a:lvl1pPr>
            <a:lvl2pPr marL="742950" indent="-285750">
              <a:defRPr sz="2400">
                <a:solidFill>
                  <a:schemeClr val="tx1"/>
                </a:solidFill>
                <a:latin typeface="Arial" charset="0"/>
                <a:ea typeface="ヒラギノ角ゴ Pro W3" pitchFamily="96" charset="-128"/>
              </a:defRPr>
            </a:lvl2pPr>
            <a:lvl3pPr marL="1143000" indent="-228600">
              <a:defRPr sz="2400">
                <a:solidFill>
                  <a:schemeClr val="tx1"/>
                </a:solidFill>
                <a:latin typeface="Arial" charset="0"/>
                <a:ea typeface="ヒラギノ角ゴ Pro W3" pitchFamily="96" charset="-128"/>
              </a:defRPr>
            </a:lvl3pPr>
            <a:lvl4pPr marL="1600200" indent="-228600">
              <a:defRPr sz="2400">
                <a:solidFill>
                  <a:schemeClr val="tx1"/>
                </a:solidFill>
                <a:latin typeface="Arial" charset="0"/>
                <a:ea typeface="ヒラギノ角ゴ Pro W3" pitchFamily="96" charset="-128"/>
              </a:defRPr>
            </a:lvl4pPr>
            <a:lvl5pPr marL="2057400" indent="-228600">
              <a:defRPr sz="2400">
                <a:solidFill>
                  <a:schemeClr val="tx1"/>
                </a:solidFill>
                <a:latin typeface="Arial" charset="0"/>
                <a:ea typeface="ヒラギノ角ゴ Pro W3" pitchFamily="9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9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9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9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96" charset="-128"/>
              </a:defRPr>
            </a:lvl9pPr>
          </a:lstStyle>
          <a:p>
            <a:pPr algn="r"/>
            <a:fld id="{A811C238-0F92-4A70-B2FB-37B6E9D10000}" type="slidenum">
              <a:rPr lang="en-US" altLang="nb-NO" sz="1000">
                <a:solidFill>
                  <a:srgbClr val="FFFFFF"/>
                </a:solidFill>
              </a:rPr>
              <a:pPr algn="r"/>
              <a:t>6</a:t>
            </a:fld>
            <a:endParaRPr lang="en-US" altLang="nb-NO" sz="1000">
              <a:solidFill>
                <a:srgbClr val="FFFFFF"/>
              </a:solidFill>
            </a:endParaRPr>
          </a:p>
        </p:txBody>
      </p:sp>
      <p:sp>
        <p:nvSpPr>
          <p:cNvPr id="10243" name="Rectangle 2"/>
          <p:cNvSpPr>
            <a:spLocks noGrp="1" noChangeArrowheads="1"/>
          </p:cNvSpPr>
          <p:nvPr>
            <p:ph type="title" idx="4294967295"/>
          </p:nvPr>
        </p:nvSpPr>
        <p:spPr>
          <a:xfrm>
            <a:off x="323850" y="404813"/>
            <a:ext cx="8424863" cy="863600"/>
          </a:xfrm>
        </p:spPr>
        <p:txBody>
          <a:bodyPr/>
          <a:lstStyle/>
          <a:p>
            <a:pPr algn="ctr" eaLnBrk="1" hangingPunct="1"/>
            <a:r>
              <a:rPr lang="nb-NO" altLang="nb-NO" b="1" smtClean="0"/>
              <a:t>Lack of Equality in Service Delivery</a:t>
            </a:r>
          </a:p>
        </p:txBody>
      </p:sp>
      <p:sp>
        <p:nvSpPr>
          <p:cNvPr id="10244" name="Rectangle 3"/>
          <p:cNvSpPr>
            <a:spLocks noGrp="1" noChangeArrowheads="1"/>
          </p:cNvSpPr>
          <p:nvPr>
            <p:ph type="body" idx="4294967295"/>
          </p:nvPr>
        </p:nvSpPr>
        <p:spPr>
          <a:xfrm>
            <a:off x="685800" y="2636838"/>
            <a:ext cx="7772400" cy="3459162"/>
          </a:xfrm>
        </p:spPr>
        <p:txBody>
          <a:bodyPr/>
          <a:lstStyle/>
          <a:p>
            <a:pPr eaLnBrk="1" hangingPunct="1"/>
            <a:r>
              <a:rPr lang="nb-NO" altLang="nb-NO" smtClean="0"/>
              <a:t>The chief doctor’s experience that ethnic minorities did not receive a health service of the same quality or value</a:t>
            </a:r>
          </a:p>
          <a:p>
            <a:pPr eaLnBrk="1" hangingPunct="1"/>
            <a:endParaRPr lang="nb-NO" altLang="nb-NO" smtClean="0"/>
          </a:p>
          <a:p>
            <a:pPr eaLnBrk="1" hangingPunct="1"/>
            <a:r>
              <a:rPr lang="nb-NO" altLang="nb-NO" smtClean="0"/>
              <a:t>No one focussed on this!</a:t>
            </a:r>
          </a:p>
          <a:p>
            <a:pPr eaLnBrk="1" hangingPunct="1">
              <a:buFont typeface="Times" pitchFamily="96" charset="0"/>
              <a:buNone/>
            </a:pPr>
            <a:endParaRPr lang="nb-NO" altLang="nb-NO" smtClean="0"/>
          </a:p>
        </p:txBody>
      </p:sp>
    </p:spTree>
    <p:extLst>
      <p:ext uri="{BB962C8B-B14F-4D97-AF65-F5344CB8AC3E}">
        <p14:creationId xmlns:p14="http://schemas.microsoft.com/office/powerpoint/2010/main" val="279579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9388" y="762000"/>
            <a:ext cx="8785225" cy="1082675"/>
          </a:xfrm>
        </p:spPr>
        <p:txBody>
          <a:bodyPr/>
          <a:lstStyle/>
          <a:p>
            <a:pPr algn="ctr" eaLnBrk="1" hangingPunct="1"/>
            <a:r>
              <a:rPr lang="nb-NO" altLang="nb-NO" smtClean="0"/>
              <a:t>Why doesn’t the hospital adjust its service </a:t>
            </a:r>
            <a:br>
              <a:rPr lang="nb-NO" altLang="nb-NO" smtClean="0"/>
            </a:br>
            <a:r>
              <a:rPr lang="nb-NO" altLang="nb-NO" smtClean="0"/>
              <a:t>to fit the needs of its patients?</a:t>
            </a:r>
          </a:p>
        </p:txBody>
      </p:sp>
      <p:sp>
        <p:nvSpPr>
          <p:cNvPr id="11267" name="Rectangle 3"/>
          <p:cNvSpPr>
            <a:spLocks noGrp="1" noChangeArrowheads="1"/>
          </p:cNvSpPr>
          <p:nvPr>
            <p:ph type="body" idx="1"/>
          </p:nvPr>
        </p:nvSpPr>
        <p:spPr>
          <a:xfrm>
            <a:off x="685800" y="2636838"/>
            <a:ext cx="7772400" cy="3459162"/>
          </a:xfrm>
        </p:spPr>
        <p:txBody>
          <a:bodyPr/>
          <a:lstStyle/>
          <a:p>
            <a:pPr eaLnBrk="1" hangingPunct="1"/>
            <a:r>
              <a:rPr lang="nb-NO" altLang="nb-NO" smtClean="0"/>
              <a:t>Why does a hospital choose to continue an organizational practice (a service) that creates relative </a:t>
            </a:r>
            <a:r>
              <a:rPr lang="nb-NO" altLang="nb-NO" u="sng" smtClean="0"/>
              <a:t>disadvantage</a:t>
            </a:r>
            <a:r>
              <a:rPr lang="nb-NO" altLang="nb-NO" smtClean="0"/>
              <a:t> for a group of its patients? </a:t>
            </a:r>
          </a:p>
        </p:txBody>
      </p:sp>
    </p:spTree>
    <p:extLst>
      <p:ext uri="{BB962C8B-B14F-4D97-AF65-F5344CB8AC3E}">
        <p14:creationId xmlns:p14="http://schemas.microsoft.com/office/powerpoint/2010/main" val="1982851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err="1" smtClean="0"/>
              <a:t>What</a:t>
            </a:r>
            <a:r>
              <a:rPr lang="nb-NO" dirty="0" smtClean="0"/>
              <a:t> is </a:t>
            </a:r>
            <a:r>
              <a:rPr lang="nb-NO" dirty="0" err="1" smtClean="0"/>
              <a:t>Discrimination</a:t>
            </a:r>
            <a:r>
              <a:rPr lang="nb-NO" dirty="0" smtClean="0"/>
              <a:t>?</a:t>
            </a:r>
            <a:endParaRPr lang="nb-N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14CD4D58-FA65-4567-9B65-3D7A7AC16ACC}" type="slidenum">
              <a:rPr lang="en-US"/>
              <a:pPr/>
              <a:t>9</a:t>
            </a:fld>
            <a:endParaRPr lang="en-US"/>
          </a:p>
        </p:txBody>
      </p:sp>
      <p:sp>
        <p:nvSpPr>
          <p:cNvPr id="33794" name="Rectangle 2"/>
          <p:cNvSpPr>
            <a:spLocks noGrp="1" noChangeArrowheads="1"/>
          </p:cNvSpPr>
          <p:nvPr>
            <p:ph type="title" idx="4294967295"/>
          </p:nvPr>
        </p:nvSpPr>
        <p:spPr>
          <a:xfrm>
            <a:off x="539750" y="260350"/>
            <a:ext cx="7772400" cy="936402"/>
          </a:xfrm>
        </p:spPr>
        <p:txBody>
          <a:bodyPr/>
          <a:lstStyle/>
          <a:p>
            <a:pPr algn="ctr"/>
            <a:r>
              <a:rPr lang="nb-NO" sz="2800" dirty="0" smtClean="0"/>
              <a:t>UN Convention on </a:t>
            </a:r>
            <a:r>
              <a:rPr lang="nb-NO" sz="2800" dirty="0" err="1" smtClean="0"/>
              <a:t>Racial</a:t>
            </a:r>
            <a:r>
              <a:rPr lang="nb-NO" sz="2800" dirty="0" smtClean="0"/>
              <a:t> </a:t>
            </a:r>
            <a:r>
              <a:rPr lang="nb-NO" sz="2800" dirty="0" err="1" smtClean="0"/>
              <a:t>Discrimination</a:t>
            </a:r>
            <a:r>
              <a:rPr lang="nb-NO" sz="2800" dirty="0" smtClean="0"/>
              <a:t> (1965) </a:t>
            </a:r>
            <a:br>
              <a:rPr lang="nb-NO" sz="2800" dirty="0" smtClean="0"/>
            </a:br>
            <a:r>
              <a:rPr lang="nb-NO" sz="2800" dirty="0" smtClean="0"/>
              <a:t>CERD    [ICERD]</a:t>
            </a:r>
            <a:endParaRPr lang="nb-NO" sz="2800" dirty="0"/>
          </a:p>
        </p:txBody>
      </p:sp>
      <p:sp>
        <p:nvSpPr>
          <p:cNvPr id="33795" name="Rectangle 3"/>
          <p:cNvSpPr>
            <a:spLocks noGrp="1" noChangeArrowheads="1"/>
          </p:cNvSpPr>
          <p:nvPr>
            <p:ph type="body" idx="4294967295"/>
          </p:nvPr>
        </p:nvSpPr>
        <p:spPr>
          <a:xfrm>
            <a:off x="395288" y="1988840"/>
            <a:ext cx="8424862" cy="4107160"/>
          </a:xfrm>
        </p:spPr>
        <p:txBody>
          <a:bodyPr/>
          <a:lstStyle/>
          <a:p>
            <a:pPr>
              <a:spcAft>
                <a:spcPct val="30000"/>
              </a:spcAft>
            </a:pPr>
            <a:r>
              <a:rPr lang="en-US" sz="2800" dirty="0" smtClean="0"/>
              <a:t>States shall prohibit and eliminate racial discrimination (Article </a:t>
            </a:r>
            <a:r>
              <a:rPr lang="en-US" sz="2800" dirty="0"/>
              <a:t>2</a:t>
            </a:r>
            <a:r>
              <a:rPr lang="en-US" sz="2800" dirty="0" smtClean="0"/>
              <a:t>)</a:t>
            </a:r>
          </a:p>
          <a:p>
            <a:pPr marL="0" indent="0">
              <a:spcAft>
                <a:spcPct val="30000"/>
              </a:spcAft>
              <a:buNone/>
            </a:pPr>
            <a:endParaRPr lang="nb-NO"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0000"/>
      </a:dk1>
      <a:lt1>
        <a:srgbClr val="FFFFFF"/>
      </a:lt1>
      <a:dk2>
        <a:srgbClr val="000000"/>
      </a:dk2>
      <a:lt2>
        <a:srgbClr val="BEBEBE"/>
      </a:lt2>
      <a:accent1>
        <a:srgbClr val="5F0D77"/>
      </a:accent1>
      <a:accent2>
        <a:srgbClr val="E87A17"/>
      </a:accent2>
      <a:accent3>
        <a:srgbClr val="FFFFFF"/>
      </a:accent3>
      <a:accent4>
        <a:srgbClr val="000000"/>
      </a:accent4>
      <a:accent5>
        <a:srgbClr val="B6AABD"/>
      </a:accent5>
      <a:accent6>
        <a:srgbClr val="D26E14"/>
      </a:accent6>
      <a:hlink>
        <a:srgbClr val="B4B914"/>
      </a:hlink>
      <a:folHlink>
        <a:srgbClr val="828282"/>
      </a:folHlink>
    </a:clrScheme>
    <a:fontScheme name="LDO_PPT">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96" charset="-128"/>
          </a:defRPr>
        </a:defPPr>
      </a:lstStyle>
    </a:lnDef>
  </a:objectDefaults>
  <a:extraClrSchemeLst>
    <a:extraClrScheme>
      <a:clrScheme name="LDO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868</TotalTime>
  <Words>1234</Words>
  <Application>Microsoft Office PowerPoint</Application>
  <PresentationFormat>On-screen Show (4:3)</PresentationFormat>
  <Paragraphs>122</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vt:lpstr>
      <vt:lpstr>Equality: With a Focus on Racial Discrimination</vt:lpstr>
      <vt:lpstr>Discrimination in Health Service Delivery (Letter from Hospital to Primary Care Physician)</vt:lpstr>
      <vt:lpstr>PowerPoint Presentation</vt:lpstr>
      <vt:lpstr>Let us change the facts (Case would have been totally different) </vt:lpstr>
      <vt:lpstr>A far greater problem</vt:lpstr>
      <vt:lpstr>Lack of Equality in Service Delivery</vt:lpstr>
      <vt:lpstr>Why doesn’t the hospital adjust its service  to fit the needs of its patients?</vt:lpstr>
      <vt:lpstr>What is Discrimination?</vt:lpstr>
      <vt:lpstr>UN Convention on Racial Discrimination (1965)  CERD    [ICERD]</vt:lpstr>
      <vt:lpstr>The Right not to be Discriminated against because of your Race or Ethnicity</vt:lpstr>
      <vt:lpstr>CERDs definition of ”racial discrimination”</vt:lpstr>
      <vt:lpstr>What is Discrimination? Oversimplified Answer: </vt:lpstr>
      <vt:lpstr>Discrimination</vt:lpstr>
      <vt:lpstr>Indirect Discrimination</vt:lpstr>
      <vt:lpstr>European Court of Human Rights, 2002:  Anguelova dissent</vt:lpstr>
      <vt:lpstr>The concept of Indirect Discrimination has had a difficult birth and development in the practice of international human rights treaty bodies</vt:lpstr>
      <vt:lpstr>D.H. and others v. The Czech Republic (2007)</vt:lpstr>
      <vt:lpstr>D.H. and others v. The Czech Republic #2 (Important aspects of the case)</vt:lpstr>
      <vt:lpstr>D.H. and others v. The Czech Republic #3 (The Court found indirect discrimination)</vt:lpstr>
      <vt:lpstr>D.H. and others v. The Czech Republic #4</vt:lpstr>
      <vt:lpstr>Promoting Equality  ≠   Prohibiting Discrimination</vt:lpstr>
      <vt:lpstr>Equality’s Additional Dimension  (Focus on the distribution of advantages and disadvantages)  A normative obligation to minimize or reduce distortions in the distribution of advantages and disadvantages [if not an undue burden]  (not because the distortions are discriminatory) (But because of other values and principles)</vt:lpstr>
      <vt:lpstr>Equality’s additional dimensions are based on other values and principles</vt:lpstr>
      <vt:lpstr>PowerPoint Presentation</vt:lpstr>
    </vt:vector>
  </TitlesOfParts>
  <Company>LDO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Rights</dc:title>
  <dc:creator>ronald.craig</dc:creator>
  <cp:lastModifiedBy>Morten Slind Olsen</cp:lastModifiedBy>
  <cp:revision>53</cp:revision>
  <cp:lastPrinted>2014-10-07T08:16:12Z</cp:lastPrinted>
  <dcterms:created xsi:type="dcterms:W3CDTF">2010-11-05T07:58:41Z</dcterms:created>
  <dcterms:modified xsi:type="dcterms:W3CDTF">2014-10-23T07:36:50Z</dcterms:modified>
</cp:coreProperties>
</file>