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53"/>
  </p:notesMasterIdLst>
  <p:sldIdLst>
    <p:sldId id="256" r:id="rId5"/>
    <p:sldId id="280" r:id="rId6"/>
    <p:sldId id="258" r:id="rId7"/>
    <p:sldId id="273" r:id="rId8"/>
    <p:sldId id="259" r:id="rId9"/>
    <p:sldId id="260" r:id="rId10"/>
    <p:sldId id="279" r:id="rId11"/>
    <p:sldId id="266" r:id="rId12"/>
    <p:sldId id="306" r:id="rId13"/>
    <p:sldId id="262" r:id="rId14"/>
    <p:sldId id="263" r:id="rId15"/>
    <p:sldId id="264" r:id="rId16"/>
    <p:sldId id="261" r:id="rId17"/>
    <p:sldId id="305" r:id="rId18"/>
    <p:sldId id="267" r:id="rId19"/>
    <p:sldId id="269" r:id="rId20"/>
    <p:sldId id="274" r:id="rId21"/>
    <p:sldId id="307" r:id="rId22"/>
    <p:sldId id="277" r:id="rId23"/>
    <p:sldId id="278" r:id="rId24"/>
    <p:sldId id="281" r:id="rId25"/>
    <p:sldId id="315" r:id="rId26"/>
    <p:sldId id="265" r:id="rId27"/>
    <p:sldId id="312" r:id="rId28"/>
    <p:sldId id="313" r:id="rId29"/>
    <p:sldId id="310" r:id="rId30"/>
    <p:sldId id="308" r:id="rId31"/>
    <p:sldId id="301" r:id="rId32"/>
    <p:sldId id="311" r:id="rId33"/>
    <p:sldId id="268" r:id="rId34"/>
    <p:sldId id="270" r:id="rId35"/>
    <p:sldId id="302" r:id="rId36"/>
    <p:sldId id="314" r:id="rId37"/>
    <p:sldId id="275" r:id="rId38"/>
    <p:sldId id="282" r:id="rId39"/>
    <p:sldId id="293" r:id="rId40"/>
    <p:sldId id="283" r:id="rId41"/>
    <p:sldId id="285" r:id="rId42"/>
    <p:sldId id="286" r:id="rId43"/>
    <p:sldId id="284" r:id="rId44"/>
    <p:sldId id="287" r:id="rId45"/>
    <p:sldId id="294" r:id="rId46"/>
    <p:sldId id="289" r:id="rId47"/>
    <p:sldId id="297" r:id="rId48"/>
    <p:sldId id="288" r:id="rId49"/>
    <p:sldId id="290" r:id="rId50"/>
    <p:sldId id="299" r:id="rId51"/>
    <p:sldId id="300"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89" autoAdjust="0"/>
    <p:restoredTop sz="94660"/>
  </p:normalViewPr>
  <p:slideViewPr>
    <p:cSldViewPr snapToGrid="0" snapToObjects="1">
      <p:cViewPr>
        <p:scale>
          <a:sx n="55" d="100"/>
          <a:sy n="55" d="100"/>
        </p:scale>
        <p:origin x="-1470" y="-300"/>
      </p:cViewPr>
      <p:guideLst>
        <p:guide orient="horz" pos="2160"/>
        <p:guide pos="2880"/>
      </p:guideLst>
    </p:cSldViewPr>
  </p:slideViewPr>
  <p:notesTextViewPr>
    <p:cViewPr>
      <p:scale>
        <a:sx n="100" d="100"/>
        <a:sy n="100" d="100"/>
      </p:scale>
      <p:origin x="0" y="0"/>
    </p:cViewPr>
  </p:notesTextViewPr>
  <p:sorterViewPr>
    <p:cViewPr>
      <p:scale>
        <a:sx n="400" d="100"/>
        <a:sy n="400" d="100"/>
      </p:scale>
      <p:origin x="0" y="7900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1444E5-4D37-E04D-9572-3655CCCCCF33}" type="doc">
      <dgm:prSet loTypeId="urn:microsoft.com/office/officeart/2005/8/layout/venn1" loCatId="" qsTypeId="urn:microsoft.com/office/officeart/2005/8/quickstyle/simple2" qsCatId="simple" csTypeId="urn:microsoft.com/office/officeart/2005/8/colors/accent1_2" csCatId="accent1" phldr="1"/>
      <dgm:spPr/>
    </dgm:pt>
    <dgm:pt modelId="{5EF290E9-9E4A-E945-AE63-A168DF933A07}">
      <dgm:prSet phldrT="[Text]"/>
      <dgm:spPr/>
      <dgm:t>
        <a:bodyPr/>
        <a:lstStyle/>
        <a:p>
          <a:r>
            <a:rPr lang="en-US" dirty="0" smtClean="0"/>
            <a:t>Acts punishable under ICL</a:t>
          </a:r>
          <a:endParaRPr lang="en-US" dirty="0"/>
        </a:p>
      </dgm:t>
    </dgm:pt>
    <dgm:pt modelId="{CF3A5C22-6423-E54A-A4D2-A691F2F4B225}" type="parTrans" cxnId="{FD357945-C338-3F4D-A22B-3E32EC8F9074}">
      <dgm:prSet/>
      <dgm:spPr/>
      <dgm:t>
        <a:bodyPr/>
        <a:lstStyle/>
        <a:p>
          <a:endParaRPr lang="en-US"/>
        </a:p>
      </dgm:t>
    </dgm:pt>
    <dgm:pt modelId="{3553D80C-7483-8E48-90EE-87B1EC917968}" type="sibTrans" cxnId="{FD357945-C338-3F4D-A22B-3E32EC8F9074}">
      <dgm:prSet/>
      <dgm:spPr/>
      <dgm:t>
        <a:bodyPr/>
        <a:lstStyle/>
        <a:p>
          <a:endParaRPr lang="en-US"/>
        </a:p>
      </dgm:t>
    </dgm:pt>
    <dgm:pt modelId="{2A6EF8E7-B3AF-F049-86EB-DF1FAF6ADDFA}">
      <dgm:prSet phldrT="[Text]"/>
      <dgm:spPr/>
      <dgm:t>
        <a:bodyPr/>
        <a:lstStyle/>
        <a:p>
          <a:r>
            <a:rPr lang="en-US" dirty="0" smtClean="0"/>
            <a:t>Breaches of IHL</a:t>
          </a:r>
          <a:endParaRPr lang="en-US" dirty="0"/>
        </a:p>
      </dgm:t>
    </dgm:pt>
    <dgm:pt modelId="{1744C3E3-B424-3A4F-9511-980B932DECC8}" type="parTrans" cxnId="{1A81F6E4-CA87-9746-835B-11FAB639C0B4}">
      <dgm:prSet/>
      <dgm:spPr/>
      <dgm:t>
        <a:bodyPr/>
        <a:lstStyle/>
        <a:p>
          <a:endParaRPr lang="en-US"/>
        </a:p>
      </dgm:t>
    </dgm:pt>
    <dgm:pt modelId="{85960F2E-5B1F-7B4B-AAD0-38AACF2ACF65}" type="sibTrans" cxnId="{1A81F6E4-CA87-9746-835B-11FAB639C0B4}">
      <dgm:prSet/>
      <dgm:spPr/>
      <dgm:t>
        <a:bodyPr/>
        <a:lstStyle/>
        <a:p>
          <a:endParaRPr lang="en-US"/>
        </a:p>
      </dgm:t>
    </dgm:pt>
    <dgm:pt modelId="{4CB671D6-2BCE-6E4D-998D-650474053DF2}">
      <dgm:prSet phldrT="[Text]"/>
      <dgm:spPr/>
      <dgm:t>
        <a:bodyPr/>
        <a:lstStyle/>
        <a:p>
          <a:r>
            <a:rPr lang="en-US" dirty="0" smtClean="0"/>
            <a:t>Breaches of International Human Rights Law</a:t>
          </a:r>
          <a:endParaRPr lang="en-US" dirty="0"/>
        </a:p>
      </dgm:t>
    </dgm:pt>
    <dgm:pt modelId="{C4A09307-DBDC-0C45-857F-6D6E0D3CEAFB}" type="parTrans" cxnId="{B5742567-91C6-414E-BC4B-A8302DBCD448}">
      <dgm:prSet/>
      <dgm:spPr/>
      <dgm:t>
        <a:bodyPr/>
        <a:lstStyle/>
        <a:p>
          <a:endParaRPr lang="en-US"/>
        </a:p>
      </dgm:t>
    </dgm:pt>
    <dgm:pt modelId="{3D52430B-CE96-1D4F-B6F6-CC4529FF8527}" type="sibTrans" cxnId="{B5742567-91C6-414E-BC4B-A8302DBCD448}">
      <dgm:prSet/>
      <dgm:spPr/>
      <dgm:t>
        <a:bodyPr/>
        <a:lstStyle/>
        <a:p>
          <a:endParaRPr lang="en-US"/>
        </a:p>
      </dgm:t>
    </dgm:pt>
    <dgm:pt modelId="{1CC4D8E2-ECEF-F040-A7C0-43EBC47605C9}" type="pres">
      <dgm:prSet presAssocID="{B01444E5-4D37-E04D-9572-3655CCCCCF33}" presName="compositeShape" presStyleCnt="0">
        <dgm:presLayoutVars>
          <dgm:chMax val="7"/>
          <dgm:dir/>
          <dgm:resizeHandles val="exact"/>
        </dgm:presLayoutVars>
      </dgm:prSet>
      <dgm:spPr/>
    </dgm:pt>
    <dgm:pt modelId="{0C824A10-229A-8248-B562-046AE7B3172C}" type="pres">
      <dgm:prSet presAssocID="{5EF290E9-9E4A-E945-AE63-A168DF933A07}" presName="circ1" presStyleLbl="vennNode1" presStyleIdx="0" presStyleCnt="3"/>
      <dgm:spPr/>
      <dgm:t>
        <a:bodyPr/>
        <a:lstStyle/>
        <a:p>
          <a:endParaRPr lang="en-US"/>
        </a:p>
      </dgm:t>
    </dgm:pt>
    <dgm:pt modelId="{18DC7420-CA4F-4241-B099-C38B33878C61}" type="pres">
      <dgm:prSet presAssocID="{5EF290E9-9E4A-E945-AE63-A168DF933A07}" presName="circ1Tx" presStyleLbl="revTx" presStyleIdx="0" presStyleCnt="0">
        <dgm:presLayoutVars>
          <dgm:chMax val="0"/>
          <dgm:chPref val="0"/>
          <dgm:bulletEnabled val="1"/>
        </dgm:presLayoutVars>
      </dgm:prSet>
      <dgm:spPr/>
      <dgm:t>
        <a:bodyPr/>
        <a:lstStyle/>
        <a:p>
          <a:endParaRPr lang="en-US"/>
        </a:p>
      </dgm:t>
    </dgm:pt>
    <dgm:pt modelId="{E758C6C1-AEAC-A04E-A6B7-F6EA79A0D206}" type="pres">
      <dgm:prSet presAssocID="{2A6EF8E7-B3AF-F049-86EB-DF1FAF6ADDFA}" presName="circ2" presStyleLbl="vennNode1" presStyleIdx="1" presStyleCnt="3" custLinFactNeighborX="5345" custLinFactNeighborY="-8017"/>
      <dgm:spPr/>
      <dgm:t>
        <a:bodyPr/>
        <a:lstStyle/>
        <a:p>
          <a:endParaRPr lang="en-US"/>
        </a:p>
      </dgm:t>
    </dgm:pt>
    <dgm:pt modelId="{A95D31E9-DA5A-3B4A-9719-09160F56D6C8}" type="pres">
      <dgm:prSet presAssocID="{2A6EF8E7-B3AF-F049-86EB-DF1FAF6ADDFA}" presName="circ2Tx" presStyleLbl="revTx" presStyleIdx="0" presStyleCnt="0">
        <dgm:presLayoutVars>
          <dgm:chMax val="0"/>
          <dgm:chPref val="0"/>
          <dgm:bulletEnabled val="1"/>
        </dgm:presLayoutVars>
      </dgm:prSet>
      <dgm:spPr/>
      <dgm:t>
        <a:bodyPr/>
        <a:lstStyle/>
        <a:p>
          <a:endParaRPr lang="en-US"/>
        </a:p>
      </dgm:t>
    </dgm:pt>
    <dgm:pt modelId="{E54101F9-0EC5-1041-BA49-B64D112CF62B}" type="pres">
      <dgm:prSet presAssocID="{4CB671D6-2BCE-6E4D-998D-650474053DF2}" presName="circ3" presStyleLbl="vennNode1" presStyleIdx="2" presStyleCnt="3" custLinFactNeighborX="-2774" custLinFactNeighborY="18236"/>
      <dgm:spPr/>
      <dgm:t>
        <a:bodyPr/>
        <a:lstStyle/>
        <a:p>
          <a:endParaRPr lang="en-US"/>
        </a:p>
      </dgm:t>
    </dgm:pt>
    <dgm:pt modelId="{49E8F79D-8134-B64B-B9A1-0866487AA9D0}" type="pres">
      <dgm:prSet presAssocID="{4CB671D6-2BCE-6E4D-998D-650474053DF2}" presName="circ3Tx" presStyleLbl="revTx" presStyleIdx="0" presStyleCnt="0">
        <dgm:presLayoutVars>
          <dgm:chMax val="0"/>
          <dgm:chPref val="0"/>
          <dgm:bulletEnabled val="1"/>
        </dgm:presLayoutVars>
      </dgm:prSet>
      <dgm:spPr/>
      <dgm:t>
        <a:bodyPr/>
        <a:lstStyle/>
        <a:p>
          <a:endParaRPr lang="en-US"/>
        </a:p>
      </dgm:t>
    </dgm:pt>
  </dgm:ptLst>
  <dgm:cxnLst>
    <dgm:cxn modelId="{B5742567-91C6-414E-BC4B-A8302DBCD448}" srcId="{B01444E5-4D37-E04D-9572-3655CCCCCF33}" destId="{4CB671D6-2BCE-6E4D-998D-650474053DF2}" srcOrd="2" destOrd="0" parTransId="{C4A09307-DBDC-0C45-857F-6D6E0D3CEAFB}" sibTransId="{3D52430B-CE96-1D4F-B6F6-CC4529FF8527}"/>
    <dgm:cxn modelId="{44952520-9C1D-C34F-B554-0F7B619D1281}" type="presOf" srcId="{5EF290E9-9E4A-E945-AE63-A168DF933A07}" destId="{0C824A10-229A-8248-B562-046AE7B3172C}" srcOrd="0" destOrd="0" presId="urn:microsoft.com/office/officeart/2005/8/layout/venn1"/>
    <dgm:cxn modelId="{C7F33B54-2100-1F41-A47A-521680AF8A5C}" type="presOf" srcId="{4CB671D6-2BCE-6E4D-998D-650474053DF2}" destId="{E54101F9-0EC5-1041-BA49-B64D112CF62B}" srcOrd="0" destOrd="0" presId="urn:microsoft.com/office/officeart/2005/8/layout/venn1"/>
    <dgm:cxn modelId="{EE521E8C-FA06-D242-B0F9-6CE2D5FA46C2}" type="presOf" srcId="{5EF290E9-9E4A-E945-AE63-A168DF933A07}" destId="{18DC7420-CA4F-4241-B099-C38B33878C61}" srcOrd="1" destOrd="0" presId="urn:microsoft.com/office/officeart/2005/8/layout/venn1"/>
    <dgm:cxn modelId="{A8F31ED7-99F2-464F-B404-BA532E7AA7D7}" type="presOf" srcId="{4CB671D6-2BCE-6E4D-998D-650474053DF2}" destId="{49E8F79D-8134-B64B-B9A1-0866487AA9D0}" srcOrd="1" destOrd="0" presId="urn:microsoft.com/office/officeart/2005/8/layout/venn1"/>
    <dgm:cxn modelId="{1A81F6E4-CA87-9746-835B-11FAB639C0B4}" srcId="{B01444E5-4D37-E04D-9572-3655CCCCCF33}" destId="{2A6EF8E7-B3AF-F049-86EB-DF1FAF6ADDFA}" srcOrd="1" destOrd="0" parTransId="{1744C3E3-B424-3A4F-9511-980B932DECC8}" sibTransId="{85960F2E-5B1F-7B4B-AAD0-38AACF2ACF65}"/>
    <dgm:cxn modelId="{092ED2CB-D095-3046-8C1A-47D8384AFF4D}" type="presOf" srcId="{2A6EF8E7-B3AF-F049-86EB-DF1FAF6ADDFA}" destId="{A95D31E9-DA5A-3B4A-9719-09160F56D6C8}" srcOrd="1" destOrd="0" presId="urn:microsoft.com/office/officeart/2005/8/layout/venn1"/>
    <dgm:cxn modelId="{FD357945-C338-3F4D-A22B-3E32EC8F9074}" srcId="{B01444E5-4D37-E04D-9572-3655CCCCCF33}" destId="{5EF290E9-9E4A-E945-AE63-A168DF933A07}" srcOrd="0" destOrd="0" parTransId="{CF3A5C22-6423-E54A-A4D2-A691F2F4B225}" sibTransId="{3553D80C-7483-8E48-90EE-87B1EC917968}"/>
    <dgm:cxn modelId="{E506064E-0866-7348-9457-046275BBB949}" type="presOf" srcId="{B01444E5-4D37-E04D-9572-3655CCCCCF33}" destId="{1CC4D8E2-ECEF-F040-A7C0-43EBC47605C9}" srcOrd="0" destOrd="0" presId="urn:microsoft.com/office/officeart/2005/8/layout/venn1"/>
    <dgm:cxn modelId="{0988FCAD-D269-B84D-BB8A-58BA5905B841}" type="presOf" srcId="{2A6EF8E7-B3AF-F049-86EB-DF1FAF6ADDFA}" destId="{E758C6C1-AEAC-A04E-A6B7-F6EA79A0D206}" srcOrd="0" destOrd="0" presId="urn:microsoft.com/office/officeart/2005/8/layout/venn1"/>
    <dgm:cxn modelId="{5B08938A-5FA1-974B-A905-08174EE1CDA0}" type="presParOf" srcId="{1CC4D8E2-ECEF-F040-A7C0-43EBC47605C9}" destId="{0C824A10-229A-8248-B562-046AE7B3172C}" srcOrd="0" destOrd="0" presId="urn:microsoft.com/office/officeart/2005/8/layout/venn1"/>
    <dgm:cxn modelId="{EC3F2B30-AAA7-5B45-9367-0FC6099BF13B}" type="presParOf" srcId="{1CC4D8E2-ECEF-F040-A7C0-43EBC47605C9}" destId="{18DC7420-CA4F-4241-B099-C38B33878C61}" srcOrd="1" destOrd="0" presId="urn:microsoft.com/office/officeart/2005/8/layout/venn1"/>
    <dgm:cxn modelId="{7714869B-1A86-0D4C-9796-0F6CD33A240E}" type="presParOf" srcId="{1CC4D8E2-ECEF-F040-A7C0-43EBC47605C9}" destId="{E758C6C1-AEAC-A04E-A6B7-F6EA79A0D206}" srcOrd="2" destOrd="0" presId="urn:microsoft.com/office/officeart/2005/8/layout/venn1"/>
    <dgm:cxn modelId="{D34D42FC-FECB-FF43-9DB5-0E3DC9B80066}" type="presParOf" srcId="{1CC4D8E2-ECEF-F040-A7C0-43EBC47605C9}" destId="{A95D31E9-DA5A-3B4A-9719-09160F56D6C8}" srcOrd="3" destOrd="0" presId="urn:microsoft.com/office/officeart/2005/8/layout/venn1"/>
    <dgm:cxn modelId="{8F1B61E8-7AB4-B24B-A786-6490F0B72A3C}" type="presParOf" srcId="{1CC4D8E2-ECEF-F040-A7C0-43EBC47605C9}" destId="{E54101F9-0EC5-1041-BA49-B64D112CF62B}" srcOrd="4" destOrd="0" presId="urn:microsoft.com/office/officeart/2005/8/layout/venn1"/>
    <dgm:cxn modelId="{D09A08B1-0F5B-104A-8E4A-3264954F155D}" type="presParOf" srcId="{1CC4D8E2-ECEF-F040-A7C0-43EBC47605C9}" destId="{49E8F79D-8134-B64B-B9A1-0866487AA9D0}" srcOrd="5" destOrd="0" presId="urn:microsoft.com/office/officeart/2005/8/layout/venn1"/>
  </dgm:cxnLst>
  <dgm:bg/>
  <dgm:whole>
    <a:ln>
      <a:noFill/>
      <a:round/>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824A10-229A-8248-B562-046AE7B3172C}">
      <dsp:nvSpPr>
        <dsp:cNvPr id="0" name=""/>
        <dsp:cNvSpPr/>
      </dsp:nvSpPr>
      <dsp:spPr>
        <a:xfrm>
          <a:off x="2757011" y="56574"/>
          <a:ext cx="2715577" cy="2715577"/>
        </a:xfrm>
        <a:prstGeom prst="ellipse">
          <a:avLst/>
        </a:prstGeom>
        <a:solidFill>
          <a:schemeClr val="accent1">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en-US" sz="2500" kern="1200" dirty="0" smtClean="0"/>
            <a:t>Acts punishable under ICL</a:t>
          </a:r>
          <a:endParaRPr lang="en-US" sz="2500" kern="1200" dirty="0"/>
        </a:p>
      </dsp:txBody>
      <dsp:txXfrm>
        <a:off x="3119088" y="531800"/>
        <a:ext cx="1991423" cy="1222010"/>
      </dsp:txXfrm>
    </dsp:sp>
    <dsp:sp modelId="{E758C6C1-AEAC-A04E-A6B7-F6EA79A0D206}">
      <dsp:nvSpPr>
        <dsp:cNvPr id="0" name=""/>
        <dsp:cNvSpPr/>
      </dsp:nvSpPr>
      <dsp:spPr>
        <a:xfrm>
          <a:off x="3882029" y="1536102"/>
          <a:ext cx="2715577" cy="2715577"/>
        </a:xfrm>
        <a:prstGeom prst="ellipse">
          <a:avLst/>
        </a:prstGeom>
        <a:solidFill>
          <a:schemeClr val="accent1">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en-US" sz="2500" kern="1200" dirty="0" smtClean="0"/>
            <a:t>Breaches of IHL</a:t>
          </a:r>
          <a:endParaRPr lang="en-US" sz="2500" kern="1200" dirty="0"/>
        </a:p>
      </dsp:txBody>
      <dsp:txXfrm>
        <a:off x="4712543" y="2237627"/>
        <a:ext cx="1629346" cy="1493567"/>
      </dsp:txXfrm>
    </dsp:sp>
    <dsp:sp modelId="{E54101F9-0EC5-1041-BA49-B64D112CF62B}">
      <dsp:nvSpPr>
        <dsp:cNvPr id="0" name=""/>
        <dsp:cNvSpPr/>
      </dsp:nvSpPr>
      <dsp:spPr>
        <a:xfrm>
          <a:off x="1701809" y="1810385"/>
          <a:ext cx="2715577" cy="2715577"/>
        </a:xfrm>
        <a:prstGeom prst="ellipse">
          <a:avLst/>
        </a:prstGeom>
        <a:solidFill>
          <a:schemeClr val="accent1">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en-US" sz="2500" kern="1200" dirty="0" smtClean="0"/>
            <a:t>Breaches of International Human Rights Law</a:t>
          </a:r>
          <a:endParaRPr lang="en-US" sz="2500" kern="1200" dirty="0"/>
        </a:p>
      </dsp:txBody>
      <dsp:txXfrm>
        <a:off x="1957526" y="2511909"/>
        <a:ext cx="1629346" cy="149356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4F23BE-5C87-6A44-9382-FB3B7E9FC6B2}" type="datetimeFigureOut">
              <a:rPr lang="en-US" smtClean="0"/>
              <a:t>10/9/2014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127B99-15EC-1147-B150-8C62D7A07439}" type="slidenum">
              <a:rPr lang="en-US" smtClean="0"/>
              <a:t>‹#›</a:t>
            </a:fld>
            <a:endParaRPr lang="en-US" dirty="0"/>
          </a:p>
        </p:txBody>
      </p:sp>
    </p:spTree>
    <p:extLst>
      <p:ext uri="{BB962C8B-B14F-4D97-AF65-F5344CB8AC3E}">
        <p14:creationId xmlns:p14="http://schemas.microsoft.com/office/powerpoint/2010/main" val="11125067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6ED9F5-D89A-8447-8EC7-A70604D9C323}" type="slidenum">
              <a:rPr lang="en-US" smtClean="0"/>
              <a:t>3</a:t>
            </a:fld>
            <a:endParaRPr lang="en-US" dirty="0"/>
          </a:p>
        </p:txBody>
      </p:sp>
    </p:spTree>
    <p:extLst>
      <p:ext uri="{BB962C8B-B14F-4D97-AF65-F5344CB8AC3E}">
        <p14:creationId xmlns:p14="http://schemas.microsoft.com/office/powerpoint/2010/main" val="1693253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CDB3CC-F982-40F9-8DD6-BCC9AFBF44BD}" type="datetime1">
              <a:rPr lang="en-US" smtClean="0"/>
              <a:pPr/>
              <a:t>10/9/2014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dirty="0"/>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10/9/2014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10/9/2014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10/9/2014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10/9/2014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dirty="0"/>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C2560D-EC28-3B41-86E8-18F1CE0113B4}" type="datetimeFigureOut">
              <a:rPr lang="en-US" smtClean="0"/>
              <a:t>10/9/2014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C2560D-EC28-3B41-86E8-18F1CE0113B4}" type="datetimeFigureOut">
              <a:rPr lang="en-US" smtClean="0"/>
              <a:t>10/9/2014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C2560D-EC28-3B41-86E8-18F1CE0113B4}" type="datetimeFigureOut">
              <a:rPr lang="en-US" smtClean="0"/>
              <a:t>10/9/2014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10/9/2014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10/9/2014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10/9/2014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10/9/2014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icrc.org/en/document/rules-war-nutshell#.VBqzS0t97wI"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728"/>
            <a:ext cx="7772400" cy="2239818"/>
          </a:xfrm>
        </p:spPr>
        <p:txBody>
          <a:bodyPr/>
          <a:lstStyle/>
          <a:p>
            <a:r>
              <a:rPr lang="en-US" dirty="0" smtClean="0"/>
              <a:t>Human Rights </a:t>
            </a:r>
            <a:r>
              <a:rPr lang="en-US" dirty="0"/>
              <a:t>L</a:t>
            </a:r>
            <a:r>
              <a:rPr lang="en-US" dirty="0" smtClean="0"/>
              <a:t>aw and Related Regimes</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solidFill>
                  <a:schemeClr val="tx1"/>
                </a:solidFill>
              </a:rPr>
              <a:t>HUMR5140</a:t>
            </a:r>
          </a:p>
          <a:p>
            <a:r>
              <a:rPr lang="en-US" dirty="0">
                <a:solidFill>
                  <a:schemeClr val="tx1"/>
                </a:solidFill>
              </a:rPr>
              <a:t> </a:t>
            </a:r>
            <a:r>
              <a:rPr lang="en-US" dirty="0" smtClean="0">
                <a:solidFill>
                  <a:schemeClr val="tx1"/>
                </a:solidFill>
              </a:rPr>
              <a:t>Thursday 9</a:t>
            </a:r>
            <a:r>
              <a:rPr lang="en-US" baseline="30000" dirty="0" smtClean="0">
                <a:solidFill>
                  <a:schemeClr val="tx1"/>
                </a:solidFill>
              </a:rPr>
              <a:t>th</a:t>
            </a:r>
            <a:r>
              <a:rPr lang="en-US" dirty="0" smtClean="0">
                <a:solidFill>
                  <a:schemeClr val="tx1"/>
                </a:solidFill>
              </a:rPr>
              <a:t> October 2014</a:t>
            </a:r>
          </a:p>
          <a:p>
            <a:endParaRPr lang="en-US" dirty="0">
              <a:solidFill>
                <a:schemeClr val="tx1"/>
              </a:solidFill>
            </a:endParaRPr>
          </a:p>
          <a:p>
            <a:r>
              <a:rPr lang="en-US" dirty="0" smtClean="0">
                <a:solidFill>
                  <a:schemeClr val="tx1"/>
                </a:solidFill>
              </a:rPr>
              <a:t>Joanna Nicholson</a:t>
            </a:r>
            <a:endParaRPr lang="en-US" dirty="0">
              <a:solidFill>
                <a:schemeClr val="tx1"/>
              </a:solidFill>
            </a:endParaRPr>
          </a:p>
        </p:txBody>
      </p:sp>
    </p:spTree>
    <p:extLst>
      <p:ext uri="{BB962C8B-B14F-4D97-AF65-F5344CB8AC3E}">
        <p14:creationId xmlns:p14="http://schemas.microsoft.com/office/powerpoint/2010/main" val="397614044"/>
      </p:ext>
    </p:extLst>
  </p:cSld>
  <p:clrMapOvr>
    <a:masterClrMapping/>
  </p:clrMapOvr>
  <mc:AlternateContent xmlns:mc="http://schemas.openxmlformats.org/markup-compatibility/2006" xmlns:p14="http://schemas.microsoft.com/office/powerpoint/2010/main">
    <mc:Choice Requires="p14">
      <p:transition spd="slow" p14:dur="2000" advTm="7912"/>
    </mc:Choice>
    <mc:Fallback xmlns="">
      <p:transition xmlns:p14="http://schemas.microsoft.com/office/powerpoint/2010/main" spd="slow" advTm="791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11180"/>
          </a:xfrm>
        </p:spPr>
        <p:txBody>
          <a:bodyPr>
            <a:normAutofit fontScale="90000"/>
          </a:bodyPr>
          <a:lstStyle/>
          <a:p>
            <a:r>
              <a:rPr lang="en-US" dirty="0" smtClean="0"/>
              <a:t>Sources of IHL</a:t>
            </a:r>
            <a:br>
              <a:rPr lang="en-US" dirty="0" smtClean="0"/>
            </a:br>
            <a:r>
              <a:rPr lang="en-US" dirty="0" smtClean="0"/>
              <a:t>Geneva Law (pertaining chiefly to protection)</a:t>
            </a:r>
            <a:endParaRPr lang="en-US" dirty="0"/>
          </a:p>
        </p:txBody>
      </p:sp>
      <p:sp>
        <p:nvSpPr>
          <p:cNvPr id="3" name="Content Placeholder 2"/>
          <p:cNvSpPr>
            <a:spLocks noGrp="1"/>
          </p:cNvSpPr>
          <p:nvPr>
            <p:ph idx="1"/>
          </p:nvPr>
        </p:nvSpPr>
        <p:spPr>
          <a:xfrm>
            <a:off x="457200" y="2147455"/>
            <a:ext cx="8229600" cy="3978708"/>
          </a:xfrm>
        </p:spPr>
        <p:txBody>
          <a:bodyPr>
            <a:normAutofit fontScale="70000" lnSpcReduction="20000"/>
          </a:bodyPr>
          <a:lstStyle/>
          <a:p>
            <a:r>
              <a:rPr lang="en-US" dirty="0" smtClean="0"/>
              <a:t>Four Geneva Conventions, 1949</a:t>
            </a:r>
          </a:p>
          <a:p>
            <a:pPr marL="623888" indent="-254000">
              <a:buFontTx/>
              <a:buChar char="-"/>
            </a:pPr>
            <a:r>
              <a:rPr lang="en-US" dirty="0" smtClean="0"/>
              <a:t>GC I- Wounded and Sick in Armed Forces in the Field</a:t>
            </a:r>
          </a:p>
          <a:p>
            <a:pPr marL="623888" indent="-254000">
              <a:buFontTx/>
              <a:buChar char="-"/>
            </a:pPr>
            <a:r>
              <a:rPr lang="en-US" dirty="0" smtClean="0"/>
              <a:t>GC II- Wounded, Sick and Shipwrecked</a:t>
            </a:r>
          </a:p>
          <a:p>
            <a:pPr marL="623888" indent="-254000">
              <a:buFontTx/>
              <a:buChar char="-"/>
            </a:pPr>
            <a:r>
              <a:rPr lang="en-US" dirty="0" smtClean="0"/>
              <a:t>GC III- Protection of Prisoners of War</a:t>
            </a:r>
          </a:p>
          <a:p>
            <a:pPr marL="623888" indent="-254000">
              <a:buFontTx/>
              <a:buChar char="-"/>
            </a:pPr>
            <a:r>
              <a:rPr lang="en-US" dirty="0" smtClean="0"/>
              <a:t>GC IV- Protection of Civilians</a:t>
            </a:r>
          </a:p>
          <a:p>
            <a:r>
              <a:rPr lang="en-US" dirty="0" smtClean="0"/>
              <a:t>Additional Protocol I to the Geneva Conventions, 1977</a:t>
            </a:r>
          </a:p>
          <a:p>
            <a:pPr marL="623888" indent="-254000">
              <a:buFontTx/>
              <a:buChar char="-"/>
            </a:pPr>
            <a:r>
              <a:rPr lang="en-US" dirty="0" smtClean="0"/>
              <a:t>Applies primarily in international armed conflicts.</a:t>
            </a:r>
          </a:p>
          <a:p>
            <a:r>
              <a:rPr lang="en-US" dirty="0" smtClean="0"/>
              <a:t>Additional Protocol II to the Geneva Conventions, 1977</a:t>
            </a:r>
          </a:p>
          <a:p>
            <a:pPr marL="623888" indent="-254000">
              <a:buFontTx/>
              <a:buChar char="-"/>
            </a:pPr>
            <a:r>
              <a:rPr lang="en-US" dirty="0" smtClean="0"/>
              <a:t>Applies in certain Non-international armed conflicts</a:t>
            </a:r>
          </a:p>
          <a:p>
            <a:r>
              <a:rPr lang="en-US" dirty="0" smtClean="0"/>
              <a:t>Additional Protocols are concerned with both protection and means of warfare.</a:t>
            </a:r>
          </a:p>
          <a:p>
            <a:endParaRPr lang="en-US" dirty="0"/>
          </a:p>
        </p:txBody>
      </p:sp>
    </p:spTree>
    <p:extLst>
      <p:ext uri="{BB962C8B-B14F-4D97-AF65-F5344CB8AC3E}">
        <p14:creationId xmlns:p14="http://schemas.microsoft.com/office/powerpoint/2010/main" val="1700736189"/>
      </p:ext>
    </p:extLst>
  </p:cSld>
  <p:clrMapOvr>
    <a:masterClrMapping/>
  </p:clrMapOvr>
  <mc:AlternateContent xmlns:mc="http://schemas.openxmlformats.org/markup-compatibility/2006" xmlns:p14="http://schemas.microsoft.com/office/powerpoint/2010/main">
    <mc:Choice Requires="p14">
      <p:transition spd="slow" p14:dur="2000" advTm="95029"/>
    </mc:Choice>
    <mc:Fallback xmlns="">
      <p:transition xmlns:p14="http://schemas.microsoft.com/office/powerpoint/2010/main" spd="slow" advTm="95029"/>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Hague Law (pertaining chiefly to means of warfare)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a:t>
            </a:r>
            <a:r>
              <a:rPr lang="en-US" dirty="0"/>
              <a:t>. Petersburg </a:t>
            </a:r>
            <a:r>
              <a:rPr lang="en-US" dirty="0" smtClean="0"/>
              <a:t>Declaration, 1868</a:t>
            </a:r>
            <a:endParaRPr lang="en-US" dirty="0"/>
          </a:p>
          <a:p>
            <a:r>
              <a:rPr lang="en-US" dirty="0"/>
              <a:t>Hague Regulations, 1899, and 1907 </a:t>
            </a:r>
          </a:p>
          <a:p>
            <a:r>
              <a:rPr lang="en-US" dirty="0" smtClean="0"/>
              <a:t>Geneva Gas Protocol, 1925</a:t>
            </a:r>
          </a:p>
          <a:p>
            <a:r>
              <a:rPr lang="en-US" dirty="0" smtClean="0"/>
              <a:t>Hague Convention on Cultural Property, 1954</a:t>
            </a:r>
          </a:p>
          <a:p>
            <a:r>
              <a:rPr lang="en-US" dirty="0" smtClean="0"/>
              <a:t>Biological Weapons, 1972</a:t>
            </a:r>
          </a:p>
          <a:p>
            <a:r>
              <a:rPr lang="en-US" dirty="0" smtClean="0"/>
              <a:t>Conventional Weapons Convention and Additional Protocols, 1980</a:t>
            </a:r>
          </a:p>
          <a:p>
            <a:r>
              <a:rPr lang="en-US" dirty="0" smtClean="0"/>
              <a:t>Chemical Weapons Convention, 1993</a:t>
            </a:r>
          </a:p>
          <a:p>
            <a:r>
              <a:rPr lang="en-US" dirty="0" smtClean="0"/>
              <a:t>Mine Ban Treaty, 1997</a:t>
            </a:r>
          </a:p>
          <a:p>
            <a:r>
              <a:rPr lang="en-US" dirty="0" smtClean="0"/>
              <a:t>Cluster Munitions, 2008</a:t>
            </a:r>
            <a:endParaRPr lang="en-US" dirty="0"/>
          </a:p>
        </p:txBody>
      </p:sp>
    </p:spTree>
    <p:extLst>
      <p:ext uri="{BB962C8B-B14F-4D97-AF65-F5344CB8AC3E}">
        <p14:creationId xmlns:p14="http://schemas.microsoft.com/office/powerpoint/2010/main" val="625762238"/>
      </p:ext>
    </p:extLst>
  </p:cSld>
  <p:clrMapOvr>
    <a:masterClrMapping/>
  </p:clrMapOvr>
  <mc:AlternateContent xmlns:mc="http://schemas.openxmlformats.org/markup-compatibility/2006" xmlns:p14="http://schemas.microsoft.com/office/powerpoint/2010/main">
    <mc:Choice Requires="p14">
      <p:transition spd="slow" p14:dur="2000" advTm="135957"/>
    </mc:Choice>
    <mc:Fallback xmlns="">
      <p:transition xmlns:p14="http://schemas.microsoft.com/office/powerpoint/2010/main" spd="slow" advTm="135957"/>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Customary International Law</a:t>
            </a:r>
            <a:endParaRPr lang="en-US" dirty="0"/>
          </a:p>
        </p:txBody>
      </p:sp>
      <p:sp>
        <p:nvSpPr>
          <p:cNvPr id="5" name="Content Placeholder 4"/>
          <p:cNvSpPr>
            <a:spLocks noGrp="1"/>
          </p:cNvSpPr>
          <p:nvPr>
            <p:ph idx="1"/>
          </p:nvPr>
        </p:nvSpPr>
        <p:spPr/>
        <p:txBody>
          <a:bodyPr/>
          <a:lstStyle/>
          <a:p>
            <a:r>
              <a:rPr lang="en-US" dirty="0" smtClean="0"/>
              <a:t>International Committee of the Red Cross, customary international law study.</a:t>
            </a:r>
          </a:p>
          <a:p>
            <a:pPr>
              <a:buFontTx/>
              <a:buChar char="-"/>
            </a:pPr>
            <a:r>
              <a:rPr lang="en-US" dirty="0" smtClean="0"/>
              <a:t>First published in 2005</a:t>
            </a:r>
          </a:p>
          <a:p>
            <a:pPr>
              <a:buFontTx/>
              <a:buChar char="-"/>
            </a:pPr>
            <a:r>
              <a:rPr lang="en-US" dirty="0" smtClean="0"/>
              <a:t>161 Rules</a:t>
            </a:r>
          </a:p>
          <a:p>
            <a:pPr>
              <a:buFontTx/>
              <a:buChar char="-"/>
            </a:pPr>
            <a:r>
              <a:rPr lang="en-US" dirty="0" smtClean="0"/>
              <a:t>discusses state practice</a:t>
            </a:r>
          </a:p>
          <a:p>
            <a:pPr>
              <a:buFontTx/>
              <a:buChar char="-"/>
            </a:pPr>
            <a:r>
              <a:rPr lang="en-US" dirty="0" smtClean="0"/>
              <a:t>Available at:</a:t>
            </a:r>
          </a:p>
          <a:p>
            <a:pPr>
              <a:buFontTx/>
              <a:buChar char="-"/>
            </a:pPr>
            <a:r>
              <a:rPr lang="en-US" dirty="0"/>
              <a:t>https://www.icrc.org/customary-ihl/eng/docs/v1</a:t>
            </a:r>
            <a:endParaRPr lang="en-US" dirty="0" smtClean="0"/>
          </a:p>
          <a:p>
            <a:endParaRPr lang="en-US" dirty="0" smtClean="0"/>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627375017"/>
      </p:ext>
    </p:extLst>
  </p:cSld>
  <p:clrMapOvr>
    <a:masterClrMapping/>
  </p:clrMapOvr>
  <mc:AlternateContent xmlns:mc="http://schemas.openxmlformats.org/markup-compatibility/2006" xmlns:p14="http://schemas.microsoft.com/office/powerpoint/2010/main">
    <mc:Choice Requires="p14">
      <p:transition spd="slow" p14:dur="2000" advTm="117762"/>
    </mc:Choice>
    <mc:Fallback xmlns="">
      <p:transition xmlns:p14="http://schemas.microsoft.com/office/powerpoint/2010/main" spd="slow" advTm="117762"/>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does IHL Apply?</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There must be an armed conflict</a:t>
            </a:r>
          </a:p>
          <a:p>
            <a:pPr marL="0" indent="0">
              <a:buNone/>
            </a:pPr>
            <a:r>
              <a:rPr lang="en-GB" dirty="0" smtClean="0"/>
              <a:t>	‘an </a:t>
            </a:r>
            <a:r>
              <a:rPr lang="en-GB" dirty="0"/>
              <a:t>armed conflict exists whenever there is a resort to armed force between states </a:t>
            </a:r>
            <a:r>
              <a:rPr lang="en-GB" dirty="0" smtClean="0"/>
              <a:t>	or </a:t>
            </a:r>
            <a:r>
              <a:rPr lang="en-GB" dirty="0"/>
              <a:t>protracted armed violence between governmental authorities and organised </a:t>
            </a:r>
            <a:r>
              <a:rPr lang="en-GB" dirty="0" smtClean="0"/>
              <a:t>	armed </a:t>
            </a:r>
            <a:r>
              <a:rPr lang="en-GB" dirty="0"/>
              <a:t>violence between such groups within a state.</a:t>
            </a:r>
            <a:r>
              <a:rPr lang="en-GB" dirty="0" smtClean="0"/>
              <a:t>’</a:t>
            </a:r>
          </a:p>
          <a:p>
            <a:pPr marL="0" indent="0">
              <a:buNone/>
            </a:pPr>
            <a:r>
              <a:rPr lang="en-GB" dirty="0" smtClean="0"/>
              <a:t> 	</a:t>
            </a:r>
            <a:r>
              <a:rPr lang="en-US" i="1" dirty="0" err="1" smtClean="0"/>
              <a:t>Tadić</a:t>
            </a:r>
            <a:r>
              <a:rPr lang="en-US" dirty="0"/>
              <a:t>, Decision on the Defence Motion on Jurisdiction, IT-94-1, 2, </a:t>
            </a:r>
            <a:r>
              <a:rPr lang="en-US" dirty="0" smtClean="0"/>
              <a:t>1995</a:t>
            </a:r>
            <a:r>
              <a:rPr lang="en-GB" dirty="0" smtClean="0"/>
              <a:t>, </a:t>
            </a:r>
            <a:r>
              <a:rPr lang="en-GB" dirty="0"/>
              <a:t>para </a:t>
            </a:r>
            <a:r>
              <a:rPr lang="en-GB" dirty="0" smtClean="0"/>
              <a:t>70</a:t>
            </a:r>
            <a:endParaRPr lang="en-US" dirty="0"/>
          </a:p>
          <a:p>
            <a:pPr marL="0" indent="0">
              <a:buNone/>
            </a:pPr>
            <a:r>
              <a:rPr lang="en-US" dirty="0" smtClean="0"/>
              <a:t>-	 does not apply in internal disturbances, riots, sporadic violence</a:t>
            </a:r>
            <a:endParaRPr lang="en-US" dirty="0"/>
          </a:p>
          <a:p>
            <a:r>
              <a:rPr lang="en-US" dirty="0" smtClean="0"/>
              <a:t>IHL distinguishes between two different kinds of armed conflict: international armed conflicts</a:t>
            </a:r>
            <a:r>
              <a:rPr lang="en-US" dirty="0"/>
              <a:t> </a:t>
            </a:r>
            <a:r>
              <a:rPr lang="en-US" dirty="0" smtClean="0"/>
              <a:t>(IAC) and non-international armed conflicts (NIAC).</a:t>
            </a:r>
          </a:p>
          <a:p>
            <a:pPr marL="0" indent="0">
              <a:buNone/>
            </a:pPr>
            <a:r>
              <a:rPr lang="en-US" dirty="0" smtClean="0"/>
              <a:t>- 	IACs- see Common article 2 GC and Article 1(3) and (4) Additional Protocol I.</a:t>
            </a:r>
          </a:p>
          <a:p>
            <a:pPr marL="0" indent="0">
              <a:buNone/>
            </a:pPr>
            <a:r>
              <a:rPr lang="en-US" smtClean="0"/>
              <a:t>- 	 </a:t>
            </a:r>
            <a:r>
              <a:rPr lang="en-US" dirty="0" smtClean="0"/>
              <a:t>NIACs – see Common article 3, GC and Article 1, Additional Protocol II.</a:t>
            </a:r>
            <a:endParaRPr lang="en-US" dirty="0"/>
          </a:p>
          <a:p>
            <a:r>
              <a:rPr lang="en-US" dirty="0" smtClean="0"/>
              <a:t>The classification of the conflict as an IAC or a NIAC affects which laws that applies.</a:t>
            </a:r>
          </a:p>
          <a:p>
            <a:r>
              <a:rPr lang="en-US" dirty="0" smtClean="0"/>
              <a:t>However, it can be a complicated question to determine whether a conflict is an IAC or a NIAC.</a:t>
            </a:r>
          </a:p>
          <a:p>
            <a:r>
              <a:rPr lang="en-US" dirty="0" smtClean="0"/>
              <a:t>Majority of treaty law relates to IACs, but many of the same rules apply in NIACs as a matter of customary law.</a:t>
            </a:r>
          </a:p>
          <a:p>
            <a:pPr marL="0" indent="0">
              <a:buNone/>
            </a:pPr>
            <a:r>
              <a:rPr lang="en-US" i="1" dirty="0" smtClean="0"/>
              <a:t>-	</a:t>
            </a:r>
            <a:r>
              <a:rPr lang="en-US" i="1" dirty="0"/>
              <a:t>Tadić</a:t>
            </a:r>
            <a:r>
              <a:rPr lang="en-US" dirty="0"/>
              <a:t> Jurisdictional Decision</a:t>
            </a:r>
            <a:r>
              <a:rPr lang="en-US" dirty="0" smtClean="0"/>
              <a:t>, </a:t>
            </a:r>
            <a:r>
              <a:rPr lang="en-US" dirty="0"/>
              <a:t>para 94.</a:t>
            </a:r>
            <a:endParaRPr lang="en-US" dirty="0" smtClean="0"/>
          </a:p>
          <a:p>
            <a:endParaRPr lang="en-US" dirty="0" smtClean="0"/>
          </a:p>
        </p:txBody>
      </p:sp>
    </p:spTree>
    <p:extLst>
      <p:ext uri="{BB962C8B-B14F-4D97-AF65-F5344CB8AC3E}">
        <p14:creationId xmlns:p14="http://schemas.microsoft.com/office/powerpoint/2010/main" val="1030370923"/>
      </p:ext>
    </p:extLst>
  </p:cSld>
  <p:clrMapOvr>
    <a:masterClrMapping/>
  </p:clrMapOvr>
  <mc:AlternateContent xmlns:mc="http://schemas.openxmlformats.org/markup-compatibility/2006" xmlns:p14="http://schemas.microsoft.com/office/powerpoint/2010/main">
    <mc:Choice Requires="p14">
      <p:transition spd="slow" p14:dur="2000" advTm="313740"/>
    </mc:Choice>
    <mc:Fallback xmlns="">
      <p:transition xmlns:p14="http://schemas.microsoft.com/office/powerpoint/2010/main" spd="slow" advTm="31374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does IHL apply to?</a:t>
            </a:r>
            <a:endParaRPr lang="en-US" dirty="0"/>
          </a:p>
        </p:txBody>
      </p:sp>
      <p:sp>
        <p:nvSpPr>
          <p:cNvPr id="3" name="Content Placeholder 2"/>
          <p:cNvSpPr>
            <a:spLocks noGrp="1"/>
          </p:cNvSpPr>
          <p:nvPr>
            <p:ph idx="1"/>
          </p:nvPr>
        </p:nvSpPr>
        <p:spPr/>
        <p:txBody>
          <a:bodyPr/>
          <a:lstStyle/>
          <a:p>
            <a:r>
              <a:rPr lang="en-US" dirty="0" smtClean="0"/>
              <a:t>States</a:t>
            </a:r>
          </a:p>
          <a:p>
            <a:r>
              <a:rPr lang="en-US" dirty="0" smtClean="0"/>
              <a:t>Non state armed groups</a:t>
            </a:r>
          </a:p>
          <a:p>
            <a:r>
              <a:rPr lang="en-US" dirty="0" smtClean="0"/>
              <a:t>Individuals </a:t>
            </a:r>
          </a:p>
          <a:p>
            <a:pPr marL="0" indent="0">
              <a:buNone/>
            </a:pPr>
            <a:endParaRPr lang="en-US" dirty="0" smtClean="0"/>
          </a:p>
          <a:p>
            <a:endParaRPr lang="en-US" dirty="0"/>
          </a:p>
        </p:txBody>
      </p:sp>
    </p:spTree>
    <p:extLst>
      <p:ext uri="{BB962C8B-B14F-4D97-AF65-F5344CB8AC3E}">
        <p14:creationId xmlns:p14="http://schemas.microsoft.com/office/powerpoint/2010/main" val="3673133988"/>
      </p:ext>
    </p:extLst>
  </p:cSld>
  <p:clrMapOvr>
    <a:masterClrMapping/>
  </p:clrMapOvr>
  <mc:AlternateContent xmlns:mc="http://schemas.openxmlformats.org/markup-compatibility/2006" xmlns:p14="http://schemas.microsoft.com/office/powerpoint/2010/main">
    <mc:Choice Requires="p14">
      <p:transition spd="slow" p14:dur="2000" advTm="27688"/>
    </mc:Choice>
    <mc:Fallback xmlns="">
      <p:transition xmlns:p14="http://schemas.microsoft.com/office/powerpoint/2010/main" spd="slow" advTm="27688"/>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Fundamental principles of IHL</a:t>
            </a:r>
            <a:endParaRPr lang="en-US" dirty="0"/>
          </a:p>
        </p:txBody>
      </p:sp>
      <p:sp>
        <p:nvSpPr>
          <p:cNvPr id="3" name="Content Placeholder 2"/>
          <p:cNvSpPr>
            <a:spLocks noGrp="1"/>
          </p:cNvSpPr>
          <p:nvPr>
            <p:ph idx="1"/>
          </p:nvPr>
        </p:nvSpPr>
        <p:spPr/>
        <p:txBody>
          <a:bodyPr/>
          <a:lstStyle/>
          <a:p>
            <a:r>
              <a:rPr lang="en-US" dirty="0" smtClean="0"/>
              <a:t>Distinction</a:t>
            </a:r>
          </a:p>
          <a:p>
            <a:r>
              <a:rPr lang="en-US" dirty="0" smtClean="0"/>
              <a:t>Military Necessity</a:t>
            </a:r>
          </a:p>
          <a:p>
            <a:r>
              <a:rPr lang="en-US" dirty="0" smtClean="0"/>
              <a:t>Proportionality</a:t>
            </a:r>
          </a:p>
          <a:p>
            <a:r>
              <a:rPr lang="en-US" dirty="0" smtClean="0"/>
              <a:t>Prohibition against superfluous injury and unnecessary suffering</a:t>
            </a:r>
          </a:p>
          <a:p>
            <a:endParaRPr lang="en-US" dirty="0"/>
          </a:p>
        </p:txBody>
      </p:sp>
    </p:spTree>
    <p:extLst>
      <p:ext uri="{BB962C8B-B14F-4D97-AF65-F5344CB8AC3E}">
        <p14:creationId xmlns:p14="http://schemas.microsoft.com/office/powerpoint/2010/main" val="3238177606"/>
      </p:ext>
    </p:extLst>
  </p:cSld>
  <p:clrMapOvr>
    <a:masterClrMapping/>
  </p:clrMapOvr>
  <mc:AlternateContent xmlns:mc="http://schemas.openxmlformats.org/markup-compatibility/2006" xmlns:p14="http://schemas.microsoft.com/office/powerpoint/2010/main">
    <mc:Choice Requires="p14">
      <p:transition spd="slow" p14:dur="2000" advTm="26006"/>
    </mc:Choice>
    <mc:Fallback xmlns="">
      <p:transition xmlns:p14="http://schemas.microsoft.com/office/powerpoint/2010/main" spd="slow" advTm="26006"/>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Distinction</a:t>
            </a:r>
            <a:endParaRPr lang="en-US" dirty="0"/>
          </a:p>
        </p:txBody>
      </p:sp>
      <p:sp>
        <p:nvSpPr>
          <p:cNvPr id="3" name="Content Placeholder 2"/>
          <p:cNvSpPr>
            <a:spLocks noGrp="1"/>
          </p:cNvSpPr>
          <p:nvPr>
            <p:ph idx="1"/>
          </p:nvPr>
        </p:nvSpPr>
        <p:spPr/>
        <p:txBody>
          <a:bodyPr>
            <a:normAutofit/>
          </a:bodyPr>
          <a:lstStyle/>
          <a:p>
            <a:r>
              <a:rPr lang="en-US" dirty="0" smtClean="0"/>
              <a:t>Distinction (Art. 48 and 52(2), AP I)</a:t>
            </a:r>
            <a:endParaRPr lang="en-US" dirty="0"/>
          </a:p>
          <a:p>
            <a:pPr>
              <a:buFontTx/>
              <a:buChar char="-"/>
            </a:pPr>
            <a:r>
              <a:rPr lang="en-US" dirty="0" smtClean="0"/>
              <a:t>All belligerents must distinguish between legitimate military objectives and civilian objectives and between combatants and civilians.</a:t>
            </a:r>
            <a:endParaRPr lang="en-US" dirty="0"/>
          </a:p>
          <a:p>
            <a:pPr>
              <a:buFontTx/>
              <a:buChar char="-"/>
            </a:pPr>
            <a:r>
              <a:rPr lang="en-US" dirty="0" smtClean="0"/>
              <a:t>Military operations can be directed against military objectives and combatants only.</a:t>
            </a:r>
            <a:endParaRPr lang="en-US" dirty="0"/>
          </a:p>
        </p:txBody>
      </p:sp>
    </p:spTree>
    <p:extLst>
      <p:ext uri="{BB962C8B-B14F-4D97-AF65-F5344CB8AC3E}">
        <p14:creationId xmlns:p14="http://schemas.microsoft.com/office/powerpoint/2010/main" val="2173592383"/>
      </p:ext>
    </p:extLst>
  </p:cSld>
  <p:clrMapOvr>
    <a:masterClrMapping/>
  </p:clrMapOvr>
  <mc:AlternateContent xmlns:mc="http://schemas.openxmlformats.org/markup-compatibility/2006" xmlns:p14="http://schemas.microsoft.com/office/powerpoint/2010/main">
    <mc:Choice Requires="p14">
      <p:transition spd="slow" p14:dur="2000" advTm="77640"/>
    </mc:Choice>
    <mc:Fallback xmlns="">
      <p:transition xmlns:p14="http://schemas.microsoft.com/office/powerpoint/2010/main" spd="slow" advTm="7764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Military Necessity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Parties to a conflict are permitted to apply any amount and kind of force to compel their enemy to submit- parties can do what is necessary to win the war. </a:t>
            </a:r>
          </a:p>
          <a:p>
            <a:r>
              <a:rPr lang="en-US" dirty="0" smtClean="0"/>
              <a:t>BUT the principle of military necessity must be balanced against the principles of proportionality and unnecessary suffering.</a:t>
            </a:r>
          </a:p>
          <a:p>
            <a:r>
              <a:rPr lang="en-US" dirty="0" smtClean="0"/>
              <a:t>Also it only covers measures which are lawful under IHL.</a:t>
            </a:r>
          </a:p>
          <a:p>
            <a:r>
              <a:rPr lang="en-US" dirty="0" smtClean="0"/>
              <a:t>E.g. see Article 23(g), Hague Regulations, 1907. </a:t>
            </a:r>
            <a:endParaRPr lang="en-US" dirty="0"/>
          </a:p>
        </p:txBody>
      </p:sp>
    </p:spTree>
    <p:extLst>
      <p:ext uri="{BB962C8B-B14F-4D97-AF65-F5344CB8AC3E}">
        <p14:creationId xmlns:p14="http://schemas.microsoft.com/office/powerpoint/2010/main" val="2153802872"/>
      </p:ext>
    </p:extLst>
  </p:cSld>
  <p:clrMapOvr>
    <a:masterClrMapping/>
  </p:clrMapOvr>
  <mc:AlternateContent xmlns:mc="http://schemas.openxmlformats.org/markup-compatibility/2006" xmlns:p14="http://schemas.microsoft.com/office/powerpoint/2010/main">
    <mc:Choice Requires="p14">
      <p:transition spd="slow" p14:dur="2000" advTm="34712"/>
    </mc:Choice>
    <mc:Fallback xmlns="">
      <p:transition xmlns:p14="http://schemas.microsoft.com/office/powerpoint/2010/main" spd="slow" advTm="34712"/>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Military Necessity in the Lieber Code:</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Military necessity admits of all direct destruction of life or limb of </a:t>
            </a:r>
            <a:r>
              <a:rPr lang="en-US" dirty="0" smtClean="0"/>
              <a:t> </a:t>
            </a:r>
            <a:r>
              <a:rPr lang="en-US" dirty="0"/>
              <a:t>armed </a:t>
            </a:r>
            <a:r>
              <a:rPr lang="en-US" dirty="0" smtClean="0"/>
              <a:t>enemies</a:t>
            </a:r>
            <a:r>
              <a:rPr lang="en-US" dirty="0"/>
              <a:t>, and of other persons whose destruction is incidentally ' unavoidable ' </a:t>
            </a:r>
            <a:r>
              <a:rPr lang="en-US" dirty="0" smtClean="0"/>
              <a:t>….it </a:t>
            </a:r>
            <a:r>
              <a:rPr lang="en-US" dirty="0"/>
              <a:t>allows of the capturing of every armed enemy, and every enemy of importance to the hostile </a:t>
            </a:r>
            <a:r>
              <a:rPr lang="en-US" dirty="0" smtClean="0"/>
              <a:t>government…’. (Article 15)</a:t>
            </a:r>
          </a:p>
          <a:p>
            <a:pPr algn="just"/>
            <a:r>
              <a:rPr lang="en-US" dirty="0"/>
              <a:t>Military necessity does not admit of cruelty -- that is, the infliction of suffering for the sake of suffering or for revenge, nor of maiming or wounding except in fight, nor of torture to extort confessions. It does not admit of the use of poison in any way, nor of the wanton devastation of a district. It admits of deception, but disclaims acts of perfidy; and, in general, military necessity does not include any act of hostility which makes the return to peace unnecessarily difficult</a:t>
            </a:r>
            <a:r>
              <a:rPr lang="en-US" dirty="0" smtClean="0"/>
              <a:t>. (article 16)</a:t>
            </a:r>
            <a:endParaRPr lang="en-US" dirty="0"/>
          </a:p>
        </p:txBody>
      </p:sp>
    </p:spTree>
    <p:extLst>
      <p:ext uri="{BB962C8B-B14F-4D97-AF65-F5344CB8AC3E}">
        <p14:creationId xmlns:p14="http://schemas.microsoft.com/office/powerpoint/2010/main" val="2804406918"/>
      </p:ext>
    </p:extLst>
  </p:cSld>
  <p:clrMapOvr>
    <a:masterClrMapping/>
  </p:clrMapOvr>
  <mc:AlternateContent xmlns:mc="http://schemas.openxmlformats.org/markup-compatibility/2006" xmlns:p14="http://schemas.microsoft.com/office/powerpoint/2010/main">
    <mc:Choice Requires="p14">
      <p:transition spd="slow" p14:dur="2000" advTm="118142"/>
    </mc:Choice>
    <mc:Fallback xmlns="">
      <p:transition xmlns:p14="http://schemas.microsoft.com/office/powerpoint/2010/main" spd="slow" advTm="118142"/>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Proportionality</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Attacks are prohibited if they will cause incidental loss of civilian life, injury to civilians, damage to civilian objects which would be excessive in relation to the concrete and direct military advantage anticipated. (Article 51(5)(b) and 57(2)(b), Additional Protocol I).</a:t>
            </a:r>
          </a:p>
          <a:p>
            <a:pPr algn="just"/>
            <a:r>
              <a:rPr lang="en-US" dirty="0" smtClean="0"/>
              <a:t>Military commanders must consider the results of an attack as compared to the military advantage they will gain from carrying it out.</a:t>
            </a:r>
          </a:p>
          <a:p>
            <a:r>
              <a:rPr lang="en-US" dirty="0" smtClean="0"/>
              <a:t>They must take precautions to ensure that the objective to be attacked is a military one and the damaged caused to civilians and civilian property is not disproportionate.</a:t>
            </a:r>
            <a:endParaRPr lang="en-US" dirty="0"/>
          </a:p>
        </p:txBody>
      </p:sp>
    </p:spTree>
    <p:extLst>
      <p:ext uri="{BB962C8B-B14F-4D97-AF65-F5344CB8AC3E}">
        <p14:creationId xmlns:p14="http://schemas.microsoft.com/office/powerpoint/2010/main" val="223123820"/>
      </p:ext>
    </p:extLst>
  </p:cSld>
  <p:clrMapOvr>
    <a:masterClrMapping/>
  </p:clrMapOvr>
  <mc:AlternateContent xmlns:mc="http://schemas.openxmlformats.org/markup-compatibility/2006" xmlns:p14="http://schemas.microsoft.com/office/powerpoint/2010/main">
    <mc:Choice Requires="p14">
      <p:transition spd="slow" p14:dur="2000" advTm="1889"/>
    </mc:Choice>
    <mc:Fallback xmlns="">
      <p:transition xmlns:p14="http://schemas.microsoft.com/office/powerpoint/2010/main" spd="slow" advTm="1889"/>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Fragmentation of International Law</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C</a:t>
            </a:r>
            <a:r>
              <a:rPr lang="en-US" dirty="0" smtClean="0"/>
              <a:t>oncern that international law (‘IL’) has developed in a fragmented way, leading to a lack of coherence between the different branches of international law (‘IL’) and the norms and institutions of the different branches of IL .</a:t>
            </a:r>
          </a:p>
          <a:p>
            <a:pPr algn="just"/>
            <a:r>
              <a:rPr lang="en-US" dirty="0" smtClean="0"/>
              <a:t>Human rights law (‘HRL’) overlaps with several other areas of IL, e.g. international humanitarian law, international criminal law, environmental law, refugee law.</a:t>
            </a:r>
          </a:p>
          <a:p>
            <a:pPr algn="just"/>
            <a:r>
              <a:rPr lang="en-US" dirty="0" smtClean="0"/>
              <a:t>What is the relationship between IHRL and international humanitarian law (‘IHL’) and international criminal law (‘ICL’)?</a:t>
            </a:r>
          </a:p>
        </p:txBody>
      </p:sp>
    </p:spTree>
    <p:extLst>
      <p:ext uri="{BB962C8B-B14F-4D97-AF65-F5344CB8AC3E}">
        <p14:creationId xmlns:p14="http://schemas.microsoft.com/office/powerpoint/2010/main" val="648383686"/>
      </p:ext>
    </p:extLst>
  </p:cSld>
  <p:clrMapOvr>
    <a:masterClrMapping/>
  </p:clrMapOvr>
  <mc:AlternateContent xmlns:mc="http://schemas.openxmlformats.org/markup-compatibility/2006" xmlns:p14="http://schemas.microsoft.com/office/powerpoint/2010/main">
    <mc:Choice Requires="p14">
      <p:transition spd="slow" p14:dur="2000" advTm="107045"/>
    </mc:Choice>
    <mc:Fallback xmlns="">
      <p:transition xmlns:p14="http://schemas.microsoft.com/office/powerpoint/2010/main" spd="slow" advTm="107045"/>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Superfluous Injury and unnecessary suffering</a:t>
            </a:r>
            <a:endParaRPr lang="en-US" dirty="0"/>
          </a:p>
        </p:txBody>
      </p:sp>
      <p:sp>
        <p:nvSpPr>
          <p:cNvPr id="3" name="Content Placeholder 2"/>
          <p:cNvSpPr>
            <a:spLocks noGrp="1"/>
          </p:cNvSpPr>
          <p:nvPr>
            <p:ph idx="1"/>
          </p:nvPr>
        </p:nvSpPr>
        <p:spPr/>
        <p:txBody>
          <a:bodyPr>
            <a:normAutofit fontScale="32500" lnSpcReduction="20000"/>
          </a:bodyPr>
          <a:lstStyle/>
          <a:p>
            <a:r>
              <a:rPr lang="en-US" sz="5500" dirty="0" smtClean="0"/>
              <a:t>St Petersburg Declaration, 1868.</a:t>
            </a:r>
          </a:p>
          <a:p>
            <a:pPr marL="0" indent="0">
              <a:buNone/>
            </a:pPr>
            <a:r>
              <a:rPr lang="en-US" sz="5500" dirty="0" smtClean="0"/>
              <a:t>‘Considering:</a:t>
            </a:r>
          </a:p>
          <a:p>
            <a:pPr marL="0" indent="0">
              <a:buNone/>
            </a:pPr>
            <a:r>
              <a:rPr lang="en-US" sz="5500" dirty="0" smtClean="0"/>
              <a:t>That </a:t>
            </a:r>
            <a:r>
              <a:rPr lang="en-US" sz="5500" dirty="0"/>
              <a:t>the progress of civilization should have the effect of </a:t>
            </a:r>
            <a:r>
              <a:rPr lang="en-US" sz="5500" dirty="0" smtClean="0"/>
              <a:t>alleviating </a:t>
            </a:r>
            <a:r>
              <a:rPr lang="en-US" sz="5500" dirty="0"/>
              <a:t>as much as possible the calamities of war;</a:t>
            </a:r>
          </a:p>
          <a:p>
            <a:pPr marL="0" indent="0">
              <a:buNone/>
            </a:pPr>
            <a:r>
              <a:rPr lang="en-US" sz="5500" dirty="0" smtClean="0"/>
              <a:t>That </a:t>
            </a:r>
            <a:r>
              <a:rPr lang="en-US" sz="5500" dirty="0"/>
              <a:t>the only legitimate object which States should endeavour to accomplish during war is to weaken the military forces of the enemy;</a:t>
            </a:r>
          </a:p>
          <a:p>
            <a:pPr marL="0" indent="0">
              <a:buNone/>
            </a:pPr>
            <a:r>
              <a:rPr lang="en-US" sz="5500" dirty="0" smtClean="0"/>
              <a:t>That </a:t>
            </a:r>
            <a:r>
              <a:rPr lang="en-US" sz="5500" dirty="0"/>
              <a:t>for this purpose it is sufficient to disable the greatest possible number of men;</a:t>
            </a:r>
          </a:p>
          <a:p>
            <a:pPr marL="0" indent="0">
              <a:buNone/>
            </a:pPr>
            <a:r>
              <a:rPr lang="en-US" sz="5500" dirty="0" smtClean="0"/>
              <a:t>That </a:t>
            </a:r>
            <a:r>
              <a:rPr lang="en-US" sz="5500" dirty="0"/>
              <a:t>this object would be exceeded by the employment of arms which uselessly aggravate the sufferings of disabled men, or render their death inevitable</a:t>
            </a:r>
            <a:r>
              <a:rPr lang="en-US" sz="5500" dirty="0" smtClean="0"/>
              <a:t>;</a:t>
            </a:r>
          </a:p>
          <a:p>
            <a:pPr marL="0" indent="0">
              <a:buNone/>
            </a:pPr>
            <a:r>
              <a:rPr lang="en-US" sz="5500" dirty="0" smtClean="0"/>
              <a:t>That </a:t>
            </a:r>
            <a:r>
              <a:rPr lang="en-US" sz="5500" dirty="0"/>
              <a:t>the employment of such arms would, therefore, be contrary to the laws of </a:t>
            </a:r>
            <a:r>
              <a:rPr lang="en-US" sz="5500" dirty="0" smtClean="0"/>
              <a:t>humanity’.</a:t>
            </a:r>
          </a:p>
          <a:p>
            <a:pPr marL="0" indent="0">
              <a:buNone/>
            </a:pPr>
            <a:endParaRPr lang="en-US" sz="5500" dirty="0"/>
          </a:p>
          <a:p>
            <a:r>
              <a:rPr lang="en-US" sz="5500" dirty="0" smtClean="0"/>
              <a:t>Article 35(2), Additional Protocol I</a:t>
            </a:r>
          </a:p>
          <a:p>
            <a:pPr marL="0" indent="0">
              <a:buNone/>
            </a:pPr>
            <a:r>
              <a:rPr lang="en-US" sz="5500" dirty="0" smtClean="0"/>
              <a:t>‘It is prohibited to employ weapons, projectiles and material and methods of warfare of a nature to cause superfluous injury or unnecessary suffering.</a:t>
            </a:r>
            <a:r>
              <a:rPr lang="en-US" dirty="0" smtClean="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09978445"/>
      </p:ext>
    </p:extLst>
  </p:cSld>
  <p:clrMapOvr>
    <a:masterClrMapping/>
  </p:clrMapOvr>
  <mc:AlternateContent xmlns:mc="http://schemas.openxmlformats.org/markup-compatibility/2006" xmlns:p14="http://schemas.microsoft.com/office/powerpoint/2010/main">
    <mc:Choice Requires="p14">
      <p:transition spd="slow" p14:dur="2000" advTm="627"/>
    </mc:Choice>
    <mc:Fallback xmlns="">
      <p:transition xmlns:p14="http://schemas.microsoft.com/office/powerpoint/2010/main" spd="slow" advTm="627"/>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ICRC – Rules of war (in a Nutshell) 22</a:t>
            </a:r>
            <a:r>
              <a:rPr lang="en-US" baseline="30000" dirty="0" smtClean="0"/>
              <a:t>nd</a:t>
            </a:r>
            <a:r>
              <a:rPr lang="en-US" dirty="0" smtClean="0"/>
              <a:t> August 2014</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a:hlinkClick r:id="rId2"/>
              </a:rPr>
              <a:t>https://www.icrc.org/en/document/rules-war-nutshell#.VBqzS0t97wI</a:t>
            </a:r>
            <a:endParaRPr lang="en-US" dirty="0"/>
          </a:p>
        </p:txBody>
      </p:sp>
    </p:spTree>
    <p:extLst>
      <p:ext uri="{BB962C8B-B14F-4D97-AF65-F5344CB8AC3E}">
        <p14:creationId xmlns:p14="http://schemas.microsoft.com/office/powerpoint/2010/main" val="2586979298"/>
      </p:ext>
    </p:extLst>
  </p:cSld>
  <p:clrMapOvr>
    <a:masterClrMapping/>
  </p:clrMapOvr>
  <mc:AlternateContent xmlns:mc="http://schemas.openxmlformats.org/markup-compatibility/2006" xmlns:p14="http://schemas.microsoft.com/office/powerpoint/2010/main">
    <mc:Choice Requires="p14">
      <p:transition spd="slow" p14:dur="2000" advTm="719"/>
    </mc:Choice>
    <mc:Fallback xmlns="">
      <p:transition xmlns:p14="http://schemas.microsoft.com/office/powerpoint/2010/main" spd="slow" advTm="719"/>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A football match is taking place in a car park surrounded by buildings.  About a third of the players and spectators are off-duty, unarmed soldiers.  The rest- about 200 people- are civilians.  Two shells are launched by the opposing side.  Both hit the car park, killing and injuring many of those present.</a:t>
            </a:r>
          </a:p>
          <a:p>
            <a:pPr marL="0" indent="0">
              <a:buNone/>
            </a:pPr>
            <a:r>
              <a:rPr lang="en-US" dirty="0" smtClean="0"/>
              <a:t>What questions would you need to ask in order to ascertain whether or not this was a lawful attack?</a:t>
            </a:r>
            <a:endParaRPr lang="en-US" dirty="0"/>
          </a:p>
        </p:txBody>
      </p:sp>
    </p:spTree>
    <p:extLst>
      <p:ext uri="{BB962C8B-B14F-4D97-AF65-F5344CB8AC3E}">
        <p14:creationId xmlns:p14="http://schemas.microsoft.com/office/powerpoint/2010/main" val="3172116932"/>
      </p:ext>
    </p:extLst>
  </p:cSld>
  <p:clrMapOvr>
    <a:masterClrMapping/>
  </p:clrMapOvr>
  <mc:AlternateContent xmlns:mc="http://schemas.openxmlformats.org/markup-compatibility/2006" xmlns:p14="http://schemas.microsoft.com/office/powerpoint/2010/main">
    <mc:Choice Requires="p14">
      <p:transition spd="slow" p14:dur="2000" advTm="546"/>
    </mc:Choice>
    <mc:Fallback xmlns="">
      <p:transition xmlns:p14="http://schemas.microsoft.com/office/powerpoint/2010/main" spd="slow" advTm="546"/>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Relationship between IHL and IHRL</a:t>
            </a:r>
            <a:endParaRPr lang="en-US" dirty="0"/>
          </a:p>
        </p:txBody>
      </p:sp>
      <p:sp>
        <p:nvSpPr>
          <p:cNvPr id="3" name="Content Placeholder 2"/>
          <p:cNvSpPr>
            <a:spLocks noGrp="1"/>
          </p:cNvSpPr>
          <p:nvPr>
            <p:ph idx="1"/>
          </p:nvPr>
        </p:nvSpPr>
        <p:spPr/>
        <p:txBody>
          <a:bodyPr>
            <a:normAutofit/>
          </a:bodyPr>
          <a:lstStyle/>
          <a:p>
            <a:pPr algn="just"/>
            <a:r>
              <a:rPr lang="en-US" dirty="0" smtClean="0"/>
              <a:t>Traditionally viewed as being separate- separate historical and philosophical origins; different objectives; different ethos.</a:t>
            </a:r>
          </a:p>
          <a:p>
            <a:pPr algn="just"/>
            <a:r>
              <a:rPr lang="en-US" dirty="0" smtClean="0"/>
              <a:t>Now widely agreed that IHRL can apply during armed conflict.</a:t>
            </a:r>
          </a:p>
          <a:p>
            <a:pPr marL="0" indent="0">
              <a:buNone/>
            </a:pPr>
            <a:endParaRPr lang="en-US" dirty="0" smtClean="0"/>
          </a:p>
        </p:txBody>
      </p:sp>
    </p:spTree>
    <p:extLst>
      <p:ext uri="{BB962C8B-B14F-4D97-AF65-F5344CB8AC3E}">
        <p14:creationId xmlns:p14="http://schemas.microsoft.com/office/powerpoint/2010/main" val="1289027135"/>
      </p:ext>
    </p:extLst>
  </p:cSld>
  <p:clrMapOvr>
    <a:masterClrMapping/>
  </p:clrMapOvr>
  <mc:AlternateContent xmlns:mc="http://schemas.openxmlformats.org/markup-compatibility/2006" xmlns:p14="http://schemas.microsoft.com/office/powerpoint/2010/main">
    <mc:Choice Requires="p14">
      <p:transition spd="slow" p14:dur="2000" advTm="91951"/>
    </mc:Choice>
    <mc:Fallback xmlns="">
      <p:transition xmlns:p14="http://schemas.microsoft.com/office/powerpoint/2010/main" spd="slow" advTm="91951"/>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IHL and IHRL</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24026595"/>
              </p:ext>
            </p:extLst>
          </p:nvPr>
        </p:nvGraphicFramePr>
        <p:xfrm>
          <a:off x="457200" y="2023688"/>
          <a:ext cx="8229600" cy="4028439"/>
        </p:xfrm>
        <a:graphic>
          <a:graphicData uri="http://schemas.openxmlformats.org/drawingml/2006/table">
            <a:tbl>
              <a:tblPr firstRow="1" bandRow="1">
                <a:tableStyleId>{3C2FFA5D-87B4-456A-9821-1D502468CF0F}</a:tableStyleId>
              </a:tblPr>
              <a:tblGrid>
                <a:gridCol w="2452255"/>
                <a:gridCol w="2493818"/>
                <a:gridCol w="3283527"/>
              </a:tblGrid>
              <a:tr h="370840">
                <a:tc>
                  <a:txBody>
                    <a:bodyPr/>
                    <a:lstStyle/>
                    <a:p>
                      <a:endParaRPr lang="en-US" dirty="0"/>
                    </a:p>
                  </a:txBody>
                  <a:tcPr/>
                </a:tc>
                <a:tc>
                  <a:txBody>
                    <a:bodyPr/>
                    <a:lstStyle/>
                    <a:p>
                      <a:pPr algn="ctr"/>
                      <a:r>
                        <a:rPr lang="en-US" dirty="0" smtClean="0"/>
                        <a:t>IHL</a:t>
                      </a:r>
                      <a:endParaRPr lang="en-US" dirty="0"/>
                    </a:p>
                  </a:txBody>
                  <a:tcPr/>
                </a:tc>
                <a:tc>
                  <a:txBody>
                    <a:bodyPr/>
                    <a:lstStyle/>
                    <a:p>
                      <a:pPr algn="ctr"/>
                      <a:r>
                        <a:rPr lang="en-US" dirty="0" smtClean="0"/>
                        <a:t>IHRL</a:t>
                      </a:r>
                      <a:endParaRPr lang="en-US" dirty="0"/>
                    </a:p>
                  </a:txBody>
                  <a:tcPr/>
                </a:tc>
              </a:tr>
              <a:tr h="370840">
                <a:tc>
                  <a:txBody>
                    <a:bodyPr/>
                    <a:lstStyle/>
                    <a:p>
                      <a:r>
                        <a:rPr lang="en-US" dirty="0" smtClean="0"/>
                        <a:t>Applies</a:t>
                      </a:r>
                      <a:endParaRPr lang="en-US" dirty="0"/>
                    </a:p>
                  </a:txBody>
                  <a:tcPr/>
                </a:tc>
                <a:tc>
                  <a:txBody>
                    <a:bodyPr/>
                    <a:lstStyle/>
                    <a:p>
                      <a:r>
                        <a:rPr lang="en-US" dirty="0" smtClean="0"/>
                        <a:t>During</a:t>
                      </a:r>
                      <a:r>
                        <a:rPr lang="en-US" baseline="0" dirty="0" smtClean="0"/>
                        <a:t> armed conflict</a:t>
                      </a:r>
                      <a:endParaRPr lang="en-US" dirty="0"/>
                    </a:p>
                  </a:txBody>
                  <a:tcPr/>
                </a:tc>
                <a:tc>
                  <a:txBody>
                    <a:bodyPr/>
                    <a:lstStyle/>
                    <a:p>
                      <a:r>
                        <a:rPr lang="en-US" dirty="0" smtClean="0"/>
                        <a:t>During peacetime</a:t>
                      </a:r>
                      <a:r>
                        <a:rPr lang="en-US" baseline="0" dirty="0" smtClean="0"/>
                        <a:t> and armed conflict</a:t>
                      </a:r>
                      <a:endParaRPr lang="en-US" dirty="0"/>
                    </a:p>
                  </a:txBody>
                  <a:tcPr/>
                </a:tc>
              </a:tr>
              <a:tr h="370840">
                <a:tc>
                  <a:txBody>
                    <a:bodyPr/>
                    <a:lstStyle/>
                    <a:p>
                      <a:r>
                        <a:rPr lang="en-US" dirty="0" smtClean="0"/>
                        <a:t>Duty bearers</a:t>
                      </a:r>
                      <a:endParaRPr lang="en-US" dirty="0"/>
                    </a:p>
                  </a:txBody>
                  <a:tcPr/>
                </a:tc>
                <a:tc>
                  <a:txBody>
                    <a:bodyPr/>
                    <a:lstStyle/>
                    <a:p>
                      <a:r>
                        <a:rPr lang="en-US" dirty="0" smtClean="0"/>
                        <a:t>States</a:t>
                      </a:r>
                    </a:p>
                    <a:p>
                      <a:r>
                        <a:rPr lang="en-US" dirty="0" smtClean="0"/>
                        <a:t>Armed</a:t>
                      </a:r>
                      <a:r>
                        <a:rPr lang="en-US" baseline="0" dirty="0" smtClean="0"/>
                        <a:t> groups</a:t>
                      </a:r>
                    </a:p>
                    <a:p>
                      <a:r>
                        <a:rPr lang="en-US" baseline="0" dirty="0" smtClean="0"/>
                        <a:t>Individuals</a:t>
                      </a:r>
                    </a:p>
                  </a:txBody>
                  <a:tcPr/>
                </a:tc>
                <a:tc>
                  <a:txBody>
                    <a:bodyPr/>
                    <a:lstStyle/>
                    <a:p>
                      <a:r>
                        <a:rPr lang="en-US" dirty="0" smtClean="0"/>
                        <a:t>States</a:t>
                      </a:r>
                      <a:endParaRPr lang="en-US" dirty="0"/>
                    </a:p>
                  </a:txBody>
                  <a:tcPr/>
                </a:tc>
              </a:tr>
              <a:tr h="370840">
                <a:tc>
                  <a:txBody>
                    <a:bodyPr/>
                    <a:lstStyle/>
                    <a:p>
                      <a:r>
                        <a:rPr lang="en-US" dirty="0" smtClean="0"/>
                        <a:t>Rights holders</a:t>
                      </a:r>
                      <a:endParaRPr lang="en-US" dirty="0"/>
                    </a:p>
                  </a:txBody>
                  <a:tcPr/>
                </a:tc>
                <a:tc>
                  <a:txBody>
                    <a:bodyPr/>
                    <a:lstStyle/>
                    <a:p>
                      <a:r>
                        <a:rPr lang="en-US" dirty="0" smtClean="0"/>
                        <a:t>States</a:t>
                      </a:r>
                    </a:p>
                    <a:p>
                      <a:r>
                        <a:rPr lang="en-US" dirty="0" smtClean="0"/>
                        <a:t>Individuals</a:t>
                      </a:r>
                    </a:p>
                  </a:txBody>
                  <a:tcPr/>
                </a:tc>
                <a:tc>
                  <a:txBody>
                    <a:bodyPr/>
                    <a:lstStyle/>
                    <a:p>
                      <a:r>
                        <a:rPr lang="en-US" dirty="0" smtClean="0"/>
                        <a:t>Individuals</a:t>
                      </a:r>
                    </a:p>
                    <a:p>
                      <a:r>
                        <a:rPr lang="en-US" dirty="0" smtClean="0"/>
                        <a:t>States</a:t>
                      </a:r>
                    </a:p>
                  </a:txBody>
                  <a:tcPr/>
                </a:tc>
              </a:tr>
              <a:tr h="370840">
                <a:tc>
                  <a:txBody>
                    <a:bodyPr/>
                    <a:lstStyle/>
                    <a:p>
                      <a:r>
                        <a:rPr lang="en-US" dirty="0" smtClean="0"/>
                        <a:t>Remedies and</a:t>
                      </a:r>
                      <a:r>
                        <a:rPr lang="en-US" baseline="0" dirty="0" smtClean="0"/>
                        <a:t> Monitoring mechanisms</a:t>
                      </a:r>
                      <a:endParaRPr lang="en-US" dirty="0"/>
                    </a:p>
                  </a:txBody>
                  <a:tcPr/>
                </a:tc>
                <a:tc>
                  <a:txBody>
                    <a:bodyPr/>
                    <a:lstStyle/>
                    <a:p>
                      <a:r>
                        <a:rPr lang="en-US" dirty="0" smtClean="0"/>
                        <a:t>ICJ</a:t>
                      </a:r>
                    </a:p>
                    <a:p>
                      <a:r>
                        <a:rPr lang="en-US" dirty="0" smtClean="0"/>
                        <a:t>Specific treaty regimes</a:t>
                      </a:r>
                    </a:p>
                    <a:p>
                      <a:r>
                        <a:rPr lang="en-US" dirty="0" smtClean="0"/>
                        <a:t>International criminal tribunals</a:t>
                      </a:r>
                    </a:p>
                    <a:p>
                      <a:r>
                        <a:rPr lang="en-US" dirty="0" smtClean="0"/>
                        <a:t>National courts</a:t>
                      </a:r>
                    </a:p>
                  </a:txBody>
                  <a:tcPr/>
                </a:tc>
                <a:tc>
                  <a:txBody>
                    <a:bodyPr/>
                    <a:lstStyle/>
                    <a:p>
                      <a:r>
                        <a:rPr lang="en-US" dirty="0" smtClean="0"/>
                        <a:t>ICJ</a:t>
                      </a:r>
                    </a:p>
                    <a:p>
                      <a:r>
                        <a:rPr lang="en-US" dirty="0" smtClean="0"/>
                        <a:t>International</a:t>
                      </a:r>
                      <a:r>
                        <a:rPr lang="en-US" baseline="0" dirty="0" smtClean="0"/>
                        <a:t> human rights bodies</a:t>
                      </a:r>
                    </a:p>
                    <a:p>
                      <a:r>
                        <a:rPr lang="en-US" baseline="0" dirty="0" smtClean="0"/>
                        <a:t>National courts</a:t>
                      </a:r>
                    </a:p>
                    <a:p>
                      <a:endParaRPr lang="en-US" dirty="0"/>
                    </a:p>
                  </a:txBody>
                  <a:tcPr/>
                </a:tc>
              </a:tr>
            </a:tbl>
          </a:graphicData>
        </a:graphic>
      </p:graphicFrame>
    </p:spTree>
    <p:extLst>
      <p:ext uri="{BB962C8B-B14F-4D97-AF65-F5344CB8AC3E}">
        <p14:creationId xmlns:p14="http://schemas.microsoft.com/office/powerpoint/2010/main" val="2973659715"/>
      </p:ext>
    </p:extLst>
  </p:cSld>
  <p:clrMapOvr>
    <a:masterClrMapping/>
  </p:clrMapOvr>
  <mc:AlternateContent xmlns:mc="http://schemas.openxmlformats.org/markup-compatibility/2006" xmlns:p14="http://schemas.microsoft.com/office/powerpoint/2010/main">
    <mc:Choice Requires="p14">
      <p:transition spd="slow" p14:dur="2000" advTm="143048"/>
    </mc:Choice>
    <mc:Fallback xmlns="">
      <p:transition xmlns:p14="http://schemas.microsoft.com/office/powerpoint/2010/main" spd="slow" advTm="143048"/>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of IHRL during armed conflict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Some </a:t>
            </a:r>
            <a:r>
              <a:rPr lang="en-US" dirty="0"/>
              <a:t>rights can be </a:t>
            </a:r>
            <a:r>
              <a:rPr lang="en-US" b="1" dirty="0"/>
              <a:t>limited</a:t>
            </a:r>
            <a:r>
              <a:rPr lang="en-US" dirty="0"/>
              <a:t> (e.g. Articles 8, 9, 10 and 11 ECHR</a:t>
            </a:r>
            <a:r>
              <a:rPr lang="en-US" dirty="0" smtClean="0"/>
              <a:t>).  Must be:</a:t>
            </a:r>
          </a:p>
          <a:p>
            <a:pPr>
              <a:buFontTx/>
              <a:buChar char="-"/>
            </a:pPr>
            <a:r>
              <a:rPr lang="en-US" dirty="0" smtClean="0"/>
              <a:t>Prescribed by law</a:t>
            </a:r>
          </a:p>
          <a:p>
            <a:pPr>
              <a:buFontTx/>
              <a:buChar char="-"/>
            </a:pPr>
            <a:r>
              <a:rPr lang="en-US" dirty="0" smtClean="0"/>
              <a:t>Necessary in a democratic society</a:t>
            </a:r>
          </a:p>
          <a:p>
            <a:pPr>
              <a:buFontTx/>
              <a:buChar char="-"/>
            </a:pPr>
            <a:r>
              <a:rPr lang="en-US" dirty="0" smtClean="0"/>
              <a:t>In the interests of national security, territorial integrity or public safety.</a:t>
            </a:r>
          </a:p>
          <a:p>
            <a:pPr>
              <a:buFontTx/>
              <a:buChar char="-"/>
            </a:pPr>
            <a:r>
              <a:rPr lang="en-US" dirty="0" smtClean="0"/>
              <a:t>For the protection of public order, health or morals</a:t>
            </a:r>
          </a:p>
          <a:p>
            <a:pPr>
              <a:buFontTx/>
              <a:buChar char="-"/>
            </a:pPr>
            <a:r>
              <a:rPr lang="en-US" dirty="0" smtClean="0"/>
              <a:t>For the protection of the rights and freedoms of others.</a:t>
            </a:r>
          </a:p>
          <a:p>
            <a:pPr marL="0" indent="0">
              <a:buNone/>
            </a:pPr>
            <a:endParaRPr lang="en-US" dirty="0" smtClean="0"/>
          </a:p>
          <a:p>
            <a:r>
              <a:rPr lang="en-US" dirty="0"/>
              <a:t>Some rights can be </a:t>
            </a:r>
            <a:r>
              <a:rPr lang="en-US" b="1" dirty="0"/>
              <a:t>derogated</a:t>
            </a:r>
            <a:r>
              <a:rPr lang="en-US" dirty="0"/>
              <a:t> from during time of war or other public emergency (Article 15 ECHR) </a:t>
            </a:r>
          </a:p>
          <a:p>
            <a:pPr marL="827088" indent="-457200">
              <a:buFontTx/>
              <a:buChar char="-"/>
            </a:pPr>
            <a:r>
              <a:rPr lang="en-US" dirty="0"/>
              <a:t>Some rights cannot be derogated from: Article 2 (except for deaths resulting from lawful acts of war); Articles 3, 4 (paragraph 1) and 7</a:t>
            </a:r>
            <a:r>
              <a:rPr lang="en-US" dirty="0" smtClean="0"/>
              <a:t>.</a:t>
            </a:r>
            <a:endParaRPr lang="en-US" dirty="0"/>
          </a:p>
          <a:p>
            <a:endParaRPr lang="en-US" dirty="0"/>
          </a:p>
        </p:txBody>
      </p:sp>
    </p:spTree>
    <p:extLst>
      <p:ext uri="{BB962C8B-B14F-4D97-AF65-F5344CB8AC3E}">
        <p14:creationId xmlns:p14="http://schemas.microsoft.com/office/powerpoint/2010/main" val="1012699957"/>
      </p:ext>
    </p:extLst>
  </p:cSld>
  <p:clrMapOvr>
    <a:masterClrMapping/>
  </p:clrMapOvr>
  <mc:AlternateContent xmlns:mc="http://schemas.openxmlformats.org/markup-compatibility/2006" xmlns:p14="http://schemas.microsoft.com/office/powerpoint/2010/main">
    <mc:Choice Requires="p14">
      <p:transition spd="slow" p14:dur="2000" advTm="169253"/>
    </mc:Choice>
    <mc:Fallback xmlns="">
      <p:transition xmlns:p14="http://schemas.microsoft.com/office/powerpoint/2010/main" spd="slow" advTm="169253"/>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Possible scenarios during armed conflict:</a:t>
            </a:r>
            <a:endParaRPr lang="en-US" dirty="0"/>
          </a:p>
        </p:txBody>
      </p:sp>
      <p:sp>
        <p:nvSpPr>
          <p:cNvPr id="3" name="Content Placeholder 2"/>
          <p:cNvSpPr>
            <a:spLocks noGrp="1"/>
          </p:cNvSpPr>
          <p:nvPr>
            <p:ph idx="1"/>
          </p:nvPr>
        </p:nvSpPr>
        <p:spPr/>
        <p:txBody>
          <a:bodyPr/>
          <a:lstStyle/>
          <a:p>
            <a:r>
              <a:rPr lang="en-US" dirty="0" smtClean="0"/>
              <a:t>Both IHL and IHRL apply in a particular situation and result in the same outcome.</a:t>
            </a:r>
          </a:p>
          <a:p>
            <a:r>
              <a:rPr lang="en-US" dirty="0" smtClean="0"/>
              <a:t>Both IHL and IHRL apply in a particular situation and result in a different outcome.</a:t>
            </a:r>
          </a:p>
          <a:p>
            <a:r>
              <a:rPr lang="en-US" dirty="0" smtClean="0"/>
              <a:t>Only IHL governs a situation, while IHRL is silent.</a:t>
            </a:r>
          </a:p>
          <a:p>
            <a:r>
              <a:rPr lang="en-US" dirty="0" smtClean="0"/>
              <a:t>Only IHRL governs a situation while IHL is silent. </a:t>
            </a:r>
            <a:endParaRPr lang="en-US" dirty="0"/>
          </a:p>
        </p:txBody>
      </p:sp>
    </p:spTree>
    <p:extLst>
      <p:ext uri="{BB962C8B-B14F-4D97-AF65-F5344CB8AC3E}">
        <p14:creationId xmlns:p14="http://schemas.microsoft.com/office/powerpoint/2010/main" val="2030642462"/>
      </p:ext>
    </p:extLst>
  </p:cSld>
  <p:clrMapOvr>
    <a:masterClrMapping/>
  </p:clrMapOvr>
  <mc:AlternateContent xmlns:mc="http://schemas.openxmlformats.org/markup-compatibility/2006" xmlns:p14="http://schemas.microsoft.com/office/powerpoint/2010/main">
    <mc:Choice Requires="p14">
      <p:transition spd="slow" p14:dur="2000" advTm="97708"/>
    </mc:Choice>
    <mc:Fallback xmlns="">
      <p:transition xmlns:p14="http://schemas.microsoft.com/office/powerpoint/2010/main" spd="slow" advTm="97708"/>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a:t>
            </a:r>
            <a:r>
              <a:rPr lang="en-US" dirty="0" smtClean="0"/>
              <a:t>hat if there is a conflict between an IHL and IHRL norm?</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Although application of IHL and IHRL will often lead to the same result, there are instances where there are important differences, e.g. viewing the deaths or injury of civilians being ‘collateral damage’, holding combatants as prisoners of war.</a:t>
            </a:r>
          </a:p>
          <a:p>
            <a:r>
              <a:rPr lang="en-US" dirty="0" smtClean="0"/>
              <a:t>How are differences to be resolved:</a:t>
            </a:r>
            <a:endParaRPr lang="en-US" dirty="0"/>
          </a:p>
          <a:p>
            <a:r>
              <a:rPr lang="en-US" i="1" dirty="0" smtClean="0"/>
              <a:t>Lex </a:t>
            </a:r>
            <a:r>
              <a:rPr lang="en-US" i="1" dirty="0"/>
              <a:t>specialis </a:t>
            </a:r>
            <a:r>
              <a:rPr lang="en-US" dirty="0" smtClean="0"/>
              <a:t>principle:</a:t>
            </a:r>
          </a:p>
          <a:p>
            <a:pPr marL="0" indent="0">
              <a:buNone/>
            </a:pPr>
            <a:r>
              <a:rPr lang="en-US" dirty="0" smtClean="0"/>
              <a:t>- 	The rule most specific to the situation is to be preferred.</a:t>
            </a:r>
            <a:endParaRPr lang="en-US" dirty="0"/>
          </a:p>
          <a:p>
            <a:pPr>
              <a:buFontTx/>
              <a:buChar char="-"/>
            </a:pPr>
            <a:r>
              <a:rPr lang="en-US" i="1" dirty="0"/>
              <a:t>Legality of the Threat or Use of Nuclear Weapons, </a:t>
            </a:r>
            <a:r>
              <a:rPr lang="en-US" dirty="0"/>
              <a:t>Advisory Opinion, ICJ Reports, 1996 para 25.</a:t>
            </a:r>
          </a:p>
          <a:p>
            <a:pPr>
              <a:buFontTx/>
              <a:buChar char="-"/>
            </a:pPr>
            <a:r>
              <a:rPr lang="en-US" i="1" dirty="0"/>
              <a:t>Legal Consequences of the Construction of a wall in the Occupied Palestinian Territory</a:t>
            </a:r>
            <a:r>
              <a:rPr lang="en-US" dirty="0"/>
              <a:t>, Advisory Opinion, ICJ Reports, 2004, para. 106.</a:t>
            </a:r>
          </a:p>
          <a:p>
            <a:endParaRPr lang="en-US" dirty="0"/>
          </a:p>
        </p:txBody>
      </p:sp>
    </p:spTree>
    <p:extLst>
      <p:ext uri="{BB962C8B-B14F-4D97-AF65-F5344CB8AC3E}">
        <p14:creationId xmlns:p14="http://schemas.microsoft.com/office/powerpoint/2010/main" val="2172422364"/>
      </p:ext>
    </p:extLst>
  </p:cSld>
  <p:clrMapOvr>
    <a:masterClrMapping/>
  </p:clrMapOvr>
  <mc:AlternateContent xmlns:mc="http://schemas.openxmlformats.org/markup-compatibility/2006" xmlns:p14="http://schemas.microsoft.com/office/powerpoint/2010/main">
    <mc:Choice Requires="p14">
      <p:transition spd="slow" p14:dur="2000" advTm="87350"/>
    </mc:Choice>
    <mc:Fallback xmlns="">
      <p:transition xmlns:p14="http://schemas.microsoft.com/office/powerpoint/2010/main" spd="slow" advTm="8735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Palestinian Wall, Advisory Opinion, para. 106</a:t>
            </a:r>
            <a:endParaRPr lang="en-US" dirty="0"/>
          </a:p>
        </p:txBody>
      </p:sp>
      <p:sp>
        <p:nvSpPr>
          <p:cNvPr id="3" name="Content Placeholder 2"/>
          <p:cNvSpPr>
            <a:spLocks noGrp="1"/>
          </p:cNvSpPr>
          <p:nvPr>
            <p:ph idx="1"/>
          </p:nvPr>
        </p:nvSpPr>
        <p:spPr/>
        <p:txBody>
          <a:bodyPr>
            <a:normAutofit fontScale="77500" lnSpcReduction="20000"/>
          </a:bodyPr>
          <a:lstStyle/>
          <a:p>
            <a:pPr marL="0" indent="0" algn="just">
              <a:buNone/>
            </a:pPr>
            <a:r>
              <a:rPr lang="en-US" dirty="0" smtClean="0"/>
              <a:t>‘the </a:t>
            </a:r>
            <a:r>
              <a:rPr lang="en-US" dirty="0"/>
              <a:t>Court considers that the protection offered by human rights conventions </a:t>
            </a:r>
            <a:r>
              <a:rPr lang="en-US" u="sng" dirty="0"/>
              <a:t>does not cease in case of armed conflict, </a:t>
            </a:r>
            <a:r>
              <a:rPr lang="en-US" dirty="0" smtClean="0"/>
              <a:t>save </a:t>
            </a:r>
            <a:r>
              <a:rPr lang="en-US" dirty="0"/>
              <a:t>through the effect of provisions for derogation of the kind to be found in Article 4 of the International Covenant on Civil and Political Rights. As regards t</a:t>
            </a:r>
            <a:r>
              <a:rPr lang="en-US" dirty="0" smtClean="0"/>
              <a:t>he </a:t>
            </a:r>
            <a:r>
              <a:rPr lang="en-US" dirty="0"/>
              <a:t>relationship between international humanitarian law and human rights law, there are thus three possible situations: some rights may be </a:t>
            </a:r>
            <a:r>
              <a:rPr lang="en-US" dirty="0" smtClean="0"/>
              <a:t>exclusively matters </a:t>
            </a:r>
            <a:r>
              <a:rPr lang="en-US" dirty="0"/>
              <a:t>of international humanitarian law; others may be exclusively matters of human rights law; yet others may be matters of both these branches of international law. In order to answer the question put to it, the Court will have to take into consideration both these branches of </a:t>
            </a:r>
            <a:r>
              <a:rPr lang="en-US" dirty="0" smtClean="0"/>
              <a:t>international </a:t>
            </a:r>
            <a:r>
              <a:rPr lang="en-US" dirty="0"/>
              <a:t>law, namely human rights law </a:t>
            </a:r>
            <a:r>
              <a:rPr lang="en-US" u="sng" dirty="0"/>
              <a:t>and, as </a:t>
            </a:r>
            <a:r>
              <a:rPr lang="en-US" i="1" u="sng" dirty="0"/>
              <a:t>lex</a:t>
            </a:r>
            <a:r>
              <a:rPr lang="en-US" u="sng" dirty="0"/>
              <a:t> </a:t>
            </a:r>
            <a:r>
              <a:rPr lang="en-US" i="1" u="sng" dirty="0" smtClean="0"/>
              <a:t>specialis</a:t>
            </a:r>
            <a:r>
              <a:rPr lang="en-US" u="sng" dirty="0" smtClean="0"/>
              <a:t>, international </a:t>
            </a:r>
            <a:r>
              <a:rPr lang="en-US" u="sng" dirty="0"/>
              <a:t>humanitarian law</a:t>
            </a:r>
            <a:r>
              <a:rPr lang="en-US" dirty="0"/>
              <a:t>. </a:t>
            </a:r>
            <a:r>
              <a:rPr lang="en-US" dirty="0" smtClean="0"/>
              <a:t>‘</a:t>
            </a:r>
            <a:endParaRPr lang="en-US" dirty="0"/>
          </a:p>
          <a:p>
            <a:endParaRPr lang="en-US" dirty="0"/>
          </a:p>
        </p:txBody>
      </p:sp>
    </p:spTree>
    <p:extLst>
      <p:ext uri="{BB962C8B-B14F-4D97-AF65-F5344CB8AC3E}">
        <p14:creationId xmlns:p14="http://schemas.microsoft.com/office/powerpoint/2010/main" val="908478665"/>
      </p:ext>
    </p:extLst>
  </p:cSld>
  <p:clrMapOvr>
    <a:masterClrMapping/>
  </p:clrMapOvr>
  <mc:AlternateContent xmlns:mc="http://schemas.openxmlformats.org/markup-compatibility/2006" xmlns:p14="http://schemas.microsoft.com/office/powerpoint/2010/main">
    <mc:Choice Requires="p14">
      <p:transition spd="slow" p14:dur="2000" advTm="1053"/>
    </mc:Choice>
    <mc:Fallback xmlns="">
      <p:transition xmlns:p14="http://schemas.microsoft.com/office/powerpoint/2010/main" spd="slow" advTm="1053"/>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However…..</a:t>
            </a:r>
            <a:endParaRPr lang="en-US" dirty="0"/>
          </a:p>
        </p:txBody>
      </p:sp>
      <p:sp>
        <p:nvSpPr>
          <p:cNvPr id="3" name="Content Placeholder 2"/>
          <p:cNvSpPr>
            <a:spLocks noGrp="1"/>
          </p:cNvSpPr>
          <p:nvPr>
            <p:ph idx="1"/>
          </p:nvPr>
        </p:nvSpPr>
        <p:spPr/>
        <p:txBody>
          <a:bodyPr>
            <a:normAutofit lnSpcReduction="10000"/>
          </a:bodyPr>
          <a:lstStyle/>
          <a:p>
            <a:r>
              <a:rPr lang="en-US" dirty="0" smtClean="0"/>
              <a:t>Not everyone agrees with the </a:t>
            </a:r>
            <a:r>
              <a:rPr lang="en-US" i="1" dirty="0" smtClean="0"/>
              <a:t>lex specialis </a:t>
            </a:r>
            <a:r>
              <a:rPr lang="en-US" dirty="0" smtClean="0"/>
              <a:t>theory.</a:t>
            </a:r>
          </a:p>
          <a:p>
            <a:r>
              <a:rPr lang="en-US" i="1" dirty="0" smtClean="0"/>
              <a:t> </a:t>
            </a:r>
            <a:r>
              <a:rPr lang="en-US" dirty="0" smtClean="0"/>
              <a:t>Other approaches include:</a:t>
            </a:r>
          </a:p>
          <a:p>
            <a:pPr marL="900113" indent="-530225">
              <a:buFontTx/>
              <a:buChar char="-"/>
            </a:pPr>
            <a:r>
              <a:rPr lang="en-US" dirty="0" smtClean="0"/>
              <a:t>Complementarity- the two regimes complement and mutually reinforce each other.</a:t>
            </a:r>
            <a:endParaRPr lang="en-US" i="1" dirty="0" smtClean="0"/>
          </a:p>
          <a:p>
            <a:pPr marL="900113" indent="-622300">
              <a:buFontTx/>
              <a:buChar char="-"/>
            </a:pPr>
            <a:r>
              <a:rPr lang="en-US" dirty="0" smtClean="0"/>
              <a:t>Most favourable protection of victims- the regime which gives most protection to individuals should prevail.</a:t>
            </a:r>
          </a:p>
          <a:p>
            <a:pPr>
              <a:buFontTx/>
              <a:buChar char="-"/>
            </a:pPr>
            <a:endParaRPr lang="en-US" dirty="0" smtClean="0"/>
          </a:p>
        </p:txBody>
      </p:sp>
    </p:spTree>
    <p:extLst>
      <p:ext uri="{BB962C8B-B14F-4D97-AF65-F5344CB8AC3E}">
        <p14:creationId xmlns:p14="http://schemas.microsoft.com/office/powerpoint/2010/main" val="3273159748"/>
      </p:ext>
    </p:extLst>
  </p:cSld>
  <p:clrMapOvr>
    <a:masterClrMapping/>
  </p:clrMapOvr>
  <mc:AlternateContent xmlns:mc="http://schemas.openxmlformats.org/markup-compatibility/2006" xmlns:p14="http://schemas.microsoft.com/office/powerpoint/2010/main">
    <mc:Choice Requires="p14">
      <p:transition spd="slow" p14:dur="2000" advTm="174983"/>
    </mc:Choice>
    <mc:Fallback xmlns="">
      <p:transition xmlns:p14="http://schemas.microsoft.com/office/powerpoint/2010/main" spd="slow" advTm="17498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862"/>
            <a:ext cx="8229600" cy="1143000"/>
          </a:xfrm>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82362662"/>
              </p:ext>
            </p:extLst>
          </p:nvPr>
        </p:nvGraphicFramePr>
        <p:xfrm>
          <a:off x="384629" y="457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272895" y="251030"/>
            <a:ext cx="1357819" cy="369332"/>
          </a:xfrm>
          <a:prstGeom prst="rect">
            <a:avLst/>
          </a:prstGeom>
          <a:solidFill>
            <a:schemeClr val="lt1">
              <a:alpha val="37000"/>
            </a:schemeClr>
          </a:solidFill>
          <a:ln>
            <a:solidFill>
              <a:srgbClr val="000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E.g. Piracy</a:t>
            </a:r>
            <a:endParaRPr lang="en-US" dirty="0"/>
          </a:p>
        </p:txBody>
      </p:sp>
      <p:sp>
        <p:nvSpPr>
          <p:cNvPr id="8" name="TextBox 7"/>
          <p:cNvSpPr txBox="1"/>
          <p:nvPr/>
        </p:nvSpPr>
        <p:spPr>
          <a:xfrm>
            <a:off x="1" y="1741714"/>
            <a:ext cx="1995714"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E.g. crimes against humanity, genocide committed in peace time</a:t>
            </a:r>
            <a:endParaRPr lang="en-US" dirty="0"/>
          </a:p>
        </p:txBody>
      </p:sp>
      <p:sp>
        <p:nvSpPr>
          <p:cNvPr id="9" name="TextBox 8"/>
          <p:cNvSpPr txBox="1"/>
          <p:nvPr/>
        </p:nvSpPr>
        <p:spPr>
          <a:xfrm>
            <a:off x="0" y="4064000"/>
            <a:ext cx="2140857"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E.g. denial of freedom to practice religion in peace time detention. </a:t>
            </a:r>
            <a:endParaRPr lang="en-US" dirty="0"/>
          </a:p>
        </p:txBody>
      </p:sp>
      <p:sp>
        <p:nvSpPr>
          <p:cNvPr id="10" name="TextBox 9"/>
          <p:cNvSpPr txBox="1"/>
          <p:nvPr/>
        </p:nvSpPr>
        <p:spPr>
          <a:xfrm>
            <a:off x="4662714" y="4983163"/>
            <a:ext cx="2431144" cy="147732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E.g. denial of freedom to practice religion during detention in breach of Additional Protocol II</a:t>
            </a:r>
            <a:endParaRPr lang="en-US" dirty="0"/>
          </a:p>
        </p:txBody>
      </p:sp>
      <p:sp>
        <p:nvSpPr>
          <p:cNvPr id="11" name="TextBox 10"/>
          <p:cNvSpPr txBox="1"/>
          <p:nvPr/>
        </p:nvSpPr>
        <p:spPr>
          <a:xfrm>
            <a:off x="7093857" y="3201236"/>
            <a:ext cx="1713643" cy="258532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E.g. minor breaches </a:t>
            </a:r>
          </a:p>
          <a:p>
            <a:r>
              <a:rPr lang="en-US" dirty="0" smtClean="0"/>
              <a:t>of Geneva Convention III or Hague Cultural Property Convention, 1954</a:t>
            </a:r>
            <a:endParaRPr lang="en-US" dirty="0"/>
          </a:p>
        </p:txBody>
      </p:sp>
      <p:sp>
        <p:nvSpPr>
          <p:cNvPr id="12" name="TextBox 11"/>
          <p:cNvSpPr txBox="1"/>
          <p:nvPr/>
        </p:nvSpPr>
        <p:spPr>
          <a:xfrm>
            <a:off x="6948714" y="1270000"/>
            <a:ext cx="2192389" cy="120032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E.g. serious breaches </a:t>
            </a:r>
          </a:p>
          <a:p>
            <a:r>
              <a:rPr lang="en-US" dirty="0"/>
              <a:t>o</a:t>
            </a:r>
            <a:r>
              <a:rPr lang="en-US" dirty="0" smtClean="0"/>
              <a:t>f Hague Cultural </a:t>
            </a:r>
          </a:p>
          <a:p>
            <a:r>
              <a:rPr lang="en-US" dirty="0" smtClean="0"/>
              <a:t>Property Convention, </a:t>
            </a:r>
          </a:p>
          <a:p>
            <a:r>
              <a:rPr lang="en-US" dirty="0" smtClean="0"/>
              <a:t>1954</a:t>
            </a:r>
            <a:endParaRPr lang="en-US" dirty="0"/>
          </a:p>
        </p:txBody>
      </p:sp>
      <p:sp>
        <p:nvSpPr>
          <p:cNvPr id="14" name="TextBox 13"/>
          <p:cNvSpPr txBox="1"/>
          <p:nvPr/>
        </p:nvSpPr>
        <p:spPr>
          <a:xfrm>
            <a:off x="457200" y="5696857"/>
            <a:ext cx="3697514" cy="1200329"/>
          </a:xfrm>
          <a:prstGeom prst="rect">
            <a:avLst/>
          </a:prstGeom>
          <a:noFill/>
          <a:ln w="9525" cmpd="sng">
            <a:solidFill>
              <a:schemeClr val="tx1"/>
            </a:solidFill>
          </a:ln>
        </p:spPr>
        <p:txBody>
          <a:bodyPr wrap="square" rtlCol="0">
            <a:spAutoFit/>
          </a:bodyPr>
          <a:lstStyle/>
          <a:p>
            <a:r>
              <a:rPr lang="en-US" dirty="0" smtClean="0"/>
              <a:t>War crimes against people and </a:t>
            </a:r>
          </a:p>
          <a:p>
            <a:r>
              <a:rPr lang="en-US" dirty="0" smtClean="0"/>
              <a:t>crimes against humanity and </a:t>
            </a:r>
          </a:p>
          <a:p>
            <a:r>
              <a:rPr lang="en-US" dirty="0" smtClean="0"/>
              <a:t>genocide committed during armed conflict.</a:t>
            </a:r>
            <a:endParaRPr lang="en-US" dirty="0"/>
          </a:p>
        </p:txBody>
      </p:sp>
      <p:cxnSp>
        <p:nvCxnSpPr>
          <p:cNvPr id="20" name="Straight Connector 19"/>
          <p:cNvCxnSpPr/>
          <p:nvPr/>
        </p:nvCxnSpPr>
        <p:spPr>
          <a:xfrm>
            <a:off x="1995715" y="2378276"/>
            <a:ext cx="1832428" cy="92053"/>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H="1" flipV="1">
            <a:off x="4662715" y="3574143"/>
            <a:ext cx="635000" cy="14090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flipV="1">
            <a:off x="2630714" y="620362"/>
            <a:ext cx="907143" cy="649638"/>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3991429" y="3048000"/>
            <a:ext cx="526142" cy="2648857"/>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flipH="1">
            <a:off x="2140857" y="4166734"/>
            <a:ext cx="544286" cy="459695"/>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flipH="1" flipV="1">
            <a:off x="6477001" y="3574144"/>
            <a:ext cx="616856" cy="4898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flipH="1">
            <a:off x="5297715" y="1741714"/>
            <a:ext cx="1650999" cy="72861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2630714" y="620362"/>
            <a:ext cx="907143" cy="6496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flipV="1">
            <a:off x="3991429" y="3048000"/>
            <a:ext cx="526142" cy="264885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45036732"/>
      </p:ext>
    </p:extLst>
  </p:cSld>
  <p:clrMapOvr>
    <a:masterClrMapping/>
  </p:clrMapOvr>
  <mc:AlternateContent xmlns:mc="http://schemas.openxmlformats.org/markup-compatibility/2006" xmlns:p14="http://schemas.microsoft.com/office/powerpoint/2010/main">
    <mc:Choice Requires="p14">
      <p:transition spd="slow" p14:dur="2000" advTm="207944"/>
    </mc:Choice>
    <mc:Fallback xmlns="">
      <p:transition xmlns:p14="http://schemas.microsoft.com/office/powerpoint/2010/main" spd="slow" advTm="207944"/>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other debates:</a:t>
            </a:r>
            <a:endParaRPr lang="en-US" dirty="0"/>
          </a:p>
        </p:txBody>
      </p:sp>
      <p:sp>
        <p:nvSpPr>
          <p:cNvPr id="3" name="Content Placeholder 2"/>
          <p:cNvSpPr>
            <a:spLocks noGrp="1"/>
          </p:cNvSpPr>
          <p:nvPr>
            <p:ph idx="1"/>
          </p:nvPr>
        </p:nvSpPr>
        <p:spPr/>
        <p:txBody>
          <a:bodyPr/>
          <a:lstStyle/>
          <a:p>
            <a:r>
              <a:rPr lang="en-US" dirty="0" smtClean="0"/>
              <a:t>Extra territorial application of ECHR</a:t>
            </a:r>
            <a:endParaRPr lang="en-US" dirty="0"/>
          </a:p>
          <a:p>
            <a:r>
              <a:rPr lang="en-US" dirty="0" smtClean="0"/>
              <a:t>Capture or kill debate</a:t>
            </a:r>
          </a:p>
          <a:p>
            <a:r>
              <a:rPr lang="en-US" dirty="0" smtClean="0"/>
              <a:t>IHRL obligations of non state actors</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5772521"/>
      </p:ext>
    </p:extLst>
  </p:cSld>
  <p:clrMapOvr>
    <a:masterClrMapping/>
  </p:clrMapOvr>
  <mc:AlternateContent xmlns:mc="http://schemas.openxmlformats.org/markup-compatibility/2006" xmlns:p14="http://schemas.microsoft.com/office/powerpoint/2010/main">
    <mc:Choice Requires="p14">
      <p:transition spd="slow" p14:dur="2000" advTm="14257"/>
    </mc:Choice>
    <mc:Fallback xmlns="">
      <p:transition xmlns:p14="http://schemas.microsoft.com/office/powerpoint/2010/main" spd="slow" advTm="14257"/>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Extra-territorial application of 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Article 1 ECHR- ‘The High Contracting Parties shall secure to everyone </a:t>
            </a:r>
            <a:r>
              <a:rPr lang="en-US" u="sng" dirty="0" smtClean="0"/>
              <a:t>within their jurisdiction </a:t>
            </a:r>
            <a:r>
              <a:rPr lang="en-US" dirty="0" smtClean="0"/>
              <a:t>the rights and freedoms defined in Section 1 of this Convention.’</a:t>
            </a:r>
          </a:p>
          <a:p>
            <a:r>
              <a:rPr lang="en-US" dirty="0" smtClean="0"/>
              <a:t>What does ‘within their jurisdiction’ mean?</a:t>
            </a:r>
          </a:p>
          <a:p>
            <a:r>
              <a:rPr lang="en-US" dirty="0" smtClean="0"/>
              <a:t>ECtHR- jurisdiction not necessarily geographically limited</a:t>
            </a:r>
          </a:p>
          <a:p>
            <a:pPr>
              <a:buFontTx/>
              <a:buChar char="-"/>
            </a:pPr>
            <a:r>
              <a:rPr lang="en-US" i="1" dirty="0" smtClean="0"/>
              <a:t>Loizidou v Turkey </a:t>
            </a:r>
            <a:r>
              <a:rPr lang="en-US" dirty="0" smtClean="0"/>
              <a:t>(1996)- state possesses jurisdiction when it has effective overall control of an area.</a:t>
            </a:r>
          </a:p>
          <a:p>
            <a:pPr>
              <a:buFontTx/>
              <a:buChar char="-"/>
            </a:pPr>
            <a:r>
              <a:rPr lang="en-US" i="1" dirty="0" smtClean="0"/>
              <a:t>Bankovic</a:t>
            </a:r>
            <a:r>
              <a:rPr lang="en-US" dirty="0" smtClean="0"/>
              <a:t> (2001)- individuals killed outside an area under the effective overall control of a state by missiles or bombs fired from an aircraft were not within the state’s jurisdiction.</a:t>
            </a:r>
          </a:p>
          <a:p>
            <a:pPr>
              <a:buFontTx/>
              <a:buChar char="-"/>
            </a:pPr>
            <a:r>
              <a:rPr lang="en-US" i="1" dirty="0" smtClean="0"/>
              <a:t>Al Skeini </a:t>
            </a:r>
            <a:r>
              <a:rPr lang="en-US" dirty="0" smtClean="0"/>
              <a:t>(2012)</a:t>
            </a:r>
          </a:p>
          <a:p>
            <a:pPr>
              <a:buFontTx/>
              <a:buChar char="-"/>
            </a:pPr>
            <a:endParaRPr lang="en-US" dirty="0"/>
          </a:p>
        </p:txBody>
      </p:sp>
    </p:spTree>
    <p:extLst>
      <p:ext uri="{BB962C8B-B14F-4D97-AF65-F5344CB8AC3E}">
        <p14:creationId xmlns:p14="http://schemas.microsoft.com/office/powerpoint/2010/main" val="231215463"/>
      </p:ext>
    </p:extLst>
  </p:cSld>
  <p:clrMapOvr>
    <a:masterClrMapping/>
  </p:clrMapOvr>
  <mc:AlternateContent xmlns:mc="http://schemas.openxmlformats.org/markup-compatibility/2006" xmlns:p14="http://schemas.microsoft.com/office/powerpoint/2010/main">
    <mc:Choice Requires="p14">
      <p:transition spd="slow" p14:dur="2000" advTm="205810"/>
    </mc:Choice>
    <mc:Fallback xmlns="">
      <p:transition xmlns:p14="http://schemas.microsoft.com/office/powerpoint/2010/main" spd="slow" advTm="20581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Capture or Kill?</a:t>
            </a:r>
            <a:endParaRPr lang="en-US" dirty="0"/>
          </a:p>
        </p:txBody>
      </p:sp>
      <p:sp>
        <p:nvSpPr>
          <p:cNvPr id="3" name="Content Placeholder 2"/>
          <p:cNvSpPr>
            <a:spLocks noGrp="1"/>
          </p:cNvSpPr>
          <p:nvPr>
            <p:ph idx="1"/>
          </p:nvPr>
        </p:nvSpPr>
        <p:spPr/>
        <p:txBody>
          <a:bodyPr/>
          <a:lstStyle/>
          <a:p>
            <a:endParaRPr lang="en-US" dirty="0" smtClean="0"/>
          </a:p>
          <a:p>
            <a:r>
              <a:rPr lang="en-US" dirty="0" smtClean="0"/>
              <a:t>In a NIAC, does IHRL place authorities under  a duty to arrest a member of an armed group if possible, rather than kill them?</a:t>
            </a:r>
          </a:p>
          <a:p>
            <a:pPr marL="0" indent="0">
              <a:buNone/>
            </a:pPr>
            <a:endParaRPr lang="en-US" dirty="0"/>
          </a:p>
        </p:txBody>
      </p:sp>
    </p:spTree>
    <p:extLst>
      <p:ext uri="{BB962C8B-B14F-4D97-AF65-F5344CB8AC3E}">
        <p14:creationId xmlns:p14="http://schemas.microsoft.com/office/powerpoint/2010/main" val="1106231499"/>
      </p:ext>
    </p:extLst>
  </p:cSld>
  <p:clrMapOvr>
    <a:masterClrMapping/>
  </p:clrMapOvr>
  <mc:AlternateContent xmlns:mc="http://schemas.openxmlformats.org/markup-compatibility/2006" xmlns:p14="http://schemas.microsoft.com/office/powerpoint/2010/main">
    <mc:Choice Requires="p14">
      <p:transition spd="slow" p14:dur="2000" advTm="39797"/>
    </mc:Choice>
    <mc:Fallback xmlns="">
      <p:transition xmlns:p14="http://schemas.microsoft.com/office/powerpoint/2010/main" spd="slow" advTm="39797"/>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IHRL and non State Actors</a:t>
            </a:r>
            <a:endParaRPr lang="en-US" dirty="0"/>
          </a:p>
        </p:txBody>
      </p:sp>
      <p:sp>
        <p:nvSpPr>
          <p:cNvPr id="3" name="Content Placeholder 2"/>
          <p:cNvSpPr>
            <a:spLocks noGrp="1"/>
          </p:cNvSpPr>
          <p:nvPr>
            <p:ph idx="1"/>
          </p:nvPr>
        </p:nvSpPr>
        <p:spPr/>
        <p:txBody>
          <a:bodyPr/>
          <a:lstStyle/>
          <a:p>
            <a:r>
              <a:rPr lang="en-US" dirty="0" smtClean="0"/>
              <a:t>To what extent do human rights obligations bind non state actors?</a:t>
            </a:r>
          </a:p>
          <a:p>
            <a:pPr marL="712788">
              <a:buFontTx/>
              <a:buChar char="-"/>
            </a:pPr>
            <a:r>
              <a:rPr lang="en-US" dirty="0" smtClean="0"/>
              <a:t>They are not party to HR treaties.</a:t>
            </a:r>
          </a:p>
          <a:p>
            <a:pPr marL="715963" indent="-346075">
              <a:buFontTx/>
              <a:buChar char="-"/>
            </a:pPr>
            <a:r>
              <a:rPr lang="en-US" dirty="0" smtClean="0"/>
              <a:t>Growing trend towards requiring non state actors with </a:t>
            </a:r>
            <a:r>
              <a:rPr lang="en-US" i="1" dirty="0" smtClean="0"/>
              <a:t>de</a:t>
            </a:r>
            <a:r>
              <a:rPr lang="en-US" dirty="0" smtClean="0"/>
              <a:t> </a:t>
            </a:r>
            <a:r>
              <a:rPr lang="en-US" i="1" dirty="0" smtClean="0"/>
              <a:t>facto</a:t>
            </a:r>
            <a:r>
              <a:rPr lang="en-US" dirty="0" smtClean="0"/>
              <a:t> authority over persons and/or territory to abide by HR norms.</a:t>
            </a:r>
          </a:p>
          <a:p>
            <a:pPr>
              <a:buFontTx/>
              <a:buChar char="-"/>
            </a:pPr>
            <a:endParaRPr lang="en-US" dirty="0"/>
          </a:p>
        </p:txBody>
      </p:sp>
    </p:spTree>
    <p:extLst>
      <p:ext uri="{BB962C8B-B14F-4D97-AF65-F5344CB8AC3E}">
        <p14:creationId xmlns:p14="http://schemas.microsoft.com/office/powerpoint/2010/main" val="3479575883"/>
      </p:ext>
    </p:extLst>
  </p:cSld>
  <p:clrMapOvr>
    <a:masterClrMapping/>
  </p:clrMapOvr>
  <mc:AlternateContent xmlns:mc="http://schemas.openxmlformats.org/markup-compatibility/2006" xmlns:p14="http://schemas.microsoft.com/office/powerpoint/2010/main">
    <mc:Choice Requires="p14">
      <p:transition spd="slow" p14:dur="2000" advTm="66351"/>
    </mc:Choice>
    <mc:Fallback xmlns="">
      <p:transition xmlns:p14="http://schemas.microsoft.com/office/powerpoint/2010/main" spd="slow" advTm="66351"/>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additional reading: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Kolb and Gaggioli,</a:t>
            </a:r>
            <a:r>
              <a:rPr lang="en-US" i="1" dirty="0" smtClean="0"/>
              <a:t> Research Handbook on Human Rights and Humanitarian Law</a:t>
            </a:r>
            <a:r>
              <a:rPr lang="en-US" dirty="0" smtClean="0"/>
              <a:t>, Edward Elgar Publishing, (2014).</a:t>
            </a:r>
          </a:p>
          <a:p>
            <a:r>
              <a:rPr lang="en-US" dirty="0" smtClean="0"/>
              <a:t>Theodor Meron, </a:t>
            </a:r>
            <a:r>
              <a:rPr lang="en-US" i="1" dirty="0" smtClean="0"/>
              <a:t> The Humanization of International Humanitarian Law, </a:t>
            </a:r>
            <a:r>
              <a:rPr lang="en-US" dirty="0" smtClean="0"/>
              <a:t>Vol. 94(2) American Journal of International Law, 239-278 (2000).</a:t>
            </a:r>
          </a:p>
          <a:p>
            <a:r>
              <a:rPr lang="en-US" dirty="0" smtClean="0"/>
              <a:t>Sassoli and Olsen, </a:t>
            </a:r>
            <a:r>
              <a:rPr lang="en-US" i="1" dirty="0" smtClean="0"/>
              <a:t>The relationship between international humanitarian law and human rights law where it matters: admissible killing and internment of fighters in non-international armed conflicts, </a:t>
            </a:r>
            <a:r>
              <a:rPr lang="en-US" dirty="0" smtClean="0"/>
              <a:t>Vol. 90 Number 871 International Review of the Red Cross (2008).</a:t>
            </a:r>
          </a:p>
          <a:p>
            <a:endParaRPr lang="en-US" dirty="0"/>
          </a:p>
        </p:txBody>
      </p:sp>
    </p:spTree>
    <p:extLst>
      <p:ext uri="{BB962C8B-B14F-4D97-AF65-F5344CB8AC3E}">
        <p14:creationId xmlns:p14="http://schemas.microsoft.com/office/powerpoint/2010/main" val="733169596"/>
      </p:ext>
    </p:extLst>
  </p:cSld>
  <p:clrMapOvr>
    <a:masterClrMapping/>
  </p:clrMapOvr>
  <mc:AlternateContent xmlns:mc="http://schemas.openxmlformats.org/markup-compatibility/2006" xmlns:p14="http://schemas.microsoft.com/office/powerpoint/2010/main">
    <mc:Choice Requires="p14">
      <p:transition spd="slow" p14:dur="2000" advTm="75028"/>
    </mc:Choice>
    <mc:Fallback xmlns="">
      <p:transition xmlns:p14="http://schemas.microsoft.com/office/powerpoint/2010/main" spd="slow" advTm="75028"/>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Part </a:t>
            </a:r>
            <a:r>
              <a:rPr lang="en-US" dirty="0" smtClean="0"/>
              <a:t>2</a:t>
            </a:r>
            <a:br>
              <a:rPr lang="en-US" dirty="0" smtClean="0"/>
            </a:br>
            <a:r>
              <a:rPr lang="en-US" dirty="0" smtClean="0"/>
              <a:t>International Criminal </a:t>
            </a:r>
            <a:r>
              <a:rPr lang="en-US" dirty="0"/>
              <a:t>Law</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84814490"/>
      </p:ext>
    </p:extLst>
  </p:cSld>
  <p:clrMapOvr>
    <a:masterClrMapping/>
  </p:clrMapOvr>
  <mc:AlternateContent xmlns:mc="http://schemas.openxmlformats.org/markup-compatibility/2006" xmlns:p14="http://schemas.microsoft.com/office/powerpoint/2010/main">
    <mc:Choice Requires="p14">
      <p:transition spd="slow" p14:dur="2000" advTm="12083"/>
    </mc:Choice>
    <mc:Fallback xmlns="">
      <p:transition xmlns:p14="http://schemas.microsoft.com/office/powerpoint/2010/main" spd="slow" advTm="12083"/>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ICL?</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A body of international rules designed both to proscribe certain categories of conduct, and to make those who engage in such conduct criminally liable.</a:t>
            </a:r>
          </a:p>
          <a:p>
            <a:pPr algn="just"/>
            <a:r>
              <a:rPr lang="en-US" dirty="0" smtClean="0"/>
              <a:t>Comprises of:</a:t>
            </a:r>
          </a:p>
          <a:p>
            <a:pPr marL="992188" indent="-622300" algn="just">
              <a:buFontTx/>
              <a:buChar char="-"/>
            </a:pPr>
            <a:r>
              <a:rPr lang="en-US" dirty="0" smtClean="0"/>
              <a:t>substantive law- the rules which stipulate what behaviour constitutes an international crime and the elements that must be proved in order for a person to be convicted of an international crime. </a:t>
            </a:r>
          </a:p>
          <a:p>
            <a:pPr marL="992188" indent="-714375" algn="just">
              <a:buFontTx/>
              <a:buChar char="-"/>
            </a:pPr>
            <a:r>
              <a:rPr lang="en-US" dirty="0"/>
              <a:t>p</a:t>
            </a:r>
            <a:r>
              <a:rPr lang="en-US" dirty="0" smtClean="0"/>
              <a:t>rocedural law- the rules which determine how the various international criminal courts and tribunals function.</a:t>
            </a:r>
            <a:endParaRPr lang="en-US" dirty="0"/>
          </a:p>
        </p:txBody>
      </p:sp>
    </p:spTree>
    <p:extLst>
      <p:ext uri="{BB962C8B-B14F-4D97-AF65-F5344CB8AC3E}">
        <p14:creationId xmlns:p14="http://schemas.microsoft.com/office/powerpoint/2010/main" val="31825483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Historical Background</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Largely a product of the Twentieth century.</a:t>
            </a:r>
          </a:p>
          <a:p>
            <a:r>
              <a:rPr lang="en-US" dirty="0" smtClean="0"/>
              <a:t>Post World War I- Leipzig trials of alleged German war criminals.</a:t>
            </a:r>
          </a:p>
          <a:p>
            <a:pPr marL="992188" indent="-622300">
              <a:buFontTx/>
              <a:buChar char="-"/>
            </a:pPr>
            <a:r>
              <a:rPr lang="en-US" dirty="0" smtClean="0"/>
              <a:t>A </a:t>
            </a:r>
            <a:r>
              <a:rPr lang="en-US" dirty="0"/>
              <a:t>G</a:t>
            </a:r>
            <a:r>
              <a:rPr lang="en-US" dirty="0" smtClean="0"/>
              <a:t>erman court trying its own nationals</a:t>
            </a:r>
          </a:p>
          <a:p>
            <a:r>
              <a:rPr lang="en-US" dirty="0" smtClean="0"/>
              <a:t>Post World War II- International Military Tribunal</a:t>
            </a:r>
            <a:r>
              <a:rPr lang="en-US" dirty="0"/>
              <a:t> </a:t>
            </a:r>
            <a:r>
              <a:rPr lang="en-US" dirty="0" smtClean="0"/>
              <a:t>at Nuremberg and International Military Tribunal of the Far East.  </a:t>
            </a:r>
          </a:p>
          <a:p>
            <a:endParaRPr lang="en-US" dirty="0"/>
          </a:p>
        </p:txBody>
      </p:sp>
    </p:spTree>
    <p:extLst>
      <p:ext uri="{BB962C8B-B14F-4D97-AF65-F5344CB8AC3E}">
        <p14:creationId xmlns:p14="http://schemas.microsoft.com/office/powerpoint/2010/main" val="32573326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times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International Criminal Tribunal for the former Yugoslavia, 1993 (‘ICTY’)</a:t>
            </a:r>
          </a:p>
          <a:p>
            <a:r>
              <a:rPr lang="en-US" dirty="0" smtClean="0"/>
              <a:t>International Tribunal for Rwanda, 1994 (‘ICTR’)</a:t>
            </a:r>
          </a:p>
          <a:p>
            <a:r>
              <a:rPr lang="en-US" dirty="0" smtClean="0"/>
              <a:t>International Criminal Court, 2002 (ICC Statute, 1998) (‘ICC’)</a:t>
            </a:r>
          </a:p>
          <a:p>
            <a:r>
              <a:rPr lang="en-US" dirty="0" smtClean="0"/>
              <a:t>Special Court for Sierra Leone, 2002</a:t>
            </a:r>
          </a:p>
          <a:p>
            <a:r>
              <a:rPr lang="en-US" dirty="0" smtClean="0"/>
              <a:t>Special Tribunal for Lebanon, 2009</a:t>
            </a:r>
          </a:p>
          <a:p>
            <a:r>
              <a:rPr lang="en-US" dirty="0" smtClean="0"/>
              <a:t>Extraordinary Courts for Cambodia (Agreement 2003)</a:t>
            </a:r>
          </a:p>
          <a:p>
            <a:endParaRPr lang="en-US" dirty="0" smtClean="0"/>
          </a:p>
          <a:p>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827027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3544"/>
          </a:xfrm>
        </p:spPr>
        <p:txBody>
          <a:bodyPr>
            <a:normAutofit fontScale="90000"/>
          </a:bodyPr>
          <a:lstStyle/>
          <a:p>
            <a:endParaRPr lang="en-US" dirty="0"/>
          </a:p>
        </p:txBody>
      </p:sp>
      <p:sp>
        <p:nvSpPr>
          <p:cNvPr id="3" name="Content Placeholder 2"/>
          <p:cNvSpPr>
            <a:spLocks noGrp="1"/>
          </p:cNvSpPr>
          <p:nvPr>
            <p:ph idx="1"/>
          </p:nvPr>
        </p:nvSpPr>
        <p:spPr>
          <a:xfrm>
            <a:off x="457200" y="808182"/>
            <a:ext cx="8229600" cy="5317981"/>
          </a:xfrm>
        </p:spPr>
        <p:txBody>
          <a:bodyPr>
            <a:normAutofit fontScale="85000" lnSpcReduction="10000"/>
          </a:bodyPr>
          <a:lstStyle/>
          <a:p>
            <a:r>
              <a:rPr lang="en-US" dirty="0" smtClean="0"/>
              <a:t>The courts have different origins</a:t>
            </a:r>
          </a:p>
          <a:p>
            <a:pPr marL="715963" indent="-346075">
              <a:buFontTx/>
              <a:buChar char="-"/>
            </a:pPr>
            <a:r>
              <a:rPr lang="en-US" dirty="0"/>
              <a:t>T</a:t>
            </a:r>
            <a:r>
              <a:rPr lang="en-US" dirty="0" smtClean="0"/>
              <a:t>he ICC was created by a treaty (ICC Statute)</a:t>
            </a:r>
          </a:p>
          <a:p>
            <a:pPr marL="712788">
              <a:buFontTx/>
              <a:buChar char="-"/>
            </a:pPr>
            <a:r>
              <a:rPr lang="en-US" dirty="0" smtClean="0"/>
              <a:t>ICTY and ICTR were created by UN SC Resolutions.</a:t>
            </a:r>
          </a:p>
          <a:p>
            <a:pPr marL="712788">
              <a:buFontTx/>
              <a:buChar char="-"/>
            </a:pPr>
            <a:r>
              <a:rPr lang="en-US" dirty="0" smtClean="0"/>
              <a:t>Hybrid courts- SCSL and ECCC- contain both domestic and international elements.</a:t>
            </a:r>
          </a:p>
          <a:p>
            <a:r>
              <a:rPr lang="en-US" dirty="0" smtClean="0"/>
              <a:t>The jurisdiction of these courts depends upon the terms of their statutes which stipulate:</a:t>
            </a:r>
          </a:p>
          <a:p>
            <a:pPr marL="715963" indent="-438150">
              <a:buFontTx/>
              <a:buChar char="-"/>
              <a:tabLst>
                <a:tab pos="623888" algn="l"/>
              </a:tabLst>
            </a:pPr>
            <a:r>
              <a:rPr lang="en-US" dirty="0" smtClean="0"/>
              <a:t>The crimes over which they have jurisdiction.</a:t>
            </a:r>
          </a:p>
          <a:p>
            <a:pPr marL="715963" indent="-438150">
              <a:buFontTx/>
              <a:buChar char="-"/>
            </a:pPr>
            <a:r>
              <a:rPr lang="en-US" dirty="0" smtClean="0"/>
              <a:t>The geographical area which they have jurisdiction over, e.g. Rwanda, former Yugoslavia.</a:t>
            </a:r>
          </a:p>
          <a:p>
            <a:pPr marL="715963" indent="-438150">
              <a:buFontTx/>
              <a:buChar char="-"/>
            </a:pPr>
            <a:r>
              <a:rPr lang="en-US" dirty="0" smtClean="0"/>
              <a:t>The time period over which they have jurisdiction. </a:t>
            </a:r>
          </a:p>
          <a:p>
            <a:pPr>
              <a:buFontTx/>
              <a:buChar char="-"/>
            </a:pPr>
            <a:endParaRPr lang="en-US" dirty="0" smtClean="0"/>
          </a:p>
        </p:txBody>
      </p:sp>
    </p:spTree>
    <p:extLst>
      <p:ext uri="{BB962C8B-B14F-4D97-AF65-F5344CB8AC3E}">
        <p14:creationId xmlns:p14="http://schemas.microsoft.com/office/powerpoint/2010/main" val="278971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Part I</a:t>
            </a:r>
            <a:br>
              <a:rPr lang="en-US" dirty="0" smtClean="0"/>
            </a:br>
            <a:r>
              <a:rPr lang="en-US" dirty="0" smtClean="0"/>
              <a:t>International Humanitarian Law</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49844252"/>
      </p:ext>
    </p:extLst>
  </p:cSld>
  <p:clrMapOvr>
    <a:masterClrMapping/>
  </p:clrMapOvr>
  <mc:AlternateContent xmlns:mc="http://schemas.openxmlformats.org/markup-compatibility/2006" xmlns:p14="http://schemas.microsoft.com/office/powerpoint/2010/main">
    <mc:Choice Requires="p14">
      <p:transition spd="slow" p14:dur="2000" advTm="2681"/>
    </mc:Choice>
    <mc:Fallback xmlns="">
      <p:transition xmlns:p14="http://schemas.microsoft.com/office/powerpoint/2010/main" spd="slow" advTm="2681"/>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core international crimes</a:t>
            </a:r>
            <a:endParaRPr lang="en-US" dirty="0"/>
          </a:p>
        </p:txBody>
      </p:sp>
      <p:sp>
        <p:nvSpPr>
          <p:cNvPr id="3" name="Content Placeholder 2"/>
          <p:cNvSpPr>
            <a:spLocks noGrp="1"/>
          </p:cNvSpPr>
          <p:nvPr>
            <p:ph idx="1"/>
          </p:nvPr>
        </p:nvSpPr>
        <p:spPr/>
        <p:txBody>
          <a:bodyPr/>
          <a:lstStyle/>
          <a:p>
            <a:r>
              <a:rPr lang="en-US" dirty="0" smtClean="0"/>
              <a:t>War Crimes</a:t>
            </a:r>
          </a:p>
          <a:p>
            <a:r>
              <a:rPr lang="en-US" dirty="0" smtClean="0"/>
              <a:t>Crimes against Humanity</a:t>
            </a:r>
          </a:p>
          <a:p>
            <a:r>
              <a:rPr lang="en-US" dirty="0" smtClean="0"/>
              <a:t>Genocide</a:t>
            </a:r>
          </a:p>
          <a:p>
            <a:r>
              <a:rPr lang="en-US" dirty="0" smtClean="0"/>
              <a:t>Crimes of Aggression</a:t>
            </a:r>
            <a:endParaRPr lang="en-US" dirty="0"/>
          </a:p>
        </p:txBody>
      </p:sp>
    </p:spTree>
    <p:extLst>
      <p:ext uri="{BB962C8B-B14F-4D97-AF65-F5344CB8AC3E}">
        <p14:creationId xmlns:p14="http://schemas.microsoft.com/office/powerpoint/2010/main" val="37510703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Crimes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War crimes are serious violations of IHL.</a:t>
            </a:r>
          </a:p>
          <a:p>
            <a:pPr marL="0" indent="0">
              <a:buNone/>
            </a:pPr>
            <a:endParaRPr lang="en-US" dirty="0" smtClean="0"/>
          </a:p>
          <a:p>
            <a:pPr marL="0" indent="0">
              <a:buNone/>
            </a:pPr>
            <a:r>
              <a:rPr lang="en-US" dirty="0" smtClean="0"/>
              <a:t>In order to constitute a war crime:</a:t>
            </a:r>
            <a:endParaRPr lang="en-US" dirty="0"/>
          </a:p>
          <a:p>
            <a:pPr marL="0" indent="0">
              <a:buNone/>
            </a:pPr>
            <a:r>
              <a:rPr lang="en-US" dirty="0" smtClean="0"/>
              <a:t>1. The rule </a:t>
            </a:r>
            <a:r>
              <a:rPr lang="en-US" dirty="0"/>
              <a:t>must constitute an infringement of IHL.</a:t>
            </a:r>
          </a:p>
          <a:p>
            <a:pPr marL="0" indent="0">
              <a:buNone/>
            </a:pPr>
            <a:r>
              <a:rPr lang="en-US" dirty="0"/>
              <a:t>2. The rule </a:t>
            </a:r>
            <a:r>
              <a:rPr lang="en-US" dirty="0" smtClean="0"/>
              <a:t>must be </a:t>
            </a:r>
            <a:r>
              <a:rPr lang="en-US" dirty="0"/>
              <a:t>part of customary international law or treaty law.</a:t>
            </a:r>
          </a:p>
          <a:p>
            <a:pPr marL="0" indent="0">
              <a:buNone/>
            </a:pPr>
            <a:r>
              <a:rPr lang="en-US" dirty="0"/>
              <a:t>3</a:t>
            </a:r>
            <a:r>
              <a:rPr lang="en-US" dirty="0" smtClean="0"/>
              <a:t>.The violation </a:t>
            </a:r>
            <a:r>
              <a:rPr lang="en-US" dirty="0"/>
              <a:t>must be </a:t>
            </a:r>
            <a:r>
              <a:rPr lang="en-US" dirty="0" smtClean="0"/>
              <a:t>serious: </a:t>
            </a:r>
            <a:r>
              <a:rPr lang="en-US" dirty="0"/>
              <a:t>it must protect important values and involve grave consequences for the victim.</a:t>
            </a:r>
          </a:p>
          <a:p>
            <a:pPr marL="0" indent="0">
              <a:buNone/>
            </a:pPr>
            <a:r>
              <a:rPr lang="en-US" dirty="0"/>
              <a:t>4. The violation must </a:t>
            </a:r>
            <a:r>
              <a:rPr lang="en-US" dirty="0" smtClean="0"/>
              <a:t>entail individual </a:t>
            </a:r>
            <a:r>
              <a:rPr lang="en-US" dirty="0"/>
              <a:t>criminal responsibility for the accused under customary or treaty law</a:t>
            </a:r>
            <a:r>
              <a:rPr lang="en-US" dirty="0" smtClean="0"/>
              <a:t>.</a:t>
            </a:r>
          </a:p>
          <a:p>
            <a:pPr marL="0" indent="0">
              <a:buNone/>
            </a:pPr>
            <a:endParaRPr lang="en-US" i="1" dirty="0" smtClean="0"/>
          </a:p>
          <a:p>
            <a:pPr marL="0" indent="0">
              <a:buNone/>
            </a:pPr>
            <a:r>
              <a:rPr lang="en-US" i="1" dirty="0" smtClean="0"/>
              <a:t>Tadić</a:t>
            </a:r>
            <a:r>
              <a:rPr lang="en-US" dirty="0"/>
              <a:t>, Decision on the Defence Motion on Jurisdiction, IT-94-1, 2 October 1995, para 94.</a:t>
            </a:r>
            <a:br>
              <a:rPr lang="en-US" dirty="0"/>
            </a:br>
            <a:endParaRPr lang="en-US" dirty="0"/>
          </a:p>
          <a:p>
            <a:endParaRPr lang="en-US" dirty="0"/>
          </a:p>
        </p:txBody>
      </p:sp>
    </p:spTree>
    <p:extLst>
      <p:ext uri="{BB962C8B-B14F-4D97-AF65-F5344CB8AC3E}">
        <p14:creationId xmlns:p14="http://schemas.microsoft.com/office/powerpoint/2010/main" val="24103003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 of war crimes:</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AutoNum type="arabicPeriod"/>
            </a:pPr>
            <a:r>
              <a:rPr lang="en-US" b="1" dirty="0"/>
              <a:t>Crimes against </a:t>
            </a:r>
            <a:r>
              <a:rPr lang="en-US" b="1" dirty="0" smtClean="0"/>
              <a:t>persons </a:t>
            </a:r>
            <a:r>
              <a:rPr lang="en-US" dirty="0" smtClean="0"/>
              <a:t>e.g. wilful killing/murder; torture; rape; inhuman or cruel treatment; slavery; hostage taking; enlistment/conscription or use of child soldiers.</a:t>
            </a:r>
            <a:endParaRPr lang="en-US" dirty="0"/>
          </a:p>
          <a:p>
            <a:pPr marL="514350" indent="-514350">
              <a:buAutoNum type="arabicPeriod"/>
            </a:pPr>
            <a:r>
              <a:rPr lang="en-US" b="1" dirty="0"/>
              <a:t>Crimes against </a:t>
            </a:r>
            <a:r>
              <a:rPr lang="en-US" b="1" dirty="0" smtClean="0"/>
              <a:t>property</a:t>
            </a:r>
            <a:r>
              <a:rPr lang="en-US" dirty="0" smtClean="0"/>
              <a:t>, e.g. pillage. </a:t>
            </a:r>
            <a:endParaRPr lang="en-US" dirty="0"/>
          </a:p>
          <a:p>
            <a:pPr marL="514350" indent="-514350">
              <a:buAutoNum type="arabicPeriod"/>
            </a:pPr>
            <a:r>
              <a:rPr lang="en-US" b="1" dirty="0"/>
              <a:t>Prohibited methods of </a:t>
            </a:r>
            <a:r>
              <a:rPr lang="en-US" b="1" dirty="0" smtClean="0"/>
              <a:t>warfare</a:t>
            </a:r>
            <a:r>
              <a:rPr lang="en-US" dirty="0" smtClean="0"/>
              <a:t>, e.g. </a:t>
            </a:r>
            <a:r>
              <a:rPr lang="en-US" dirty="0"/>
              <a:t>intentionally attacking </a:t>
            </a:r>
            <a:r>
              <a:rPr lang="en-US" dirty="0" smtClean="0"/>
              <a:t>civilians or civilian objects; </a:t>
            </a:r>
            <a:r>
              <a:rPr lang="en-US" dirty="0"/>
              <a:t>attacking or bombarding undefended towns and </a:t>
            </a:r>
            <a:r>
              <a:rPr lang="en-US" dirty="0" smtClean="0"/>
              <a:t>villages, improper use of insignia.</a:t>
            </a:r>
            <a:endParaRPr lang="en-US" dirty="0"/>
          </a:p>
          <a:p>
            <a:pPr marL="514350" indent="-514350">
              <a:buAutoNum type="arabicPeriod"/>
            </a:pPr>
            <a:r>
              <a:rPr lang="en-US" b="1" dirty="0"/>
              <a:t>Prohibited means of </a:t>
            </a:r>
            <a:r>
              <a:rPr lang="en-US" b="1" dirty="0" smtClean="0"/>
              <a:t>warfare</a:t>
            </a:r>
            <a:r>
              <a:rPr lang="en-US" dirty="0" smtClean="0"/>
              <a:t>, e.g. use of poison; use of asphyxiating gases.</a:t>
            </a:r>
          </a:p>
          <a:p>
            <a:pPr marL="514350" indent="-514350">
              <a:buAutoNum type="arabicPeriod"/>
            </a:pPr>
            <a:endParaRPr lang="en-US" dirty="0" smtClean="0"/>
          </a:p>
          <a:p>
            <a:r>
              <a:rPr lang="en-US" dirty="0" smtClean="0"/>
              <a:t>See for example: Article 8, ICC Statute.</a:t>
            </a:r>
          </a:p>
          <a:p>
            <a:endParaRPr lang="en-US" dirty="0" smtClean="0"/>
          </a:p>
          <a:p>
            <a:pPr marL="0" indent="0">
              <a:buNone/>
            </a:pPr>
            <a:r>
              <a:rPr lang="en-US" dirty="0" smtClean="0"/>
              <a:t>N.B: Article 8 is not an exhaustive list, nor does it reflect customary international law.</a:t>
            </a:r>
            <a:endParaRPr lang="en-US" dirty="0"/>
          </a:p>
          <a:p>
            <a:endParaRPr lang="en-US" dirty="0"/>
          </a:p>
        </p:txBody>
      </p:sp>
    </p:spTree>
    <p:extLst>
      <p:ext uri="{BB962C8B-B14F-4D97-AF65-F5344CB8AC3E}">
        <p14:creationId xmlns:p14="http://schemas.microsoft.com/office/powerpoint/2010/main" val="356062918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Crimes against Humanity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Developed in the wake of World War II.</a:t>
            </a:r>
          </a:p>
          <a:p>
            <a:r>
              <a:rPr lang="en-US" dirty="0" smtClean="0"/>
              <a:t>Originally needed to be connected to an armed conflict, but this is no longer a requirement.</a:t>
            </a:r>
          </a:p>
          <a:p>
            <a:r>
              <a:rPr lang="en-US" dirty="0" smtClean="0"/>
              <a:t>They are now viewed as a way of prosecuting serious violations of human rights. </a:t>
            </a:r>
          </a:p>
          <a:p>
            <a:r>
              <a:rPr lang="en-US" dirty="0" smtClean="0"/>
              <a:t>In order to constitute a crime against humanity, there must be:</a:t>
            </a:r>
          </a:p>
          <a:p>
            <a:pPr marL="735013" indent="-457200">
              <a:buFontTx/>
              <a:buChar char="-"/>
            </a:pPr>
            <a:r>
              <a:rPr lang="en-US" dirty="0" smtClean="0"/>
              <a:t>a widespread or systematic attack- not an isolated incident.</a:t>
            </a:r>
          </a:p>
          <a:p>
            <a:pPr marL="715963" indent="-438150">
              <a:buFontTx/>
              <a:buChar char="-"/>
            </a:pPr>
            <a:r>
              <a:rPr lang="en-US" dirty="0"/>
              <a:t>c</a:t>
            </a:r>
            <a:r>
              <a:rPr lang="en-US" dirty="0" smtClean="0"/>
              <a:t>ommitted against a civilian population.</a:t>
            </a:r>
          </a:p>
          <a:p>
            <a:endParaRPr lang="en-US" dirty="0" smtClean="0"/>
          </a:p>
          <a:p>
            <a:pPr marL="0" indent="0">
              <a:buNone/>
            </a:pPr>
            <a:endParaRPr lang="en-US" dirty="0"/>
          </a:p>
        </p:txBody>
      </p:sp>
    </p:spTree>
    <p:extLst>
      <p:ext uri="{BB962C8B-B14F-4D97-AF65-F5344CB8AC3E}">
        <p14:creationId xmlns:p14="http://schemas.microsoft.com/office/powerpoint/2010/main" val="382017295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Specific acts of Crimes against Humanity</a:t>
            </a:r>
            <a:endParaRPr lang="en-US" dirty="0"/>
          </a:p>
        </p:txBody>
      </p:sp>
      <p:sp>
        <p:nvSpPr>
          <p:cNvPr id="3" name="Content Placeholder 2"/>
          <p:cNvSpPr>
            <a:spLocks noGrp="1"/>
          </p:cNvSpPr>
          <p:nvPr>
            <p:ph idx="1"/>
          </p:nvPr>
        </p:nvSpPr>
        <p:spPr/>
        <p:txBody>
          <a:bodyPr/>
          <a:lstStyle/>
          <a:p>
            <a:r>
              <a:rPr lang="en-US" dirty="0" smtClean="0"/>
              <a:t>For example: murder, extermination, enslavement, deportation/forcible transfer, torture, rape/sexual slavery/forced pregnancy, persecution against any identifiable group on political, racial, national, ethnic, cultural, religious, gender grounds.</a:t>
            </a:r>
          </a:p>
          <a:p>
            <a:r>
              <a:rPr lang="en-US" dirty="0" smtClean="0"/>
              <a:t>See: Article 7, ICC Statute.</a:t>
            </a:r>
            <a:endParaRPr lang="en-US" dirty="0"/>
          </a:p>
        </p:txBody>
      </p:sp>
    </p:spTree>
    <p:extLst>
      <p:ext uri="{BB962C8B-B14F-4D97-AF65-F5344CB8AC3E}">
        <p14:creationId xmlns:p14="http://schemas.microsoft.com/office/powerpoint/2010/main" val="30241550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Genocide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Has a special intent requirement: to destroy, in whole or in part, a national, ethnical, racial or religious group.</a:t>
            </a:r>
          </a:p>
          <a:p>
            <a:endParaRPr lang="en-US" dirty="0" smtClean="0"/>
          </a:p>
          <a:p>
            <a:r>
              <a:rPr lang="en-US" dirty="0" smtClean="0"/>
              <a:t>Conduct amounting to genocide:</a:t>
            </a:r>
          </a:p>
          <a:p>
            <a:pPr>
              <a:buFontTx/>
              <a:buChar char="-"/>
            </a:pPr>
            <a:r>
              <a:rPr lang="en-US" dirty="0" smtClean="0"/>
              <a:t>Killing members of the group</a:t>
            </a:r>
          </a:p>
          <a:p>
            <a:pPr>
              <a:buFontTx/>
              <a:buChar char="-"/>
            </a:pPr>
            <a:r>
              <a:rPr lang="en-US" dirty="0" smtClean="0"/>
              <a:t>Causing serious bodily or mental harm to members of the group</a:t>
            </a:r>
          </a:p>
          <a:p>
            <a:pPr>
              <a:buFontTx/>
              <a:buChar char="-"/>
            </a:pPr>
            <a:r>
              <a:rPr lang="en-US" dirty="0" smtClean="0"/>
              <a:t>Deliberately inflicting on the group conditions of life calculated to bring about its physical destruction in whole or in part.</a:t>
            </a:r>
          </a:p>
          <a:p>
            <a:pPr>
              <a:buFontTx/>
              <a:buChar char="-"/>
            </a:pPr>
            <a:r>
              <a:rPr lang="en-US" dirty="0" smtClean="0"/>
              <a:t>Imposing measures intended to prevent births within the group.</a:t>
            </a:r>
          </a:p>
          <a:p>
            <a:pPr>
              <a:buFontTx/>
              <a:buChar char="-"/>
            </a:pPr>
            <a:r>
              <a:rPr lang="en-US" dirty="0" smtClean="0"/>
              <a:t>Forcibly transferring children of the group to another group.</a:t>
            </a:r>
          </a:p>
          <a:p>
            <a:pPr marL="0" indent="0">
              <a:buNone/>
            </a:pPr>
            <a:endParaRPr lang="en-US" dirty="0"/>
          </a:p>
          <a:p>
            <a:r>
              <a:rPr lang="en-US" dirty="0" smtClean="0"/>
              <a:t>Article 6, ICC Statute.</a:t>
            </a:r>
          </a:p>
          <a:p>
            <a:endParaRPr lang="en-US" dirty="0"/>
          </a:p>
        </p:txBody>
      </p:sp>
    </p:spTree>
    <p:extLst>
      <p:ext uri="{BB962C8B-B14F-4D97-AF65-F5344CB8AC3E}">
        <p14:creationId xmlns:p14="http://schemas.microsoft.com/office/powerpoint/2010/main" val="35444383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Crime of Aggressio</a:t>
            </a:r>
            <a:r>
              <a:rPr lang="en-US" dirty="0"/>
              <a:t>n</a:t>
            </a:r>
          </a:p>
        </p:txBody>
      </p:sp>
      <p:sp>
        <p:nvSpPr>
          <p:cNvPr id="3" name="Content Placeholder 2"/>
          <p:cNvSpPr>
            <a:spLocks noGrp="1"/>
          </p:cNvSpPr>
          <p:nvPr>
            <p:ph idx="1"/>
          </p:nvPr>
        </p:nvSpPr>
        <p:spPr/>
        <p:txBody>
          <a:bodyPr>
            <a:normAutofit fontScale="70000" lnSpcReduction="20000"/>
          </a:bodyPr>
          <a:lstStyle/>
          <a:p>
            <a:pPr algn="just"/>
            <a:r>
              <a:rPr lang="en-US" sz="3600" dirty="0" smtClean="0"/>
              <a:t>Listed as one of the core crimes in Article 5 of the ICC Statute.</a:t>
            </a:r>
          </a:p>
          <a:p>
            <a:pPr algn="just"/>
            <a:r>
              <a:rPr lang="en-US" sz="3600" dirty="0" smtClean="0"/>
              <a:t>There was initially no definition given of the crime, but in 2010, an ICC Review conference agreed upon a definition:</a:t>
            </a:r>
          </a:p>
          <a:p>
            <a:pPr marL="457200" lvl="1" indent="0" algn="just">
              <a:buNone/>
            </a:pPr>
            <a:r>
              <a:rPr lang="en-US" sz="3600" dirty="0" smtClean="0"/>
              <a:t>‘the planning, preparation initiation or execution by a person in a position effectively to exercise control over or to direct the political or military action of a State, of an act of aggression which, by its character, gravity and scale constitutes a manifest violation of the Charter of the United Nations.’</a:t>
            </a:r>
          </a:p>
          <a:p>
            <a:pPr marL="369888" lvl="1" indent="-369888" algn="just">
              <a:buFont typeface="Arial"/>
              <a:buChar char="•"/>
            </a:pPr>
            <a:r>
              <a:rPr lang="en-US" sz="3600" dirty="0" smtClean="0"/>
              <a:t>The ICC has no jurisdiction over the crime at present. A decision will be made by State parties regarding activating the provision in 2017.  </a:t>
            </a:r>
          </a:p>
          <a:p>
            <a:endParaRPr lang="en-US" dirty="0" smtClean="0"/>
          </a:p>
          <a:p>
            <a:endParaRPr lang="en-US" dirty="0" smtClean="0"/>
          </a:p>
          <a:p>
            <a:endParaRPr lang="en-US" dirty="0"/>
          </a:p>
        </p:txBody>
      </p:sp>
    </p:spTree>
    <p:extLst>
      <p:ext uri="{BB962C8B-B14F-4D97-AF65-F5344CB8AC3E}">
        <p14:creationId xmlns:p14="http://schemas.microsoft.com/office/powerpoint/2010/main" val="8995231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ICL and IHRL</a:t>
            </a:r>
            <a:endParaRPr lang="en-US" dirty="0"/>
          </a:p>
        </p:txBody>
      </p:sp>
      <p:sp>
        <p:nvSpPr>
          <p:cNvPr id="3" name="Content Placeholder 2"/>
          <p:cNvSpPr>
            <a:spLocks noGrp="1"/>
          </p:cNvSpPr>
          <p:nvPr>
            <p:ph idx="1"/>
          </p:nvPr>
        </p:nvSpPr>
        <p:spPr/>
        <p:txBody>
          <a:bodyPr/>
          <a:lstStyle/>
          <a:p>
            <a:r>
              <a:rPr lang="en-US" dirty="0" smtClean="0"/>
              <a:t>Crimes against humanity and genocide- the criminalisation of serious violations of human rights.</a:t>
            </a:r>
          </a:p>
          <a:p>
            <a:r>
              <a:rPr lang="en-US" dirty="0" smtClean="0"/>
              <a:t>Have been instances when ICTY has had recourse to HRL when defining crimes:</a:t>
            </a:r>
            <a:endParaRPr lang="en-US" dirty="0"/>
          </a:p>
          <a:p>
            <a:pPr marL="369888" indent="0">
              <a:buNone/>
            </a:pPr>
            <a:r>
              <a:rPr lang="en-US" dirty="0" smtClean="0"/>
              <a:t>- e.g. the crime of torture</a:t>
            </a:r>
            <a:endParaRPr lang="en-US" dirty="0"/>
          </a:p>
        </p:txBody>
      </p:sp>
    </p:spTree>
    <p:extLst>
      <p:ext uri="{BB962C8B-B14F-4D97-AF65-F5344CB8AC3E}">
        <p14:creationId xmlns:p14="http://schemas.microsoft.com/office/powerpoint/2010/main" val="39982295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Reading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Antonio Cassese and Gaeta, </a:t>
            </a:r>
            <a:r>
              <a:rPr lang="en-US" i="1" dirty="0" smtClean="0"/>
              <a:t>Cassese’s</a:t>
            </a:r>
            <a:r>
              <a:rPr lang="en-US" dirty="0" smtClean="0"/>
              <a:t> </a:t>
            </a:r>
            <a:r>
              <a:rPr lang="en-US" i="1" dirty="0" smtClean="0"/>
              <a:t>International Criminal Law</a:t>
            </a:r>
            <a:r>
              <a:rPr lang="en-US" dirty="0" smtClean="0"/>
              <a:t>, Oxford Uni Press, 2013.</a:t>
            </a:r>
            <a:endParaRPr lang="en-US" dirty="0"/>
          </a:p>
          <a:p>
            <a:r>
              <a:rPr lang="en-US" dirty="0" smtClean="0"/>
              <a:t>William Schabas, </a:t>
            </a:r>
            <a:r>
              <a:rPr lang="en-US" i="1" dirty="0" smtClean="0"/>
              <a:t>Criminal Responsibility for Violations of Human Rights </a:t>
            </a:r>
            <a:r>
              <a:rPr lang="en-US" dirty="0" smtClean="0"/>
              <a:t>in Symonides (ed.), </a:t>
            </a:r>
            <a:r>
              <a:rPr lang="en-US" i="1" dirty="0" smtClean="0"/>
              <a:t>Human Rights, International Protection; monitoring and Enforcement, </a:t>
            </a:r>
            <a:r>
              <a:rPr lang="en-US" dirty="0" smtClean="0"/>
              <a:t>Aldgate, (2003).</a:t>
            </a:r>
          </a:p>
          <a:p>
            <a:r>
              <a:rPr lang="en-US" dirty="0" smtClean="0"/>
              <a:t>Robert Cryer, </a:t>
            </a:r>
            <a:r>
              <a:rPr lang="en-US" i="1" dirty="0" smtClean="0"/>
              <a:t>The Interplay of Human Rights and Humanitarian Law: The Approach of the ICTY</a:t>
            </a:r>
            <a:r>
              <a:rPr lang="en-US" dirty="0" smtClean="0"/>
              <a:t>, Journal of Law and Security (2010) Vo. 14, No. 3, 511-527.</a:t>
            </a:r>
          </a:p>
          <a:p>
            <a:r>
              <a:rPr lang="en-US" dirty="0" smtClean="0"/>
              <a:t>International Law Blogs: Opinio Juris; International Law Observer; EJIL: Talk.</a:t>
            </a:r>
            <a:endParaRPr lang="en-US" dirty="0"/>
          </a:p>
        </p:txBody>
      </p:sp>
    </p:spTree>
    <p:extLst>
      <p:ext uri="{BB962C8B-B14F-4D97-AF65-F5344CB8AC3E}">
        <p14:creationId xmlns:p14="http://schemas.microsoft.com/office/powerpoint/2010/main" val="3546371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Also known as the Law of Armed Conflict (LOAC).</a:t>
            </a:r>
          </a:p>
          <a:p>
            <a:pPr algn="just"/>
            <a:r>
              <a:rPr lang="en-US" dirty="0" smtClean="0"/>
              <a:t>International law separates the question of when a state is lawfully entitled to use military force (</a:t>
            </a:r>
            <a:r>
              <a:rPr lang="en-US" i="1" dirty="0" smtClean="0"/>
              <a:t>jus ad bellum</a:t>
            </a:r>
            <a:r>
              <a:rPr lang="en-US" dirty="0" smtClean="0"/>
              <a:t>) from how hostilities are to be conducted once they are underway (</a:t>
            </a:r>
            <a:r>
              <a:rPr lang="en-US" i="1" dirty="0" smtClean="0"/>
              <a:t>jus</a:t>
            </a:r>
            <a:r>
              <a:rPr lang="en-US" dirty="0" smtClean="0"/>
              <a:t> </a:t>
            </a:r>
            <a:r>
              <a:rPr lang="en-US" i="1" dirty="0" smtClean="0"/>
              <a:t>in</a:t>
            </a:r>
            <a:r>
              <a:rPr lang="en-US" dirty="0" smtClean="0"/>
              <a:t> </a:t>
            </a:r>
            <a:r>
              <a:rPr lang="en-US" i="1" dirty="0" smtClean="0"/>
              <a:t>bello</a:t>
            </a:r>
            <a:r>
              <a:rPr lang="en-US" dirty="0" smtClean="0"/>
              <a:t>).</a:t>
            </a:r>
            <a:endParaRPr lang="en-US" i="1" dirty="0" smtClean="0"/>
          </a:p>
          <a:p>
            <a:pPr marL="0" indent="0">
              <a:buNone/>
            </a:pPr>
            <a:endParaRPr lang="en-US" dirty="0" smtClean="0"/>
          </a:p>
          <a:p>
            <a:pPr marL="0" indent="0">
              <a:buNone/>
            </a:pPr>
            <a:endParaRPr lang="en-US" dirty="0"/>
          </a:p>
          <a:p>
            <a:pPr marL="0" indent="0">
              <a:buNone/>
            </a:pPr>
            <a:endParaRPr lang="en-US" dirty="0"/>
          </a:p>
        </p:txBody>
      </p:sp>
      <p:sp>
        <p:nvSpPr>
          <p:cNvPr id="4" name="Title 3"/>
          <p:cNvSpPr>
            <a:spLocks noGrp="1"/>
          </p:cNvSpPr>
          <p:nvPr>
            <p:ph type="title"/>
          </p:nvPr>
        </p:nvSpPr>
        <p:spPr/>
        <p:txBody>
          <a:bodyPr/>
          <a:lstStyle/>
          <a:p>
            <a:r>
              <a:rPr lang="en-US" dirty="0" smtClean="0"/>
              <a:t>What is IHL?</a:t>
            </a:r>
            <a:endParaRPr lang="en-US" dirty="0"/>
          </a:p>
        </p:txBody>
      </p:sp>
    </p:spTree>
    <p:extLst>
      <p:ext uri="{BB962C8B-B14F-4D97-AF65-F5344CB8AC3E}">
        <p14:creationId xmlns:p14="http://schemas.microsoft.com/office/powerpoint/2010/main" val="1617788063"/>
      </p:ext>
    </p:extLst>
  </p:cSld>
  <p:clrMapOvr>
    <a:masterClrMapping/>
  </p:clrMapOvr>
  <mc:AlternateContent xmlns:mc="http://schemas.openxmlformats.org/markup-compatibility/2006" xmlns:p14="http://schemas.microsoft.com/office/powerpoint/2010/main">
    <mc:Choice Requires="p14">
      <p:transition spd="slow" p14:dur="2000" advTm="107582"/>
    </mc:Choice>
    <mc:Fallback xmlns="">
      <p:transition xmlns:p14="http://schemas.microsoft.com/office/powerpoint/2010/main" spd="slow" advTm="107582"/>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Jus ad bellum</a:t>
            </a:r>
            <a:endParaRPr lang="en-US" i="1" dirty="0"/>
          </a:p>
        </p:txBody>
      </p:sp>
      <p:sp>
        <p:nvSpPr>
          <p:cNvPr id="3" name="Content Placeholder 2"/>
          <p:cNvSpPr>
            <a:spLocks noGrp="1"/>
          </p:cNvSpPr>
          <p:nvPr>
            <p:ph idx="1"/>
          </p:nvPr>
        </p:nvSpPr>
        <p:spPr>
          <a:xfrm>
            <a:off x="688109" y="1554018"/>
            <a:ext cx="8229600" cy="5303982"/>
          </a:xfrm>
        </p:spPr>
        <p:txBody>
          <a:bodyPr>
            <a:normAutofit fontScale="70000" lnSpcReduction="20000"/>
          </a:bodyPr>
          <a:lstStyle/>
          <a:p>
            <a:r>
              <a:rPr lang="en-US" dirty="0" smtClean="0"/>
              <a:t>Concerns when states are lawfully entitled to use military force.</a:t>
            </a:r>
            <a:endParaRPr lang="en-US" dirty="0"/>
          </a:p>
          <a:p>
            <a:r>
              <a:rPr lang="en-US" dirty="0" smtClean="0"/>
              <a:t>International law prohibits the use of force:</a:t>
            </a:r>
          </a:p>
          <a:p>
            <a:pPr marL="277813" indent="0">
              <a:buNone/>
            </a:pPr>
            <a:r>
              <a:rPr lang="en-US" dirty="0" smtClean="0"/>
              <a:t>- Article </a:t>
            </a:r>
            <a:r>
              <a:rPr lang="en-US" dirty="0"/>
              <a:t>2(4) Charter of the United Nations,1945</a:t>
            </a:r>
          </a:p>
          <a:p>
            <a:pPr marL="369888" indent="0">
              <a:buNone/>
            </a:pPr>
            <a:r>
              <a:rPr lang="en-US" dirty="0"/>
              <a:t>‘All members shall refrain in their international relations from the threat or use of force against the territorial integrity or political independence of any state, or in any other manner inconsistent with the Purposes of the United Nations.</a:t>
            </a:r>
            <a:r>
              <a:rPr lang="en-US" dirty="0" smtClean="0"/>
              <a:t>’</a:t>
            </a:r>
            <a:endParaRPr lang="en-US" dirty="0"/>
          </a:p>
          <a:p>
            <a:r>
              <a:rPr lang="en-US" dirty="0" smtClean="0"/>
              <a:t>Exceptions:</a:t>
            </a:r>
          </a:p>
          <a:p>
            <a:pPr marL="438150" indent="-254000">
              <a:buNone/>
            </a:pPr>
            <a:r>
              <a:rPr lang="en-US" dirty="0" smtClean="0"/>
              <a:t>- Chapter VII, UN Charter</a:t>
            </a:r>
          </a:p>
          <a:p>
            <a:pPr marL="369888" indent="-92075">
              <a:buNone/>
            </a:pPr>
            <a:r>
              <a:rPr lang="en-US" dirty="0" smtClean="0"/>
              <a:t>Military sanctions authorised by the UN Security Council.</a:t>
            </a:r>
          </a:p>
          <a:p>
            <a:pPr marL="277813" indent="-93663">
              <a:buNone/>
            </a:pPr>
            <a:r>
              <a:rPr lang="en-US" dirty="0" smtClean="0"/>
              <a:t>- Article </a:t>
            </a:r>
            <a:r>
              <a:rPr lang="en-US" dirty="0"/>
              <a:t>51 UN Charter</a:t>
            </a:r>
          </a:p>
          <a:p>
            <a:pPr marL="277813" indent="0">
              <a:buNone/>
            </a:pPr>
            <a:r>
              <a:rPr lang="en-US" dirty="0"/>
              <a:t>May resort to force only in the exercise of their inherent right of individual or collective self-defence</a:t>
            </a:r>
            <a:r>
              <a:rPr lang="en-US" dirty="0" smtClean="0"/>
              <a:t>.</a:t>
            </a:r>
          </a:p>
          <a:p>
            <a:r>
              <a:rPr lang="en-US" dirty="0" smtClean="0"/>
              <a:t>Crime of aggression- </a:t>
            </a:r>
            <a:r>
              <a:rPr lang="en-US" dirty="0"/>
              <a:t> </a:t>
            </a:r>
            <a:r>
              <a:rPr lang="en-US" dirty="0" smtClean="0"/>
              <a:t>Article 5(1)(d), ICC Statute 1998.</a:t>
            </a: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914576458"/>
      </p:ext>
    </p:extLst>
  </p:cSld>
  <p:clrMapOvr>
    <a:masterClrMapping/>
  </p:clrMapOvr>
  <mc:AlternateContent xmlns:mc="http://schemas.openxmlformats.org/markup-compatibility/2006" xmlns:p14="http://schemas.microsoft.com/office/powerpoint/2010/main">
    <mc:Choice Requires="p14">
      <p:transition spd="slow" p14:dur="2000" advTm="113750"/>
    </mc:Choice>
    <mc:Fallback xmlns="">
      <p:transition xmlns:p14="http://schemas.microsoft.com/office/powerpoint/2010/main" spd="slow" advTm="11375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Jus in bello</a:t>
            </a:r>
            <a:endParaRPr lang="en-US" i="1" dirty="0"/>
          </a:p>
        </p:txBody>
      </p:sp>
      <p:sp>
        <p:nvSpPr>
          <p:cNvPr id="3" name="Content Placeholder 2"/>
          <p:cNvSpPr>
            <a:spLocks noGrp="1"/>
          </p:cNvSpPr>
          <p:nvPr>
            <p:ph idx="1"/>
          </p:nvPr>
        </p:nvSpPr>
        <p:spPr/>
        <p:txBody>
          <a:bodyPr>
            <a:normAutofit fontScale="92500" lnSpcReduction="20000"/>
          </a:bodyPr>
          <a:lstStyle/>
          <a:p>
            <a:r>
              <a:rPr lang="en-US" dirty="0" smtClean="0"/>
              <a:t>Governs how the conflict is conducted once it is underway.</a:t>
            </a:r>
          </a:p>
          <a:p>
            <a:r>
              <a:rPr lang="en-US" dirty="0" smtClean="0"/>
              <a:t>This is IHL.</a:t>
            </a:r>
          </a:p>
          <a:p>
            <a:r>
              <a:rPr lang="en-US" dirty="0"/>
              <a:t>A</a:t>
            </a:r>
            <a:r>
              <a:rPr lang="en-US" dirty="0" smtClean="0"/>
              <a:t>ims to contain the violence.</a:t>
            </a:r>
          </a:p>
          <a:p>
            <a:r>
              <a:rPr lang="en-US" dirty="0" smtClean="0"/>
              <a:t>Applies equally to all parties to a conflict.</a:t>
            </a:r>
          </a:p>
          <a:p>
            <a:r>
              <a:rPr lang="en-US" dirty="0" smtClean="0"/>
              <a:t>It is concerned with:</a:t>
            </a:r>
          </a:p>
          <a:p>
            <a:pPr marL="277813" indent="-93663">
              <a:buNone/>
            </a:pPr>
            <a:r>
              <a:rPr lang="en-US" dirty="0" smtClean="0"/>
              <a:t>- The protection of civilians and civilian property.</a:t>
            </a:r>
          </a:p>
          <a:p>
            <a:pPr marL="369888" indent="-185738">
              <a:buNone/>
            </a:pPr>
            <a:r>
              <a:rPr lang="en-US" dirty="0" smtClean="0"/>
              <a:t>- The </a:t>
            </a:r>
            <a:r>
              <a:rPr lang="en-US" dirty="0"/>
              <a:t>p</a:t>
            </a:r>
            <a:r>
              <a:rPr lang="en-US" dirty="0" smtClean="0"/>
              <a:t>rotection of those who fall into the hands of  the enemy.</a:t>
            </a:r>
          </a:p>
          <a:p>
            <a:pPr marL="369888" indent="-185738">
              <a:buNone/>
            </a:pPr>
            <a:r>
              <a:rPr lang="en-US" dirty="0"/>
              <a:t>-</a:t>
            </a:r>
            <a:r>
              <a:rPr lang="en-US" dirty="0" smtClean="0"/>
              <a:t> </a:t>
            </a:r>
            <a:r>
              <a:rPr lang="en-US" dirty="0"/>
              <a:t>M</a:t>
            </a:r>
            <a:r>
              <a:rPr lang="en-US" dirty="0" smtClean="0"/>
              <a:t>eans </a:t>
            </a:r>
            <a:r>
              <a:rPr lang="en-US" dirty="0"/>
              <a:t>and methods of </a:t>
            </a:r>
            <a:r>
              <a:rPr lang="en-US" dirty="0" smtClean="0"/>
              <a:t>warfare.</a:t>
            </a:r>
            <a:endParaRPr lang="en-US" dirty="0"/>
          </a:p>
          <a:p>
            <a:pPr marL="0" indent="0">
              <a:buNone/>
            </a:pP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869357469"/>
      </p:ext>
    </p:extLst>
  </p:cSld>
  <p:clrMapOvr>
    <a:masterClrMapping/>
  </p:clrMapOvr>
  <mc:AlternateContent xmlns:mc="http://schemas.openxmlformats.org/markup-compatibility/2006" xmlns:p14="http://schemas.microsoft.com/office/powerpoint/2010/main">
    <mc:Choice Requires="p14">
      <p:transition spd="slow" p14:dur="2000" advTm="146663"/>
    </mc:Choice>
    <mc:Fallback xmlns="">
      <p:transition xmlns:p14="http://schemas.microsoft.com/office/powerpoint/2010/main" spd="slow" advTm="146663"/>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Roots of IHL dig deep into history…..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Many examples of rules of warfare from ancient societies.</a:t>
            </a:r>
          </a:p>
          <a:p>
            <a:r>
              <a:rPr lang="en-US" dirty="0" smtClean="0"/>
              <a:t>Middle ages- rules of warfare as we know them today begin to develop.</a:t>
            </a:r>
          </a:p>
          <a:p>
            <a:r>
              <a:rPr lang="en-US" dirty="0" smtClean="0"/>
              <a:t>Codification from mid-19</a:t>
            </a:r>
            <a:r>
              <a:rPr lang="en-US" baseline="30000" dirty="0" smtClean="0"/>
              <a:t>th</a:t>
            </a:r>
            <a:r>
              <a:rPr lang="en-US" dirty="0" smtClean="0"/>
              <a:t> century onwards.</a:t>
            </a:r>
          </a:p>
          <a:p>
            <a:pPr marL="992188" indent="-622300">
              <a:buNone/>
            </a:pPr>
            <a:r>
              <a:rPr lang="en-US" dirty="0"/>
              <a:t> </a:t>
            </a:r>
            <a:r>
              <a:rPr lang="en-US" dirty="0" smtClean="0"/>
              <a:t>-  1859, Battle of Solferino- Henry Dunant</a:t>
            </a:r>
          </a:p>
          <a:p>
            <a:pPr marL="808038" indent="-369888">
              <a:buFontTx/>
              <a:buChar char="-"/>
            </a:pPr>
            <a:r>
              <a:rPr lang="en-US" dirty="0" smtClean="0"/>
              <a:t>1864</a:t>
            </a:r>
            <a:r>
              <a:rPr lang="en-US" dirty="0"/>
              <a:t>, Geneva </a:t>
            </a:r>
            <a:r>
              <a:rPr lang="en-US" dirty="0" smtClean="0"/>
              <a:t>Convention</a:t>
            </a:r>
          </a:p>
          <a:p>
            <a:pPr marL="808038" indent="-438150">
              <a:buNone/>
            </a:pPr>
            <a:r>
              <a:rPr lang="en-US" dirty="0" smtClean="0"/>
              <a:t>-	1863, Lieber Code</a:t>
            </a:r>
          </a:p>
          <a:p>
            <a:r>
              <a:rPr lang="en-US" dirty="0" smtClean="0"/>
              <a:t>‘Geneva Law’ and </a:t>
            </a:r>
            <a:r>
              <a:rPr lang="en-US" dirty="0"/>
              <a:t>‘Hague Law’ </a:t>
            </a:r>
            <a:r>
              <a:rPr lang="en-US" dirty="0" smtClean="0"/>
              <a:t>.</a:t>
            </a:r>
          </a:p>
          <a:p>
            <a:endParaRPr lang="en-US" dirty="0"/>
          </a:p>
        </p:txBody>
      </p:sp>
    </p:spTree>
    <p:extLst>
      <p:ext uri="{BB962C8B-B14F-4D97-AF65-F5344CB8AC3E}">
        <p14:creationId xmlns:p14="http://schemas.microsoft.com/office/powerpoint/2010/main" val="11770827"/>
      </p:ext>
    </p:extLst>
  </p:cSld>
  <p:clrMapOvr>
    <a:masterClrMapping/>
  </p:clrMapOvr>
  <mc:AlternateContent xmlns:mc="http://schemas.openxmlformats.org/markup-compatibility/2006" xmlns:p14="http://schemas.microsoft.com/office/powerpoint/2010/main">
    <mc:Choice Requires="p14">
      <p:transition spd="slow" p14:dur="2000" advTm="371812"/>
    </mc:Choice>
    <mc:Fallback xmlns="">
      <p:transition xmlns:p14="http://schemas.microsoft.com/office/powerpoint/2010/main" spd="slow" advTm="371812"/>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734271"/>
          </a:xfrm>
        </p:spPr>
        <p:txBody>
          <a:bodyPr>
            <a:normAutofit fontScale="90000"/>
          </a:bodyPr>
          <a:lstStyle/>
          <a:p>
            <a:r>
              <a:rPr lang="en-US" dirty="0" smtClean="0"/>
              <a:t>Sources of IL</a:t>
            </a:r>
            <a:br>
              <a:rPr lang="en-US" dirty="0" smtClean="0"/>
            </a:br>
            <a:r>
              <a:rPr lang="en-US" dirty="0" smtClean="0"/>
              <a:t>Article 38, International Court of Justice Statute, 1945:</a:t>
            </a:r>
            <a:endParaRPr lang="en-US" dirty="0"/>
          </a:p>
        </p:txBody>
      </p:sp>
      <p:sp>
        <p:nvSpPr>
          <p:cNvPr id="3" name="Content Placeholder 2"/>
          <p:cNvSpPr>
            <a:spLocks noGrp="1"/>
          </p:cNvSpPr>
          <p:nvPr>
            <p:ph idx="1"/>
          </p:nvPr>
        </p:nvSpPr>
        <p:spPr>
          <a:xfrm>
            <a:off x="457200" y="2170545"/>
            <a:ext cx="8229600" cy="3955618"/>
          </a:xfrm>
        </p:spPr>
        <p:txBody>
          <a:bodyPr/>
          <a:lstStyle/>
          <a:p>
            <a:r>
              <a:rPr lang="en-US" dirty="0" smtClean="0"/>
              <a:t>International conventions.</a:t>
            </a:r>
          </a:p>
          <a:p>
            <a:r>
              <a:rPr lang="en-US" dirty="0" smtClean="0"/>
              <a:t>Customary law.</a:t>
            </a:r>
          </a:p>
          <a:p>
            <a:r>
              <a:rPr lang="en-US" dirty="0" smtClean="0"/>
              <a:t>General principles of law.</a:t>
            </a:r>
          </a:p>
          <a:p>
            <a:r>
              <a:rPr lang="en-US" dirty="0" smtClean="0"/>
              <a:t>Judicial decisions and teachings of highly qualified publicists.</a:t>
            </a:r>
          </a:p>
          <a:p>
            <a:endParaRPr lang="en-US" dirty="0"/>
          </a:p>
        </p:txBody>
      </p:sp>
    </p:spTree>
    <p:extLst>
      <p:ext uri="{BB962C8B-B14F-4D97-AF65-F5344CB8AC3E}">
        <p14:creationId xmlns:p14="http://schemas.microsoft.com/office/powerpoint/2010/main" val="3260598482"/>
      </p:ext>
    </p:extLst>
  </p:cSld>
  <p:clrMapOvr>
    <a:masterClrMapping/>
  </p:clrMapOvr>
  <mc:AlternateContent xmlns:mc="http://schemas.openxmlformats.org/markup-compatibility/2006" xmlns:p14="http://schemas.microsoft.com/office/powerpoint/2010/main">
    <mc:Choice Requires="p14">
      <p:transition spd="slow" p14:dur="2000" advTm="40691"/>
    </mc:Choice>
    <mc:Fallback xmlns="">
      <p:transition xmlns:p14="http://schemas.microsoft.com/office/powerpoint/2010/main" spd="slow" advTm="40691"/>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6F2769-7194-4217-93D3-3AF3A4742282}">
  <ds:schemaRefs>
    <ds:schemaRef ds:uri="http://schemas.microsoft.com/sharepoint/v3/fields"/>
    <ds:schemaRef ds:uri="http://www.w3.org/XML/1998/namespace"/>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http://purl.org/dc/elements/1.1/"/>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2923</TotalTime>
  <Words>3155</Words>
  <Application>Microsoft Office PowerPoint</Application>
  <PresentationFormat>On-screen Show (4:3)</PresentationFormat>
  <Paragraphs>320</Paragraphs>
  <Slides>48</Slides>
  <Notes>1</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Human Rights Law and Related Regimes</vt:lpstr>
      <vt:lpstr>Fragmentation of International Law</vt:lpstr>
      <vt:lpstr>PowerPoint Presentation</vt:lpstr>
      <vt:lpstr>Part I International Humanitarian Law</vt:lpstr>
      <vt:lpstr>What is IHL?</vt:lpstr>
      <vt:lpstr>Jus ad bellum</vt:lpstr>
      <vt:lpstr>Jus in bello</vt:lpstr>
      <vt:lpstr>Roots of IHL dig deep into history…..</vt:lpstr>
      <vt:lpstr>Sources of IL Article 38, International Court of Justice Statute, 1945:</vt:lpstr>
      <vt:lpstr>Sources of IHL Geneva Law (pertaining chiefly to protection)</vt:lpstr>
      <vt:lpstr>Hague Law (pertaining chiefly to means of warfare)</vt:lpstr>
      <vt:lpstr>Customary International Law</vt:lpstr>
      <vt:lpstr>When does IHL Apply?</vt:lpstr>
      <vt:lpstr>Who does IHL apply to?</vt:lpstr>
      <vt:lpstr>The Fundamental principles of IHL</vt:lpstr>
      <vt:lpstr>Distinction</vt:lpstr>
      <vt:lpstr>Military Necessity</vt:lpstr>
      <vt:lpstr>Military Necessity in the Lieber Code:</vt:lpstr>
      <vt:lpstr>Proportionality</vt:lpstr>
      <vt:lpstr>Superfluous Injury and unnecessary suffering</vt:lpstr>
      <vt:lpstr>ICRC – Rules of war (in a Nutshell) 22nd August 2014</vt:lpstr>
      <vt:lpstr>Scenario</vt:lpstr>
      <vt:lpstr>Relationship between IHL and IHRL</vt:lpstr>
      <vt:lpstr>IHL and IHRL</vt:lpstr>
      <vt:lpstr>Application of IHRL during armed conflict</vt:lpstr>
      <vt:lpstr>Possible scenarios during armed conflict:</vt:lpstr>
      <vt:lpstr>What if there is a conflict between an IHL and IHRL norm?</vt:lpstr>
      <vt:lpstr>Palestinian Wall, Advisory Opinion, para. 106</vt:lpstr>
      <vt:lpstr>However…..</vt:lpstr>
      <vt:lpstr>Some other debates:</vt:lpstr>
      <vt:lpstr>Extra-territorial application of ECHR</vt:lpstr>
      <vt:lpstr>Capture or Kill?</vt:lpstr>
      <vt:lpstr>IHRL and non State Actors</vt:lpstr>
      <vt:lpstr>Suggested additional reading:</vt:lpstr>
      <vt:lpstr>Part 2 International Criminal Law</vt:lpstr>
      <vt:lpstr>What is ICL?</vt:lpstr>
      <vt:lpstr>Historical Background </vt:lpstr>
      <vt:lpstr>Recent times</vt:lpstr>
      <vt:lpstr>PowerPoint Presentation</vt:lpstr>
      <vt:lpstr>The core international crimes</vt:lpstr>
      <vt:lpstr>War Crimes</vt:lpstr>
      <vt:lpstr>Examples of war crimes:</vt:lpstr>
      <vt:lpstr>Crimes against Humanity</vt:lpstr>
      <vt:lpstr>Specific acts of Crimes against Humanity</vt:lpstr>
      <vt:lpstr>Genocide</vt:lpstr>
      <vt:lpstr>Crime of Aggression</vt:lpstr>
      <vt:lpstr>ICL and IHRL</vt:lpstr>
      <vt:lpstr>Additional Reading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Kjetil Mujezinovic Larsen</cp:lastModifiedBy>
  <cp:revision>160</cp:revision>
  <dcterms:created xsi:type="dcterms:W3CDTF">2010-04-12T23:12:02Z</dcterms:created>
  <dcterms:modified xsi:type="dcterms:W3CDTF">2014-10-09T17:55:06Z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