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25"/>
  </p:notesMasterIdLst>
  <p:handoutMasterIdLst>
    <p:handoutMasterId r:id="rId26"/>
  </p:handoutMasterIdLst>
  <p:sldIdLst>
    <p:sldId id="256" r:id="rId6"/>
    <p:sldId id="262" r:id="rId7"/>
    <p:sldId id="269" r:id="rId8"/>
    <p:sldId id="267" r:id="rId9"/>
    <p:sldId id="284" r:id="rId10"/>
    <p:sldId id="287" r:id="rId11"/>
    <p:sldId id="285" r:id="rId12"/>
    <p:sldId id="286" r:id="rId13"/>
    <p:sldId id="260" r:id="rId14"/>
    <p:sldId id="272" r:id="rId15"/>
    <p:sldId id="273" r:id="rId16"/>
    <p:sldId id="294" r:id="rId17"/>
    <p:sldId id="291" r:id="rId18"/>
    <p:sldId id="292" r:id="rId19"/>
    <p:sldId id="288" r:id="rId20"/>
    <p:sldId id="293" r:id="rId21"/>
    <p:sldId id="295" r:id="rId22"/>
    <p:sldId id="261" r:id="rId23"/>
    <p:sldId id="264" r:id="rId24"/>
  </p:sldIdLst>
  <p:sldSz cx="12192000" cy="6858000"/>
  <p:notesSz cx="6794500" cy="9931400"/>
  <p:custDataLst>
    <p:tags r:id="rId27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EFFDF"/>
    <a:srgbClr val="C1DDDC"/>
    <a:srgbClr val="00CC99"/>
    <a:srgbClr val="0A0000"/>
    <a:srgbClr val="020000"/>
    <a:srgbClr val="010000"/>
    <a:srgbClr val="FFFFFF"/>
    <a:srgbClr val="0000FF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A2D46-2FF3-4057-9AB8-C3B542E94FC4}" v="1" dt="2023-12-14T13:17:15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56066" autoAdjust="0"/>
  </p:normalViewPr>
  <p:slideViewPr>
    <p:cSldViewPr snapToGrid="0">
      <p:cViewPr varScale="1">
        <p:scale>
          <a:sx n="64" d="100"/>
          <a:sy n="64" d="100"/>
        </p:scale>
        <p:origin x="2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 Rafstedt" userId="c7780559-c2ee-481e-9b7c-146f1ad1626c" providerId="ADAL" clId="{5C9188A8-39D5-4C8D-B2AB-566F90C52139}"/>
    <pc:docChg chg="modSld">
      <pc:chgData name="My Rafstedt" userId="c7780559-c2ee-481e-9b7c-146f1ad1626c" providerId="ADAL" clId="{5C9188A8-39D5-4C8D-B2AB-566F90C52139}" dt="2023-12-14T13:14:50.127" v="19" actId="20577"/>
      <pc:docMkLst>
        <pc:docMk/>
      </pc:docMkLst>
      <pc:sldChg chg="modSp mod">
        <pc:chgData name="My Rafstedt" userId="c7780559-c2ee-481e-9b7c-146f1ad1626c" providerId="ADAL" clId="{5C9188A8-39D5-4C8D-B2AB-566F90C52139}" dt="2023-12-14T13:14:50.127" v="19" actId="20577"/>
        <pc:sldMkLst>
          <pc:docMk/>
          <pc:sldMk cId="1889232507" sldId="292"/>
        </pc:sldMkLst>
        <pc:spChg chg="mod">
          <ac:chgData name="My Rafstedt" userId="c7780559-c2ee-481e-9b7c-146f1ad1626c" providerId="ADAL" clId="{5C9188A8-39D5-4C8D-B2AB-566F90C52139}" dt="2023-12-14T13:14:50.127" v="19" actId="20577"/>
          <ac:spMkLst>
            <pc:docMk/>
            <pc:sldMk cId="1889232507" sldId="292"/>
            <ac:spMk id="2" creationId="{00000000-0000-0000-0000-000000000000}"/>
          </ac:spMkLst>
        </pc:spChg>
      </pc:sldChg>
    </pc:docChg>
  </pc:docChgLst>
  <pc:docChgLst>
    <pc:chgData name="My Rafstedt" userId="c7780559-c2ee-481e-9b7c-146f1ad1626c" providerId="ADAL" clId="{34DA2D46-2FF3-4057-9AB8-C3B542E94FC4}"/>
    <pc:docChg chg="custSel modSld">
      <pc:chgData name="My Rafstedt" userId="c7780559-c2ee-481e-9b7c-146f1ad1626c" providerId="ADAL" clId="{34DA2D46-2FF3-4057-9AB8-C3B542E94FC4}" dt="2023-12-14T13:19:14.848" v="19" actId="368"/>
      <pc:docMkLst>
        <pc:docMk/>
      </pc:docMkLst>
      <pc:sldChg chg="modNotes">
        <pc:chgData name="My Rafstedt" userId="c7780559-c2ee-481e-9b7c-146f1ad1626c" providerId="ADAL" clId="{34DA2D46-2FF3-4057-9AB8-C3B542E94FC4}" dt="2023-12-14T13:19:14.784" v="1" actId="368"/>
        <pc:sldMkLst>
          <pc:docMk/>
          <pc:sldMk cId="3515640674" sldId="256"/>
        </pc:sldMkLst>
      </pc:sldChg>
      <pc:sldChg chg="modNotes">
        <pc:chgData name="My Rafstedt" userId="c7780559-c2ee-481e-9b7c-146f1ad1626c" providerId="ADAL" clId="{34DA2D46-2FF3-4057-9AB8-C3B542E94FC4}" dt="2023-12-14T13:19:14.801" v="5" actId="368"/>
        <pc:sldMkLst>
          <pc:docMk/>
          <pc:sldMk cId="3423701790" sldId="267"/>
        </pc:sldMkLst>
      </pc:sldChg>
      <pc:sldChg chg="modNotes">
        <pc:chgData name="My Rafstedt" userId="c7780559-c2ee-481e-9b7c-146f1ad1626c" providerId="ADAL" clId="{34DA2D46-2FF3-4057-9AB8-C3B542E94FC4}" dt="2023-12-14T13:19:14.801" v="3" actId="368"/>
        <pc:sldMkLst>
          <pc:docMk/>
          <pc:sldMk cId="2586339166" sldId="269"/>
        </pc:sldMkLst>
      </pc:sldChg>
      <pc:sldChg chg="modNotes">
        <pc:chgData name="My Rafstedt" userId="c7780559-c2ee-481e-9b7c-146f1ad1626c" providerId="ADAL" clId="{34DA2D46-2FF3-4057-9AB8-C3B542E94FC4}" dt="2023-12-14T13:19:14.819" v="11" actId="368"/>
        <pc:sldMkLst>
          <pc:docMk/>
          <pc:sldMk cId="473575747" sldId="272"/>
        </pc:sldMkLst>
      </pc:sldChg>
      <pc:sldChg chg="modNotes">
        <pc:chgData name="My Rafstedt" userId="c7780559-c2ee-481e-9b7c-146f1ad1626c" providerId="ADAL" clId="{34DA2D46-2FF3-4057-9AB8-C3B542E94FC4}" dt="2023-12-14T13:19:14.834" v="13" actId="368"/>
        <pc:sldMkLst>
          <pc:docMk/>
          <pc:sldMk cId="363429793" sldId="273"/>
        </pc:sldMkLst>
      </pc:sldChg>
      <pc:sldChg chg="modNotes">
        <pc:chgData name="My Rafstedt" userId="c7780559-c2ee-481e-9b7c-146f1ad1626c" providerId="ADAL" clId="{34DA2D46-2FF3-4057-9AB8-C3B542E94FC4}" dt="2023-12-14T13:19:14.819" v="9" actId="368"/>
        <pc:sldMkLst>
          <pc:docMk/>
          <pc:sldMk cId="1428401068" sldId="286"/>
        </pc:sldMkLst>
      </pc:sldChg>
      <pc:sldChg chg="modNotes">
        <pc:chgData name="My Rafstedt" userId="c7780559-c2ee-481e-9b7c-146f1ad1626c" providerId="ADAL" clId="{34DA2D46-2FF3-4057-9AB8-C3B542E94FC4}" dt="2023-12-14T13:19:14.813" v="7" actId="368"/>
        <pc:sldMkLst>
          <pc:docMk/>
          <pc:sldMk cId="2447363442" sldId="287"/>
        </pc:sldMkLst>
      </pc:sldChg>
      <pc:sldChg chg="modNotes">
        <pc:chgData name="My Rafstedt" userId="c7780559-c2ee-481e-9b7c-146f1ad1626c" providerId="ADAL" clId="{34DA2D46-2FF3-4057-9AB8-C3B542E94FC4}" dt="2023-12-14T13:19:14.848" v="19" actId="368"/>
        <pc:sldMkLst>
          <pc:docMk/>
          <pc:sldMk cId="2003943004" sldId="288"/>
        </pc:sldMkLst>
      </pc:sldChg>
      <pc:sldChg chg="modNotes">
        <pc:chgData name="My Rafstedt" userId="c7780559-c2ee-481e-9b7c-146f1ad1626c" providerId="ADAL" clId="{34DA2D46-2FF3-4057-9AB8-C3B542E94FC4}" dt="2023-12-14T13:19:14.836" v="15" actId="368"/>
        <pc:sldMkLst>
          <pc:docMk/>
          <pc:sldMk cId="1358709126" sldId="291"/>
        </pc:sldMkLst>
      </pc:sldChg>
      <pc:sldChg chg="modNotes">
        <pc:chgData name="My Rafstedt" userId="c7780559-c2ee-481e-9b7c-146f1ad1626c" providerId="ADAL" clId="{34DA2D46-2FF3-4057-9AB8-C3B542E94FC4}" dt="2023-12-14T13:19:14.836" v="17" actId="368"/>
        <pc:sldMkLst>
          <pc:docMk/>
          <pc:sldMk cId="1889232507" sldId="29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6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5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69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49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90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98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91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56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72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1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4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3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8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25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80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42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.no/search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regjeringen.no/no/dokument/nou-ar/id1767/" TargetMode="External"/><Relationship Id="rId5" Type="http://schemas.openxmlformats.org/officeDocument/2006/relationships/hyperlink" Target="https://www.ub.uio.no/bruk/sok-i-hele-biblioteket/pressreader.html" TargetMode="External"/><Relationship Id="rId4" Type="http://schemas.openxmlformats.org/officeDocument/2006/relationships/hyperlink" Target="https://www.ub.uio.no/bruk/sok-i-hele-biblioteket/sok-om-atekst-tilgang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.uio.no/cell/ressurser/skrivelab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hyperlink" Target="https://www.uio.no/studier/tilrettelegging-permisjon/tilrettelegging-studiehverdagen/index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emner/jus/ikrs/KRIM2101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emner/jus/ikrs/KRIM210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038" y="2705025"/>
            <a:ext cx="5971520" cy="672816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Fordypningsoppgave i kriminologi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Solveig Laugerud og My Rafstedt</a:t>
            </a:r>
          </a:p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9038" y="5575602"/>
            <a:ext cx="5716962" cy="22628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Institutt for kriminologi og rettssosiologi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14. </a:t>
            </a:r>
            <a:r>
              <a:rPr lang="en-US" dirty="0" err="1">
                <a:solidFill>
                  <a:srgbClr val="000000"/>
                </a:solidFill>
              </a:rPr>
              <a:t>desember</a:t>
            </a:r>
            <a:r>
              <a:rPr lang="en-US" dirty="0">
                <a:solidFill>
                  <a:srgbClr val="000000"/>
                </a:solidFill>
              </a:rPr>
              <a:t> 2023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79038" y="4130075"/>
            <a:ext cx="6307512" cy="534046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KRIM2101</a:t>
            </a:r>
          </a:p>
        </p:txBody>
      </p:sp>
      <p:pic>
        <p:nvPicPr>
          <p:cNvPr id="11" name="logo_" descr="UiO Segl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47599" y="5289175"/>
            <a:ext cx="1025421" cy="1025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076" y="381854"/>
            <a:ext cx="4600374" cy="307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119" y="3518566"/>
            <a:ext cx="4583331" cy="30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4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44" y="360045"/>
            <a:ext cx="5956350" cy="542658"/>
          </a:xfrm>
        </p:spPr>
        <p:txBody>
          <a:bodyPr/>
          <a:lstStyle/>
          <a:p>
            <a:r>
              <a:rPr lang="nb-NO" dirty="0"/>
              <a:t>Hva kan dere skrive om?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30"/>
          </p:nvPr>
        </p:nvSpPr>
        <p:spPr>
          <a:xfrm>
            <a:off x="279741" y="1577475"/>
            <a:ext cx="6116956" cy="4301103"/>
          </a:xfrm>
        </p:spPr>
        <p:txBody>
          <a:bodyPr/>
          <a:lstStyle/>
          <a:p>
            <a:r>
              <a:rPr lang="nb-NO" dirty="0"/>
              <a:t>Kriminalitet</a:t>
            </a:r>
          </a:p>
          <a:p>
            <a:pPr lvl="1"/>
            <a:r>
              <a:rPr lang="nb-NO" dirty="0"/>
              <a:t>Årsaker (forståelse av årsaker)</a:t>
            </a:r>
          </a:p>
          <a:p>
            <a:pPr lvl="1"/>
            <a:r>
              <a:rPr lang="nb-NO" dirty="0"/>
              <a:t>Konsekvenser (individuelle, samfunnsmessige)</a:t>
            </a:r>
          </a:p>
          <a:p>
            <a:pPr lvl="1"/>
            <a:r>
              <a:rPr lang="nb-NO" dirty="0"/>
              <a:t>Lovbrudd</a:t>
            </a:r>
          </a:p>
          <a:p>
            <a:pPr lvl="1"/>
            <a:r>
              <a:rPr lang="nb-NO" dirty="0"/>
              <a:t>Samfunnets reaksjoner (straff, lovendring ol.)</a:t>
            </a:r>
          </a:p>
          <a:p>
            <a:pPr lvl="1"/>
            <a:r>
              <a:rPr lang="nb-NO" dirty="0"/>
              <a:t>Kriminalitetspolitikk (nasjonalt, internasjonalt)</a:t>
            </a:r>
          </a:p>
          <a:p>
            <a:pPr lvl="1"/>
            <a:r>
              <a:rPr lang="nb-NO" dirty="0"/>
              <a:t>Medias dekning/forståelse</a:t>
            </a:r>
          </a:p>
          <a:p>
            <a:pPr lvl="1"/>
            <a:r>
              <a:rPr lang="nb-NO" dirty="0"/>
              <a:t>Kampanjer</a:t>
            </a:r>
          </a:p>
          <a:p>
            <a:r>
              <a:rPr lang="nb-NO" dirty="0"/>
              <a:t>Prosesser (blir til, endres, utvikles, etc.)</a:t>
            </a:r>
          </a:p>
          <a:p>
            <a:r>
              <a:rPr lang="nb-NO" dirty="0"/>
              <a:t>Fenomener (enkeltfenomen eller forhold mellom fenomen)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7821637" y="1757499"/>
            <a:ext cx="28698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Hva som er kriminalitet er ikke gitt en gang for alle</a:t>
            </a:r>
          </a:p>
          <a:p>
            <a:pPr algn="ctr"/>
            <a:r>
              <a:rPr lang="nb-NO" sz="1400" i="1" dirty="0"/>
              <a:t>Lomell &amp; Skilbrei</a:t>
            </a:r>
          </a:p>
          <a:p>
            <a:pPr algn="ctr"/>
            <a:endParaRPr lang="nb-NO" sz="1600" dirty="0"/>
          </a:p>
          <a:p>
            <a:pPr algn="ctr"/>
            <a:endParaRPr lang="nb-NO" sz="1600" dirty="0"/>
          </a:p>
          <a:p>
            <a:pPr algn="ctr"/>
            <a:r>
              <a:rPr lang="nb-NO" sz="1600" dirty="0"/>
              <a:t>I </a:t>
            </a:r>
            <a:r>
              <a:rPr lang="nb-NO" sz="1600" i="1" dirty="0"/>
              <a:t>Kriminologi</a:t>
            </a:r>
            <a:r>
              <a:rPr lang="nb-NO" sz="1600" dirty="0"/>
              <a:t>, 2017, s.12</a:t>
            </a:r>
          </a:p>
        </p:txBody>
      </p:sp>
    </p:spTree>
    <p:extLst>
      <p:ext uri="{BB962C8B-B14F-4D97-AF65-F5344CB8AC3E}">
        <p14:creationId xmlns:p14="http://schemas.microsoft.com/office/powerpoint/2010/main" val="4735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44" y="360045"/>
            <a:ext cx="5956350" cy="542658"/>
          </a:xfrm>
        </p:spPr>
        <p:txBody>
          <a:bodyPr/>
          <a:lstStyle/>
          <a:p>
            <a:r>
              <a:rPr lang="nb-NO" dirty="0"/>
              <a:t>Hva forskes på? </a:t>
            </a:r>
            <a:r>
              <a:rPr lang="nb-NO" sz="1600" dirty="0"/>
              <a:t>Eksempler internt på IKRS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0"/>
          </p:nvPr>
        </p:nvSpPr>
        <p:spPr>
          <a:xfrm>
            <a:off x="1585943" y="1191823"/>
            <a:ext cx="4081327" cy="2141261"/>
          </a:xfrm>
          <a:noFill/>
        </p:spPr>
        <p:txBody>
          <a:bodyPr/>
          <a:lstStyle/>
          <a:p>
            <a:r>
              <a:rPr lang="nb-NO" sz="2000" b="1" dirty="0"/>
              <a:t>Prosesser</a:t>
            </a:r>
          </a:p>
          <a:p>
            <a:pPr lvl="1"/>
            <a:r>
              <a:rPr lang="nb-NO" sz="1800" dirty="0"/>
              <a:t>Subkulturer: </a:t>
            </a:r>
            <a:r>
              <a:rPr lang="nb-NO" sz="1800" dirty="0" err="1"/>
              <a:t>incels</a:t>
            </a:r>
            <a:r>
              <a:rPr lang="nb-NO" sz="1800" dirty="0"/>
              <a:t>, ekstremisme</a:t>
            </a:r>
          </a:p>
          <a:p>
            <a:pPr lvl="1"/>
            <a:r>
              <a:rPr lang="nb-NO" sz="1800" dirty="0"/>
              <a:t>Digitalisering: kriminalitet, rettssystemet, fengsler</a:t>
            </a:r>
          </a:p>
          <a:p>
            <a:pPr lvl="1"/>
            <a:r>
              <a:rPr lang="nb-NO" sz="1800" dirty="0"/>
              <a:t>Hva er kriminalitet? Krimmigrasjon, grønn kriminologi</a:t>
            </a:r>
          </a:p>
          <a:p>
            <a:pPr marL="914446" lvl="2" indent="0">
              <a:buNone/>
            </a:pPr>
            <a:endParaRPr lang="nb-NO" sz="1800" dirty="0"/>
          </a:p>
          <a:p>
            <a:endParaRPr lang="nb-NO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9606" y="1567543"/>
            <a:ext cx="1466766" cy="977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71" y="3902385"/>
            <a:ext cx="1291053" cy="1781088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1579924" y="3602963"/>
            <a:ext cx="3665924" cy="2620975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1" dirty="0"/>
              <a:t>Konsekvenser</a:t>
            </a:r>
          </a:p>
          <a:p>
            <a:pPr lvl="1"/>
            <a:r>
              <a:rPr lang="nb-NO" sz="1800" dirty="0"/>
              <a:t>Ofre: 22. juli, seksuallovbrudd</a:t>
            </a:r>
          </a:p>
          <a:p>
            <a:pPr lvl="1"/>
            <a:r>
              <a:rPr lang="nb-NO" sz="1800" dirty="0"/>
              <a:t>Lovbryter: kontroll og straff, fengsel, alternative straffereaksjoner</a:t>
            </a:r>
          </a:p>
          <a:p>
            <a:pPr lvl="1"/>
            <a:r>
              <a:rPr lang="nb-NO" sz="1800" dirty="0"/>
              <a:t>Rettssystemet: digitalisering av biologiske bevis (DNA)</a:t>
            </a:r>
          </a:p>
          <a:p>
            <a:pPr marL="914446" lvl="2" indent="0">
              <a:buFont typeface="Wingdings" panose="05000000000000000000" pitchFamily="2" charset="2"/>
              <a:buNone/>
            </a:pPr>
            <a:endParaRPr lang="nb-NO" sz="1800" dirty="0"/>
          </a:p>
          <a:p>
            <a:endParaRPr lang="nb-NO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426" y="831738"/>
            <a:ext cx="1065236" cy="13342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426" y="2232406"/>
            <a:ext cx="1548526" cy="1033404"/>
          </a:xfrm>
          <a:prstGeom prst="rect">
            <a:avLst/>
          </a:prstGeom>
        </p:spPr>
      </p:pic>
      <p:sp>
        <p:nvSpPr>
          <p:cNvPr id="14" name="Content Placeholder 7"/>
          <p:cNvSpPr txBox="1">
            <a:spLocks/>
          </p:cNvSpPr>
          <p:nvPr/>
        </p:nvSpPr>
        <p:spPr>
          <a:xfrm>
            <a:off x="7811015" y="1181292"/>
            <a:ext cx="3674251" cy="2251378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1" dirty="0"/>
              <a:t>Lovbrudd/avvik</a:t>
            </a:r>
          </a:p>
          <a:p>
            <a:pPr lvl="1"/>
            <a:r>
              <a:rPr lang="nb-NO" sz="1800" dirty="0"/>
              <a:t>Terrorisme: begreper, kulturer</a:t>
            </a:r>
          </a:p>
          <a:p>
            <a:pPr lvl="1"/>
            <a:r>
              <a:rPr lang="nb-NO" sz="1800" dirty="0"/>
              <a:t>Narkotika: salg, bruk, politikk</a:t>
            </a:r>
          </a:p>
          <a:p>
            <a:pPr lvl="1"/>
            <a:r>
              <a:rPr lang="nb-NO" sz="1800" dirty="0"/>
              <a:t>Grønn kriminologi: definisjoner, dyr, miljø</a:t>
            </a:r>
          </a:p>
          <a:p>
            <a:endParaRPr lang="nb-NO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426" y="4913451"/>
            <a:ext cx="1290410" cy="677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426" y="5642674"/>
            <a:ext cx="1265322" cy="8451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0211" y="3580534"/>
            <a:ext cx="961645" cy="1281159"/>
          </a:xfrm>
          <a:prstGeom prst="rect">
            <a:avLst/>
          </a:prstGeom>
        </p:spPr>
      </p:pic>
      <p:sp>
        <p:nvSpPr>
          <p:cNvPr id="18" name="Content Placeholder 7"/>
          <p:cNvSpPr txBox="1">
            <a:spLocks/>
          </p:cNvSpPr>
          <p:nvPr/>
        </p:nvSpPr>
        <p:spPr>
          <a:xfrm>
            <a:off x="7811015" y="3602963"/>
            <a:ext cx="3846141" cy="2295328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b="1" dirty="0"/>
              <a:t>Samfunnets reaksjoner</a:t>
            </a:r>
          </a:p>
          <a:p>
            <a:pPr lvl="1"/>
            <a:r>
              <a:rPr lang="nb-NO" sz="1800" dirty="0"/>
              <a:t>Media: populærkultur, medieomtaler</a:t>
            </a:r>
          </a:p>
          <a:p>
            <a:pPr lvl="1"/>
            <a:r>
              <a:rPr lang="nb-NO" sz="1800" dirty="0"/>
              <a:t>Straff/kontroll: politi, fengsel, toll, lovverk</a:t>
            </a:r>
          </a:p>
          <a:p>
            <a:pPr lvl="1"/>
            <a:r>
              <a:rPr lang="nb-NO" sz="1800" dirty="0"/>
              <a:t>Bruk av teknologi: overvåkning</a:t>
            </a:r>
          </a:p>
          <a:p>
            <a:pPr lvl="1"/>
            <a:r>
              <a:rPr lang="nb-NO" sz="1800" dirty="0"/>
              <a:t>Kriminalitetsforebygging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634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310391-AA67-E0B4-9C62-47B2BC86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datakilder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412CE36-F9C8-1B17-1D3E-834AD9D9BBF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A733CF1-7DA7-E139-85F9-74305A2BD41D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Nasjonalbiblioteket: bøker, aviser, tidsskrift </a:t>
            </a:r>
            <a:r>
              <a:rPr lang="nb-NO" dirty="0" err="1"/>
              <a:t>osv</a:t>
            </a:r>
            <a:r>
              <a:rPr lang="nb-NO" dirty="0"/>
              <a:t> (historiske kilder)</a:t>
            </a:r>
          </a:p>
          <a:p>
            <a:r>
              <a:rPr lang="nb-NO" dirty="0">
                <a:hlinkClick r:id="rId3"/>
              </a:rPr>
              <a:t>https://www.nb.no/search</a:t>
            </a:r>
            <a:r>
              <a:rPr lang="nb-NO" dirty="0"/>
              <a:t> </a:t>
            </a:r>
          </a:p>
          <a:p>
            <a:r>
              <a:rPr lang="nb-NO" dirty="0" err="1"/>
              <a:t>Atekst</a:t>
            </a:r>
            <a:r>
              <a:rPr lang="nb-NO" dirty="0"/>
              <a:t>/</a:t>
            </a:r>
            <a:r>
              <a:rPr lang="nb-NO" dirty="0" err="1"/>
              <a:t>Retriver</a:t>
            </a:r>
            <a:r>
              <a:rPr lang="nb-NO" dirty="0"/>
              <a:t>: </a:t>
            </a:r>
            <a:r>
              <a:rPr lang="nb-NO" dirty="0">
                <a:hlinkClick r:id="rId4"/>
              </a:rPr>
              <a:t>https://www.ub.uio.no/bruk/sok-i-hele-biblioteket/sok-om-atekst-tilgang.html</a:t>
            </a:r>
            <a:r>
              <a:rPr lang="nb-NO" dirty="0"/>
              <a:t> </a:t>
            </a:r>
          </a:p>
          <a:p>
            <a:r>
              <a:rPr lang="nb-NO" dirty="0" err="1"/>
              <a:t>Pressreader</a:t>
            </a:r>
            <a:r>
              <a:rPr lang="nb-NO" dirty="0"/>
              <a:t>: </a:t>
            </a:r>
            <a:r>
              <a:rPr lang="nb-NO" dirty="0">
                <a:hlinkClick r:id="rId5"/>
              </a:rPr>
              <a:t>https://www.ub.uio.no/bruk/sok-i-hele-biblioteket/pressreader.html</a:t>
            </a:r>
            <a:r>
              <a:rPr lang="nb-NO" dirty="0"/>
              <a:t> </a:t>
            </a:r>
          </a:p>
          <a:p>
            <a:r>
              <a:rPr lang="nb-NO" dirty="0"/>
              <a:t>Justisdepartementet (</a:t>
            </a:r>
            <a:r>
              <a:rPr lang="nb-NO" dirty="0" err="1"/>
              <a:t>NOU’er</a:t>
            </a:r>
            <a:r>
              <a:rPr lang="nb-NO" dirty="0"/>
              <a:t>): </a:t>
            </a:r>
            <a:r>
              <a:rPr lang="nb-NO" dirty="0">
                <a:hlinkClick r:id="rId6"/>
              </a:rPr>
              <a:t>https://www.regjeringen.no/no/dokument/nou-ar/id1767/</a:t>
            </a:r>
            <a:r>
              <a:rPr lang="nb-NO" dirty="0"/>
              <a:t> </a:t>
            </a:r>
          </a:p>
          <a:p>
            <a:r>
              <a:rPr lang="nb-NO" dirty="0"/>
              <a:t>Biblioteket: bøker/blader/tidsskrifter (f.eks. lærebøker i kriminologi, barnebøker)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63CA7-3599-DC8C-C0AD-06BE27E54B8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BA280F-22E1-1575-4171-D9958BB91FF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6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1030362" y="1509242"/>
            <a:ext cx="4806042" cy="4114800"/>
          </a:xfrm>
        </p:spPr>
        <p:txBody>
          <a:bodyPr/>
          <a:lstStyle/>
          <a:p>
            <a:r>
              <a:rPr lang="nb-NO" sz="2400" u="sng" dirty="0"/>
              <a:t>Data:</a:t>
            </a:r>
            <a:r>
              <a:rPr lang="nb-NO" sz="2400" dirty="0"/>
              <a:t> </a:t>
            </a:r>
          </a:p>
          <a:p>
            <a:r>
              <a:rPr lang="nb-NO" sz="2400" dirty="0"/>
              <a:t>NOU fra abortutvalget (14.12.2023)</a:t>
            </a:r>
          </a:p>
          <a:p>
            <a:endParaRPr lang="nb-NO" sz="2400" u="sng" dirty="0"/>
          </a:p>
          <a:p>
            <a:r>
              <a:rPr lang="nb-NO" sz="2400" u="sng" dirty="0"/>
              <a:t>Problemstilling:</a:t>
            </a:r>
            <a:r>
              <a:rPr lang="nb-NO" sz="2400" dirty="0"/>
              <a:t> </a:t>
            </a:r>
          </a:p>
          <a:p>
            <a:r>
              <a:rPr lang="nb-NO" sz="2400" dirty="0"/>
              <a:t>Hvordan forstås retten til abort i abortutvalgets NOU? Hvilke stemmer/perspektiver dominerer utvalgets rapport, og hvilke blir stilnet?  </a:t>
            </a:r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1030362" y="626349"/>
            <a:ext cx="10835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/>
              <a:t>NOUer</a:t>
            </a:r>
            <a:r>
              <a:rPr lang="nb-NO" sz="2800" dirty="0"/>
              <a:t>: Hva kan vi gjøre med dette datamaterialet?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2F3CC-B351-6AE8-ABA4-12196170F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61185"/>
            <a:ext cx="5676034" cy="3610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3525E7-915C-3B1E-61E2-FF9B70529E13}"/>
              </a:ext>
            </a:extLst>
          </p:cNvPr>
          <p:cNvSpPr txBox="1"/>
          <p:nvPr/>
        </p:nvSpPr>
        <p:spPr>
          <a:xfrm>
            <a:off x="6096000" y="5586982"/>
            <a:ext cx="60946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https://nettsteder.regjeringen.no/abortutvalget/</a:t>
            </a:r>
          </a:p>
        </p:txBody>
      </p:sp>
    </p:spTree>
    <p:extLst>
      <p:ext uri="{BB962C8B-B14F-4D97-AF65-F5344CB8AC3E}">
        <p14:creationId xmlns:p14="http://schemas.microsoft.com/office/powerpoint/2010/main" val="135870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1030362" y="1509241"/>
            <a:ext cx="5169316" cy="4344551"/>
          </a:xfrm>
        </p:spPr>
        <p:txBody>
          <a:bodyPr/>
          <a:lstStyle/>
          <a:p>
            <a:r>
              <a:rPr lang="nb-NO" sz="2400" u="sng" dirty="0"/>
              <a:t>Data:</a:t>
            </a:r>
            <a:r>
              <a:rPr lang="nb-NO" sz="2400" dirty="0"/>
              <a:t> </a:t>
            </a:r>
          </a:p>
          <a:p>
            <a:r>
              <a:rPr lang="nb-NO" sz="2400" dirty="0"/>
              <a:t>Eksisterende forskningslitteratur om bruken av seksuell vold i konflikter</a:t>
            </a:r>
          </a:p>
          <a:p>
            <a:endParaRPr lang="nb-NO" sz="2400" u="sng" dirty="0"/>
          </a:p>
          <a:p>
            <a:r>
              <a:rPr lang="nb-NO" sz="2400" u="sng" dirty="0"/>
              <a:t>Problemstilling:</a:t>
            </a:r>
            <a:r>
              <a:rPr lang="nb-NO" sz="2400" dirty="0"/>
              <a:t> </a:t>
            </a:r>
          </a:p>
          <a:p>
            <a:r>
              <a:rPr lang="nb-NO" sz="2400" dirty="0"/>
              <a:t>Hvordan kan vi forstå variasjonen i bruken av seksuell vold i konflikter? </a:t>
            </a:r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1030362" y="626349"/>
            <a:ext cx="10835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Forskningslitteratur: Hva kan vi gjøre med dette datamaterialet?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F77CA1-3EBF-A8B1-3C5F-CDACDFF69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921"/>
          <a:stretch/>
        </p:blipFill>
        <p:spPr>
          <a:xfrm>
            <a:off x="5791462" y="2088905"/>
            <a:ext cx="5957961" cy="22871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3B186D-AFAB-6769-C483-27F95B120B4E}"/>
              </a:ext>
            </a:extLst>
          </p:cNvPr>
          <p:cNvCxnSpPr/>
          <p:nvPr/>
        </p:nvCxnSpPr>
        <p:spPr>
          <a:xfrm>
            <a:off x="8270422" y="3869871"/>
            <a:ext cx="29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D869E7-F16E-B472-93C0-DE2ACECC0665}"/>
              </a:ext>
            </a:extLst>
          </p:cNvPr>
          <p:cNvCxnSpPr>
            <a:cxnSpLocks/>
          </p:cNvCxnSpPr>
          <p:nvPr/>
        </p:nvCxnSpPr>
        <p:spPr>
          <a:xfrm>
            <a:off x="6373586" y="4030436"/>
            <a:ext cx="21744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23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43" y="360045"/>
            <a:ext cx="7738927" cy="542658"/>
          </a:xfrm>
        </p:spPr>
        <p:txBody>
          <a:bodyPr/>
          <a:lstStyle/>
          <a:p>
            <a:r>
              <a:rPr lang="nb-NO" dirty="0"/>
              <a:t>Det viktigste?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0"/>
          </p:nvPr>
        </p:nvSpPr>
        <p:spPr>
          <a:xfrm>
            <a:off x="360043" y="1103837"/>
            <a:ext cx="6553222" cy="4938210"/>
          </a:xfrm>
        </p:spPr>
        <p:txBody>
          <a:bodyPr/>
          <a:lstStyle/>
          <a:p>
            <a:r>
              <a:rPr lang="nb-NO" dirty="0"/>
              <a:t>Hva syns du er spennende?</a:t>
            </a:r>
          </a:p>
          <a:p>
            <a:pPr lvl="1"/>
            <a:r>
              <a:rPr lang="nb-NO" dirty="0"/>
              <a:t>Fra media, </a:t>
            </a:r>
            <a:r>
              <a:rPr lang="nb-NO" dirty="0" err="1"/>
              <a:t>podcaster</a:t>
            </a:r>
            <a:r>
              <a:rPr lang="nb-NO" dirty="0"/>
              <a:t>, venner/familie</a:t>
            </a:r>
          </a:p>
          <a:p>
            <a:pPr lvl="1"/>
            <a:r>
              <a:rPr lang="nb-NO" dirty="0"/>
              <a:t>Fra tidligere pensum</a:t>
            </a:r>
          </a:p>
          <a:p>
            <a:pPr lvl="1"/>
            <a:endParaRPr lang="nb-NO" dirty="0"/>
          </a:p>
          <a:p>
            <a:r>
              <a:rPr lang="nb-NO" dirty="0"/>
              <a:t>Hva har du lyst til å fordype deg i?</a:t>
            </a:r>
          </a:p>
          <a:p>
            <a:pPr lvl="1"/>
            <a:r>
              <a:rPr lang="nb-NO" dirty="0"/>
              <a:t>Tema</a:t>
            </a:r>
          </a:p>
          <a:p>
            <a:pPr lvl="1"/>
            <a:r>
              <a:rPr lang="nb-NO" dirty="0"/>
              <a:t>Forskningsfelt, forskningsmetode, teori</a:t>
            </a:r>
          </a:p>
          <a:p>
            <a:pPr lvl="1"/>
            <a:endParaRPr lang="nb-NO" dirty="0"/>
          </a:p>
          <a:p>
            <a:r>
              <a:rPr lang="nb-NO" dirty="0"/>
              <a:t>Hva er mulig?</a:t>
            </a:r>
          </a:p>
          <a:p>
            <a:pPr lvl="1"/>
            <a:r>
              <a:rPr lang="nb-NO" dirty="0"/>
              <a:t>Tilgjengelig kunnskap/datamateriale</a:t>
            </a:r>
          </a:p>
          <a:p>
            <a:pPr lvl="1"/>
            <a:r>
              <a:rPr lang="nb-NO" dirty="0"/>
              <a:t>Etisk ok </a:t>
            </a:r>
            <a:r>
              <a:rPr lang="nb-NO" sz="1400" dirty="0"/>
              <a:t>(uten formell godkjennelse fra NSD)</a:t>
            </a:r>
          </a:p>
          <a:p>
            <a:pPr lvl="1"/>
            <a:r>
              <a:rPr lang="nb-NO" dirty="0"/>
              <a:t>Tid og sted</a:t>
            </a:r>
          </a:p>
          <a:p>
            <a:pPr lvl="1"/>
            <a:endParaRPr lang="nb-NO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879" y="1809751"/>
            <a:ext cx="4433487" cy="29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4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923C73-93C5-BF9B-6397-A23E0CC7528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5"/>
            <a:ext cx="5735956" cy="497284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Mange av </a:t>
            </a:r>
            <a:r>
              <a:rPr lang="en-US" dirty="0" err="1"/>
              <a:t>oss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typer</a:t>
            </a:r>
            <a:r>
              <a:rPr lang="en-US" dirty="0"/>
              <a:t> </a:t>
            </a:r>
            <a:r>
              <a:rPr lang="en-US" dirty="0" err="1"/>
              <a:t>synlige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ikke-synlige</a:t>
            </a:r>
            <a:r>
              <a:rPr lang="en-US" dirty="0"/>
              <a:t> former for </a:t>
            </a:r>
            <a:r>
              <a:rPr lang="en-US" dirty="0" err="1"/>
              <a:t>funksjonsvariasjon</a:t>
            </a:r>
            <a:r>
              <a:rPr lang="en-US" dirty="0"/>
              <a:t> </a:t>
            </a:r>
          </a:p>
          <a:p>
            <a:pPr lvl="1"/>
            <a:r>
              <a:rPr lang="en-US" sz="1500" dirty="0" err="1">
                <a:solidFill>
                  <a:srgbClr val="000000"/>
                </a:solidFill>
              </a:rPr>
              <a:t>Eks</a:t>
            </a:r>
            <a:r>
              <a:rPr lang="en-US" sz="1500" dirty="0">
                <a:solidFill>
                  <a:srgbClr val="000000"/>
                </a:solidFill>
              </a:rPr>
              <a:t>. </a:t>
            </a:r>
            <a:r>
              <a:rPr lang="en-US" sz="1500" dirty="0" err="1">
                <a:solidFill>
                  <a:srgbClr val="000000"/>
                </a:solidFill>
              </a:rPr>
              <a:t>dysleksi</a:t>
            </a:r>
            <a:r>
              <a:rPr lang="en-US" sz="1500" dirty="0">
                <a:solidFill>
                  <a:srgbClr val="000000"/>
                </a:solidFill>
              </a:rPr>
              <a:t>, ADD/ADHD, </a:t>
            </a:r>
            <a:r>
              <a:rPr lang="en-US" sz="1500" dirty="0" err="1">
                <a:solidFill>
                  <a:srgbClr val="000000"/>
                </a:solidFill>
              </a:rPr>
              <a:t>hørselsnedsettelse</a:t>
            </a:r>
            <a:r>
              <a:rPr lang="en-US" sz="1500" dirty="0">
                <a:solidFill>
                  <a:srgbClr val="000000"/>
                </a:solidFill>
              </a:rPr>
              <a:t> mm. </a:t>
            </a:r>
          </a:p>
          <a:p>
            <a:endParaRPr lang="en-US" dirty="0"/>
          </a:p>
          <a:p>
            <a:r>
              <a:rPr lang="en-US" dirty="0"/>
              <a:t>Å </a:t>
            </a:r>
            <a:r>
              <a:rPr lang="en-US" dirty="0" err="1"/>
              <a:t>skrive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lang </a:t>
            </a:r>
            <a:r>
              <a:rPr lang="en-US" dirty="0" err="1"/>
              <a:t>tekst</a:t>
            </a:r>
            <a:r>
              <a:rPr lang="en-US" dirty="0"/>
              <a:t> stiller </a:t>
            </a:r>
            <a:r>
              <a:rPr lang="en-US" dirty="0" err="1"/>
              <a:t>høye</a:t>
            </a:r>
            <a:r>
              <a:rPr lang="en-US" dirty="0"/>
              <a:t> </a:t>
            </a:r>
            <a:r>
              <a:rPr lang="en-US" dirty="0" err="1"/>
              <a:t>krav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organisering</a:t>
            </a:r>
            <a:r>
              <a:rPr lang="en-US" dirty="0"/>
              <a:t> av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arbeid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Reflekter</a:t>
            </a:r>
            <a:r>
              <a:rPr lang="en-US" dirty="0"/>
              <a:t> </a:t>
            </a:r>
            <a:r>
              <a:rPr lang="en-US" dirty="0" err="1"/>
              <a:t>rundt</a:t>
            </a:r>
            <a:r>
              <a:rPr lang="en-US" dirty="0"/>
              <a:t> </a:t>
            </a:r>
            <a:r>
              <a:rPr lang="en-US" dirty="0" err="1"/>
              <a:t>hvordan</a:t>
            </a:r>
            <a:r>
              <a:rPr lang="en-US" dirty="0"/>
              <a:t> du jobber best, </a:t>
            </a:r>
            <a:r>
              <a:rPr lang="en-US" dirty="0" err="1"/>
              <a:t>hvilke</a:t>
            </a:r>
            <a:r>
              <a:rPr lang="en-US" dirty="0"/>
              <a:t> </a:t>
            </a:r>
            <a:r>
              <a:rPr lang="en-US" dirty="0" err="1"/>
              <a:t>arbeidsoppgaver</a:t>
            </a:r>
            <a:r>
              <a:rPr lang="en-US" dirty="0"/>
              <a:t> du </a:t>
            </a:r>
            <a:r>
              <a:rPr lang="en-US" dirty="0" err="1"/>
              <a:t>syns</a:t>
            </a:r>
            <a:r>
              <a:rPr lang="en-US" dirty="0"/>
              <a:t> er </a:t>
            </a: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utfordrende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hvilken</a:t>
            </a:r>
            <a:r>
              <a:rPr lang="en-US" dirty="0"/>
              <a:t> type </a:t>
            </a:r>
            <a:r>
              <a:rPr lang="en-US" dirty="0" err="1"/>
              <a:t>hjelp</a:t>
            </a:r>
            <a:r>
              <a:rPr lang="en-US" dirty="0"/>
              <a:t> du </a:t>
            </a:r>
            <a:r>
              <a:rPr lang="en-US" dirty="0" err="1"/>
              <a:t>kan</a:t>
            </a:r>
            <a:r>
              <a:rPr lang="en-US" dirty="0"/>
              <a:t> ha </a:t>
            </a:r>
            <a:r>
              <a:rPr lang="en-US" dirty="0" err="1"/>
              <a:t>behov</a:t>
            </a:r>
            <a:r>
              <a:rPr lang="en-US" dirty="0"/>
              <a:t> for</a:t>
            </a:r>
          </a:p>
          <a:p>
            <a:pPr lvl="1"/>
            <a:r>
              <a:rPr lang="en-US" sz="1500" dirty="0" err="1">
                <a:solidFill>
                  <a:srgbClr val="000000"/>
                </a:solidFill>
              </a:rPr>
              <a:t>Skrivelab</a:t>
            </a:r>
            <a:r>
              <a:rPr lang="en-US" sz="1500" dirty="0">
                <a:solidFill>
                  <a:srgbClr val="000000"/>
                </a:solidFill>
              </a:rPr>
              <a:t>: </a:t>
            </a:r>
            <a:r>
              <a:rPr lang="en-US" sz="1500" dirty="0">
                <a:solidFill>
                  <a:srgbClr val="000000"/>
                </a:solidFill>
                <a:hlinkClick r:id="rId3"/>
              </a:rPr>
              <a:t>https://www.jus.uio.no/cell/ressurser/skrivelab/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sz="1500" dirty="0" err="1">
                <a:solidFill>
                  <a:srgbClr val="000000"/>
                </a:solidFill>
              </a:rPr>
              <a:t>Tilrettelegging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studiehverdagen</a:t>
            </a:r>
            <a:r>
              <a:rPr lang="en-US" sz="1500" dirty="0">
                <a:solidFill>
                  <a:srgbClr val="000000"/>
                </a:solidFill>
              </a:rPr>
              <a:t> - </a:t>
            </a:r>
            <a:r>
              <a:rPr lang="en-US" sz="1500" b="1" dirty="0" err="1">
                <a:solidFill>
                  <a:srgbClr val="000000"/>
                </a:solidFill>
              </a:rPr>
              <a:t>søknadsfrist</a:t>
            </a:r>
            <a:r>
              <a:rPr lang="en-US" sz="1500" b="1" dirty="0">
                <a:solidFill>
                  <a:srgbClr val="000000"/>
                </a:solidFill>
              </a:rPr>
              <a:t> 1. </a:t>
            </a:r>
            <a:r>
              <a:rPr lang="en-US" sz="1500" b="1" dirty="0" err="1">
                <a:solidFill>
                  <a:srgbClr val="000000"/>
                </a:solidFill>
              </a:rPr>
              <a:t>feb</a:t>
            </a:r>
            <a:r>
              <a:rPr lang="en-US" sz="1500" b="1" dirty="0">
                <a:solidFill>
                  <a:srgbClr val="000000"/>
                </a:solidFill>
              </a:rPr>
              <a:t> for </a:t>
            </a:r>
            <a:r>
              <a:rPr lang="en-US" sz="1500" b="1" dirty="0" err="1">
                <a:solidFill>
                  <a:srgbClr val="000000"/>
                </a:solidFill>
              </a:rPr>
              <a:t>vårsemesteret</a:t>
            </a:r>
            <a:r>
              <a:rPr lang="en-US" sz="1500" dirty="0">
                <a:solidFill>
                  <a:srgbClr val="000000"/>
                </a:solidFill>
              </a:rPr>
              <a:t>: </a:t>
            </a:r>
            <a:r>
              <a:rPr lang="en-US" sz="1500" dirty="0">
                <a:solidFill>
                  <a:srgbClr val="000000"/>
                </a:solidFill>
                <a:hlinkClick r:id="rId4"/>
              </a:rPr>
              <a:t>https://www.uio.no/studier/tilrettelegging-permisjon/tilrettelegging-studiehverdagen/index.html</a:t>
            </a:r>
            <a:endParaRPr lang="en-US" sz="1500" dirty="0">
              <a:solidFill>
                <a:srgbClr val="000000"/>
              </a:solidFill>
            </a:endParaRPr>
          </a:p>
          <a:p>
            <a:endParaRPr lang="en-US" dirty="0"/>
          </a:p>
          <a:p>
            <a:pPr lvl="1"/>
            <a:endParaRPr lang="nb-NO" sz="1500" dirty="0">
              <a:solidFill>
                <a:srgbClr val="000000"/>
              </a:solidFill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7C0A3D55-F152-6C6F-C028-3EEF0C6F6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98C2-153F-386E-B484-509A6563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3299992-9CF5-9B44-4904-27E04F9A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en-US" dirty="0" err="1"/>
              <a:t>Funksjonsvariasjon</a:t>
            </a:r>
            <a:r>
              <a:rPr lang="en-US" dirty="0"/>
              <a:t> </a:t>
            </a:r>
            <a:endParaRPr lang="nb-NO" dirty="0"/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E7C88321-0253-1E53-54CB-D9FE2DC41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49" y="1277406"/>
            <a:ext cx="5640705" cy="442795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334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9EB0AEC-FAF0-32E5-26C5-73A48D385939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b-NO" sz="2000" dirty="0">
              <a:hlinkClick r:id="rId3"/>
            </a:endParaRPr>
          </a:p>
          <a:p>
            <a:r>
              <a:rPr lang="nb-NO" sz="2000" dirty="0">
                <a:hlinkClick r:id="rId3"/>
              </a:rPr>
              <a:t>https://www.uio.no/studier/emner/jus/ikrs/KRIM2101/</a:t>
            </a:r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Canvas (legger ut informasjon fortløpende)</a:t>
            </a:r>
          </a:p>
          <a:p>
            <a:endParaRPr lang="nb-NO" sz="2000" dirty="0"/>
          </a:p>
          <a:p>
            <a:r>
              <a:rPr lang="nb-NO" sz="2000" dirty="0" err="1"/>
              <a:t>Inspera</a:t>
            </a:r>
            <a:r>
              <a:rPr lang="nb-NO" sz="2000" dirty="0"/>
              <a:t> </a:t>
            </a:r>
            <a:r>
              <a:rPr lang="nb-NO" sz="2000"/>
              <a:t>(eksamen)</a:t>
            </a:r>
            <a:endParaRPr lang="nb-NO" sz="2000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1EFA94B-33E9-452E-A730-BC4F83CD9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A118957-820F-0A61-C3A8-ED1E96AC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FB278E7D-599D-135C-7AE2-54A1D3BC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om emnet</a:t>
            </a:r>
          </a:p>
        </p:txBody>
      </p:sp>
    </p:spTree>
    <p:extLst>
      <p:ext uri="{BB962C8B-B14F-4D97-AF65-F5344CB8AC3E}">
        <p14:creationId xmlns:p14="http://schemas.microsoft.com/office/powerpoint/2010/main" val="3200397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124" y="1929283"/>
            <a:ext cx="3024388" cy="263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8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8050" y="1363645"/>
            <a:ext cx="545587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nb-NO" sz="2000" dirty="0"/>
              <a:t>Neste gang: </a:t>
            </a:r>
          </a:p>
          <a:p>
            <a:pPr algn="ctr">
              <a:spcAft>
                <a:spcPts val="1800"/>
              </a:spcAft>
            </a:pPr>
            <a:endParaRPr lang="nb-NO" sz="2000" dirty="0"/>
          </a:p>
          <a:p>
            <a:pPr algn="ctr">
              <a:spcAft>
                <a:spcPts val="1200"/>
              </a:spcAft>
            </a:pPr>
            <a:r>
              <a:rPr lang="nb-NO" sz="3600" b="1" dirty="0"/>
              <a:t>Valg av tema</a:t>
            </a:r>
          </a:p>
          <a:p>
            <a:pPr algn="ctr">
              <a:spcAft>
                <a:spcPts val="1800"/>
              </a:spcAft>
            </a:pPr>
            <a:r>
              <a:rPr lang="nb-NO" sz="2400" dirty="0"/>
              <a:t>Det å utforme et prosjekt</a:t>
            </a:r>
            <a:endParaRPr lang="nb-NO" sz="400" dirty="0"/>
          </a:p>
          <a:p>
            <a:pPr algn="ctr">
              <a:spcAft>
                <a:spcPts val="1200"/>
              </a:spcAft>
            </a:pPr>
            <a:endParaRPr lang="nb-NO" sz="2000" i="1" dirty="0"/>
          </a:p>
          <a:p>
            <a:pPr algn="ctr">
              <a:spcAft>
                <a:spcPts val="1200"/>
              </a:spcAft>
            </a:pPr>
            <a:r>
              <a:rPr lang="nb-NO" sz="2000" b="1" i="1" dirty="0"/>
              <a:t>Mandag 08.01.24</a:t>
            </a:r>
          </a:p>
          <a:p>
            <a:pPr algn="ctr">
              <a:spcAft>
                <a:spcPts val="1200"/>
              </a:spcAft>
            </a:pPr>
            <a:r>
              <a:rPr lang="nb-NO" sz="2000" b="1" i="1" dirty="0"/>
              <a:t>Aud 2, DJ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0598" y="2432242"/>
            <a:ext cx="4108988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nb-NO" sz="3600" b="1" dirty="0">
                <a:solidFill>
                  <a:prstClr val="black"/>
                </a:solidFill>
              </a:rPr>
              <a:t>Valg av tema</a:t>
            </a:r>
          </a:p>
          <a:p>
            <a:pPr lvl="0" algn="ctr">
              <a:spcAft>
                <a:spcPts val="1800"/>
              </a:spcAft>
            </a:pPr>
            <a:r>
              <a:rPr lang="nb-NO" sz="2400" dirty="0">
                <a:solidFill>
                  <a:prstClr val="black"/>
                </a:solidFill>
              </a:rPr>
              <a:t>Det å utforme et prosjekt</a:t>
            </a:r>
            <a:endParaRPr lang="nb-NO" sz="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2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53479" y="2627727"/>
            <a:ext cx="5214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/>
              <a:t>Om emnet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049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Våren 2024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0"/>
          </p:nvPr>
        </p:nvSpPr>
        <p:spPr>
          <a:xfrm>
            <a:off x="360044" y="1127095"/>
            <a:ext cx="7258929" cy="1874900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</a:pPr>
            <a:r>
              <a:rPr lang="nb-NO" sz="2000" b="1" dirty="0">
                <a:solidFill>
                  <a:prstClr val="black"/>
                </a:solidFill>
                <a:latin typeface="Calibri" panose="020F0502020204030204"/>
              </a:rPr>
              <a:t> Forelesninger</a:t>
            </a:r>
          </a:p>
          <a:p>
            <a:pPr marL="397834" lvl="1" indent="0" defTabSz="914400">
              <a:spcBef>
                <a:spcPts val="0"/>
              </a:spcBef>
            </a:pPr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 8. januar: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Forelesning 1 – Valg av tema</a:t>
            </a:r>
            <a:endParaRPr lang="nb-NO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marL="397834" lvl="1" indent="0" defTabSz="914400">
              <a:spcBef>
                <a:spcPts val="0"/>
              </a:spcBef>
            </a:pPr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 15. januar: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Forelesning 2 – Prosjektbeskrivelse</a:t>
            </a:r>
          </a:p>
          <a:p>
            <a:pPr marL="397834" lvl="1" indent="0" defTabSz="914400">
              <a:spcBef>
                <a:spcPts val="0"/>
              </a:spcBef>
            </a:pPr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 5. februar: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Forelesning 3 - Metode</a:t>
            </a:r>
          </a:p>
          <a:p>
            <a:pPr marL="397834" lvl="1" indent="0" defTabSz="914400">
              <a:spcBef>
                <a:spcPts val="0"/>
              </a:spcBef>
            </a:pPr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 4. mars: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Forelesning 4 – Analyse og diskusjon</a:t>
            </a:r>
          </a:p>
          <a:p>
            <a:pPr marL="397834" lvl="1" indent="0" defTabSz="914400">
              <a:spcBef>
                <a:spcPts val="0"/>
              </a:spcBef>
            </a:pPr>
            <a:endParaRPr lang="nb-NO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397834" lvl="1" indent="0" defTabSz="914400">
              <a:spcBef>
                <a:spcPts val="0"/>
              </a:spcBef>
            </a:pPr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 Kommer på </a:t>
            </a:r>
            <a:r>
              <a:rPr lang="nb-NO" sz="1600" b="1" dirty="0" err="1">
                <a:solidFill>
                  <a:prstClr val="black"/>
                </a:solidFill>
                <a:latin typeface="Calibri" panose="020F0502020204030204"/>
              </a:rPr>
              <a:t>SkriveLab</a:t>
            </a:r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Bibliotekkurs (problemstilling, søkemetode, referanser)</a:t>
            </a:r>
            <a:endParaRPr lang="nb-NO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60044" y="3232691"/>
            <a:ext cx="7258929" cy="1245996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</a:pPr>
            <a:r>
              <a:rPr lang="nb-NO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2000" b="1" dirty="0">
                <a:solidFill>
                  <a:prstClr val="black"/>
                </a:solidFill>
                <a:latin typeface="Calibri" panose="020F0502020204030204"/>
              </a:rPr>
              <a:t>Veiledninger</a:t>
            </a:r>
          </a:p>
          <a:p>
            <a:pPr marL="397834" lvl="1" indent="0" defTabSz="914400">
              <a:spcBef>
                <a:spcPts val="0"/>
              </a:spcBef>
            </a:pPr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7 timer fordelt på ca. 3 gruppeveiledninger og 2 individuelle</a:t>
            </a:r>
          </a:p>
          <a:p>
            <a:pPr marL="397834" lvl="1" indent="0" defTabSz="914400">
              <a:spcBef>
                <a:spcPts val="0"/>
              </a:spcBef>
            </a:pPr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Veiledere fordeles i slutten av januar/starten av februar</a:t>
            </a:r>
            <a:r>
              <a:rPr lang="nb-NO" sz="1600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  </a:t>
            </a:r>
          </a:p>
          <a:p>
            <a:pPr marL="397834" lvl="1" indent="0" defTabSz="914400">
              <a:spcBef>
                <a:spcPts val="0"/>
              </a:spcBef>
            </a:pPr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Grupper: ca. 4-5 studenter med lignende tema</a:t>
            </a:r>
            <a:endParaRPr lang="nb-NO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9207" y="1816185"/>
            <a:ext cx="3797160" cy="2369880"/>
          </a:xfrm>
          <a:prstGeom prst="rect">
            <a:avLst/>
          </a:prstGeom>
          <a:solidFill>
            <a:srgbClr val="CEFFD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nb-NO" sz="2000" b="1" dirty="0">
                <a:solidFill>
                  <a:prstClr val="black"/>
                </a:solidFill>
                <a:latin typeface="Calibri" panose="020F0502020204030204"/>
              </a:rPr>
              <a:t>FRISTER:</a:t>
            </a:r>
          </a:p>
          <a:p>
            <a:pPr lvl="1" defTabSz="914400"/>
            <a:endParaRPr lang="nb-NO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 defTabSz="914400"/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Fredag 20. januar: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Prosjektskisse</a:t>
            </a:r>
          </a:p>
          <a:p>
            <a:pPr lvl="1" defTabSz="914400"/>
            <a:endParaRPr lang="nb-NO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 defTabSz="914400"/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Mandag 15. mai kl. 13: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Fordypningsoppgaven</a:t>
            </a:r>
          </a:p>
          <a:p>
            <a:pPr lvl="1" defTabSz="914400"/>
            <a:endParaRPr lang="nb-NO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lvl="1" defTabSz="914400"/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5. juni – 6. juni: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Muntlig eksamen</a:t>
            </a:r>
          </a:p>
          <a:p>
            <a:pPr lvl="1" defTabSz="914400"/>
            <a:endParaRPr lang="nb-NO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07557" y="4737936"/>
            <a:ext cx="7211416" cy="1245996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</a:pPr>
            <a:r>
              <a:rPr lang="nb-NO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2000" b="1" dirty="0">
                <a:solidFill>
                  <a:prstClr val="black"/>
                </a:solidFill>
                <a:latin typeface="Calibri" panose="020F0502020204030204"/>
              </a:rPr>
              <a:t>Hva lærer du?</a:t>
            </a:r>
          </a:p>
          <a:p>
            <a:pPr marL="397834" lvl="1" indent="0" defTabSz="914400">
              <a:spcBef>
                <a:spcPts val="0"/>
              </a:spcBef>
            </a:pPr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Skrive en vitenskapelig oppgave (og alt det innebærer)</a:t>
            </a:r>
          </a:p>
          <a:p>
            <a:pPr marL="397834" lvl="1" indent="0" defTabSz="914400">
              <a:spcBef>
                <a:spcPts val="0"/>
              </a:spcBef>
            </a:pPr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Gi og motta tilbakemeldinger om skriftlig produkt</a:t>
            </a:r>
          </a:p>
          <a:p>
            <a:pPr marL="397834" lvl="1" indent="0" defTabSz="914400">
              <a:spcBef>
                <a:spcPts val="0"/>
              </a:spcBef>
            </a:pPr>
            <a:r>
              <a:rPr lang="nb-NO" sz="1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Se emnesiden: 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https://www.uio.no/studier/emner/jus/ikrs/KRIM2101/</a:t>
            </a:r>
            <a:r>
              <a:rPr lang="nb-NO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3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Formelle krav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360043" y="1082726"/>
            <a:ext cx="5998553" cy="494749"/>
          </a:xfrm>
        </p:spPr>
        <p:txBody>
          <a:bodyPr/>
          <a:lstStyle/>
          <a:p>
            <a:r>
              <a:rPr lang="nb-NO" dirty="0"/>
              <a:t>KRIM2101 Fordypningsoppgave i kriminologi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6116956" cy="4301103"/>
          </a:xfrm>
        </p:spPr>
        <p:txBody>
          <a:bodyPr/>
          <a:lstStyle/>
          <a:p>
            <a:r>
              <a:rPr lang="nb-NO" dirty="0"/>
              <a:t>8000-12000 ord (ca. 20-30 sider)</a:t>
            </a:r>
          </a:p>
          <a:p>
            <a:pPr lvl="1"/>
            <a:r>
              <a:rPr lang="nb-NO" dirty="0"/>
              <a:t>Referansestil: Harvard eller APA (i tekst)</a:t>
            </a:r>
          </a:p>
          <a:p>
            <a:r>
              <a:rPr lang="nb-NO" dirty="0"/>
              <a:t>Muntlig eksamen</a:t>
            </a:r>
          </a:p>
          <a:p>
            <a:r>
              <a:rPr lang="nb-NO" dirty="0"/>
              <a:t>Selvvalgt pensum</a:t>
            </a:r>
          </a:p>
          <a:p>
            <a:pPr lvl="1"/>
            <a:r>
              <a:rPr lang="nb-NO" dirty="0"/>
              <a:t>750 sider faglitteratur</a:t>
            </a:r>
          </a:p>
          <a:p>
            <a:pPr lvl="1"/>
            <a:r>
              <a:rPr lang="nb-NO" dirty="0"/>
              <a:t>Hvorav 250 sider metode</a:t>
            </a:r>
          </a:p>
          <a:p>
            <a:endParaRPr lang="nb-NO" dirty="0"/>
          </a:p>
          <a:p>
            <a:r>
              <a:rPr lang="nb-NO" dirty="0"/>
              <a:t>Innlevering av prosjektbeskrivelse for å få tildelt veileder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876" y="1757499"/>
            <a:ext cx="3124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0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53479" y="2627727"/>
            <a:ext cx="5214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/>
              <a:t>Å skrive en bacheloroppgave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659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44" y="360045"/>
            <a:ext cx="5956350" cy="542658"/>
          </a:xfrm>
        </p:spPr>
        <p:txBody>
          <a:bodyPr/>
          <a:lstStyle/>
          <a:p>
            <a:r>
              <a:rPr lang="nb-NO" dirty="0"/>
              <a:t>En fordypningsoppgave: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0"/>
          </p:nvPr>
        </p:nvSpPr>
        <p:spPr>
          <a:xfrm>
            <a:off x="0" y="1029583"/>
            <a:ext cx="7023798" cy="4824524"/>
          </a:xfrm>
        </p:spPr>
        <p:txBody>
          <a:bodyPr/>
          <a:lstStyle/>
          <a:p>
            <a:pPr lvl="1"/>
            <a:r>
              <a:rPr lang="nb-NO" b="1" dirty="0"/>
              <a:t>Vitenskapelig oppgave</a:t>
            </a:r>
          </a:p>
          <a:p>
            <a:pPr lvl="2"/>
            <a:r>
              <a:rPr lang="nb-NO" sz="1800" dirty="0"/>
              <a:t>Systematisk innhenting av informasjon </a:t>
            </a:r>
            <a:r>
              <a:rPr lang="nb-NO" sz="1400" dirty="0"/>
              <a:t>(metode)</a:t>
            </a:r>
          </a:p>
          <a:p>
            <a:pPr lvl="2"/>
            <a:r>
              <a:rPr lang="nb-NO" sz="1800" dirty="0"/>
              <a:t>Systematisering av informasjonen </a:t>
            </a:r>
            <a:r>
              <a:rPr lang="nb-NO" sz="1400" dirty="0"/>
              <a:t>(analyse)</a:t>
            </a:r>
          </a:p>
          <a:p>
            <a:pPr lvl="2"/>
            <a:r>
              <a:rPr lang="nb-NO" sz="1800" dirty="0"/>
              <a:t>Bruk av teori og eksisterende forskning for å forstå det </a:t>
            </a:r>
            <a:r>
              <a:rPr lang="nb-NO" sz="1400" dirty="0"/>
              <a:t>(analyse/diskusjon)</a:t>
            </a:r>
          </a:p>
          <a:p>
            <a:pPr lvl="1"/>
            <a:endParaRPr lang="nb-NO" sz="1400" dirty="0"/>
          </a:p>
          <a:p>
            <a:pPr lvl="1"/>
            <a:r>
              <a:rPr lang="nb-NO" b="1" dirty="0"/>
              <a:t>Forskningsmetode</a:t>
            </a:r>
          </a:p>
          <a:p>
            <a:pPr lvl="1"/>
            <a:r>
              <a:rPr lang="nb-NO" b="1" dirty="0"/>
              <a:t>Forskningsetikk</a:t>
            </a:r>
          </a:p>
          <a:p>
            <a:pPr lvl="1"/>
            <a:endParaRPr lang="nb-NO" sz="1400" dirty="0"/>
          </a:p>
          <a:p>
            <a:pPr lvl="1"/>
            <a:r>
              <a:rPr lang="nb-NO" b="1" dirty="0"/>
              <a:t>Teori og eksisterende forskning</a:t>
            </a:r>
          </a:p>
          <a:p>
            <a:pPr lvl="2"/>
            <a:r>
              <a:rPr lang="nb-NO" sz="1800" dirty="0"/>
              <a:t>Fra tidligere pensum</a:t>
            </a:r>
          </a:p>
          <a:p>
            <a:pPr lvl="2"/>
            <a:r>
              <a:rPr lang="nb-NO" sz="1800" dirty="0"/>
              <a:t>Selvvalgt pensum på 750 sider</a:t>
            </a:r>
            <a:endParaRPr lang="nb-NO" sz="1800" i="1" dirty="0"/>
          </a:p>
          <a:p>
            <a:pPr lvl="2"/>
            <a:r>
              <a:rPr lang="nb-NO" sz="1800" dirty="0"/>
              <a:t>Ikke bare klassikere/store teorier – se også etter teori i andre tidligere pensumtekster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934" y="720410"/>
            <a:ext cx="3899284" cy="2599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934" y="3441845"/>
            <a:ext cx="3903459" cy="25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43" y="360045"/>
            <a:ext cx="7738927" cy="542658"/>
          </a:xfrm>
        </p:spPr>
        <p:txBody>
          <a:bodyPr/>
          <a:lstStyle/>
          <a:p>
            <a:r>
              <a:rPr lang="nb-NO" dirty="0"/>
              <a:t>Visse begrensninger og muligheter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0"/>
          </p:nvPr>
        </p:nvSpPr>
        <p:spPr>
          <a:xfrm>
            <a:off x="360043" y="1085300"/>
            <a:ext cx="6553222" cy="5259758"/>
          </a:xfrm>
        </p:spPr>
        <p:txBody>
          <a:bodyPr/>
          <a:lstStyle/>
          <a:p>
            <a:r>
              <a:rPr lang="nb-NO" sz="2000" dirty="0"/>
              <a:t>Bacheloroppgave</a:t>
            </a:r>
          </a:p>
          <a:p>
            <a:pPr lvl="1"/>
            <a:r>
              <a:rPr lang="nb-NO" sz="1800" dirty="0"/>
              <a:t>Begrenset antall ord og tid</a:t>
            </a:r>
          </a:p>
          <a:p>
            <a:pPr lvl="1"/>
            <a:r>
              <a:rPr lang="nb-NO" sz="1800" dirty="0"/>
              <a:t>Kun datamateriale som ikke har behov for Sikt-søknad (f.eks. ikke intervjuer eller observasjoner som er personsensitivt/identifiserer personer)</a:t>
            </a:r>
          </a:p>
          <a:p>
            <a:pPr lvl="1"/>
            <a:endParaRPr lang="nb-NO" sz="1000" dirty="0"/>
          </a:p>
          <a:p>
            <a:r>
              <a:rPr lang="nb-NO" sz="2000" dirty="0"/>
              <a:t>MANGE MULIGHETER!</a:t>
            </a:r>
          </a:p>
          <a:p>
            <a:pPr lvl="1"/>
            <a:r>
              <a:rPr lang="nb-NO" sz="1800" dirty="0"/>
              <a:t>Eksisterende forskningslitteratur</a:t>
            </a:r>
          </a:p>
          <a:p>
            <a:pPr lvl="2"/>
            <a:r>
              <a:rPr lang="nb-NO" sz="1600" dirty="0"/>
              <a:t>Oppsummering av forskning, sammenligning på tvers av *noe*, for å forstå nye fenomen/problemstillinger, osv.</a:t>
            </a:r>
          </a:p>
          <a:p>
            <a:pPr lvl="1"/>
            <a:r>
              <a:rPr lang="nb-NO" sz="1800" dirty="0"/>
              <a:t>Empiri</a:t>
            </a:r>
          </a:p>
          <a:p>
            <a:pPr lvl="2"/>
            <a:r>
              <a:rPr lang="nb-NO" sz="1600" dirty="0"/>
              <a:t>Samle inn eget datamateriale for å belyse et fenomen/problemstilling</a:t>
            </a:r>
            <a:endParaRPr lang="nb-NO" sz="1800" dirty="0"/>
          </a:p>
          <a:p>
            <a:pPr lvl="1"/>
            <a:r>
              <a:rPr lang="nb-NO" sz="1800" dirty="0"/>
              <a:t>Teori</a:t>
            </a:r>
          </a:p>
          <a:p>
            <a:pPr lvl="2"/>
            <a:r>
              <a:rPr lang="nb-NO" sz="1600" dirty="0"/>
              <a:t>Diskutere fenomener/problemstillinger kun ut ifra teori, diskutere teorier opp mot hverandre osv.</a:t>
            </a:r>
          </a:p>
          <a:p>
            <a:pPr lvl="1"/>
            <a:endParaRPr lang="nb-NO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922" y="2008022"/>
            <a:ext cx="3671977" cy="24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2351291" y="1632233"/>
            <a:ext cx="2653846" cy="1076422"/>
          </a:xfrm>
        </p:spPr>
        <p:txBody>
          <a:bodyPr/>
          <a:lstStyle/>
          <a:p>
            <a:r>
              <a:rPr lang="nb-NO" sz="2400" u="sng" dirty="0"/>
              <a:t>Medieoppslag: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Bruk av begreper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Bilder, overskrifter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Sammenligne medier</a:t>
            </a: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6578361" y="1632233"/>
            <a:ext cx="4484246" cy="16082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u="sng" dirty="0"/>
              <a:t>Offentlige dokumenter: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Norges offentlige utredninger (</a:t>
            </a:r>
            <a:r>
              <a:rPr lang="nb-NO" dirty="0" err="1"/>
              <a:t>NOUer</a:t>
            </a:r>
            <a:r>
              <a:rPr lang="nb-NO" dirty="0"/>
              <a:t>)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Rapporter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Stortingsmeldinger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Lovendringer</a:t>
            </a:r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2351291" y="3645011"/>
            <a:ext cx="2653846" cy="16328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u="sng" dirty="0"/>
              <a:t>Populærkultur: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Dokumentarer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TV-serier/filmer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Musikk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Bøker</a:t>
            </a:r>
          </a:p>
        </p:txBody>
      </p:sp>
      <p:sp>
        <p:nvSpPr>
          <p:cNvPr id="11" name="Subtitle 6"/>
          <p:cNvSpPr txBox="1">
            <a:spLocks/>
          </p:cNvSpPr>
          <p:nvPr/>
        </p:nvSpPr>
        <p:spPr>
          <a:xfrm>
            <a:off x="6578362" y="3645011"/>
            <a:ext cx="2966691" cy="16328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u="sng" dirty="0"/>
              <a:t>Sosiale medier: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Politiet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Offentlige instanser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Fenomener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nb-NO" dirty="0"/>
              <a:t>Medieselskapene</a:t>
            </a:r>
          </a:p>
          <a:p>
            <a:pPr marL="285750" indent="-285750">
              <a:buFontTx/>
              <a:buChar char="-"/>
            </a:pPr>
            <a:endParaRPr lang="nb-NO" sz="2400" dirty="0"/>
          </a:p>
        </p:txBody>
      </p:sp>
      <p:sp>
        <p:nvSpPr>
          <p:cNvPr id="13" name="Subtitle 6"/>
          <p:cNvSpPr txBox="1">
            <a:spLocks/>
          </p:cNvSpPr>
          <p:nvPr/>
        </p:nvSpPr>
        <p:spPr>
          <a:xfrm>
            <a:off x="4667479" y="5477679"/>
            <a:ext cx="2198542" cy="4947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Og mye mer </a:t>
            </a:r>
            <a:r>
              <a:rPr lang="nb-NO" sz="2400" dirty="0">
                <a:sym typeface="Wingdings" panose="05000000000000000000" pitchFamily="2" charset="2"/>
              </a:rPr>
              <a:t> </a:t>
            </a:r>
            <a:endParaRPr lang="nb-NO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30362" y="626349"/>
            <a:ext cx="10835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Eksempler på mulig datamateriale (som ikke krever Sikt-søknad)</a:t>
            </a:r>
          </a:p>
        </p:txBody>
      </p:sp>
    </p:spTree>
    <p:extLst>
      <p:ext uri="{BB962C8B-B14F-4D97-AF65-F5344CB8AC3E}">
        <p14:creationId xmlns:p14="http://schemas.microsoft.com/office/powerpoint/2010/main" val="142840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7547" y="3007555"/>
            <a:ext cx="5214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/>
              <a:t>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5613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911B26-910F-441A-86DA-EE10B465B6D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5a9c032-1c21-4297-bc4a-1b0e359a6c15"/>
    <ds:schemaRef ds:uri="e5e35b8c-bb2a-40e7-acd7-beed1d1f14b8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D1D2A2B-90F2-4F7A-A7C8-3D551B2C6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1568</TotalTime>
  <Words>934</Words>
  <Application>Microsoft Office PowerPoint</Application>
  <PresentationFormat>Widescreen</PresentationFormat>
  <Paragraphs>217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Arial, sans-serif</vt:lpstr>
      <vt:lpstr>Calibri</vt:lpstr>
      <vt:lpstr>Wingdings</vt:lpstr>
      <vt:lpstr>Office Theme</vt:lpstr>
      <vt:lpstr>think-cell Slide</vt:lpstr>
      <vt:lpstr>Fordypningsoppgave i kriminologi</vt:lpstr>
      <vt:lpstr>PowerPoint Presentation</vt:lpstr>
      <vt:lpstr>Våren 2024</vt:lpstr>
      <vt:lpstr>Formelle krav</vt:lpstr>
      <vt:lpstr>PowerPoint Presentation</vt:lpstr>
      <vt:lpstr>En fordypningsoppgave:</vt:lpstr>
      <vt:lpstr>Visse begrensninger og muligheter</vt:lpstr>
      <vt:lpstr>PowerPoint Presentation</vt:lpstr>
      <vt:lpstr>PowerPoint Presentation</vt:lpstr>
      <vt:lpstr>Hva kan dere skrive om?</vt:lpstr>
      <vt:lpstr>Hva forskes på? Eksempler internt på IKRS</vt:lpstr>
      <vt:lpstr>Noen datakilder</vt:lpstr>
      <vt:lpstr>PowerPoint Presentation</vt:lpstr>
      <vt:lpstr>PowerPoint Presentation</vt:lpstr>
      <vt:lpstr>Det viktigste?</vt:lpstr>
      <vt:lpstr>Funksjonsvariasjon </vt:lpstr>
      <vt:lpstr>Informasjon om emnet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KRIM1100</dc:title>
  <dc:creator>Silje Anderdal Bakken</dc:creator>
  <cp:lastModifiedBy>Kaja Santelmann</cp:lastModifiedBy>
  <cp:revision>80</cp:revision>
  <cp:lastPrinted>2023-12-14T11:56:35Z</cp:lastPrinted>
  <dcterms:created xsi:type="dcterms:W3CDTF">2022-08-09T09:02:40Z</dcterms:created>
  <dcterms:modified xsi:type="dcterms:W3CDTF">2023-12-15T06:49:11Z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