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9" r:id="rId4"/>
    <p:sldId id="257" r:id="rId5"/>
    <p:sldId id="265" r:id="rId6"/>
    <p:sldId id="264" r:id="rId7"/>
    <p:sldId id="262" r:id="rId8"/>
    <p:sldId id="263" r:id="rId9"/>
    <p:sldId id="268" r:id="rId10"/>
    <p:sldId id="271" r:id="rId11"/>
    <p:sldId id="260" r:id="rId12"/>
    <p:sldId id="267" r:id="rId13"/>
    <p:sldId id="266" r:id="rId14"/>
    <p:sldId id="272" r:id="rId15"/>
    <p:sldId id="270" r:id="rId16"/>
    <p:sldId id="258" r:id="rId17"/>
    <p:sldId id="273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F1F88-130E-4CE4-9FE9-4E8815C451D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87B15-EC93-4469-84C5-57777DD6D22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50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79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33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577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163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40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3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93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063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4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7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12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D631-7850-4AD5-953F-64B1142910F5}" type="datetimeFigureOut">
              <a:rPr lang="nb-NO" smtClean="0"/>
              <a:t>28.02.2020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ECB2-CDDF-4E58-8518-6D13B9DF60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b.uio.no/fag/samfunn-politikk/sosiologi/" TargetMode="External"/><Relationship Id="rId2" Type="http://schemas.openxmlformats.org/officeDocument/2006/relationships/hyperlink" Target="http://www.ub.uio.n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6pdg3uAPA" TargetMode="External"/><Relationship Id="rId2" Type="http://schemas.openxmlformats.org/officeDocument/2006/relationships/hyperlink" Target="https://www.icpsr.umich.edu/files/instructors/How_to_Read_a_Journal_Article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pp.uio.no/ub/ujur/l-skjem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igrieo@ub.uio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0511253.2012.7306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dnett.n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okogskriv.no/soking/soketeknikk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8261/issn.2387-3299-2017-02-0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654378"/>
            <a:ext cx="9144000" cy="2387600"/>
          </a:xfrm>
        </p:spPr>
        <p:txBody>
          <a:bodyPr>
            <a:normAutofit/>
          </a:bodyPr>
          <a:lstStyle/>
          <a:p>
            <a:r>
              <a:rPr lang="nb-NO" dirty="0"/>
              <a:t>Hvordan finne litteratur til </a:t>
            </a:r>
            <a:r>
              <a:rPr lang="nb-NO" dirty="0" smtClean="0"/>
              <a:t>fordypningsoppgaven </a:t>
            </a:r>
            <a:br>
              <a:rPr lang="nb-NO" dirty="0" smtClean="0"/>
            </a:br>
            <a:endParaRPr lang="nb-NO" sz="4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291995"/>
            <a:ext cx="9144000" cy="165576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Sigrid E. Østbye</a:t>
            </a:r>
          </a:p>
          <a:p>
            <a:r>
              <a:rPr lang="nb-NO" sz="2000" dirty="0" smtClean="0"/>
              <a:t>Juridisk bibliotek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061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 å dokumentere resultatene dine!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Skriv ned hvilke søkeord du har brukt og hvilke databaser du har søkt i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Ha </a:t>
            </a:r>
            <a:r>
              <a:rPr lang="nb-NO" dirty="0"/>
              <a:t>et dokument med oversikt over </a:t>
            </a:r>
            <a:r>
              <a:rPr lang="nb-NO" dirty="0" smtClean="0"/>
              <a:t>litteraturen </a:t>
            </a:r>
            <a:r>
              <a:rPr lang="nb-NO" dirty="0"/>
              <a:t>du har </a:t>
            </a:r>
            <a:r>
              <a:rPr lang="nb-NO" dirty="0" smtClean="0"/>
              <a:t>funnet</a:t>
            </a:r>
          </a:p>
          <a:p>
            <a:r>
              <a:rPr lang="nb-NO" dirty="0" smtClean="0"/>
              <a:t>Last ned artiklene og lagre dem på ett sted</a:t>
            </a:r>
          </a:p>
          <a:p>
            <a:r>
              <a:rPr lang="nb-NO" dirty="0" smtClean="0"/>
              <a:t>Noen databaser lar deg lagre søkehistorikk og laste ned referanser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00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Dokumenter søket underveis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04356"/>
            <a:ext cx="10515600" cy="4572607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Søk i </a:t>
            </a:r>
            <a:r>
              <a:rPr lang="nb-NO" sz="2400" dirty="0" err="1" smtClean="0"/>
              <a:t>Sociological</a:t>
            </a:r>
            <a:r>
              <a:rPr lang="nb-NO" sz="2400" dirty="0" smtClean="0"/>
              <a:t> </a:t>
            </a:r>
            <a:r>
              <a:rPr lang="nb-NO" sz="2400" dirty="0" err="1" smtClean="0"/>
              <a:t>abstracts</a:t>
            </a:r>
            <a:r>
              <a:rPr lang="nb-NO" sz="2400" dirty="0" smtClean="0"/>
              <a:t> 28.02.2020</a:t>
            </a:r>
            <a:endParaRPr lang="nb-NO" sz="2400" dirty="0"/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11722"/>
              </p:ext>
            </p:extLst>
          </p:nvPr>
        </p:nvGraphicFramePr>
        <p:xfrm>
          <a:off x="671946" y="2942706"/>
          <a:ext cx="10375669" cy="609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26">
                  <a:extLst>
                    <a:ext uri="{9D8B030D-6E8A-4147-A177-3AD203B41FA5}">
                      <a16:colId xmlns:a16="http://schemas.microsoft.com/office/drawing/2014/main" val="246835738"/>
                    </a:ext>
                  </a:extLst>
                </a:gridCol>
                <a:gridCol w="5403273">
                  <a:extLst>
                    <a:ext uri="{9D8B030D-6E8A-4147-A177-3AD203B41FA5}">
                      <a16:colId xmlns:a16="http://schemas.microsoft.com/office/drawing/2014/main" val="1962881266"/>
                    </a:ext>
                  </a:extLst>
                </a:gridCol>
                <a:gridCol w="1230283">
                  <a:extLst>
                    <a:ext uri="{9D8B030D-6E8A-4147-A177-3AD203B41FA5}">
                      <a16:colId xmlns:a16="http://schemas.microsoft.com/office/drawing/2014/main" val="2065372456"/>
                    </a:ext>
                  </a:extLst>
                </a:gridCol>
                <a:gridCol w="3192087">
                  <a:extLst>
                    <a:ext uri="{9D8B030D-6E8A-4147-A177-3AD203B41FA5}">
                      <a16:colId xmlns:a16="http://schemas.microsoft.com/office/drawing/2014/main" val="1619330995"/>
                    </a:ext>
                  </a:extLst>
                </a:gridCol>
              </a:tblGrid>
              <a:tr h="831272">
                <a:tc>
                  <a:txBody>
                    <a:bodyPr/>
                    <a:lstStyle/>
                    <a:p>
                      <a:r>
                        <a:rPr lang="nb-NO" dirty="0" smtClean="0"/>
                        <a:t>Nr.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Søkeord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Antall treff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Kommentar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20570"/>
                  </a:ext>
                </a:extLst>
              </a:tr>
              <a:tr h="3075709"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("parent child contact" OR "mother child contact")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(jail OR prison OR incarceration)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468370"/>
                  </a:ext>
                </a:extLst>
              </a:tr>
              <a:tr h="2190407"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("parent child contact" OR "mother child contact" OR "mother and child")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AND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(jail* OR prison* OR incarceration*)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398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La til </a:t>
                      </a:r>
                      <a:r>
                        <a:rPr lang="en-US" dirty="0" smtClean="0"/>
                        <a:t>"mother and child" </a:t>
                      </a:r>
                      <a:r>
                        <a:rPr lang="en-US" dirty="0" err="1" smtClean="0"/>
                        <a:t>og</a:t>
                      </a:r>
                      <a:r>
                        <a:rPr lang="en-US" dirty="0" smtClean="0"/>
                        <a:t> * for å </a:t>
                      </a:r>
                      <a:r>
                        <a:rPr lang="en-US" dirty="0" err="1" smtClean="0"/>
                        <a:t>få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flere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treff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834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4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Søking er en prosess…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 få treff? </a:t>
            </a:r>
          </a:p>
          <a:p>
            <a:pPr lvl="1"/>
            <a:r>
              <a:rPr lang="nb-NO" dirty="0" smtClean="0"/>
              <a:t>Finn flere søkeord, eller bruk *</a:t>
            </a:r>
            <a:endParaRPr lang="nb-NO" dirty="0"/>
          </a:p>
          <a:p>
            <a:pPr lvl="1"/>
            <a:r>
              <a:rPr lang="nb-NO" dirty="0" smtClean="0"/>
              <a:t>Sjekk at du har stavet riktig</a:t>
            </a:r>
          </a:p>
          <a:p>
            <a:pPr lvl="1"/>
            <a:r>
              <a:rPr lang="nb-NO" dirty="0" smtClean="0"/>
              <a:t>Ta bort et av konseptene</a:t>
            </a:r>
          </a:p>
          <a:p>
            <a:pPr lvl="1"/>
            <a:r>
              <a:rPr lang="nb-NO" dirty="0" smtClean="0"/>
              <a:t>Kanskje temaet ditt er for spesifikt?</a:t>
            </a:r>
          </a:p>
          <a:p>
            <a:r>
              <a:rPr lang="nb-NO" dirty="0" smtClean="0"/>
              <a:t>For mange treff?</a:t>
            </a:r>
          </a:p>
          <a:p>
            <a:pPr lvl="1"/>
            <a:r>
              <a:rPr lang="nb-NO" dirty="0" smtClean="0"/>
              <a:t>Avgrens (årstall, språk, fagfellevurdering)</a:t>
            </a:r>
          </a:p>
          <a:p>
            <a:pPr lvl="1"/>
            <a:r>
              <a:rPr lang="nb-NO" dirty="0" smtClean="0"/>
              <a:t>Kanskje temaet/søkeordene ikke er spesifikke nok?</a:t>
            </a:r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dirty="0" smtClean="0"/>
              <a:t>Prøving og feiling </a:t>
            </a:r>
            <a:r>
              <a:rPr lang="nb-NO" dirty="0" smtClean="0">
                <a:sym typeface="Wingdings" panose="05000000000000000000" pitchFamily="2" charset="2"/>
              </a:rPr>
              <a:t> </a:t>
            </a:r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90093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Steder man kan søke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Oria: </a:t>
            </a:r>
            <a:r>
              <a:rPr lang="nb-NO" dirty="0" smtClean="0">
                <a:hlinkClick r:id="rId2"/>
              </a:rPr>
              <a:t>www.ub.uio.no</a:t>
            </a:r>
            <a:r>
              <a:rPr lang="nb-NO" dirty="0" smtClean="0"/>
              <a:t> </a:t>
            </a:r>
          </a:p>
          <a:p>
            <a:r>
              <a:rPr lang="nb-NO" dirty="0" smtClean="0"/>
              <a:t>Databaser, se </a:t>
            </a:r>
            <a:r>
              <a:rPr lang="nb-NO" b="1" dirty="0" smtClean="0"/>
              <a:t>Fagside for sosiologi</a:t>
            </a:r>
            <a:r>
              <a:rPr lang="nb-NO" dirty="0" smtClean="0"/>
              <a:t>: </a:t>
            </a:r>
            <a:r>
              <a:rPr lang="nb-NO" dirty="0">
                <a:hlinkClick r:id="rId3"/>
              </a:rPr>
              <a:t>https://www.ub.uio.no/fag/samfunn-politikk/sosiologi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</a:t>
            </a:r>
            <a:r>
              <a:rPr lang="nb-NO" dirty="0" err="1" smtClean="0"/>
              <a:t>Sociological</a:t>
            </a:r>
            <a:r>
              <a:rPr lang="nb-NO" dirty="0" smtClean="0"/>
              <a:t> </a:t>
            </a:r>
            <a:r>
              <a:rPr lang="nb-NO" dirty="0" err="1" smtClean="0"/>
              <a:t>Abstracts</a:t>
            </a:r>
            <a:r>
              <a:rPr lang="nb-NO" dirty="0" smtClean="0"/>
              <a:t> (fagspesifikk)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</a:t>
            </a:r>
            <a:r>
              <a:rPr lang="nb-NO" dirty="0" err="1" smtClean="0"/>
              <a:t>Scopus</a:t>
            </a:r>
            <a:r>
              <a:rPr lang="nb-NO" dirty="0" smtClean="0"/>
              <a:t>, Web </a:t>
            </a:r>
            <a:r>
              <a:rPr lang="nb-NO" dirty="0" err="1" smtClean="0"/>
              <a:t>of</a:t>
            </a:r>
            <a:r>
              <a:rPr lang="nb-NO" dirty="0" smtClean="0"/>
              <a:t> Science (tverrfaglige)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-Idunn.no (norske publikasjoner)</a:t>
            </a:r>
          </a:p>
          <a:p>
            <a:r>
              <a:rPr lang="nb-NO" dirty="0" smtClean="0"/>
              <a:t>Google </a:t>
            </a:r>
            <a:r>
              <a:rPr lang="nb-NO" dirty="0" err="1"/>
              <a:t>S</a:t>
            </a:r>
            <a:r>
              <a:rPr lang="nb-NO" dirty="0" err="1" smtClean="0"/>
              <a:t>cholar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34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lese en vitenskapelig artikkel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finnes teknikker for å lese mange artikler fort, du trenger ikke nærlese alt du finner.</a:t>
            </a:r>
          </a:p>
          <a:p>
            <a:r>
              <a:rPr lang="nb-NO" dirty="0" smtClean="0"/>
              <a:t>Når du skal vurdere om noe er relevant for deg, kan du begynne med tittel og </a:t>
            </a:r>
            <a:r>
              <a:rPr lang="nb-NO" dirty="0" err="1" smtClean="0"/>
              <a:t>abstract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sz="2400" dirty="0" smtClean="0"/>
              <a:t>Les/se mer om </a:t>
            </a:r>
            <a:r>
              <a:rPr lang="nb-NO" sz="2400" dirty="0"/>
              <a:t>dette her: </a:t>
            </a:r>
            <a:r>
              <a:rPr lang="nb-NO" sz="2400" dirty="0">
                <a:hlinkClick r:id="rId2"/>
              </a:rPr>
              <a:t>https://</a:t>
            </a:r>
            <a:r>
              <a:rPr lang="nb-NO" sz="2400" dirty="0" smtClean="0">
                <a:hlinkClick r:id="rId2"/>
              </a:rPr>
              <a:t>www.icpsr.umich.edu/files/instructors/How_to_Read_a_Journal_Article.pdf</a:t>
            </a:r>
            <a:endParaRPr lang="nb-NO" sz="2400" dirty="0" smtClean="0"/>
          </a:p>
          <a:p>
            <a:r>
              <a:rPr lang="nb-NO" sz="2400" dirty="0">
                <a:hlinkClick r:id="rId3"/>
              </a:rPr>
              <a:t>https://www.youtube.com/watch?v=Fm6pdg3uAPA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330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har biblioteket?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261" y="1825625"/>
            <a:ext cx="112637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Juridisk bibliotek står bøkene oppstilt etter tema, klassifisert med L-skjema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Noen eksempler:</a:t>
            </a:r>
          </a:p>
          <a:p>
            <a:r>
              <a:rPr lang="nb-NO" sz="2000" dirty="0" smtClean="0"/>
              <a:t>Dyrevelferd 241</a:t>
            </a:r>
          </a:p>
          <a:p>
            <a:r>
              <a:rPr lang="nb-NO" sz="2000" dirty="0" smtClean="0"/>
              <a:t>Drap 881</a:t>
            </a:r>
          </a:p>
          <a:p>
            <a:r>
              <a:rPr lang="nb-NO" sz="2000" dirty="0" smtClean="0"/>
              <a:t>Kvinne- og barnemishandling 883</a:t>
            </a:r>
          </a:p>
          <a:p>
            <a:r>
              <a:rPr lang="nb-NO" sz="2000" dirty="0" smtClean="0"/>
              <a:t>Voldtekt 894</a:t>
            </a:r>
          </a:p>
          <a:p>
            <a:r>
              <a:rPr lang="nb-NO" sz="2000" dirty="0" smtClean="0"/>
              <a:t>Prostitusjon 896</a:t>
            </a:r>
          </a:p>
          <a:p>
            <a:r>
              <a:rPr lang="nb-NO" sz="2000" dirty="0" smtClean="0"/>
              <a:t>Kriminologi </a:t>
            </a:r>
            <a:r>
              <a:rPr lang="nb-NO" sz="2000" dirty="0"/>
              <a:t>[925 - 953]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432262" y="6375862"/>
            <a:ext cx="367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hlinkClick r:id="rId2"/>
              </a:rPr>
              <a:t>https://app.uio.no/ub/ujur/l-skjema/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777" y="2609612"/>
            <a:ext cx="5514109" cy="413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 utgangspunkt i kjente kilder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Pensum og innføringslitteratur, hva refereres til?</a:t>
            </a:r>
          </a:p>
          <a:p>
            <a:r>
              <a:rPr lang="nb-NO" dirty="0" smtClean="0"/>
              <a:t>Artiklene du har funnet, hva referer de til?</a:t>
            </a:r>
          </a:p>
          <a:p>
            <a:r>
              <a:rPr lang="nb-NO" dirty="0"/>
              <a:t>Google </a:t>
            </a:r>
            <a:r>
              <a:rPr lang="nb-NO" dirty="0" err="1"/>
              <a:t>Scholar</a:t>
            </a:r>
            <a:r>
              <a:rPr lang="nb-NO" dirty="0"/>
              <a:t> viser hvem som har sitert artikler  </a:t>
            </a:r>
            <a:endParaRPr lang="nb-NO" dirty="0" smtClean="0"/>
          </a:p>
          <a:p>
            <a:r>
              <a:rPr lang="nb-NO" dirty="0"/>
              <a:t>Hva står på pensum hos andre universiteter</a:t>
            </a:r>
            <a:r>
              <a:rPr lang="nb-NO" dirty="0" smtClean="0"/>
              <a:t>?</a:t>
            </a:r>
          </a:p>
          <a:p>
            <a:r>
              <a:rPr lang="nb-NO" dirty="0" smtClean="0"/>
              <a:t>Finnes det viktige forfattere? Søk på deres navn</a:t>
            </a:r>
          </a:p>
        </p:txBody>
      </p:sp>
    </p:spTree>
    <p:extLst>
      <p:ext uri="{BB962C8B-B14F-4D97-AF65-F5344CB8AC3E}">
        <p14:creationId xmlns:p14="http://schemas.microsoft.com/office/powerpoint/2010/main" val="73289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3200" dirty="0" smtClean="0"/>
              <a:t>Spørsmål?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Ta kontakt:</a:t>
            </a:r>
          </a:p>
          <a:p>
            <a:pPr marL="0" indent="0">
              <a:buNone/>
            </a:pPr>
            <a:r>
              <a:rPr lang="nb-NO" dirty="0" smtClean="0">
                <a:hlinkClick r:id="rId2"/>
              </a:rPr>
              <a:t>sigrieo@ub.uio.no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47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finne forskningslitteratur?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/>
          <a:lstStyle/>
          <a:p>
            <a:r>
              <a:rPr lang="nb-NO" dirty="0"/>
              <a:t>Ta utgangspunkt i de kildene du allerede har </a:t>
            </a:r>
            <a:endParaRPr lang="nb-NO" dirty="0" smtClean="0"/>
          </a:p>
          <a:p>
            <a:r>
              <a:rPr lang="nb-NO" dirty="0" smtClean="0"/>
              <a:t>Søke etter litteratur om et tema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320895" y="3027195"/>
            <a:ext cx="537672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b-NO" b="1" dirty="0" smtClean="0"/>
              <a:t>Eksempler på vitenskapelig litteratur:</a:t>
            </a:r>
          </a:p>
          <a:p>
            <a:endParaRPr lang="nb-NO" dirty="0" smtClean="0"/>
          </a:p>
          <a:p>
            <a:pPr algn="ctr"/>
            <a:r>
              <a:rPr lang="nb-NO" dirty="0" smtClean="0"/>
              <a:t>Bøker </a:t>
            </a:r>
            <a:r>
              <a:rPr lang="nb-NO" dirty="0"/>
              <a:t>utgitt </a:t>
            </a:r>
            <a:r>
              <a:rPr lang="nb-NO" dirty="0" smtClean="0"/>
              <a:t>på vitenskapelige </a:t>
            </a:r>
            <a:r>
              <a:rPr lang="nb-NO" dirty="0"/>
              <a:t>forlag </a:t>
            </a:r>
          </a:p>
          <a:p>
            <a:pPr algn="ctr"/>
            <a:r>
              <a:rPr lang="nb-NO" dirty="0"/>
              <a:t>Kapitler i </a:t>
            </a:r>
            <a:r>
              <a:rPr lang="nb-NO" dirty="0" smtClean="0"/>
              <a:t>antologier </a:t>
            </a:r>
            <a:r>
              <a:rPr lang="nb-NO" dirty="0"/>
              <a:t>(artikkelsamlinger utgitt i bokform)</a:t>
            </a:r>
          </a:p>
          <a:p>
            <a:pPr algn="ctr"/>
            <a:r>
              <a:rPr lang="nb-NO" dirty="0"/>
              <a:t>Fagfellevurderte tidsskriftsartikler</a:t>
            </a:r>
          </a:p>
          <a:p>
            <a:pPr algn="ctr"/>
            <a:r>
              <a:rPr lang="nb-NO" dirty="0"/>
              <a:t>Doktorgradsavhandlinger</a:t>
            </a:r>
          </a:p>
          <a:p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236681" y="5540979"/>
            <a:ext cx="69787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" panose="020B0502040204020203" pitchFamily="34" charset="0"/>
              </a:rPr>
              <a:t>Denney, A. S. &amp; Tewksbury, R. (2013). How to Write a Literature Review. </a:t>
            </a:r>
            <a:r>
              <a:rPr lang="en-US" i="1" dirty="0">
                <a:latin typeface="Segoe UI" panose="020B0502040204020203" pitchFamily="34" charset="0"/>
              </a:rPr>
              <a:t>Journal of Criminal Justice Education, 24</a:t>
            </a:r>
            <a:r>
              <a:rPr lang="en-US" dirty="0">
                <a:latin typeface="Segoe UI" panose="020B0502040204020203" pitchFamily="34" charset="0"/>
              </a:rPr>
              <a:t>(2), 218-234. </a:t>
            </a:r>
            <a:r>
              <a:rPr lang="en-US" dirty="0">
                <a:latin typeface="Segoe UI" panose="020B0502040204020203" pitchFamily="34" charset="0"/>
                <a:hlinkClick r:id="rId2"/>
              </a:rPr>
              <a:t>https://doi.org/10.1080/10511253.2012.730617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30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0000" dirty="0" smtClean="0"/>
              <a:t>                 </a:t>
            </a:r>
            <a:r>
              <a:rPr lang="nb-NO" sz="10000" dirty="0" smtClean="0"/>
              <a:t>?</a:t>
            </a:r>
          </a:p>
          <a:p>
            <a:pPr marL="0" indent="0">
              <a:buNone/>
            </a:pPr>
            <a:endParaRPr lang="nb-NO" sz="10000" dirty="0"/>
          </a:p>
          <a:p>
            <a:pPr marL="0" indent="0" algn="ctr">
              <a:buNone/>
            </a:pPr>
            <a:r>
              <a:rPr lang="nb-NO" sz="4400" dirty="0" smtClean="0"/>
              <a:t>Tema: kontakt </a:t>
            </a:r>
            <a:r>
              <a:rPr lang="nb-NO" sz="4400" dirty="0"/>
              <a:t>mellom </a:t>
            </a:r>
            <a:r>
              <a:rPr lang="nb-NO" sz="4400" dirty="0" smtClean="0"/>
              <a:t>mor </a:t>
            </a:r>
            <a:r>
              <a:rPr lang="nb-NO" sz="4400" dirty="0"/>
              <a:t>og barn mens mor er i fengsel.</a:t>
            </a:r>
          </a:p>
          <a:p>
            <a:pPr marL="0" indent="0">
              <a:buNone/>
            </a:pPr>
            <a:endParaRPr lang="nb-NO" sz="10000" dirty="0"/>
          </a:p>
        </p:txBody>
      </p:sp>
    </p:spTree>
    <p:extLst>
      <p:ext uri="{BB962C8B-B14F-4D97-AF65-F5344CB8AC3E}">
        <p14:creationId xmlns:p14="http://schemas.microsoft.com/office/powerpoint/2010/main" val="42549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Systematisk litteratursøk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51473"/>
          </a:xfrm>
        </p:spPr>
        <p:txBody>
          <a:bodyPr>
            <a:normAutofit/>
          </a:bodyPr>
          <a:lstStyle/>
          <a:p>
            <a:r>
              <a:rPr lang="nb-NO" dirty="0" smtClean="0"/>
              <a:t>Les deg opp på emnet, f.eks. i pensum</a:t>
            </a:r>
            <a:r>
              <a:rPr lang="nb-NO" dirty="0"/>
              <a:t> </a:t>
            </a:r>
            <a:r>
              <a:rPr lang="nb-NO" dirty="0" smtClean="0"/>
              <a:t>eller oppslagsverk</a:t>
            </a:r>
          </a:p>
          <a:p>
            <a:pPr lvl="1">
              <a:buFontTx/>
              <a:buChar char="-"/>
            </a:pPr>
            <a:r>
              <a:rPr lang="en-US" sz="2000" i="1" dirty="0" smtClean="0"/>
              <a:t>International </a:t>
            </a:r>
            <a:r>
              <a:rPr lang="en-US" sz="2000" i="1" dirty="0"/>
              <a:t>Encyclopedia of the Social &amp; Behavioral </a:t>
            </a:r>
            <a:r>
              <a:rPr lang="en-US" sz="2000" i="1" dirty="0" smtClean="0"/>
              <a:t>Sciences</a:t>
            </a:r>
          </a:p>
          <a:p>
            <a:pPr lvl="1">
              <a:buFontTx/>
              <a:buChar char="-"/>
            </a:pPr>
            <a:r>
              <a:rPr lang="en-US" sz="2000" i="1" dirty="0"/>
              <a:t>Encyclopedia of Criminology and Criminal Justice</a:t>
            </a:r>
          </a:p>
          <a:p>
            <a:pPr marL="457200" lvl="1" indent="0">
              <a:buNone/>
            </a:pPr>
            <a:endParaRPr lang="en-US" sz="2000" i="1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nb-NO" dirty="0" smtClean="0"/>
              <a:t>Basert på ditt tema/din problemstilling: finn viktige begreper</a:t>
            </a:r>
          </a:p>
          <a:p>
            <a:pPr lvl="1"/>
            <a:r>
              <a:rPr lang="nb-NO" dirty="0" smtClean="0"/>
              <a:t>Synonymer eller liknende begreper</a:t>
            </a:r>
          </a:p>
          <a:p>
            <a:pPr lvl="1"/>
            <a:r>
              <a:rPr lang="nb-NO" dirty="0" smtClean="0"/>
              <a:t>Faguttrykk</a:t>
            </a:r>
          </a:p>
          <a:p>
            <a:pPr lvl="1"/>
            <a:r>
              <a:rPr lang="nb-NO" dirty="0" smtClean="0"/>
              <a:t>Tenk både norsk og engelsk</a:t>
            </a:r>
          </a:p>
          <a:p>
            <a:pPr lvl="1"/>
            <a:r>
              <a:rPr lang="nb-NO" dirty="0" smtClean="0">
                <a:hlinkClick r:id="rId2"/>
              </a:rPr>
              <a:t>www.ordnett.no</a:t>
            </a:r>
            <a:r>
              <a:rPr lang="nb-NO" dirty="0" smtClean="0"/>
              <a:t> </a:t>
            </a:r>
            <a:endParaRPr lang="nb-NO" dirty="0"/>
          </a:p>
          <a:p>
            <a:pPr lvl="1">
              <a:buFontTx/>
              <a:buChar char="-"/>
            </a:pPr>
            <a:endParaRPr lang="nb-NO" dirty="0" smtClean="0"/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Jeg vil finne forskning på kontakt mellom mor og barn mens mor er i fengsel.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i="1" dirty="0" smtClean="0">
                <a:solidFill>
                  <a:srgbClr val="FF0000"/>
                </a:solidFill>
              </a:rPr>
              <a:t>Kontakt mellom mor og barn</a:t>
            </a:r>
          </a:p>
          <a:p>
            <a:pPr marL="0" indent="0">
              <a:buNone/>
            </a:pPr>
            <a:endParaRPr lang="nb-NO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i="1" dirty="0" smtClean="0">
                <a:solidFill>
                  <a:srgbClr val="FF0000"/>
                </a:solidFill>
              </a:rPr>
              <a:t>Fengsel</a:t>
            </a:r>
            <a:endParaRPr lang="nb-NO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Søkeord</a:t>
            </a:r>
            <a:endParaRPr lang="nb-NO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6091"/>
              </p:ext>
            </p:extLst>
          </p:nvPr>
        </p:nvGraphicFramePr>
        <p:xfrm>
          <a:off x="1283854" y="2132828"/>
          <a:ext cx="8127999" cy="340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67">
                  <a:extLst>
                    <a:ext uri="{9D8B030D-6E8A-4147-A177-3AD203B41FA5}">
                      <a16:colId xmlns:a16="http://schemas.microsoft.com/office/drawing/2014/main" val="1048074655"/>
                    </a:ext>
                  </a:extLst>
                </a:gridCol>
                <a:gridCol w="3225338">
                  <a:extLst>
                    <a:ext uri="{9D8B030D-6E8A-4147-A177-3AD203B41FA5}">
                      <a16:colId xmlns:a16="http://schemas.microsoft.com/office/drawing/2014/main" val="3723890008"/>
                    </a:ext>
                  </a:extLst>
                </a:gridCol>
                <a:gridCol w="3102494">
                  <a:extLst>
                    <a:ext uri="{9D8B030D-6E8A-4147-A177-3AD203B41FA5}">
                      <a16:colId xmlns:a16="http://schemas.microsoft.com/office/drawing/2014/main" val="84311765"/>
                    </a:ext>
                  </a:extLst>
                </a:gridCol>
              </a:tblGrid>
              <a:tr h="710125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Begrep</a:t>
                      </a:r>
                      <a:endParaRPr lang="nb-NO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Synonymer, beslektede</a:t>
                      </a:r>
                      <a:r>
                        <a:rPr lang="nb-NO" baseline="0" dirty="0" smtClean="0">
                          <a:latin typeface="Tw Cen MT" panose="020B0602020104020603" pitchFamily="34" charset="0"/>
                        </a:rPr>
                        <a:t> ord</a:t>
                      </a:r>
                      <a:endParaRPr lang="nb-NO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Andre språk</a:t>
                      </a:r>
                      <a:endParaRPr lang="nb-NO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865503"/>
                  </a:ext>
                </a:extLst>
              </a:tr>
              <a:tr h="1503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i="1" dirty="0" smtClean="0">
                          <a:latin typeface="Tw Cen MT" panose="020B0602020104020603" pitchFamily="34" charset="0"/>
                        </a:rPr>
                        <a:t>Kontakt mellom mor og barn</a:t>
                      </a:r>
                    </a:p>
                    <a:p>
                      <a:endParaRPr lang="nb-NO" b="1" i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Mor-barn-kontakt</a:t>
                      </a:r>
                    </a:p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Familiekontakt</a:t>
                      </a:r>
                    </a:p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Kontakt</a:t>
                      </a:r>
                    </a:p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Mor</a:t>
                      </a:r>
                      <a:r>
                        <a:rPr lang="nb-NO" baseline="0" dirty="0" smtClean="0">
                          <a:latin typeface="Tw Cen MT" panose="020B0602020104020603" pitchFamily="34" charset="0"/>
                        </a:rPr>
                        <a:t> og barn</a:t>
                      </a:r>
                      <a:endParaRPr lang="nb-NO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Mother</a:t>
                      </a:r>
                      <a:r>
                        <a:rPr lang="nb-NO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child</a:t>
                      </a:r>
                      <a:r>
                        <a:rPr lang="nb-NO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contact</a:t>
                      </a:r>
                      <a:endParaRPr lang="nb-NO" dirty="0" smtClean="0">
                        <a:latin typeface="Tw Cen MT" panose="020B0602020104020603" pitchFamily="34" charset="0"/>
                      </a:endParaRPr>
                    </a:p>
                    <a:p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Parent</a:t>
                      </a:r>
                      <a:r>
                        <a:rPr lang="nb-NO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child</a:t>
                      </a:r>
                      <a:r>
                        <a:rPr lang="nb-NO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contact</a:t>
                      </a:r>
                      <a:endParaRPr lang="nb-NO" dirty="0" smtClean="0">
                        <a:latin typeface="Tw Cen MT" panose="020B06020201040206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Parent</a:t>
                      </a:r>
                      <a:r>
                        <a:rPr lang="nb-NO" baseline="0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nb-NO" baseline="0" dirty="0" err="1" smtClean="0">
                          <a:latin typeface="Tw Cen MT" panose="020B0602020104020603" pitchFamily="34" charset="0"/>
                        </a:rPr>
                        <a:t>contact</a:t>
                      </a:r>
                      <a:endParaRPr lang="nb-NO" dirty="0" smtClean="0">
                        <a:latin typeface="Tw Cen MT" panose="020B0602020104020603" pitchFamily="34" charset="0"/>
                      </a:endParaRPr>
                    </a:p>
                    <a:p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Mother</a:t>
                      </a:r>
                      <a:r>
                        <a:rPr lang="nb-NO" dirty="0" smtClean="0">
                          <a:latin typeface="Tw Cen MT" panose="020B0602020104020603" pitchFamily="34" charset="0"/>
                        </a:rPr>
                        <a:t> and </a:t>
                      </a: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child</a:t>
                      </a:r>
                      <a:r>
                        <a:rPr lang="nb-NO" dirty="0" smtClean="0">
                          <a:latin typeface="Tw Cen MT" panose="020B0602020104020603" pitchFamily="34" charset="0"/>
                        </a:rPr>
                        <a:t> </a:t>
                      </a:r>
                      <a:endParaRPr lang="nb-NO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941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i="1" dirty="0" smtClean="0">
                          <a:latin typeface="Tw Cen MT" panose="020B0602020104020603" pitchFamily="34" charset="0"/>
                        </a:rPr>
                        <a:t>Fengsel</a:t>
                      </a:r>
                      <a:endParaRPr lang="nb-NO" b="1" i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Soning</a:t>
                      </a:r>
                    </a:p>
                    <a:p>
                      <a:r>
                        <a:rPr lang="nb-NO" dirty="0" smtClean="0">
                          <a:latin typeface="Tw Cen MT" panose="020B0602020104020603" pitchFamily="34" charset="0"/>
                        </a:rPr>
                        <a:t>Varetekt</a:t>
                      </a:r>
                      <a:endParaRPr lang="nb-NO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latin typeface="Tw Cen MT" panose="020B0602020104020603" pitchFamily="34" charset="0"/>
                        </a:rPr>
                        <a:t>Prison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Jail</a:t>
                      </a:r>
                      <a:endParaRPr lang="nb-NO" dirty="0" smtClean="0">
                        <a:latin typeface="Tw Cen MT" panose="020B06020201040206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Incarceration</a:t>
                      </a:r>
                      <a:endParaRPr lang="nb-NO" dirty="0" smtClean="0">
                        <a:latin typeface="Tw Cen MT" panose="020B06020201040206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>
                          <a:latin typeface="Tw Cen MT" panose="020B0602020104020603" pitchFamily="34" charset="0"/>
                        </a:rPr>
                        <a:t>Imprisonment</a:t>
                      </a:r>
                      <a:endParaRPr lang="nb-NO" dirty="0" smtClean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84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34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Søketeknikker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AND    (mor AND fengsel)</a:t>
            </a:r>
          </a:p>
          <a:p>
            <a:r>
              <a:rPr lang="nb-NO" dirty="0" smtClean="0"/>
              <a:t>OR       (mor OR fengsel)</a:t>
            </a:r>
          </a:p>
          <a:p>
            <a:r>
              <a:rPr lang="en-US" dirty="0" smtClean="0"/>
              <a:t>"</a:t>
            </a:r>
            <a:r>
              <a:rPr lang="nb-NO" dirty="0" smtClean="0"/>
              <a:t>mor i fengsel</a:t>
            </a:r>
            <a:r>
              <a:rPr lang="en-US" dirty="0" smtClean="0"/>
              <a:t>"</a:t>
            </a:r>
            <a:endParaRPr lang="nb-NO" dirty="0" smtClean="0"/>
          </a:p>
          <a:p>
            <a:r>
              <a:rPr lang="nb-NO" dirty="0" smtClean="0"/>
              <a:t>fengsel*           gir treff på ord som begynner med fengsel-</a:t>
            </a:r>
          </a:p>
          <a:p>
            <a:r>
              <a:rPr lang="nb-NO" dirty="0" smtClean="0"/>
              <a:t>Avgrensinger av søket (språk, år, fagfellevurdering +++)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Se mer på Søk og skriv: </a:t>
            </a:r>
            <a:r>
              <a:rPr lang="nb-NO" dirty="0" smtClean="0">
                <a:hlinkClick r:id="rId2"/>
              </a:rPr>
              <a:t>http://sokogskriv.no/soking/soketeknikker/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26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950485" y="2093140"/>
            <a:ext cx="23254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"mother </a:t>
            </a:r>
            <a:r>
              <a:rPr lang="en-US" dirty="0"/>
              <a:t>child </a:t>
            </a:r>
            <a:r>
              <a:rPr lang="en-US" dirty="0" smtClean="0"/>
              <a:t>contact“</a:t>
            </a:r>
          </a:p>
          <a:p>
            <a:pPr algn="ctr">
              <a:lnSpc>
                <a:spcPct val="200000"/>
              </a:lnSpc>
            </a:pPr>
            <a:r>
              <a:rPr lang="en-US" b="1" dirty="0" smtClean="0"/>
              <a:t>OR</a:t>
            </a:r>
          </a:p>
          <a:p>
            <a:pPr algn="ctr">
              <a:lnSpc>
                <a:spcPct val="200000"/>
              </a:lnSpc>
            </a:pPr>
            <a:r>
              <a:rPr lang="en-US" dirty="0"/>
              <a:t>"parent child contact"</a:t>
            </a:r>
          </a:p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539226" y="284779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AND</a:t>
            </a:r>
            <a:endParaRPr lang="nb-NO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749533" y="1429890"/>
            <a:ext cx="14786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nb-NO" dirty="0" err="1" smtClean="0"/>
              <a:t>Jail</a:t>
            </a:r>
            <a:endParaRPr lang="nb-NO" dirty="0" smtClean="0"/>
          </a:p>
          <a:p>
            <a:pPr algn="ctr">
              <a:lnSpc>
                <a:spcPct val="200000"/>
              </a:lnSpc>
            </a:pPr>
            <a:r>
              <a:rPr lang="nb-NO" b="1" dirty="0" smtClean="0"/>
              <a:t>OR </a:t>
            </a:r>
          </a:p>
          <a:p>
            <a:pPr algn="ctr">
              <a:lnSpc>
                <a:spcPct val="200000"/>
              </a:lnSpc>
            </a:pPr>
            <a:r>
              <a:rPr lang="nb-NO" dirty="0" smtClean="0"/>
              <a:t>Prison</a:t>
            </a:r>
          </a:p>
          <a:p>
            <a:pPr algn="ctr">
              <a:lnSpc>
                <a:spcPct val="200000"/>
              </a:lnSpc>
            </a:pPr>
            <a:r>
              <a:rPr lang="nb-NO" b="1" dirty="0" smtClean="0"/>
              <a:t>OR</a:t>
            </a:r>
          </a:p>
          <a:p>
            <a:pPr algn="ctr">
              <a:lnSpc>
                <a:spcPct val="200000"/>
              </a:lnSpc>
            </a:pPr>
            <a:r>
              <a:rPr lang="en-US" dirty="0"/>
              <a:t>Incarceration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7" name="Avrundet rektangel 6"/>
          <p:cNvSpPr/>
          <p:nvPr/>
        </p:nvSpPr>
        <p:spPr>
          <a:xfrm>
            <a:off x="1903614" y="1429890"/>
            <a:ext cx="2372316" cy="3634824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Avrundet rektangel 7"/>
          <p:cNvSpPr/>
          <p:nvPr/>
        </p:nvSpPr>
        <p:spPr>
          <a:xfrm>
            <a:off x="7424809" y="1197032"/>
            <a:ext cx="2128058" cy="38676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1369974" y="515561"/>
            <a:ext cx="1667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i="1" dirty="0" err="1" smtClean="0"/>
              <a:t>Building</a:t>
            </a:r>
            <a:r>
              <a:rPr lang="nb-NO" b="1" i="1" dirty="0" smtClean="0"/>
              <a:t> </a:t>
            </a:r>
            <a:r>
              <a:rPr lang="nb-NO" b="1" i="1" dirty="0" err="1" smtClean="0"/>
              <a:t>blocks</a:t>
            </a:r>
            <a:r>
              <a:rPr lang="nb-NO" b="1" i="1" dirty="0" smtClean="0"/>
              <a:t> </a:t>
            </a:r>
            <a:endParaRPr lang="nb-NO" b="1" i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603426" y="5688242"/>
            <a:ext cx="6949441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Holmström</a:t>
            </a:r>
            <a:r>
              <a:rPr lang="en-US" dirty="0"/>
              <a:t>, C. &amp; Skilbrei, M.-L. (2017). The Swedish Sex Purchase Act : Where Does it Stand? </a:t>
            </a:r>
            <a:r>
              <a:rPr lang="en-US" i="1" dirty="0"/>
              <a:t>Oslo Law Review, 4</a:t>
            </a:r>
            <a:r>
              <a:rPr lang="en-US" dirty="0"/>
              <a:t>(2). </a:t>
            </a:r>
            <a:r>
              <a:rPr lang="en-US" dirty="0">
                <a:hlinkClick r:id="rId2"/>
              </a:rPr>
              <a:t>https://doi.org/10.18261/issn.2387-3299-2017-02-02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3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Demonstrasjon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Oria (avansert søk)</a:t>
            </a:r>
          </a:p>
          <a:p>
            <a:r>
              <a:rPr lang="nb-NO" dirty="0" err="1"/>
              <a:t>Sociological</a:t>
            </a:r>
            <a:r>
              <a:rPr lang="nb-NO" dirty="0"/>
              <a:t> </a:t>
            </a:r>
            <a:r>
              <a:rPr lang="nb-NO" dirty="0" err="1" smtClean="0"/>
              <a:t>abstracts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r>
              <a:rPr lang="en-US" dirty="0"/>
              <a:t>"mother child contact" OR "parent child contact"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</a:t>
            </a:r>
            <a:endParaRPr lang="nb-NO" dirty="0"/>
          </a:p>
          <a:p>
            <a:pPr marL="0" indent="0">
              <a:buNone/>
            </a:pPr>
            <a:r>
              <a:rPr lang="en-US" dirty="0"/>
              <a:t>jail OR prison </a:t>
            </a:r>
            <a:r>
              <a:rPr lang="en-US" dirty="0" smtClean="0"/>
              <a:t>OR </a:t>
            </a:r>
            <a:r>
              <a:rPr lang="en-US" dirty="0"/>
              <a:t>incarceration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62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714</Words>
  <Application>Microsoft Office PowerPoint</Application>
  <PresentationFormat>Widescreen</PresentationFormat>
  <Paragraphs>155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Tw Cen MT</vt:lpstr>
      <vt:lpstr>Wingdings</vt:lpstr>
      <vt:lpstr>Office-tema</vt:lpstr>
      <vt:lpstr>Hvordan finne litteratur til fordypningsoppgaven  </vt:lpstr>
      <vt:lpstr>Hvordan finne forskningslitteratur?</vt:lpstr>
      <vt:lpstr>PowerPoint-presentasjon</vt:lpstr>
      <vt:lpstr>Systematisk litteratursøk</vt:lpstr>
      <vt:lpstr>Eksempel:</vt:lpstr>
      <vt:lpstr>Søkeord</vt:lpstr>
      <vt:lpstr>Søketeknikker</vt:lpstr>
      <vt:lpstr>PowerPoint-presentasjon</vt:lpstr>
      <vt:lpstr>Demonstrasjon</vt:lpstr>
      <vt:lpstr>Husk å dokumentere resultatene dine!</vt:lpstr>
      <vt:lpstr>Dokumenter søket underveis</vt:lpstr>
      <vt:lpstr>Søking er en prosess…</vt:lpstr>
      <vt:lpstr>Steder man kan søke</vt:lpstr>
      <vt:lpstr>Hvordan lese en vitenskapelig artikkel </vt:lpstr>
      <vt:lpstr>Hva har biblioteket?</vt:lpstr>
      <vt:lpstr>Ta utgangspunkt i kjente kilder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Innføring i litteratursøk</dc:title>
  <dc:creator>Sigrid Elisabeth Østbye</dc:creator>
  <cp:lastModifiedBy>Sigrid Elisabeth Østbye</cp:lastModifiedBy>
  <cp:revision>93</cp:revision>
  <dcterms:created xsi:type="dcterms:W3CDTF">2020-02-20T08:03:50Z</dcterms:created>
  <dcterms:modified xsi:type="dcterms:W3CDTF">2020-02-28T12:53:44Z</dcterms:modified>
</cp:coreProperties>
</file>