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57" r:id="rId4"/>
    <p:sldId id="266" r:id="rId5"/>
    <p:sldId id="258" r:id="rId6"/>
    <p:sldId id="271" r:id="rId7"/>
    <p:sldId id="262" r:id="rId8"/>
    <p:sldId id="260" r:id="rId9"/>
    <p:sldId id="265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58" autoAdjust="0"/>
  </p:normalViewPr>
  <p:slideViewPr>
    <p:cSldViewPr>
      <p:cViewPr varScale="1">
        <p:scale>
          <a:sx n="95" d="100"/>
          <a:sy n="95" d="100"/>
        </p:scale>
        <p:origin x="6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B24A1-CD25-45DF-BF21-8CB0D8BA79A7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D1A3B-1133-4F0A-A8F6-2DDE666AEA9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213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ED5B9-0E9C-4F98-B11F-B756F4060F8C}" type="datetimeFigureOut">
              <a:rPr lang="nb-NO" smtClean="0"/>
              <a:pPr/>
              <a:t>10.03.2016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20791-799E-44DA-A63C-6ED44F91CD3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70C0"/>
                </a:solidFill>
              </a:rPr>
              <a:t>eForvaltning og systemutvikling</a:t>
            </a:r>
            <a:br>
              <a:rPr lang="nb-NO" dirty="0" smtClean="0">
                <a:solidFill>
                  <a:srgbClr val="0070C0"/>
                </a:solidFill>
              </a:rPr>
            </a:br>
            <a:r>
              <a:rPr lang="nb-NO" dirty="0" smtClean="0">
                <a:solidFill>
                  <a:srgbClr val="0070C0"/>
                </a:solidFill>
              </a:rPr>
              <a:t>i rettslig perspektiv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 smtClean="0"/>
              <a:t>Dag Wiese Schartum</a:t>
            </a:r>
          </a:p>
          <a:p>
            <a:r>
              <a:rPr lang="nb-NO" sz="1600" dirty="0" smtClean="0"/>
              <a:t>Senter for rettsinformatikk</a:t>
            </a:r>
          </a:p>
          <a:p>
            <a:r>
              <a:rPr lang="nb-NO" sz="1600" dirty="0" smtClean="0"/>
              <a:t>Avdeling for forvaltningsinformatikk</a:t>
            </a:r>
            <a:endParaRPr lang="nb-N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25195" t="24170" r="25586" b="32617"/>
          <a:stretch>
            <a:fillRect/>
          </a:stretch>
        </p:blipFill>
        <p:spPr bwMode="auto">
          <a:xfrm>
            <a:off x="357158" y="1571612"/>
            <a:ext cx="842968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Transformering: Fra rettskilder til  godkjent system</a:t>
            </a:r>
            <a:endParaRPr lang="nb-NO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611724" y="34831"/>
            <a:ext cx="3271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b-NO" i="1" dirty="0" smtClean="0">
                <a:solidFill>
                  <a:srgbClr val="C00000"/>
                </a:solidFill>
              </a:rPr>
              <a:t>Enda en måte å tegne bilde 8 på!</a:t>
            </a:r>
            <a:endParaRPr lang="nb-NO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25195" t="24170" r="25586" b="32617"/>
          <a:stretch>
            <a:fillRect/>
          </a:stretch>
        </p:blipFill>
        <p:spPr bwMode="auto">
          <a:xfrm>
            <a:off x="285720" y="1643050"/>
            <a:ext cx="842968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uppe 2"/>
          <p:cNvGrpSpPr/>
          <p:nvPr/>
        </p:nvGrpSpPr>
        <p:grpSpPr>
          <a:xfrm>
            <a:off x="2942751" y="3604650"/>
            <a:ext cx="3037142" cy="1699182"/>
            <a:chOff x="2942751" y="3390336"/>
            <a:chExt cx="3037142" cy="1699182"/>
          </a:xfrm>
        </p:grpSpPr>
        <p:sp>
          <p:nvSpPr>
            <p:cNvPr id="4" name="TekstSylinder 3"/>
            <p:cNvSpPr txBox="1"/>
            <p:nvPr/>
          </p:nvSpPr>
          <p:spPr>
            <a:xfrm>
              <a:off x="3357554" y="3714752"/>
              <a:ext cx="2345514" cy="584775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sz="1600" dirty="0" smtClean="0"/>
                <a:t>Rettslig dokumentasjon er</a:t>
              </a:r>
              <a:br>
                <a:rPr lang="nb-NO" sz="1600" dirty="0" smtClean="0"/>
              </a:br>
              <a:r>
                <a:rPr lang="nb-NO" sz="1600" dirty="0" smtClean="0"/>
                <a:t>å vise samsvar</a:t>
              </a:r>
              <a:endParaRPr lang="nb-NO" sz="1600" dirty="0"/>
            </a:p>
          </p:txBody>
        </p:sp>
        <p:sp>
          <p:nvSpPr>
            <p:cNvPr id="5" name="Pil høyre 4"/>
            <p:cNvSpPr/>
            <p:nvPr/>
          </p:nvSpPr>
          <p:spPr>
            <a:xfrm rot="7918554">
              <a:off x="2570968" y="4470694"/>
              <a:ext cx="990607" cy="247042"/>
            </a:xfrm>
            <a:prstGeom prst="rightArrow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Pil høyre 5"/>
            <p:cNvSpPr/>
            <p:nvPr/>
          </p:nvSpPr>
          <p:spPr>
            <a:xfrm rot="19647004">
              <a:off x="4989286" y="3390336"/>
              <a:ext cx="990607" cy="247042"/>
            </a:xfrm>
            <a:prstGeom prst="rightArrow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Rettslig systemdokumentasjon og legalitetskontroll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0" y="0"/>
            <a:ext cx="1953868" cy="369332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nb-NO" dirty="0" smtClean="0"/>
              <a:t>Ad. transformering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533400" y="152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3200" b="1" dirty="0" smtClean="0">
                <a:solidFill>
                  <a:srgbClr val="0070C0"/>
                </a:solidFill>
              </a:rPr>
              <a:t>Systemutvikling som regelverksutvikling</a:t>
            </a:r>
            <a:endParaRPr lang="nb-NO" sz="3200" dirty="0">
              <a:solidFill>
                <a:srgbClr val="0070C0"/>
              </a:solidFill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42844" y="1500174"/>
          <a:ext cx="4191000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kument" r:id="rId3" imgW="5972760" imgH="3505320" progId="Word.Document.8">
                  <p:embed/>
                </p:oleObj>
              </mc:Choice>
              <mc:Fallback>
                <p:oleObj name="Dokument" r:id="rId3" imgW="5972760" imgH="35053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1500174"/>
                        <a:ext cx="4191000" cy="245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4343400" y="1143000"/>
            <a:ext cx="4648200" cy="5507038"/>
            <a:chOff x="2688" y="720"/>
            <a:chExt cx="2928" cy="3469"/>
          </a:xfrm>
        </p:grpSpPr>
        <p:sp>
          <p:nvSpPr>
            <p:cNvPr id="1036" name="Rectangle 43"/>
            <p:cNvSpPr>
              <a:spLocks noChangeArrowheads="1"/>
            </p:cNvSpPr>
            <p:nvPr/>
          </p:nvSpPr>
          <p:spPr bwMode="auto">
            <a:xfrm>
              <a:off x="2688" y="720"/>
              <a:ext cx="2928" cy="33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736" y="720"/>
              <a:ext cx="2858" cy="3469"/>
              <a:chOff x="2304" y="2200"/>
              <a:chExt cx="7146" cy="8673"/>
            </a:xfrm>
          </p:grpSpPr>
          <p:sp>
            <p:nvSpPr>
              <p:cNvPr id="1038" name="Rectangle 12"/>
              <p:cNvSpPr>
                <a:spLocks noChangeArrowheads="1"/>
              </p:cNvSpPr>
              <p:nvPr/>
            </p:nvSpPr>
            <p:spPr bwMode="auto">
              <a:xfrm>
                <a:off x="2304" y="2200"/>
                <a:ext cx="5638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i="1">
                    <a:solidFill>
                      <a:srgbClr val="000000"/>
                    </a:solidFill>
                  </a:rPr>
                  <a:t>Krav til fremsendelse av melding om statsborgerskap</a:t>
                </a:r>
                <a:endParaRPr lang="nb-NO" sz="1300" b="1"/>
              </a:p>
            </p:txBody>
          </p:sp>
          <p:sp>
            <p:nvSpPr>
              <p:cNvPr id="1039" name="Rectangle 13"/>
              <p:cNvSpPr>
                <a:spLocks noChangeArrowheads="1"/>
              </p:cNvSpPr>
              <p:nvPr/>
            </p:nvSpPr>
            <p:spPr bwMode="auto">
              <a:xfrm>
                <a:off x="2304" y="2540"/>
                <a:ext cx="6598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Norsk statsborgerskap gis på grunnlag av skriftlig melding som</a:t>
                </a:r>
                <a:endParaRPr lang="nb-NO" sz="1300"/>
              </a:p>
            </p:txBody>
          </p:sp>
          <p:sp>
            <p:nvSpPr>
              <p:cNvPr id="1040" name="Rectangle 14"/>
              <p:cNvSpPr>
                <a:spLocks noChangeArrowheads="1"/>
              </p:cNvSpPr>
              <p:nvPr/>
            </p:nvSpPr>
            <p:spPr bwMode="auto">
              <a:xfrm>
                <a:off x="2304" y="2885"/>
                <a:ext cx="593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sendes Fylkesmannen i det fylket der vedkommende bor.</a:t>
                </a:r>
                <a:endParaRPr lang="nb-NO" sz="1300"/>
              </a:p>
            </p:txBody>
          </p:sp>
          <p:sp>
            <p:nvSpPr>
              <p:cNvPr id="1041" name="Rectangle 15"/>
              <p:cNvSpPr>
                <a:spLocks noChangeArrowheads="1"/>
              </p:cNvSpPr>
              <p:nvPr/>
            </p:nvSpPr>
            <p:spPr bwMode="auto">
              <a:xfrm>
                <a:off x="2304" y="3363"/>
                <a:ext cx="3300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i="1">
                    <a:solidFill>
                      <a:srgbClr val="000000"/>
                    </a:solidFill>
                  </a:rPr>
                  <a:t>[Flere formelle inngangskrav?]</a:t>
                </a:r>
                <a:endParaRPr lang="nb-NO" sz="1300" i="1"/>
              </a:p>
            </p:txBody>
          </p:sp>
          <p:sp>
            <p:nvSpPr>
              <p:cNvPr id="1042" name="Rectangle 16"/>
              <p:cNvSpPr>
                <a:spLocks noChangeArrowheads="1"/>
              </p:cNvSpPr>
              <p:nvPr/>
            </p:nvSpPr>
            <p:spPr bwMode="auto">
              <a:xfrm>
                <a:off x="2304" y="4083"/>
                <a:ext cx="5161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nb-NO" sz="1300" b="1" i="1">
                    <a:solidFill>
                      <a:srgbClr val="000000"/>
                    </a:solidFill>
                  </a:rPr>
                  <a:t>Norsk statsborgerskap til utenlandsk statsborger</a:t>
                </a:r>
              </a:p>
            </p:txBody>
          </p:sp>
          <p:sp>
            <p:nvSpPr>
              <p:cNvPr id="1043" name="Rectangle 17"/>
              <p:cNvSpPr>
                <a:spLocks noChangeArrowheads="1"/>
              </p:cNvSpPr>
              <p:nvPr/>
            </p:nvSpPr>
            <p:spPr bwMode="auto">
              <a:xfrm>
                <a:off x="2304" y="4505"/>
                <a:ext cx="5418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Utenlandsk statsborger kan få norsk statsborgerskap</a:t>
                </a:r>
                <a:endParaRPr lang="nb-NO" sz="1300"/>
              </a:p>
            </p:txBody>
          </p:sp>
          <p:sp>
            <p:nvSpPr>
              <p:cNvPr id="1044" name="Rectangle 18"/>
              <p:cNvSpPr>
                <a:spLocks noChangeArrowheads="1"/>
              </p:cNvSpPr>
              <p:nvPr/>
            </p:nvSpPr>
            <p:spPr bwMode="auto">
              <a:xfrm>
                <a:off x="2304" y="4845"/>
                <a:ext cx="1278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dersom han:</a:t>
                </a:r>
                <a:endParaRPr lang="nb-NO" sz="1300"/>
              </a:p>
            </p:txBody>
          </p:sp>
          <p:sp>
            <p:nvSpPr>
              <p:cNvPr id="1045" name="Rectangle 19"/>
              <p:cNvSpPr>
                <a:spLocks noChangeArrowheads="1"/>
              </p:cNvSpPr>
              <p:nvPr/>
            </p:nvSpPr>
            <p:spPr bwMode="auto">
              <a:xfrm>
                <a:off x="2304" y="5235"/>
                <a:ext cx="20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a)</a:t>
                </a:r>
                <a:endParaRPr lang="nb-NO" sz="1300"/>
              </a:p>
            </p:txBody>
          </p:sp>
          <p:sp>
            <p:nvSpPr>
              <p:cNvPr id="1046" name="Rectangle 20"/>
              <p:cNvSpPr>
                <a:spLocks noChangeArrowheads="1"/>
              </p:cNvSpPr>
              <p:nvPr/>
            </p:nvSpPr>
            <p:spPr bwMode="auto">
              <a:xfrm>
                <a:off x="2514" y="5185"/>
                <a:ext cx="7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nb-NO" sz="1300"/>
              </a:p>
            </p:txBody>
          </p:sp>
          <p:sp>
            <p:nvSpPr>
              <p:cNvPr id="1047" name="Rectangle 21"/>
              <p:cNvSpPr>
                <a:spLocks noChangeArrowheads="1"/>
              </p:cNvSpPr>
              <p:nvPr/>
            </p:nvSpPr>
            <p:spPr bwMode="auto">
              <a:xfrm>
                <a:off x="2592" y="6098"/>
                <a:ext cx="3918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har bodd i riket fra han fylte 16 år, og</a:t>
                </a:r>
                <a:endParaRPr lang="nb-NO" sz="1300"/>
              </a:p>
            </p:txBody>
          </p:sp>
          <p:sp>
            <p:nvSpPr>
              <p:cNvPr id="1048" name="Rectangle 22"/>
              <p:cNvSpPr>
                <a:spLocks noChangeArrowheads="1"/>
              </p:cNvSpPr>
              <p:nvPr/>
            </p:nvSpPr>
            <p:spPr bwMode="auto">
              <a:xfrm>
                <a:off x="2304" y="6105"/>
                <a:ext cx="218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b)</a:t>
                </a:r>
                <a:endParaRPr lang="nb-NO" sz="1300"/>
              </a:p>
            </p:txBody>
          </p:sp>
          <p:sp>
            <p:nvSpPr>
              <p:cNvPr id="1049" name="Rectangle 23"/>
              <p:cNvSpPr>
                <a:spLocks noChangeArrowheads="1"/>
              </p:cNvSpPr>
              <p:nvPr/>
            </p:nvSpPr>
            <p:spPr bwMode="auto">
              <a:xfrm>
                <a:off x="2529" y="6103"/>
                <a:ext cx="73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nb-NO" sz="1300"/>
              </a:p>
            </p:txBody>
          </p:sp>
          <p:sp>
            <p:nvSpPr>
              <p:cNvPr id="1050" name="Rectangle 24"/>
              <p:cNvSpPr>
                <a:spLocks noChangeArrowheads="1"/>
              </p:cNvSpPr>
              <p:nvPr/>
            </p:nvSpPr>
            <p:spPr bwMode="auto">
              <a:xfrm>
                <a:off x="2592" y="6530"/>
                <a:ext cx="559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samlet har bodd i riket i minst 5 år før han fylte 16 år.</a:t>
                </a:r>
                <a:endParaRPr lang="nb-NO" sz="1300"/>
              </a:p>
            </p:txBody>
          </p:sp>
          <p:sp>
            <p:nvSpPr>
              <p:cNvPr id="1051" name="Rectangle 25"/>
              <p:cNvSpPr>
                <a:spLocks noChangeArrowheads="1"/>
              </p:cNvSpPr>
              <p:nvPr/>
            </p:nvSpPr>
            <p:spPr bwMode="auto">
              <a:xfrm>
                <a:off x="2304" y="6448"/>
                <a:ext cx="203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c)</a:t>
                </a:r>
                <a:endParaRPr lang="nb-NO" sz="1300"/>
              </a:p>
            </p:txBody>
          </p:sp>
          <p:sp>
            <p:nvSpPr>
              <p:cNvPr id="1052" name="Rectangle 26"/>
              <p:cNvSpPr>
                <a:spLocks noChangeArrowheads="1"/>
              </p:cNvSpPr>
              <p:nvPr/>
            </p:nvSpPr>
            <p:spPr bwMode="auto">
              <a:xfrm>
                <a:off x="2514" y="6445"/>
                <a:ext cx="7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nb-NO" sz="1300"/>
              </a:p>
            </p:txBody>
          </p:sp>
          <p:sp>
            <p:nvSpPr>
              <p:cNvPr id="1053" name="Rectangle 27"/>
              <p:cNvSpPr>
                <a:spLocks noChangeArrowheads="1"/>
              </p:cNvSpPr>
              <p:nvPr/>
            </p:nvSpPr>
            <p:spPr bwMode="auto">
              <a:xfrm>
                <a:off x="2592" y="5235"/>
                <a:ext cx="626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sender skriftlig melding til Fylkesmannen etter at han fyller </a:t>
                </a:r>
                <a:endParaRPr lang="nb-NO" sz="1300"/>
              </a:p>
            </p:txBody>
          </p:sp>
          <p:sp>
            <p:nvSpPr>
              <p:cNvPr id="1054" name="Rectangle 28"/>
              <p:cNvSpPr>
                <a:spLocks noChangeArrowheads="1"/>
              </p:cNvSpPr>
              <p:nvPr/>
            </p:nvSpPr>
            <p:spPr bwMode="auto">
              <a:xfrm>
                <a:off x="2592" y="5665"/>
                <a:ext cx="3275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21 år og før han fyller 23 år, og</a:t>
                </a:r>
                <a:endParaRPr lang="nb-NO" sz="1300"/>
              </a:p>
            </p:txBody>
          </p:sp>
          <p:sp>
            <p:nvSpPr>
              <p:cNvPr id="1055" name="Rectangle 29"/>
              <p:cNvSpPr>
                <a:spLocks noChangeArrowheads="1"/>
              </p:cNvSpPr>
              <p:nvPr/>
            </p:nvSpPr>
            <p:spPr bwMode="auto">
              <a:xfrm>
                <a:off x="2304" y="7330"/>
                <a:ext cx="649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i="1">
                    <a:solidFill>
                      <a:srgbClr val="000000"/>
                    </a:solidFill>
                  </a:rPr>
                  <a:t>Norsk statsborgerskap til statsløse og borgere i land som</a:t>
                </a:r>
                <a:r>
                  <a:rPr lang="en-US" sz="1300" i="1">
                    <a:solidFill>
                      <a:srgbClr val="000000"/>
                    </a:solidFill>
                  </a:rPr>
                  <a:t> ikke</a:t>
                </a:r>
                <a:endParaRPr lang="nb-NO" sz="1300"/>
              </a:p>
            </p:txBody>
          </p:sp>
          <p:sp>
            <p:nvSpPr>
              <p:cNvPr id="1056" name="Rectangle 30"/>
              <p:cNvSpPr>
                <a:spLocks noChangeArrowheads="1"/>
              </p:cNvSpPr>
              <p:nvPr/>
            </p:nvSpPr>
            <p:spPr bwMode="auto">
              <a:xfrm>
                <a:off x="2304" y="7673"/>
                <a:ext cx="3288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 i="1">
                    <a:solidFill>
                      <a:srgbClr val="000000"/>
                    </a:solidFill>
                  </a:rPr>
                  <a:t>tillater dobbelt statsborgerskap</a:t>
                </a:r>
                <a:endParaRPr lang="nb-NO" sz="1300" b="1"/>
              </a:p>
            </p:txBody>
          </p:sp>
          <p:sp>
            <p:nvSpPr>
              <p:cNvPr id="1057" name="Rectangle 31"/>
              <p:cNvSpPr>
                <a:spLocks noChangeArrowheads="1"/>
              </p:cNvSpPr>
              <p:nvPr/>
            </p:nvSpPr>
            <p:spPr bwMode="auto">
              <a:xfrm>
                <a:off x="2304" y="8013"/>
                <a:ext cx="5858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Statsløs person og person som kan vise at han mister sitt</a:t>
                </a:r>
                <a:endParaRPr lang="nb-NO" sz="1300"/>
              </a:p>
            </p:txBody>
          </p:sp>
          <p:sp>
            <p:nvSpPr>
              <p:cNvPr id="1058" name="Rectangle 32"/>
              <p:cNvSpPr>
                <a:spLocks noChangeArrowheads="1"/>
              </p:cNvSpPr>
              <p:nvPr/>
            </p:nvSpPr>
            <p:spPr bwMode="auto">
              <a:xfrm>
                <a:off x="2304" y="8358"/>
                <a:ext cx="5188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utenlandske statsborgerskap dersom han får norsk</a:t>
                </a:r>
                <a:endParaRPr lang="nb-NO" sz="1300"/>
              </a:p>
            </p:txBody>
          </p:sp>
          <p:sp>
            <p:nvSpPr>
              <p:cNvPr id="1059" name="Rectangle 33"/>
              <p:cNvSpPr>
                <a:spLocks noChangeArrowheads="1"/>
              </p:cNvSpPr>
              <p:nvPr/>
            </p:nvSpPr>
            <p:spPr bwMode="auto">
              <a:xfrm>
                <a:off x="2304" y="8698"/>
                <a:ext cx="5701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statsborgerskap, får norsk statsborgerskap dersom han:</a:t>
                </a:r>
                <a:endParaRPr lang="nb-NO" sz="1300"/>
              </a:p>
            </p:txBody>
          </p:sp>
          <p:sp>
            <p:nvSpPr>
              <p:cNvPr id="1060" name="Rectangle 34"/>
              <p:cNvSpPr>
                <a:spLocks noChangeArrowheads="1"/>
              </p:cNvSpPr>
              <p:nvPr/>
            </p:nvSpPr>
            <p:spPr bwMode="auto">
              <a:xfrm>
                <a:off x="2304" y="9040"/>
                <a:ext cx="20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a)</a:t>
                </a:r>
                <a:endParaRPr lang="nb-NO" sz="1300"/>
              </a:p>
            </p:txBody>
          </p:sp>
          <p:sp>
            <p:nvSpPr>
              <p:cNvPr id="1061" name="Rectangle 35"/>
              <p:cNvSpPr>
                <a:spLocks noChangeArrowheads="1"/>
              </p:cNvSpPr>
              <p:nvPr/>
            </p:nvSpPr>
            <p:spPr bwMode="auto">
              <a:xfrm>
                <a:off x="2529" y="9038"/>
                <a:ext cx="73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nb-NO" sz="1300"/>
              </a:p>
            </p:txBody>
          </p:sp>
          <p:sp>
            <p:nvSpPr>
              <p:cNvPr id="1062" name="Rectangle 36"/>
              <p:cNvSpPr>
                <a:spLocks noChangeArrowheads="1"/>
              </p:cNvSpPr>
              <p:nvPr/>
            </p:nvSpPr>
            <p:spPr bwMode="auto">
              <a:xfrm>
                <a:off x="2322" y="9843"/>
                <a:ext cx="217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b)</a:t>
                </a:r>
                <a:endParaRPr lang="nb-NO" sz="1300"/>
              </a:p>
            </p:txBody>
          </p:sp>
          <p:sp>
            <p:nvSpPr>
              <p:cNvPr id="1063" name="Rectangle 37"/>
              <p:cNvSpPr>
                <a:spLocks noChangeArrowheads="1"/>
              </p:cNvSpPr>
              <p:nvPr/>
            </p:nvSpPr>
            <p:spPr bwMode="auto">
              <a:xfrm>
                <a:off x="2534" y="9840"/>
                <a:ext cx="7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nb-NO" sz="1300"/>
              </a:p>
            </p:txBody>
          </p:sp>
          <p:sp>
            <p:nvSpPr>
              <p:cNvPr id="1064" name="Rectangle 38"/>
              <p:cNvSpPr>
                <a:spLocks noChangeArrowheads="1"/>
              </p:cNvSpPr>
              <p:nvPr/>
            </p:nvSpPr>
            <p:spPr bwMode="auto">
              <a:xfrm>
                <a:off x="2737" y="9843"/>
                <a:ext cx="6713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har hatt bosted i riket de siste 5 årene før han sendte melding, og</a:t>
                </a:r>
                <a:endParaRPr lang="nb-NO" sz="1300"/>
              </a:p>
            </p:txBody>
          </p:sp>
          <p:sp>
            <p:nvSpPr>
              <p:cNvPr id="1065" name="Rectangle 39"/>
              <p:cNvSpPr>
                <a:spLocks noChangeArrowheads="1"/>
              </p:cNvSpPr>
              <p:nvPr/>
            </p:nvSpPr>
            <p:spPr bwMode="auto">
              <a:xfrm>
                <a:off x="2304" y="10275"/>
                <a:ext cx="20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c)</a:t>
                </a:r>
                <a:endParaRPr lang="nb-NO" sz="1300"/>
              </a:p>
            </p:txBody>
          </p:sp>
          <p:sp>
            <p:nvSpPr>
              <p:cNvPr id="1066" name="Rectangle 40"/>
              <p:cNvSpPr>
                <a:spLocks noChangeArrowheads="1"/>
              </p:cNvSpPr>
              <p:nvPr/>
            </p:nvSpPr>
            <p:spPr bwMode="auto">
              <a:xfrm>
                <a:off x="2359" y="10560"/>
                <a:ext cx="73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nb-NO" sz="1300"/>
              </a:p>
            </p:txBody>
          </p:sp>
          <p:sp>
            <p:nvSpPr>
              <p:cNvPr id="1067" name="Rectangle 41"/>
              <p:cNvSpPr>
                <a:spLocks noChangeArrowheads="1"/>
              </p:cNvSpPr>
              <p:nvPr/>
            </p:nvSpPr>
            <p:spPr bwMode="auto">
              <a:xfrm>
                <a:off x="2592" y="10275"/>
                <a:ext cx="4590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 har bodd i riket i ytterligere minst 5 år, jf b.</a:t>
                </a:r>
                <a:endParaRPr lang="nb-NO" sz="1300"/>
              </a:p>
            </p:txBody>
          </p:sp>
          <p:sp>
            <p:nvSpPr>
              <p:cNvPr id="1068" name="Text Box 42"/>
              <p:cNvSpPr txBox="1">
                <a:spLocks noChangeArrowheads="1"/>
              </p:cNvSpPr>
              <p:nvPr/>
            </p:nvSpPr>
            <p:spPr bwMode="auto">
              <a:xfrm>
                <a:off x="2592" y="8978"/>
                <a:ext cx="6336" cy="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nb-NO" sz="1300"/>
                  <a:t>sender skriftlig melding til Fylkesmannen så snart han har fylt 18 år, og</a:t>
                </a:r>
              </a:p>
            </p:txBody>
          </p:sp>
        </p:grpSp>
      </p:grpSp>
      <p:sp>
        <p:nvSpPr>
          <p:cNvPr id="38" name="Rektangel 37"/>
          <p:cNvSpPr/>
          <p:nvPr/>
        </p:nvSpPr>
        <p:spPr>
          <a:xfrm>
            <a:off x="33342" y="6143517"/>
            <a:ext cx="42544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b-NO" sz="1400" i="1" dirty="0" smtClean="0">
                <a:solidFill>
                  <a:srgbClr val="C00000"/>
                </a:solidFill>
              </a:rPr>
              <a:t>Merklovteksten er gammel og tjener kun som eksempel!</a:t>
            </a:r>
            <a:endParaRPr lang="nb-NO" sz="1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</a:rPr>
              <a:t>Innledende kommentarer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 smtClean="0"/>
              <a:t>Følgende artikler er satt opp til denne forelesningen: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Systemutvikling </a:t>
            </a:r>
            <a:r>
              <a:rPr lang="nb-NO" dirty="0"/>
              <a:t>i </a:t>
            </a:r>
            <a:r>
              <a:rPr lang="nb-NO" dirty="0" smtClean="0"/>
              <a:t>rettslig perspektiv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Om </a:t>
            </a:r>
            <a:r>
              <a:rPr lang="nb-NO" dirty="0"/>
              <a:t>forholdet </a:t>
            </a:r>
            <a:r>
              <a:rPr lang="nb-NO" dirty="0" smtClean="0"/>
              <a:t>mellom </a:t>
            </a:r>
            <a:r>
              <a:rPr lang="nb-NO" dirty="0"/>
              <a:t>forvaltningslover og tilknyttede </a:t>
            </a:r>
            <a:r>
              <a:rPr lang="nb-NO" dirty="0" smtClean="0"/>
              <a:t>skjemaer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Overvåkning i en rettsstat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7030A0"/>
                </a:solidFill>
              </a:rPr>
              <a:t>1 og 2 er til en viss grad beslektet; 3 har bare teknologi felles med 1 og 2.  Vektlegger 1 og kommenterer 2 kort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7030A0"/>
                </a:solidFill>
              </a:rPr>
              <a:t>Både 1 og 2 kan sies å gjelde formalisering av rettslig innhold: </a:t>
            </a:r>
          </a:p>
          <a:p>
            <a:r>
              <a:rPr lang="nb-NO" dirty="0" smtClean="0">
                <a:solidFill>
                  <a:srgbClr val="7030A0"/>
                </a:solidFill>
              </a:rPr>
              <a:t>I 1 til «rettslige beslutningssystemer»,</a:t>
            </a:r>
          </a:p>
          <a:p>
            <a:r>
              <a:rPr lang="nb-NO" dirty="0">
                <a:solidFill>
                  <a:srgbClr val="7030A0"/>
                </a:solidFill>
              </a:rPr>
              <a:t>i</a:t>
            </a:r>
            <a:r>
              <a:rPr lang="nb-NO" dirty="0" smtClean="0">
                <a:solidFill>
                  <a:srgbClr val="7030A0"/>
                </a:solidFill>
              </a:rPr>
              <a:t> 2 til skjemaer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7030A0"/>
                </a:solidFill>
              </a:rPr>
              <a:t>Rettslige informasjonssystemer er ofte skjemabaserte, og</a:t>
            </a:r>
          </a:p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s</a:t>
            </a:r>
            <a:r>
              <a:rPr lang="nb-NO" dirty="0" smtClean="0">
                <a:solidFill>
                  <a:srgbClr val="7030A0"/>
                </a:solidFill>
              </a:rPr>
              <a:t>kjemaer kan være del av et rettslig informasjonssystem,</a:t>
            </a:r>
          </a:p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d</a:t>
            </a:r>
            <a:r>
              <a:rPr lang="nb-NO" dirty="0" smtClean="0">
                <a:solidFill>
                  <a:srgbClr val="7030A0"/>
                </a:solidFill>
              </a:rPr>
              <a:t>erfor er den systematiske sammenhengen nær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C00000"/>
                </a:solidFill>
              </a:rPr>
              <a:t>Hadde vært mulig å skrive 2 som del av 1 (dvs. analysert forholdet mellom skjema i et rettslig informasjonssystem og de underliggende rettskildene)</a:t>
            </a:r>
          </a:p>
          <a:p>
            <a:r>
              <a:rPr lang="nb-NO" dirty="0" smtClean="0">
                <a:solidFill>
                  <a:srgbClr val="C00000"/>
                </a:solidFill>
              </a:rPr>
              <a:t>I 1 er vekten på den automatiserte rettsanvendelsen, mens</a:t>
            </a:r>
          </a:p>
          <a:p>
            <a:r>
              <a:rPr lang="nb-NO" dirty="0" smtClean="0">
                <a:solidFill>
                  <a:srgbClr val="C00000"/>
                </a:solidFill>
              </a:rPr>
              <a:t>I 2 er vekten på grensesnitt mellom skjema og bruker, og forholdet til rettskildene</a:t>
            </a:r>
            <a:endParaRPr lang="nb-N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2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</a:rPr>
              <a:t>Noen </a:t>
            </a:r>
            <a:r>
              <a:rPr lang="nb-NO" sz="3200" dirty="0" smtClean="0">
                <a:solidFill>
                  <a:srgbClr val="0070C0"/>
                </a:solidFill>
              </a:rPr>
              <a:t>utgangspunkter for lesingen av 1 og 2 av nevnte pensumartikler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nb-NO" dirty="0" smtClean="0"/>
              <a:t>Offentlig forvaltning er i veldig stor grad </a:t>
            </a:r>
            <a:r>
              <a:rPr lang="nb-NO" dirty="0" smtClean="0">
                <a:solidFill>
                  <a:srgbClr val="A50021"/>
                </a:solidFill>
              </a:rPr>
              <a:t>rettslig styrt</a:t>
            </a:r>
            <a:endParaRPr lang="nb-NO" dirty="0" smtClean="0"/>
          </a:p>
          <a:p>
            <a:r>
              <a:rPr lang="nb-NO" dirty="0" smtClean="0"/>
              <a:t>Jus kan være relevant som </a:t>
            </a:r>
            <a:r>
              <a:rPr lang="nb-NO" dirty="0" smtClean="0">
                <a:solidFill>
                  <a:srgbClr val="A50021"/>
                </a:solidFill>
              </a:rPr>
              <a:t>ramme og innhold</a:t>
            </a:r>
            <a:r>
              <a:rPr lang="nb-NO" dirty="0" smtClean="0"/>
              <a:t> for utvikling av informasjonssystemer (IS)</a:t>
            </a:r>
          </a:p>
          <a:p>
            <a:r>
              <a:rPr lang="nb-NO" dirty="0" smtClean="0">
                <a:solidFill>
                  <a:srgbClr val="A50021"/>
                </a:solidFill>
              </a:rPr>
              <a:t>“Ramme”</a:t>
            </a:r>
            <a:r>
              <a:rPr lang="nb-NO" dirty="0" smtClean="0"/>
              <a:t> er slike rettsregler som gjelder for det saksområdet IS skal angår og som de som lager systemet derfor må </a:t>
            </a:r>
            <a:r>
              <a:rPr lang="nb-NO" dirty="0" smtClean="0"/>
              <a:t>iaktta, men ikke nødvendigvis implementere ved hjelp av systemet (forvaltningsloven, personopplysningsloven, diskriminerings- og tilgjengelighetsloven, anskaffelsesregelverket mv)</a:t>
            </a:r>
            <a:endParaRPr lang="nb-NO" dirty="0" smtClean="0"/>
          </a:p>
          <a:p>
            <a:r>
              <a:rPr lang="nb-NO" dirty="0" smtClean="0">
                <a:solidFill>
                  <a:srgbClr val="A50021"/>
                </a:solidFill>
              </a:rPr>
              <a:t>“Innhold”</a:t>
            </a:r>
            <a:r>
              <a:rPr lang="nb-NO" dirty="0" smtClean="0"/>
              <a:t> er de rettsregler som skal transformeres fra tekst i naturlig språk til programkode i </a:t>
            </a:r>
            <a:r>
              <a:rPr lang="nb-NO" dirty="0" smtClean="0"/>
              <a:t>programmeringsspråk (typisk særlovgivning)</a:t>
            </a:r>
          </a:p>
          <a:p>
            <a:r>
              <a:rPr lang="nb-NO" dirty="0" smtClean="0"/>
              <a:t>Ikke skarpt skille mellom </a:t>
            </a:r>
            <a:r>
              <a:rPr lang="nb-NO" i="1" dirty="0" smtClean="0"/>
              <a:t>ramme</a:t>
            </a:r>
            <a:r>
              <a:rPr lang="nb-NO" dirty="0" smtClean="0"/>
              <a:t> og </a:t>
            </a:r>
            <a:r>
              <a:rPr lang="nb-NO" i="1" dirty="0" smtClean="0"/>
              <a:t>innhold</a:t>
            </a:r>
            <a:r>
              <a:rPr lang="nb-NO" dirty="0" smtClean="0"/>
              <a:t>, jf. «innebygget personvern»</a:t>
            </a:r>
            <a:endParaRPr lang="nb-NO" dirty="0" smtClean="0"/>
          </a:p>
          <a:p>
            <a:r>
              <a:rPr lang="nb-NO" dirty="0" smtClean="0"/>
              <a:t>Er det rettslige innholdet transformert til </a:t>
            </a:r>
            <a:r>
              <a:rPr lang="nb-NO" dirty="0" smtClean="0"/>
              <a:t>programkode med formålet å treffe enkeltvedtak, </a:t>
            </a:r>
            <a:r>
              <a:rPr lang="nb-NO" dirty="0" smtClean="0"/>
              <a:t>benevner jeg systemet </a:t>
            </a:r>
            <a:r>
              <a:rPr lang="nb-NO" dirty="0" smtClean="0">
                <a:solidFill>
                  <a:srgbClr val="A50021"/>
                </a:solidFill>
              </a:rPr>
              <a:t>rettslig </a:t>
            </a:r>
            <a:r>
              <a:rPr lang="nb-NO" dirty="0" smtClean="0">
                <a:solidFill>
                  <a:srgbClr val="A50021"/>
                </a:solidFill>
              </a:rPr>
              <a:t>beslutnings(støtte)system (BS)</a:t>
            </a:r>
            <a:endParaRPr lang="nb-NO" dirty="0" smtClean="0"/>
          </a:p>
          <a:p>
            <a:r>
              <a:rPr lang="nb-NO" dirty="0" smtClean="0"/>
              <a:t>Slik transformering innebærer i realiteten en </a:t>
            </a:r>
            <a:r>
              <a:rPr lang="nb-NO" dirty="0" smtClean="0">
                <a:solidFill>
                  <a:srgbClr val="A50021"/>
                </a:solidFill>
              </a:rPr>
              <a:t>rettslig beslutningsprosess</a:t>
            </a:r>
            <a:r>
              <a:rPr lang="nb-NO" dirty="0" smtClean="0"/>
              <a:t> som eksplisitt bør inngå som </a:t>
            </a:r>
            <a:r>
              <a:rPr lang="nb-NO" dirty="0" err="1" smtClean="0"/>
              <a:t>delprosess</a:t>
            </a:r>
            <a:r>
              <a:rPr lang="nb-NO" dirty="0" smtClean="0"/>
              <a:t> i systemutviklingsarbeidet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65150" y="4724400"/>
            <a:ext cx="1690688" cy="1597025"/>
            <a:chOff x="528" y="2988"/>
            <a:chExt cx="1065" cy="1006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2988"/>
              <a:ext cx="1008" cy="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528" y="3744"/>
              <a:ext cx="10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>
                  <a:solidFill>
                    <a:srgbClr val="CC0000"/>
                  </a:solidFill>
                </a:rPr>
                <a:t>Regelutvikling</a:t>
              </a:r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7042150" y="3886200"/>
            <a:ext cx="1704975" cy="2682875"/>
            <a:chOff x="4464" y="2448"/>
            <a:chExt cx="1074" cy="1690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464" y="3696"/>
              <a:ext cx="107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>
                  <a:solidFill>
                    <a:srgbClr val="CC9900"/>
                  </a:solidFill>
                </a:rPr>
                <a:t>Organisasjons-</a:t>
              </a:r>
            </a:p>
            <a:p>
              <a:r>
                <a:rPr lang="nb-NO" sz="2000">
                  <a:solidFill>
                    <a:srgbClr val="CC9900"/>
                  </a:solidFill>
                </a:rPr>
                <a:t>utvikling</a:t>
              </a:r>
            </a:p>
          </p:txBody>
        </p:sp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12" y="2448"/>
              <a:ext cx="826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3384550" y="0"/>
            <a:ext cx="2209800" cy="2011363"/>
            <a:chOff x="2160" y="0"/>
            <a:chExt cx="1392" cy="1267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56" y="432"/>
              <a:ext cx="1248" cy="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160" y="0"/>
              <a:ext cx="13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>
                  <a:solidFill>
                    <a:schemeClr val="accent2"/>
                  </a:solidFill>
                </a:rPr>
                <a:t>    Utvikling av</a:t>
              </a:r>
            </a:p>
            <a:p>
              <a:r>
                <a:rPr lang="nb-NO" sz="2000">
                  <a:solidFill>
                    <a:schemeClr val="accent2"/>
                  </a:solidFill>
                </a:rPr>
                <a:t>informasjonssystem</a:t>
              </a: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3613150" y="2971800"/>
            <a:ext cx="2133600" cy="1752600"/>
            <a:chOff x="2256" y="1776"/>
            <a:chExt cx="1344" cy="1104"/>
          </a:xfrm>
        </p:grpSpPr>
        <p:graphicFrame>
          <p:nvGraphicFramePr>
            <p:cNvPr id="12" name="Object 12"/>
            <p:cNvGraphicFramePr>
              <a:graphicFrameLocks noChangeAspect="1"/>
            </p:cNvGraphicFramePr>
            <p:nvPr/>
          </p:nvGraphicFramePr>
          <p:xfrm>
            <a:off x="2256" y="1776"/>
            <a:ext cx="1344" cy="11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Utklipp" r:id="rId6" imgW="4539600" imgH="3497040" progId="">
                    <p:embed/>
                  </p:oleObj>
                </mc:Choice>
                <mc:Fallback>
                  <p:oleObj name="Utklipp" r:id="rId6" imgW="4539600" imgH="3497040" progId="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776"/>
                          <a:ext cx="1344" cy="11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296" y="1841"/>
              <a:ext cx="94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700">
                  <a:solidFill>
                    <a:srgbClr val="3333CC"/>
                  </a:solidFill>
                </a:rPr>
                <a:t>E-forvaltnings-</a:t>
              </a:r>
            </a:p>
            <a:p>
              <a:r>
                <a:rPr lang="nb-NO" sz="1700">
                  <a:solidFill>
                    <a:srgbClr val="3333CC"/>
                  </a:solidFill>
                </a:rPr>
                <a:t>prosjekter</a:t>
              </a:r>
              <a:endParaRPr lang="nb-NO" sz="2000"/>
            </a:p>
          </p:txBody>
        </p:sp>
      </p:grpSp>
      <p:grpSp>
        <p:nvGrpSpPr>
          <p:cNvPr id="36" name="Gruppe 35"/>
          <p:cNvGrpSpPr/>
          <p:nvPr/>
        </p:nvGrpSpPr>
        <p:grpSpPr>
          <a:xfrm>
            <a:off x="2698750" y="3429000"/>
            <a:ext cx="3743325" cy="3429000"/>
            <a:chOff x="2698750" y="3429000"/>
            <a:chExt cx="3743325" cy="3429000"/>
          </a:xfrm>
        </p:grpSpPr>
        <p:grpSp>
          <p:nvGrpSpPr>
            <p:cNvPr id="17" name="Group 17"/>
            <p:cNvGrpSpPr>
              <a:grpSpLocks/>
            </p:cNvGrpSpPr>
            <p:nvPr/>
          </p:nvGrpSpPr>
          <p:grpSpPr bwMode="auto">
            <a:xfrm>
              <a:off x="2711450" y="3556000"/>
              <a:ext cx="3730625" cy="3302000"/>
              <a:chOff x="536" y="2160"/>
              <a:chExt cx="2350" cy="2080"/>
            </a:xfrm>
          </p:grpSpPr>
          <p:sp>
            <p:nvSpPr>
              <p:cNvPr id="18" name="Arc 18"/>
              <p:cNvSpPr>
                <a:spLocks/>
              </p:cNvSpPr>
              <p:nvPr/>
            </p:nvSpPr>
            <p:spPr bwMode="auto">
              <a:xfrm rot="2572277" flipV="1">
                <a:off x="536" y="2160"/>
                <a:ext cx="2344" cy="2080"/>
              </a:xfrm>
              <a:custGeom>
                <a:avLst/>
                <a:gdLst>
                  <a:gd name="T0" fmla="*/ 303 w 21550"/>
                  <a:gd name="T1" fmla="*/ 0 h 21420"/>
                  <a:gd name="T2" fmla="*/ 2344 w 21550"/>
                  <a:gd name="T3" fmla="*/ 1938 h 21420"/>
                  <a:gd name="T4" fmla="*/ 0 w 21550"/>
                  <a:gd name="T5" fmla="*/ 2080 h 21420"/>
                  <a:gd name="T6" fmla="*/ 0 60000 65536"/>
                  <a:gd name="T7" fmla="*/ 0 60000 65536"/>
                  <a:gd name="T8" fmla="*/ 0 60000 65536"/>
                  <a:gd name="T9" fmla="*/ 0 w 21550"/>
                  <a:gd name="T10" fmla="*/ 0 h 21420"/>
                  <a:gd name="T11" fmla="*/ 21550 w 21550"/>
                  <a:gd name="T12" fmla="*/ 21420 h 214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0" h="21420" fill="none" extrusionOk="0">
                    <a:moveTo>
                      <a:pt x="2782" y="0"/>
                    </a:moveTo>
                    <a:cubicBezTo>
                      <a:pt x="12995" y="1326"/>
                      <a:pt x="20850" y="9678"/>
                      <a:pt x="21550" y="19952"/>
                    </a:cubicBezTo>
                  </a:path>
                  <a:path w="21550" h="21420" stroke="0" extrusionOk="0">
                    <a:moveTo>
                      <a:pt x="2782" y="0"/>
                    </a:moveTo>
                    <a:cubicBezTo>
                      <a:pt x="12995" y="1326"/>
                      <a:pt x="20850" y="9678"/>
                      <a:pt x="21550" y="19952"/>
                    </a:cubicBezTo>
                    <a:lnTo>
                      <a:pt x="0" y="2142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1"/>
                </a:solidFill>
                <a:round/>
                <a:headEnd type="oval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583" y="3835"/>
                <a:ext cx="230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nb-NO" sz="1400">
                    <a:solidFill>
                      <a:schemeClr val="accent1"/>
                    </a:solidFill>
                  </a:rPr>
                  <a:t>Jus som skranke for organisasjonsutvikling</a:t>
                </a:r>
              </a:p>
              <a:p>
                <a:pPr>
                  <a:buFontTx/>
                  <a:buChar char="•"/>
                </a:pPr>
                <a:r>
                  <a:rPr lang="nb-NO" sz="1400">
                    <a:solidFill>
                      <a:schemeClr val="accent1"/>
                    </a:solidFill>
                  </a:rPr>
                  <a:t>Jus som virkemiddel for organisasjonsutvikling</a:t>
                </a:r>
              </a:p>
            </p:txBody>
          </p:sp>
        </p:grpSp>
        <p:grpSp>
          <p:nvGrpSpPr>
            <p:cNvPr id="20" name="Group 20"/>
            <p:cNvGrpSpPr>
              <a:grpSpLocks/>
            </p:cNvGrpSpPr>
            <p:nvPr/>
          </p:nvGrpSpPr>
          <p:grpSpPr bwMode="auto">
            <a:xfrm>
              <a:off x="2698750" y="3429000"/>
              <a:ext cx="3721100" cy="3302000"/>
              <a:chOff x="1728" y="2064"/>
              <a:chExt cx="2344" cy="2080"/>
            </a:xfrm>
          </p:grpSpPr>
          <p:sp>
            <p:nvSpPr>
              <p:cNvPr id="21" name="Arc 21"/>
              <p:cNvSpPr>
                <a:spLocks/>
              </p:cNvSpPr>
              <p:nvPr/>
            </p:nvSpPr>
            <p:spPr bwMode="auto">
              <a:xfrm rot="2572277" flipV="1">
                <a:off x="1728" y="2064"/>
                <a:ext cx="2344" cy="2080"/>
              </a:xfrm>
              <a:custGeom>
                <a:avLst/>
                <a:gdLst>
                  <a:gd name="T0" fmla="*/ 303 w 21550"/>
                  <a:gd name="T1" fmla="*/ 0 h 21420"/>
                  <a:gd name="T2" fmla="*/ 2344 w 21550"/>
                  <a:gd name="T3" fmla="*/ 1938 h 21420"/>
                  <a:gd name="T4" fmla="*/ 0 w 21550"/>
                  <a:gd name="T5" fmla="*/ 2080 h 21420"/>
                  <a:gd name="T6" fmla="*/ 0 60000 65536"/>
                  <a:gd name="T7" fmla="*/ 0 60000 65536"/>
                  <a:gd name="T8" fmla="*/ 0 60000 65536"/>
                  <a:gd name="T9" fmla="*/ 0 w 21550"/>
                  <a:gd name="T10" fmla="*/ 0 h 21420"/>
                  <a:gd name="T11" fmla="*/ 21550 w 21550"/>
                  <a:gd name="T12" fmla="*/ 21420 h 214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0" h="21420" fill="none" extrusionOk="0">
                    <a:moveTo>
                      <a:pt x="2782" y="0"/>
                    </a:moveTo>
                    <a:cubicBezTo>
                      <a:pt x="12995" y="1326"/>
                      <a:pt x="20850" y="9678"/>
                      <a:pt x="21550" y="19952"/>
                    </a:cubicBezTo>
                  </a:path>
                  <a:path w="21550" h="21420" stroke="0" extrusionOk="0">
                    <a:moveTo>
                      <a:pt x="2782" y="0"/>
                    </a:moveTo>
                    <a:cubicBezTo>
                      <a:pt x="12995" y="1326"/>
                      <a:pt x="20850" y="9678"/>
                      <a:pt x="21550" y="19952"/>
                    </a:cubicBezTo>
                    <a:lnTo>
                      <a:pt x="0" y="21420"/>
                    </a:lnTo>
                    <a:close/>
                  </a:path>
                </a:pathLst>
              </a:custGeom>
              <a:noFill/>
              <a:ln w="28575">
                <a:solidFill>
                  <a:srgbClr val="6600FF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2233" y="3189"/>
                <a:ext cx="1291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nb-NO" sz="1400">
                    <a:solidFill>
                      <a:srgbClr val="6600FF"/>
                    </a:solidFill>
                  </a:rPr>
                  <a:t> Organisasjonsutvikling</a:t>
                </a:r>
              </a:p>
              <a:p>
                <a:r>
                  <a:rPr lang="nb-NO" sz="1400">
                    <a:solidFill>
                      <a:srgbClr val="6600FF"/>
                    </a:solidFill>
                  </a:rPr>
                  <a:t>begrunner rettslig endring</a:t>
                </a:r>
              </a:p>
            </p:txBody>
          </p:sp>
        </p:grpSp>
      </p:grpSp>
      <p:grpSp>
        <p:nvGrpSpPr>
          <p:cNvPr id="35" name="Gruppe 34"/>
          <p:cNvGrpSpPr/>
          <p:nvPr/>
        </p:nvGrpSpPr>
        <p:grpSpPr>
          <a:xfrm>
            <a:off x="4679950" y="1371600"/>
            <a:ext cx="4464050" cy="3236913"/>
            <a:chOff x="4679950" y="1371600"/>
            <a:chExt cx="4464050" cy="3236913"/>
          </a:xfrm>
        </p:grpSpPr>
        <p:grpSp>
          <p:nvGrpSpPr>
            <p:cNvPr id="23" name="Group 23"/>
            <p:cNvGrpSpPr>
              <a:grpSpLocks/>
            </p:cNvGrpSpPr>
            <p:nvPr/>
          </p:nvGrpSpPr>
          <p:grpSpPr bwMode="auto">
            <a:xfrm>
              <a:off x="4679950" y="1371600"/>
              <a:ext cx="4464050" cy="3022600"/>
              <a:chOff x="2976" y="864"/>
              <a:chExt cx="2812" cy="1904"/>
            </a:xfrm>
          </p:grpSpPr>
          <p:sp>
            <p:nvSpPr>
              <p:cNvPr id="24" name="Text Box 24"/>
              <p:cNvSpPr txBox="1">
                <a:spLocks noChangeArrowheads="1"/>
              </p:cNvSpPr>
              <p:nvPr/>
            </p:nvSpPr>
            <p:spPr bwMode="auto">
              <a:xfrm>
                <a:off x="4566" y="1260"/>
                <a:ext cx="122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nb-NO" sz="1400" dirty="0">
                    <a:solidFill>
                      <a:srgbClr val="CC3300"/>
                    </a:solidFill>
                  </a:rPr>
                  <a:t> Organisatorisk endring</a:t>
                </a:r>
              </a:p>
              <a:p>
                <a:r>
                  <a:rPr lang="nb-NO" sz="1400" dirty="0">
                    <a:solidFill>
                      <a:srgbClr val="CC3300"/>
                    </a:solidFill>
                  </a:rPr>
                  <a:t> begrunner </a:t>
                </a:r>
                <a:r>
                  <a:rPr lang="nb-NO" sz="1400" dirty="0" err="1">
                    <a:solidFill>
                      <a:srgbClr val="CC3300"/>
                    </a:solidFill>
                  </a:rPr>
                  <a:t>IKT-bruk</a:t>
                </a:r>
                <a:endParaRPr lang="nb-NO" sz="1400" dirty="0">
                  <a:solidFill>
                    <a:srgbClr val="CC3300"/>
                  </a:solidFill>
                </a:endParaRPr>
              </a:p>
            </p:txBody>
          </p:sp>
          <p:sp>
            <p:nvSpPr>
              <p:cNvPr id="25" name="Arc 25"/>
              <p:cNvSpPr>
                <a:spLocks/>
              </p:cNvSpPr>
              <p:nvPr/>
            </p:nvSpPr>
            <p:spPr bwMode="auto">
              <a:xfrm rot="15681965" flipV="1">
                <a:off x="3007" y="833"/>
                <a:ext cx="1904" cy="1965"/>
              </a:xfrm>
              <a:custGeom>
                <a:avLst/>
                <a:gdLst>
                  <a:gd name="T0" fmla="*/ 237 w 19969"/>
                  <a:gd name="T1" fmla="*/ 0 h 21457"/>
                  <a:gd name="T2" fmla="*/ 1904 w 19969"/>
                  <a:gd name="T3" fmla="*/ 1211 h 21457"/>
                  <a:gd name="T4" fmla="*/ 0 w 19969"/>
                  <a:gd name="T5" fmla="*/ 1965 h 21457"/>
                  <a:gd name="T6" fmla="*/ 0 60000 65536"/>
                  <a:gd name="T7" fmla="*/ 0 60000 65536"/>
                  <a:gd name="T8" fmla="*/ 0 60000 65536"/>
                  <a:gd name="T9" fmla="*/ 0 w 19969"/>
                  <a:gd name="T10" fmla="*/ 0 h 21457"/>
                  <a:gd name="T11" fmla="*/ 19969 w 19969"/>
                  <a:gd name="T12" fmla="*/ 21457 h 214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969" h="21457" fill="none" extrusionOk="0">
                    <a:moveTo>
                      <a:pt x="2481" y="-1"/>
                    </a:moveTo>
                    <a:cubicBezTo>
                      <a:pt x="10280" y="901"/>
                      <a:pt x="16976" y="5965"/>
                      <a:pt x="19969" y="13223"/>
                    </a:cubicBezTo>
                  </a:path>
                  <a:path w="19969" h="21457" stroke="0" extrusionOk="0">
                    <a:moveTo>
                      <a:pt x="2481" y="-1"/>
                    </a:moveTo>
                    <a:cubicBezTo>
                      <a:pt x="10280" y="901"/>
                      <a:pt x="16976" y="5965"/>
                      <a:pt x="19969" y="13223"/>
                    </a:cubicBezTo>
                    <a:lnTo>
                      <a:pt x="0" y="21457"/>
                    </a:lnTo>
                    <a:close/>
                  </a:path>
                </a:pathLst>
              </a:custGeom>
              <a:noFill/>
              <a:ln w="28575">
                <a:solidFill>
                  <a:srgbClr val="CC0000"/>
                </a:solidFill>
                <a:round/>
                <a:headEnd type="oval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grpSp>
          <p:nvGrpSpPr>
            <p:cNvPr id="26" name="Group 26"/>
            <p:cNvGrpSpPr>
              <a:grpSpLocks/>
            </p:cNvGrpSpPr>
            <p:nvPr/>
          </p:nvGrpSpPr>
          <p:grpSpPr bwMode="auto">
            <a:xfrm>
              <a:off x="4716463" y="1587500"/>
              <a:ext cx="2789237" cy="3021013"/>
              <a:chOff x="2999" y="1000"/>
              <a:chExt cx="1757" cy="1903"/>
            </a:xfrm>
          </p:grpSpPr>
          <p:sp>
            <p:nvSpPr>
              <p:cNvPr id="27" name="Arc 27"/>
              <p:cNvSpPr>
                <a:spLocks/>
              </p:cNvSpPr>
              <p:nvPr/>
            </p:nvSpPr>
            <p:spPr bwMode="auto">
              <a:xfrm rot="15681965" flipV="1">
                <a:off x="2926" y="1073"/>
                <a:ext cx="1903" cy="1757"/>
              </a:xfrm>
              <a:custGeom>
                <a:avLst/>
                <a:gdLst>
                  <a:gd name="T0" fmla="*/ 369 w 19951"/>
                  <a:gd name="T1" fmla="*/ 0 h 21251"/>
                  <a:gd name="T2" fmla="*/ 1903 w 19951"/>
                  <a:gd name="T3" fmla="*/ 1073 h 21251"/>
                  <a:gd name="T4" fmla="*/ 0 w 19951"/>
                  <a:gd name="T5" fmla="*/ 1757 h 21251"/>
                  <a:gd name="T6" fmla="*/ 0 60000 65536"/>
                  <a:gd name="T7" fmla="*/ 0 60000 65536"/>
                  <a:gd name="T8" fmla="*/ 0 60000 65536"/>
                  <a:gd name="T9" fmla="*/ 0 w 19951"/>
                  <a:gd name="T10" fmla="*/ 0 h 21251"/>
                  <a:gd name="T11" fmla="*/ 19951 w 19951"/>
                  <a:gd name="T12" fmla="*/ 21251 h 212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951" h="21251" fill="none" extrusionOk="0">
                    <a:moveTo>
                      <a:pt x="3866" y="-1"/>
                    </a:moveTo>
                    <a:cubicBezTo>
                      <a:pt x="11082" y="1312"/>
                      <a:pt x="17140" y="6198"/>
                      <a:pt x="19951" y="12973"/>
                    </a:cubicBezTo>
                  </a:path>
                  <a:path w="19951" h="21251" stroke="0" extrusionOk="0">
                    <a:moveTo>
                      <a:pt x="3866" y="-1"/>
                    </a:moveTo>
                    <a:cubicBezTo>
                      <a:pt x="11082" y="1312"/>
                      <a:pt x="17140" y="6198"/>
                      <a:pt x="19951" y="12973"/>
                    </a:cubicBezTo>
                    <a:lnTo>
                      <a:pt x="0" y="21251"/>
                    </a:lnTo>
                    <a:close/>
                  </a:path>
                </a:pathLst>
              </a:custGeom>
              <a:noFill/>
              <a:ln w="28575">
                <a:solidFill>
                  <a:srgbClr val="FF3399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3088" y="1215"/>
                <a:ext cx="1244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nb-NO" sz="1400" dirty="0">
                    <a:solidFill>
                      <a:srgbClr val="FF3399"/>
                    </a:solidFill>
                  </a:rPr>
                  <a:t> IKT begrunner</a:t>
                </a:r>
              </a:p>
              <a:p>
                <a:r>
                  <a:rPr lang="nb-NO" sz="1400" dirty="0">
                    <a:solidFill>
                      <a:srgbClr val="FF3399"/>
                    </a:solidFill>
                  </a:rPr>
                  <a:t>organisatorisk endring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nb-NO" sz="1400" dirty="0">
                    <a:solidFill>
                      <a:srgbClr val="FF3399"/>
                    </a:solidFill>
                  </a:rPr>
                  <a:t>Selvbetjent forvaltning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nb-NO" sz="1400" dirty="0">
                    <a:solidFill>
                      <a:srgbClr val="FF3399"/>
                    </a:solidFill>
                  </a:rPr>
                  <a:t>Diffus forvaltning</a:t>
                </a:r>
              </a:p>
            </p:txBody>
          </p:sp>
        </p:grpSp>
      </p:grpSp>
      <p:grpSp>
        <p:nvGrpSpPr>
          <p:cNvPr id="32" name="Gruppe 31"/>
          <p:cNvGrpSpPr/>
          <p:nvPr/>
        </p:nvGrpSpPr>
        <p:grpSpPr>
          <a:xfrm>
            <a:off x="244475" y="773113"/>
            <a:ext cx="3717925" cy="3963987"/>
            <a:chOff x="244475" y="773113"/>
            <a:chExt cx="3717925" cy="3963987"/>
          </a:xfrm>
        </p:grpSpPr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244475" y="773113"/>
              <a:ext cx="3471863" cy="3689350"/>
              <a:chOff x="182" y="487"/>
              <a:chExt cx="2187" cy="2324"/>
            </a:xfrm>
          </p:grpSpPr>
          <p:sp>
            <p:nvSpPr>
              <p:cNvPr id="15" name="Arc 15"/>
              <p:cNvSpPr>
                <a:spLocks/>
              </p:cNvSpPr>
              <p:nvPr/>
            </p:nvSpPr>
            <p:spPr bwMode="auto">
              <a:xfrm rot="10261024" flipV="1">
                <a:off x="545" y="1131"/>
                <a:ext cx="1824" cy="1680"/>
              </a:xfrm>
              <a:custGeom>
                <a:avLst/>
                <a:gdLst>
                  <a:gd name="T0" fmla="*/ 0 w 21600"/>
                  <a:gd name="T1" fmla="*/ 0 h 21600"/>
                  <a:gd name="T2" fmla="*/ 1824 w 21600"/>
                  <a:gd name="T3" fmla="*/ 1680 h 21600"/>
                  <a:gd name="T4" fmla="*/ 0 w 21600"/>
                  <a:gd name="T5" fmla="*/ 168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6600"/>
                </a:solidFill>
                <a:round/>
                <a:headEnd type="oval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182" y="487"/>
                <a:ext cx="1811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nb-NO" sz="1400" dirty="0">
                    <a:solidFill>
                      <a:srgbClr val="FF3300"/>
                    </a:solidFill>
                  </a:rPr>
                  <a:t> IKT begrunner rettslig endring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nb-NO" sz="1400" dirty="0">
                    <a:solidFill>
                      <a:srgbClr val="FF3300"/>
                    </a:solidFill>
                  </a:rPr>
                  <a:t>Automatiseringsvennlig lovgivning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nb-NO" sz="1400" dirty="0">
                    <a:solidFill>
                      <a:srgbClr val="FF3300"/>
                    </a:solidFill>
                  </a:rPr>
                  <a:t> Analyse av rettskilder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nb-NO" sz="1400" dirty="0">
                    <a:solidFill>
                      <a:srgbClr val="FF3300"/>
                    </a:solidFill>
                  </a:rPr>
                  <a:t> Innspill til regelverksendring</a:t>
                </a:r>
              </a:p>
            </p:txBody>
          </p:sp>
        </p:grpSp>
        <p:grpSp>
          <p:nvGrpSpPr>
            <p:cNvPr id="29" name="Group 32"/>
            <p:cNvGrpSpPr>
              <a:grpSpLocks/>
            </p:cNvGrpSpPr>
            <p:nvPr/>
          </p:nvGrpSpPr>
          <p:grpSpPr bwMode="auto">
            <a:xfrm>
              <a:off x="1066800" y="1905000"/>
              <a:ext cx="2895600" cy="2832100"/>
              <a:chOff x="672" y="1248"/>
              <a:chExt cx="1824" cy="1784"/>
            </a:xfrm>
          </p:grpSpPr>
          <p:sp>
            <p:nvSpPr>
              <p:cNvPr id="33" name="Arc 33"/>
              <p:cNvSpPr>
                <a:spLocks/>
              </p:cNvSpPr>
              <p:nvPr/>
            </p:nvSpPr>
            <p:spPr bwMode="auto">
              <a:xfrm rot="10261024" flipV="1">
                <a:off x="672" y="1248"/>
                <a:ext cx="1824" cy="1584"/>
              </a:xfrm>
              <a:custGeom>
                <a:avLst/>
                <a:gdLst>
                  <a:gd name="T0" fmla="*/ 110 w 21600"/>
                  <a:gd name="T1" fmla="*/ 0 h 21561"/>
                  <a:gd name="T2" fmla="*/ 1824 w 21600"/>
                  <a:gd name="T3" fmla="*/ 1584 h 21561"/>
                  <a:gd name="T4" fmla="*/ 0 w 21600"/>
                  <a:gd name="T5" fmla="*/ 1584 h 2156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61"/>
                  <a:gd name="T11" fmla="*/ 21600 w 21600"/>
                  <a:gd name="T12" fmla="*/ 21561 h 2156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61" fill="none" extrusionOk="0">
                    <a:moveTo>
                      <a:pt x="1304" y="0"/>
                    </a:moveTo>
                    <a:cubicBezTo>
                      <a:pt x="12706" y="690"/>
                      <a:pt x="21600" y="10138"/>
                      <a:pt x="21600" y="21561"/>
                    </a:cubicBezTo>
                  </a:path>
                  <a:path w="21600" h="21561" stroke="0" extrusionOk="0">
                    <a:moveTo>
                      <a:pt x="1304" y="0"/>
                    </a:moveTo>
                    <a:cubicBezTo>
                      <a:pt x="12706" y="690"/>
                      <a:pt x="21600" y="10138"/>
                      <a:pt x="21600" y="21561"/>
                    </a:cubicBezTo>
                    <a:lnTo>
                      <a:pt x="0" y="21561"/>
                    </a:lnTo>
                    <a:close/>
                  </a:path>
                </a:pathLst>
              </a:custGeom>
              <a:noFill/>
              <a:ln w="28575">
                <a:solidFill>
                  <a:srgbClr val="990099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4" name="Text Box 34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1360" cy="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nb-NO" sz="1400">
                    <a:solidFill>
                      <a:srgbClr val="990099"/>
                    </a:solidFill>
                  </a:rPr>
                  <a:t> Jus som systeminnhold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nb-NO" sz="1400">
                    <a:solidFill>
                      <a:srgbClr val="990099"/>
                    </a:solidFill>
                  </a:rPr>
                  <a:t> Autentiske rettskilder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nb-NO" sz="1400">
                    <a:solidFill>
                      <a:srgbClr val="990099"/>
                    </a:solidFill>
                  </a:rPr>
                  <a:t> Transformerte rettskilder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nb-NO" sz="1400">
                    <a:solidFill>
                      <a:srgbClr val="990099"/>
                    </a:solidFill>
                  </a:rPr>
                  <a:t> Automatiseringsgrad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nb-NO" sz="1400">
                    <a:solidFill>
                      <a:srgbClr val="990099"/>
                    </a:solidFill>
                  </a:rPr>
                  <a:t> Skjønn/faste regler</a:t>
                </a:r>
              </a:p>
              <a:p>
                <a:pPr>
                  <a:buFontTx/>
                  <a:buChar char="•"/>
                </a:pPr>
                <a:r>
                  <a:rPr lang="nb-NO" sz="1400">
                    <a:solidFill>
                      <a:srgbClr val="990099"/>
                    </a:solidFill>
                  </a:rPr>
                  <a:t> Jus som ramme for IS</a:t>
                </a:r>
              </a:p>
            </p:txBody>
          </p:sp>
        </p:grpSp>
      </p:grpSp>
      <p:grpSp>
        <p:nvGrpSpPr>
          <p:cNvPr id="42" name="Gruppe 41"/>
          <p:cNvGrpSpPr/>
          <p:nvPr/>
        </p:nvGrpSpPr>
        <p:grpSpPr>
          <a:xfrm>
            <a:off x="1213162" y="-498995"/>
            <a:ext cx="7574744" cy="7494902"/>
            <a:chOff x="1213162" y="-498995"/>
            <a:chExt cx="7574744" cy="7494902"/>
          </a:xfrm>
        </p:grpSpPr>
        <p:sp>
          <p:nvSpPr>
            <p:cNvPr id="31" name="Ellipse 30"/>
            <p:cNvSpPr/>
            <p:nvPr/>
          </p:nvSpPr>
          <p:spPr>
            <a:xfrm rot="18268353">
              <a:off x="-846861" y="1561028"/>
              <a:ext cx="7494902" cy="33748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TekstSylinder 36"/>
            <p:cNvSpPr txBox="1"/>
            <p:nvPr/>
          </p:nvSpPr>
          <p:spPr>
            <a:xfrm>
              <a:off x="5651278" y="706855"/>
              <a:ext cx="3136628" cy="369332"/>
            </a:xfrm>
            <a:prstGeom prst="rect">
              <a:avLst/>
            </a:prstGeom>
            <a:noFill/>
            <a:ln w="25400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b="1" dirty="0" smtClean="0">
                  <a:solidFill>
                    <a:srgbClr val="C00000"/>
                  </a:solidFill>
                </a:rPr>
                <a:t>Emnet for denne forelesningen</a:t>
              </a:r>
              <a:endParaRPr lang="nb-NO" b="1" dirty="0">
                <a:solidFill>
                  <a:srgbClr val="C00000"/>
                </a:solidFill>
              </a:endParaRPr>
            </a:p>
          </p:txBody>
        </p:sp>
        <p:cxnSp>
          <p:nvCxnSpPr>
            <p:cNvPr id="41" name="Rett linje 40"/>
            <p:cNvCxnSpPr>
              <a:endCxn id="37" idx="1"/>
            </p:cNvCxnSpPr>
            <p:nvPr/>
          </p:nvCxnSpPr>
          <p:spPr>
            <a:xfrm flipV="1">
              <a:off x="5417436" y="891521"/>
              <a:ext cx="233842" cy="7735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Mulige hovedfaser i </a:t>
            </a:r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 rettslige arbeidet med å transformere </a:t>
            </a:r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rettskilder for å lage et BS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7758138" cy="4043378"/>
          </a:xfrm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dirty="0"/>
              <a:t>A) </a:t>
            </a:r>
            <a:r>
              <a:rPr lang="nb-NO" dirty="0" smtClean="0"/>
              <a:t>Prosjektetableringsfasen</a:t>
            </a:r>
            <a:endParaRPr lang="nb-NO" dirty="0"/>
          </a:p>
          <a:p>
            <a:pPr>
              <a:buNone/>
            </a:pPr>
            <a:r>
              <a:rPr lang="nb-NO" dirty="0"/>
              <a:t>B) </a:t>
            </a:r>
            <a:r>
              <a:rPr lang="nb-NO" dirty="0" smtClean="0"/>
              <a:t>Innrammingsfasen</a:t>
            </a:r>
            <a:endParaRPr lang="nb-NO" dirty="0"/>
          </a:p>
          <a:p>
            <a:pPr>
              <a:buNone/>
            </a:pPr>
            <a:r>
              <a:rPr lang="nb-NO" dirty="0"/>
              <a:t>C) Fase for aktøranalyse og </a:t>
            </a:r>
            <a:r>
              <a:rPr lang="nb-NO" dirty="0" smtClean="0"/>
              <a:t>systemavgrensing</a:t>
            </a:r>
            <a:endParaRPr lang="nb-NO" dirty="0"/>
          </a:p>
          <a:p>
            <a:pPr>
              <a:buNone/>
            </a:pPr>
            <a:r>
              <a:rPr lang="nb-NO" dirty="0"/>
              <a:t>D) Fasen for innsamling av </a:t>
            </a:r>
            <a:r>
              <a:rPr lang="nb-NO" dirty="0" smtClean="0"/>
              <a:t>rettskilder</a:t>
            </a:r>
            <a:endParaRPr lang="nb-NO" dirty="0"/>
          </a:p>
          <a:p>
            <a:pPr>
              <a:buNone/>
            </a:pPr>
            <a:r>
              <a:rPr lang="nb-NO" dirty="0"/>
              <a:t>E) </a:t>
            </a:r>
            <a:r>
              <a:rPr lang="nb-NO" dirty="0" smtClean="0"/>
              <a:t>Spesifiseringsfasen</a:t>
            </a:r>
            <a:endParaRPr lang="nb-NO" dirty="0"/>
          </a:p>
          <a:p>
            <a:pPr>
              <a:buNone/>
            </a:pPr>
            <a:r>
              <a:rPr lang="nb-NO" dirty="0"/>
              <a:t>F) Fase for utvidende </a:t>
            </a:r>
            <a:r>
              <a:rPr lang="nb-NO" dirty="0" smtClean="0"/>
              <a:t>analyser</a:t>
            </a:r>
            <a:endParaRPr lang="nb-NO" dirty="0"/>
          </a:p>
          <a:p>
            <a:pPr>
              <a:buNone/>
            </a:pPr>
            <a:r>
              <a:rPr lang="nb-NO" dirty="0"/>
              <a:t>G) </a:t>
            </a:r>
            <a:r>
              <a:rPr lang="nb-NO" dirty="0" smtClean="0"/>
              <a:t>Dokumentasjonsfasen</a:t>
            </a:r>
            <a:endParaRPr lang="nb-NO" dirty="0"/>
          </a:p>
          <a:p>
            <a:pPr>
              <a:buNone/>
            </a:pPr>
            <a:r>
              <a:rPr lang="nb-NO" dirty="0"/>
              <a:t>H) Fase for </a:t>
            </a:r>
            <a:r>
              <a:rPr lang="nb-NO" dirty="0" smtClean="0"/>
              <a:t>regelverksutvikling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Innrammingsfasen</a:t>
            </a:r>
            <a:r>
              <a:rPr lang="nb-NO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nb-NO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r>
              <a:rPr lang="nb-NO" sz="2400" dirty="0" smtClean="0"/>
              <a:t>Følgende lover med forskrifter er ”alltid” relevante ved utvikling av rettslige beslutningssystemer</a:t>
            </a:r>
          </a:p>
          <a:p>
            <a:pPr lvl="1"/>
            <a:r>
              <a:rPr lang="nb-NO" sz="2000" dirty="0" smtClean="0"/>
              <a:t>Forvaltningsloven</a:t>
            </a:r>
          </a:p>
          <a:p>
            <a:pPr lvl="1"/>
            <a:r>
              <a:rPr lang="nb-NO" sz="2000" dirty="0" smtClean="0"/>
              <a:t>Personopplysningsloven</a:t>
            </a:r>
          </a:p>
          <a:p>
            <a:pPr lvl="1"/>
            <a:r>
              <a:rPr lang="nb-NO" sz="2000" dirty="0" smtClean="0"/>
              <a:t>Arkivloven</a:t>
            </a:r>
          </a:p>
          <a:p>
            <a:pPr lvl="1"/>
            <a:r>
              <a:rPr lang="nb-NO" sz="2000" dirty="0" smtClean="0"/>
              <a:t>Offentleglova</a:t>
            </a:r>
          </a:p>
          <a:p>
            <a:pPr lvl="1"/>
            <a:r>
              <a:rPr lang="nb-NO" sz="2000" dirty="0" smtClean="0"/>
              <a:t>Arbeidsmiljøloven</a:t>
            </a:r>
          </a:p>
          <a:p>
            <a:pPr lvl="1"/>
            <a:r>
              <a:rPr lang="nb-NO" sz="2000" dirty="0" err="1" smtClean="0"/>
              <a:t>Esignaturloven</a:t>
            </a:r>
            <a:endParaRPr lang="nb-NO" sz="2000" dirty="0" smtClean="0"/>
          </a:p>
          <a:p>
            <a:pPr lvl="1"/>
            <a:r>
              <a:rPr lang="nb-NO" sz="2000" dirty="0" smtClean="0"/>
              <a:t>Lov om offentlige anskaffelser</a:t>
            </a:r>
          </a:p>
          <a:p>
            <a:r>
              <a:rPr lang="nb-NO" sz="2400" dirty="0" smtClean="0"/>
              <a:t>Særlovgivning kan supplere og inneholde </a:t>
            </a:r>
            <a:r>
              <a:rPr lang="nb-NO" sz="2400" dirty="0" smtClean="0"/>
              <a:t>unntak</a:t>
            </a:r>
          </a:p>
          <a:p>
            <a:endParaRPr lang="nb-NO" sz="2400" dirty="0"/>
          </a:p>
          <a:p>
            <a:endParaRPr lang="nb-NO" sz="2400" dirty="0" smtClean="0"/>
          </a:p>
          <a:p>
            <a:pPr marL="0" indent="0" algn="r">
              <a:buNone/>
            </a:pPr>
            <a:r>
              <a:rPr lang="nb-NO" sz="2400" i="1" dirty="0" smtClean="0">
                <a:solidFill>
                  <a:srgbClr val="C00000"/>
                </a:solidFill>
              </a:rPr>
              <a:t>*Jf. B i bilde 5</a:t>
            </a:r>
            <a:endParaRPr lang="nb-NO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nb-NO" sz="32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Rettslige informasjonssystemer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1538" y="1785926"/>
            <a:ext cx="6672290" cy="3648092"/>
            <a:chOff x="1152" y="1008"/>
            <a:chExt cx="3456" cy="1536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1152" y="1008"/>
              <a:ext cx="3456" cy="15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872" y="1008"/>
              <a:ext cx="2128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/>
                <a:t>Saksbehandlings-/kontorstøttesystemer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016" y="1632"/>
              <a:ext cx="1760" cy="469"/>
              <a:chOff x="1910" y="1975"/>
              <a:chExt cx="1760" cy="469"/>
            </a:xfrm>
          </p:grpSpPr>
          <p:sp>
            <p:nvSpPr>
              <p:cNvPr id="6170" name="Text Box 7"/>
              <p:cNvSpPr txBox="1">
                <a:spLocks noChangeArrowheads="1"/>
              </p:cNvSpPr>
              <p:nvPr/>
            </p:nvSpPr>
            <p:spPr bwMode="auto">
              <a:xfrm>
                <a:off x="1910" y="1975"/>
                <a:ext cx="60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400">
                    <a:solidFill>
                      <a:srgbClr val="9900CC"/>
                    </a:solidFill>
                  </a:rPr>
                  <a:t>Autentiske</a:t>
                </a:r>
              </a:p>
              <a:p>
                <a:r>
                  <a:rPr lang="nb-NO" sz="1400">
                    <a:solidFill>
                      <a:srgbClr val="9900CC"/>
                    </a:solidFill>
                  </a:rPr>
                  <a:t>rettskilder</a:t>
                </a:r>
                <a:endParaRPr lang="nb-NO" sz="16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171" name="Text Box 8"/>
              <p:cNvSpPr txBox="1">
                <a:spLocks noChangeArrowheads="1"/>
              </p:cNvSpPr>
              <p:nvPr/>
            </p:nvSpPr>
            <p:spPr bwMode="auto">
              <a:xfrm>
                <a:off x="2880" y="1984"/>
                <a:ext cx="79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400">
                    <a:solidFill>
                      <a:schemeClr val="accent2"/>
                    </a:solidFill>
                  </a:rPr>
                  <a:t>Rettskilder</a:t>
                </a:r>
              </a:p>
              <a:p>
                <a:r>
                  <a:rPr lang="nb-NO" sz="1400">
                    <a:solidFill>
                      <a:schemeClr val="accent2"/>
                    </a:solidFill>
                  </a:rPr>
                  <a:t>transformert til</a:t>
                </a:r>
              </a:p>
              <a:p>
                <a:r>
                  <a:rPr lang="nb-NO" sz="1400">
                    <a:solidFill>
                      <a:schemeClr val="accent2"/>
                    </a:solidFill>
                  </a:rPr>
                  <a:t>programkode</a:t>
                </a:r>
                <a:endParaRPr lang="nb-NO" sz="16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172" name="AutoShape 9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36" cy="96"/>
              </a:xfrm>
              <a:prstGeom prst="leftRigh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440" y="1296"/>
              <a:ext cx="1440" cy="1008"/>
              <a:chOff x="2400" y="2016"/>
              <a:chExt cx="1440" cy="1008"/>
            </a:xfrm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2400" y="2016"/>
                <a:ext cx="1440" cy="1008"/>
                <a:chOff x="2400" y="2064"/>
                <a:chExt cx="1440" cy="960"/>
              </a:xfrm>
            </p:grpSpPr>
            <p:sp>
              <p:nvSpPr>
                <p:cNvPr id="6167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400" y="2064"/>
                  <a:ext cx="0" cy="960"/>
                </a:xfrm>
                <a:prstGeom prst="line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6168" name="Line 13"/>
                <p:cNvSpPr>
                  <a:spLocks noChangeShapeType="1"/>
                </p:cNvSpPr>
                <p:nvPr/>
              </p:nvSpPr>
              <p:spPr bwMode="auto">
                <a:xfrm>
                  <a:off x="2400" y="2064"/>
                  <a:ext cx="1440" cy="0"/>
                </a:xfrm>
                <a:prstGeom prst="line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6169" name="Line 14"/>
                <p:cNvSpPr>
                  <a:spLocks noChangeShapeType="1"/>
                </p:cNvSpPr>
                <p:nvPr/>
              </p:nvSpPr>
              <p:spPr bwMode="auto">
                <a:xfrm>
                  <a:off x="2400" y="3024"/>
                  <a:ext cx="1440" cy="0"/>
                </a:xfrm>
                <a:prstGeom prst="line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6166" name="Line 15"/>
              <p:cNvSpPr>
                <a:spLocks noChangeShapeType="1"/>
              </p:cNvSpPr>
              <p:nvPr/>
            </p:nvSpPr>
            <p:spPr bwMode="auto">
              <a:xfrm>
                <a:off x="3840" y="2016"/>
                <a:ext cx="0" cy="1008"/>
              </a:xfrm>
              <a:prstGeom prst="line">
                <a:avLst/>
              </a:prstGeom>
              <a:noFill/>
              <a:ln w="19050">
                <a:solidFill>
                  <a:srgbClr val="9900CC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6152" name="Text Box 16"/>
            <p:cNvSpPr txBox="1">
              <a:spLocks noChangeArrowheads="1"/>
            </p:cNvSpPr>
            <p:nvPr/>
          </p:nvSpPr>
          <p:spPr bwMode="auto">
            <a:xfrm>
              <a:off x="2016" y="1344"/>
              <a:ext cx="750" cy="24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 dirty="0"/>
                <a:t>Rettslige</a:t>
              </a:r>
            </a:p>
            <a:p>
              <a:r>
                <a:rPr lang="nb-NO" sz="1600" dirty="0" err="1"/>
                <a:t>t</a:t>
              </a:r>
              <a:r>
                <a:rPr lang="nb-NO" sz="1600" dirty="0" err="1" smtClean="0"/>
                <a:t>ekstsystemer</a:t>
              </a:r>
              <a:r>
                <a:rPr lang="nb-NO" sz="1600" dirty="0" smtClean="0">
                  <a:solidFill>
                    <a:srgbClr val="C00000"/>
                  </a:solidFill>
                </a:rPr>
                <a:t>*</a:t>
              </a:r>
              <a:endParaRPr lang="nb-NO" sz="1600" dirty="0">
                <a:solidFill>
                  <a:srgbClr val="C00000"/>
                </a:solidFill>
              </a:endParaRPr>
            </a:p>
          </p:txBody>
        </p:sp>
        <p:sp>
          <p:nvSpPr>
            <p:cNvPr id="6153" name="Line 17"/>
            <p:cNvSpPr>
              <a:spLocks noChangeShapeType="1"/>
            </p:cNvSpPr>
            <p:nvPr/>
          </p:nvSpPr>
          <p:spPr bwMode="auto">
            <a:xfrm>
              <a:off x="2016" y="1296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6154" name="Text Box 18"/>
            <p:cNvSpPr txBox="1">
              <a:spLocks noChangeArrowheads="1"/>
            </p:cNvSpPr>
            <p:nvPr/>
          </p:nvSpPr>
          <p:spPr bwMode="auto">
            <a:xfrm rot="-5400000">
              <a:off x="1425" y="1695"/>
              <a:ext cx="5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/>
                <a:t>manuelt</a:t>
              </a: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 rot="10800000">
              <a:off x="2880" y="1296"/>
              <a:ext cx="1440" cy="1008"/>
              <a:chOff x="2400" y="2016"/>
              <a:chExt cx="1440" cy="1008"/>
            </a:xfrm>
          </p:grpSpPr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2400" y="2016"/>
                <a:ext cx="1440" cy="1008"/>
                <a:chOff x="2400" y="2064"/>
                <a:chExt cx="1440" cy="960"/>
              </a:xfrm>
            </p:grpSpPr>
            <p:sp>
              <p:nvSpPr>
                <p:cNvPr id="6162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400" y="2064"/>
                  <a:ext cx="0" cy="960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6163" name="Line 22"/>
                <p:cNvSpPr>
                  <a:spLocks noChangeShapeType="1"/>
                </p:cNvSpPr>
                <p:nvPr/>
              </p:nvSpPr>
              <p:spPr bwMode="auto">
                <a:xfrm>
                  <a:off x="2400" y="2064"/>
                  <a:ext cx="1440" cy="0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6164" name="Line 23"/>
                <p:cNvSpPr>
                  <a:spLocks noChangeShapeType="1"/>
                </p:cNvSpPr>
                <p:nvPr/>
              </p:nvSpPr>
              <p:spPr bwMode="auto">
                <a:xfrm>
                  <a:off x="2400" y="3024"/>
                  <a:ext cx="1440" cy="0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6161" name="Line 24"/>
              <p:cNvSpPr>
                <a:spLocks noChangeShapeType="1"/>
              </p:cNvSpPr>
              <p:nvPr/>
            </p:nvSpPr>
            <p:spPr bwMode="auto">
              <a:xfrm>
                <a:off x="3840" y="2016"/>
                <a:ext cx="0" cy="1008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6156" name="Text Box 25"/>
            <p:cNvSpPr txBox="1">
              <a:spLocks noChangeArrowheads="1"/>
            </p:cNvSpPr>
            <p:nvPr/>
          </p:nvSpPr>
          <p:spPr bwMode="auto">
            <a:xfrm>
              <a:off x="2928" y="1344"/>
              <a:ext cx="819" cy="24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 dirty="0"/>
                <a:t>Rettslige </a:t>
              </a:r>
              <a:r>
                <a:rPr lang="nb-NO" sz="1600" dirty="0" err="1"/>
                <a:t>beslut</a:t>
              </a:r>
              <a:r>
                <a:rPr lang="nb-NO" sz="1600" dirty="0"/>
                <a:t>-</a:t>
              </a:r>
            </a:p>
            <a:p>
              <a:r>
                <a:rPr lang="nb-NO" sz="1600" dirty="0" err="1"/>
                <a:t>n</a:t>
              </a:r>
              <a:r>
                <a:rPr lang="nb-NO" sz="1600" dirty="0" err="1" smtClean="0"/>
                <a:t>ingssystemer</a:t>
              </a:r>
              <a:r>
                <a:rPr lang="nb-NO" sz="1600" dirty="0" smtClean="0">
                  <a:solidFill>
                    <a:srgbClr val="C00000"/>
                  </a:solidFill>
                </a:rPr>
                <a:t>**</a:t>
              </a:r>
              <a:endParaRPr lang="nb-NO" sz="1600" dirty="0">
                <a:solidFill>
                  <a:srgbClr val="C00000"/>
                </a:solidFill>
              </a:endParaRPr>
            </a:p>
          </p:txBody>
        </p: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4080" y="1296"/>
              <a:ext cx="260" cy="1008"/>
              <a:chOff x="3984" y="1584"/>
              <a:chExt cx="260" cy="1008"/>
            </a:xfrm>
          </p:grpSpPr>
          <p:sp>
            <p:nvSpPr>
              <p:cNvPr id="6158" name="Text Box 27"/>
              <p:cNvSpPr txBox="1">
                <a:spLocks noChangeArrowheads="1"/>
              </p:cNvSpPr>
              <p:nvPr/>
            </p:nvSpPr>
            <p:spPr bwMode="auto">
              <a:xfrm rot="-5400000">
                <a:off x="3873" y="1983"/>
                <a:ext cx="53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manuelt</a:t>
                </a:r>
              </a:p>
            </p:txBody>
          </p:sp>
          <p:sp>
            <p:nvSpPr>
              <p:cNvPr id="6159" name="Line 28"/>
              <p:cNvSpPr>
                <a:spLocks noChangeShapeType="1"/>
              </p:cNvSpPr>
              <p:nvPr/>
            </p:nvSpPr>
            <p:spPr bwMode="auto">
              <a:xfrm>
                <a:off x="3984" y="1584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</p:grpSp>
      <p:sp>
        <p:nvSpPr>
          <p:cNvPr id="9" name="TekstSylinder 8"/>
          <p:cNvSpPr txBox="1"/>
          <p:nvPr/>
        </p:nvSpPr>
        <p:spPr>
          <a:xfrm>
            <a:off x="4500354" y="60212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6760134" y="6199901"/>
            <a:ext cx="14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b-NO" i="1" dirty="0">
                <a:solidFill>
                  <a:srgbClr val="C00000"/>
                </a:solidFill>
              </a:rPr>
              <a:t>*Jf. </a:t>
            </a:r>
            <a:r>
              <a:rPr lang="nb-NO" i="1" dirty="0" smtClean="0">
                <a:solidFill>
                  <a:srgbClr val="C00000"/>
                </a:solidFill>
              </a:rPr>
              <a:t>D </a:t>
            </a:r>
            <a:r>
              <a:rPr lang="nb-NO" i="1" dirty="0">
                <a:solidFill>
                  <a:srgbClr val="C00000"/>
                </a:solidFill>
              </a:rPr>
              <a:t>i bilde 5</a:t>
            </a:r>
            <a:endParaRPr lang="nb-NO" i="1" dirty="0">
              <a:solidFill>
                <a:srgbClr val="C00000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760134" y="6477594"/>
            <a:ext cx="2001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b-NO" i="1" dirty="0" smtClean="0">
                <a:solidFill>
                  <a:srgbClr val="C00000"/>
                </a:solidFill>
              </a:rPr>
              <a:t>**</a:t>
            </a:r>
            <a:r>
              <a:rPr lang="nb-NO" i="1" dirty="0">
                <a:solidFill>
                  <a:srgbClr val="C00000"/>
                </a:solidFill>
              </a:rPr>
              <a:t>Jf. </a:t>
            </a:r>
            <a:r>
              <a:rPr lang="nb-NO" i="1" dirty="0" smtClean="0">
                <a:solidFill>
                  <a:srgbClr val="C00000"/>
                </a:solidFill>
              </a:rPr>
              <a:t>E og F </a:t>
            </a:r>
            <a:r>
              <a:rPr lang="nb-NO" i="1" dirty="0">
                <a:solidFill>
                  <a:srgbClr val="C00000"/>
                </a:solidFill>
              </a:rPr>
              <a:t>i bilde 5</a:t>
            </a:r>
            <a:endParaRPr lang="nb-NO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Transformering:</a:t>
            </a:r>
            <a:r>
              <a:rPr lang="nb-NO" sz="3200" dirty="0" smtClean="0">
                <a:solidFill>
                  <a:srgbClr val="0070C0"/>
                </a:solidFill>
              </a:rPr>
              <a:t/>
            </a:r>
            <a:br>
              <a:rPr lang="nb-NO" sz="3200" dirty="0" smtClean="0">
                <a:solidFill>
                  <a:srgbClr val="0070C0"/>
                </a:solidFill>
              </a:rPr>
            </a:br>
            <a:r>
              <a:rPr lang="nb-NO" sz="3200" dirty="0">
                <a:solidFill>
                  <a:srgbClr val="0070C0"/>
                </a:solidFill>
              </a:rPr>
              <a:t>F</a:t>
            </a:r>
            <a:r>
              <a:rPr lang="nb-NO" sz="3200" dirty="0" smtClean="0">
                <a:solidFill>
                  <a:srgbClr val="0070C0"/>
                </a:solidFill>
              </a:rPr>
              <a:t>ra rettskilde til rettsregel strukturert i behandlingstrinn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57188" y="1714500"/>
            <a:ext cx="3487737" cy="47863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nb-NO" sz="1400" b="1" dirty="0">
                <a:latin typeface="Calibri" pitchFamily="34" charset="0"/>
              </a:rPr>
              <a:t>Aktuelle </a:t>
            </a:r>
            <a:r>
              <a:rPr lang="nb-NO" sz="1400" b="1" dirty="0" smtClean="0">
                <a:latin typeface="Calibri" pitchFamily="34" charset="0"/>
              </a:rPr>
              <a:t>rettskilder </a:t>
            </a:r>
            <a:r>
              <a:rPr lang="nb-NO" sz="1400" b="1" dirty="0">
                <a:latin typeface="Calibri" pitchFamily="34" charset="0"/>
              </a:rPr>
              <a:t>i utviklingsarbeidet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Lover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Forskrifter</a:t>
            </a:r>
          </a:p>
          <a:p>
            <a:pPr>
              <a:buFont typeface="Arial" charset="0"/>
              <a:buChar char="•"/>
            </a:pPr>
            <a:r>
              <a:rPr lang="nb-NO" sz="1400" dirty="0" smtClean="0">
                <a:latin typeface="Times New Roman" pitchFamily="18" charset="0"/>
              </a:rPr>
              <a:t>Lovforarbeider</a:t>
            </a:r>
          </a:p>
          <a:p>
            <a:pPr>
              <a:buFont typeface="Arial" charset="0"/>
              <a:buChar char="•"/>
            </a:pPr>
            <a:r>
              <a:rPr lang="nb-NO" sz="1400" dirty="0" smtClean="0">
                <a:latin typeface="Times New Roman" pitchFamily="18" charset="0"/>
              </a:rPr>
              <a:t>Stortingets </a:t>
            </a:r>
            <a:r>
              <a:rPr lang="nb-NO" sz="1400" dirty="0">
                <a:latin typeface="Times New Roman" pitchFamily="18" charset="0"/>
              </a:rPr>
              <a:t>plenumsforslag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EUs direktiver og forordninger</a:t>
            </a:r>
          </a:p>
          <a:p>
            <a:pPr>
              <a:buFont typeface="Arial" charset="0"/>
              <a:buChar char="•"/>
            </a:pPr>
            <a:r>
              <a:rPr lang="nb-NO" sz="1400" dirty="0" smtClean="0">
                <a:latin typeface="Times New Roman" pitchFamily="18" charset="0"/>
              </a:rPr>
              <a:t>Internasjonale </a:t>
            </a:r>
            <a:r>
              <a:rPr lang="nb-NO" sz="1400" dirty="0">
                <a:latin typeface="Times New Roman" pitchFamily="18" charset="0"/>
              </a:rPr>
              <a:t>traktater og konvensjoner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Rettsavgjørelser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Forvaltningsinterne regler (generelle instrukser og retningslinjer om rettsanvendelse og skjønnsutøvelse)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Forvaltningens presedensavgjørelser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Avgjørelser i eksterne klageorganer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Uttalelser fra Sivilombudsmannen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Uttalelser fra Justisdepartementets lovavdeling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Rettsoppfatninger i juridisk litteratur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Avtaler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Standarder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nb-NO" sz="1400" dirty="0">
                <a:latin typeface="Calibri" pitchFamily="34" charset="0"/>
              </a:rPr>
              <a:t>Programkode fra andre relevante beslutningssystemer</a:t>
            </a:r>
            <a:endParaRPr lang="nb-NO" sz="1400" dirty="0"/>
          </a:p>
        </p:txBody>
      </p:sp>
      <p:grpSp>
        <p:nvGrpSpPr>
          <p:cNvPr id="3" name="Gruppe 6"/>
          <p:cNvGrpSpPr>
            <a:grpSpLocks/>
          </p:cNvGrpSpPr>
          <p:nvPr/>
        </p:nvGrpSpPr>
        <p:grpSpPr bwMode="auto">
          <a:xfrm>
            <a:off x="3500438" y="2143125"/>
            <a:ext cx="1704975" cy="4143375"/>
            <a:chOff x="3500430" y="2143116"/>
            <a:chExt cx="1705636" cy="3429024"/>
          </a:xfrm>
        </p:grpSpPr>
        <p:sp>
          <p:nvSpPr>
            <p:cNvPr id="5" name="Høyre klammeparentes 4"/>
            <p:cNvSpPr/>
            <p:nvPr/>
          </p:nvSpPr>
          <p:spPr>
            <a:xfrm>
              <a:off x="3500430" y="2143116"/>
              <a:ext cx="357325" cy="3429024"/>
            </a:xfrm>
            <a:prstGeom prst="rightBrac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>
                <a:solidFill>
                  <a:srgbClr val="FF0000"/>
                </a:solidFill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3857755" y="3357069"/>
              <a:ext cx="1348311" cy="9551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Vurderinger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i samsvar med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rettskilde-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prinsippene</a:t>
              </a:r>
            </a:p>
          </p:txBody>
        </p:sp>
      </p:grpSp>
      <p:grpSp>
        <p:nvGrpSpPr>
          <p:cNvPr id="4" name="Gruppe 9"/>
          <p:cNvGrpSpPr>
            <a:grpSpLocks/>
          </p:cNvGrpSpPr>
          <p:nvPr/>
        </p:nvGrpSpPr>
        <p:grpSpPr bwMode="auto">
          <a:xfrm>
            <a:off x="5143500" y="3929063"/>
            <a:ext cx="1560513" cy="307975"/>
            <a:chOff x="5214942" y="3643314"/>
            <a:chExt cx="1559972" cy="307777"/>
          </a:xfrm>
        </p:grpSpPr>
        <p:sp>
          <p:nvSpPr>
            <p:cNvPr id="8" name="Pil høyre 7"/>
            <p:cNvSpPr/>
            <p:nvPr/>
          </p:nvSpPr>
          <p:spPr>
            <a:xfrm>
              <a:off x="5214942" y="3643314"/>
              <a:ext cx="499890" cy="2855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4119" name="TekstSylinder 8"/>
            <p:cNvSpPr txBox="1">
              <a:spLocks noChangeArrowheads="1"/>
            </p:cNvSpPr>
            <p:nvPr/>
          </p:nvSpPr>
          <p:spPr bwMode="auto">
            <a:xfrm>
              <a:off x="5715008" y="3643314"/>
              <a:ext cx="105990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Rettsregler</a:t>
              </a:r>
            </a:p>
          </p:txBody>
        </p:sp>
      </p:grpSp>
      <p:grpSp>
        <p:nvGrpSpPr>
          <p:cNvPr id="29" name="Gruppe 28"/>
          <p:cNvGrpSpPr/>
          <p:nvPr/>
        </p:nvGrpSpPr>
        <p:grpSpPr>
          <a:xfrm>
            <a:off x="6357938" y="2357438"/>
            <a:ext cx="2524125" cy="3000388"/>
            <a:chOff x="6357938" y="2357438"/>
            <a:chExt cx="2524125" cy="3000388"/>
          </a:xfrm>
        </p:grpSpPr>
        <p:grpSp>
          <p:nvGrpSpPr>
            <p:cNvPr id="7" name="Gruppe 14"/>
            <p:cNvGrpSpPr>
              <a:grpSpLocks/>
            </p:cNvGrpSpPr>
            <p:nvPr/>
          </p:nvGrpSpPr>
          <p:grpSpPr bwMode="auto">
            <a:xfrm>
              <a:off x="6357938" y="2357438"/>
              <a:ext cx="2524125" cy="1452562"/>
              <a:chOff x="6429388" y="2071678"/>
              <a:chExt cx="2523448" cy="1451914"/>
            </a:xfrm>
          </p:grpSpPr>
          <p:sp>
            <p:nvSpPr>
              <p:cNvPr id="4116" name="TekstSylinder 10"/>
              <p:cNvSpPr txBox="1">
                <a:spLocks noChangeArrowheads="1"/>
              </p:cNvSpPr>
              <p:nvPr/>
            </p:nvSpPr>
            <p:spPr bwMode="auto">
              <a:xfrm>
                <a:off x="6429388" y="2071678"/>
                <a:ext cx="252344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400" i="1"/>
                  <a:t>Kan gjelde ulike behandlings-</a:t>
                </a:r>
              </a:p>
              <a:p>
                <a:r>
                  <a:rPr lang="nb-NO" sz="1400" i="1"/>
                  <a:t>trinn i enkeltsaksbehandling</a:t>
                </a:r>
              </a:p>
            </p:txBody>
          </p:sp>
          <p:sp>
            <p:nvSpPr>
              <p:cNvPr id="4117" name="TekstSylinder 11"/>
              <p:cNvSpPr txBox="1">
                <a:spLocks noChangeArrowheads="1"/>
              </p:cNvSpPr>
              <p:nvPr/>
            </p:nvSpPr>
            <p:spPr bwMode="auto">
              <a:xfrm>
                <a:off x="6858016" y="3000372"/>
                <a:ext cx="17155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400"/>
                  <a:t>Formelle inngangs-</a:t>
                </a:r>
              </a:p>
              <a:p>
                <a:r>
                  <a:rPr lang="nb-NO" sz="1400"/>
                  <a:t>kriterier</a:t>
                </a:r>
              </a:p>
            </p:txBody>
          </p:sp>
        </p:grpSp>
        <p:sp>
          <p:nvSpPr>
            <p:cNvPr id="13" name="TekstSylinder 12"/>
            <p:cNvSpPr txBox="1">
              <a:spLocks noChangeArrowheads="1"/>
            </p:cNvSpPr>
            <p:nvPr/>
          </p:nvSpPr>
          <p:spPr bwMode="auto">
            <a:xfrm>
              <a:off x="6786563" y="3857625"/>
              <a:ext cx="1795462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Materielle inngangs-</a:t>
              </a:r>
            </a:p>
            <a:p>
              <a:r>
                <a:rPr lang="nb-NO" sz="1400"/>
                <a:t>kriterier</a:t>
              </a:r>
            </a:p>
          </p:txBody>
        </p:sp>
        <p:sp>
          <p:nvSpPr>
            <p:cNvPr id="14" name="TekstSylinder 13"/>
            <p:cNvSpPr txBox="1">
              <a:spLocks noChangeArrowheads="1"/>
            </p:cNvSpPr>
            <p:nvPr/>
          </p:nvSpPr>
          <p:spPr bwMode="auto">
            <a:xfrm>
              <a:off x="6786563" y="4429125"/>
              <a:ext cx="1778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Vedtaksbeskrivelser</a:t>
              </a:r>
            </a:p>
          </p:txBody>
        </p:sp>
        <p:grpSp>
          <p:nvGrpSpPr>
            <p:cNvPr id="9" name="Gruppe 24"/>
            <p:cNvGrpSpPr>
              <a:grpSpLocks/>
            </p:cNvGrpSpPr>
            <p:nvPr/>
          </p:nvGrpSpPr>
          <p:grpSpPr bwMode="auto">
            <a:xfrm>
              <a:off x="6715125" y="2928938"/>
              <a:ext cx="2000250" cy="1500187"/>
              <a:chOff x="5000628" y="4857760"/>
              <a:chExt cx="2000264" cy="1500198"/>
            </a:xfrm>
          </p:grpSpPr>
          <p:sp>
            <p:nvSpPr>
              <p:cNvPr id="23" name="Avrundet rektangel 22"/>
              <p:cNvSpPr/>
              <p:nvPr/>
            </p:nvSpPr>
            <p:spPr>
              <a:xfrm>
                <a:off x="5000628" y="4857760"/>
                <a:ext cx="2000264" cy="1500198"/>
              </a:xfrm>
              <a:prstGeom prst="roundRect">
                <a:avLst/>
              </a:prstGeom>
              <a:solidFill>
                <a:schemeClr val="accent1">
                  <a:alpha val="14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dirty="0"/>
              </a:p>
            </p:txBody>
          </p:sp>
          <p:sp>
            <p:nvSpPr>
              <p:cNvPr id="24" name="TekstSylinder 23"/>
              <p:cNvSpPr txBox="1"/>
              <p:nvPr/>
            </p:nvSpPr>
            <p:spPr>
              <a:xfrm>
                <a:off x="5143504" y="4929198"/>
                <a:ext cx="1627199" cy="3079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nb-NO" sz="1400" dirty="0">
                    <a:solidFill>
                      <a:schemeClr val="accent6"/>
                    </a:solidFill>
                  </a:rPr>
                  <a:t>Rettsfaktum (hvis)</a:t>
                </a:r>
              </a:p>
            </p:txBody>
          </p:sp>
        </p:grpSp>
        <p:grpSp>
          <p:nvGrpSpPr>
            <p:cNvPr id="10" name="Gruppe 28"/>
            <p:cNvGrpSpPr/>
            <p:nvPr/>
          </p:nvGrpSpPr>
          <p:grpSpPr>
            <a:xfrm>
              <a:off x="6715140" y="4429132"/>
              <a:ext cx="2000264" cy="928694"/>
              <a:chOff x="6643702" y="5643578"/>
              <a:chExt cx="2000264" cy="928694"/>
            </a:xfrm>
            <a:solidFill>
              <a:schemeClr val="accent2">
                <a:lumMod val="20000"/>
                <a:lumOff val="80000"/>
                <a:alpha val="15000"/>
              </a:schemeClr>
            </a:solidFill>
          </p:grpSpPr>
          <p:sp>
            <p:nvSpPr>
              <p:cNvPr id="27" name="Avrundet rektangel 26"/>
              <p:cNvSpPr/>
              <p:nvPr/>
            </p:nvSpPr>
            <p:spPr>
              <a:xfrm>
                <a:off x="6643702" y="5643578"/>
                <a:ext cx="2000264" cy="92869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dirty="0"/>
              </a:p>
            </p:txBody>
          </p:sp>
          <p:sp>
            <p:nvSpPr>
              <p:cNvPr id="28" name="TekstSylinder 27"/>
              <p:cNvSpPr txBox="1"/>
              <p:nvPr/>
            </p:nvSpPr>
            <p:spPr>
              <a:xfrm>
                <a:off x="7000892" y="6262465"/>
                <a:ext cx="1358064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nb-NO" sz="1400" dirty="0">
                    <a:solidFill>
                      <a:schemeClr val="accent6"/>
                    </a:solidFill>
                  </a:rPr>
                  <a:t>Rettsfølge (så)</a:t>
                </a:r>
              </a:p>
            </p:txBody>
          </p:sp>
        </p:grpSp>
      </p:grpSp>
      <p:grpSp>
        <p:nvGrpSpPr>
          <p:cNvPr id="11" name="Gruppe 32"/>
          <p:cNvGrpSpPr>
            <a:grpSpLocks/>
          </p:cNvGrpSpPr>
          <p:nvPr/>
        </p:nvGrpSpPr>
        <p:grpSpPr bwMode="auto">
          <a:xfrm>
            <a:off x="4500563" y="4286250"/>
            <a:ext cx="1706562" cy="1309688"/>
            <a:chOff x="4500562" y="4286256"/>
            <a:chExt cx="1705916" cy="1310168"/>
          </a:xfrm>
        </p:grpSpPr>
        <p:sp>
          <p:nvSpPr>
            <p:cNvPr id="4112" name="TekstSylinder 29"/>
            <p:cNvSpPr txBox="1">
              <a:spLocks noChangeArrowheads="1"/>
            </p:cNvSpPr>
            <p:nvPr/>
          </p:nvSpPr>
          <p:spPr bwMode="auto">
            <a:xfrm>
              <a:off x="4500562" y="4857760"/>
              <a:ext cx="1705916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 i="1" dirty="0"/>
                <a:t>Fra saksorientert til</a:t>
              </a:r>
            </a:p>
            <a:p>
              <a:r>
                <a:rPr lang="nb-NO" sz="1400" i="1" dirty="0"/>
                <a:t>systemorientert</a:t>
              </a:r>
            </a:p>
            <a:p>
              <a:r>
                <a:rPr lang="nb-NO" sz="1400" i="1" dirty="0"/>
                <a:t>fortolkning</a:t>
              </a:r>
            </a:p>
          </p:txBody>
        </p:sp>
        <p:cxnSp>
          <p:nvCxnSpPr>
            <p:cNvPr id="32" name="Rett linje 31"/>
            <p:cNvCxnSpPr>
              <a:endCxn id="4112" idx="0"/>
            </p:cNvCxnSpPr>
            <p:nvPr/>
          </p:nvCxnSpPr>
          <p:spPr>
            <a:xfrm rot="5400000">
              <a:off x="5070046" y="4570523"/>
              <a:ext cx="571709" cy="3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ktangel 11"/>
          <p:cNvSpPr/>
          <p:nvPr/>
        </p:nvSpPr>
        <p:spPr>
          <a:xfrm>
            <a:off x="5393531" y="6250337"/>
            <a:ext cx="350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b-NO" i="1" dirty="0" smtClean="0">
                <a:solidFill>
                  <a:srgbClr val="C00000"/>
                </a:solidFill>
              </a:rPr>
              <a:t>En annen måte å tegne bilde 8 på!</a:t>
            </a:r>
            <a:endParaRPr lang="nb-NO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85786" y="428604"/>
            <a:ext cx="7772400" cy="135731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Oversikt over hovedelementene i en automatisert rettslig beslutningsprosess med tilhørende tolkningsspørsmål</a:t>
            </a:r>
            <a:endParaRPr kumimoji="0" lang="nb-NO" sz="440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13265" y="4997709"/>
            <a:ext cx="14746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dirty="0" smtClean="0"/>
              <a:t>Operasjoner</a:t>
            </a:r>
            <a:endParaRPr lang="nb-NO" sz="2000" dirty="0" smtClean="0">
              <a:sym typeface="Marlett" pitchFamily="2" charset="2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191372" y="3167314"/>
            <a:ext cx="1697038" cy="2159000"/>
          </a:xfrm>
          <a:prstGeom prst="rect">
            <a:avLst/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b-NO"/>
          </a:p>
          <a:p>
            <a:endParaRPr lang="nb-NO"/>
          </a:p>
          <a:p>
            <a:r>
              <a:rPr lang="nb-NO" sz="1900"/>
              <a:t>Enkeltvedtak</a:t>
            </a:r>
          </a:p>
          <a:p>
            <a:endParaRPr lang="nb-NO" sz="1900"/>
          </a:p>
          <a:p>
            <a:endParaRPr lang="nb-NO"/>
          </a:p>
          <a:p>
            <a:endParaRPr lang="nb-NO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704972" y="3091115"/>
            <a:ext cx="2438400" cy="2124076"/>
            <a:chOff x="336" y="1296"/>
            <a:chExt cx="1536" cy="1338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36" y="1296"/>
              <a:ext cx="1069" cy="1338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nb-NO" sz="1800" dirty="0"/>
            </a:p>
            <a:p>
              <a:r>
                <a:rPr lang="nb-NO" sz="1600" dirty="0" smtClean="0"/>
                <a:t>Innhentet beslutnings-</a:t>
              </a:r>
              <a:endParaRPr lang="nb-NO" sz="1600" dirty="0"/>
            </a:p>
            <a:p>
              <a:r>
                <a:rPr lang="nb-NO" sz="1600" dirty="0"/>
                <a:t>grunnlag;</a:t>
              </a:r>
            </a:p>
            <a:p>
              <a:r>
                <a:rPr lang="nb-NO" sz="1600" dirty="0" smtClean="0"/>
                <a:t>data/opplysninger </a:t>
              </a:r>
              <a:endParaRPr lang="nb-NO" sz="1600" dirty="0"/>
            </a:p>
            <a:p>
              <a:r>
                <a:rPr lang="nb-NO" sz="1600" dirty="0"/>
                <a:t>om den aktuelle</a:t>
              </a:r>
            </a:p>
            <a:p>
              <a:r>
                <a:rPr lang="nb-NO" sz="1600" dirty="0" smtClean="0"/>
                <a:t>person</a:t>
              </a:r>
              <a:endParaRPr lang="nb-NO" sz="1600" dirty="0"/>
            </a:p>
            <a:p>
              <a:endParaRPr lang="nb-NO" dirty="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392" y="230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3381372" y="3395914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302122" y="2294189"/>
            <a:ext cx="1006475" cy="1027112"/>
            <a:chOff x="2054" y="1177"/>
            <a:chExt cx="634" cy="647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3" name="AutoShape 17"/>
            <p:cNvSpPr>
              <a:spLocks/>
            </p:cNvSpPr>
            <p:nvPr/>
          </p:nvSpPr>
          <p:spPr bwMode="auto">
            <a:xfrm>
              <a:off x="2054" y="1177"/>
              <a:ext cx="586" cy="410"/>
            </a:xfrm>
            <a:prstGeom prst="borderCallout1">
              <a:avLst>
                <a:gd name="adj1" fmla="val 17560"/>
                <a:gd name="adj2" fmla="val -7477"/>
                <a:gd name="adj3" fmla="val 349514"/>
                <a:gd name="adj4" fmla="val -61528"/>
              </a:avLst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 dirty="0"/>
                <a:t>variable</a:t>
              </a:r>
            </a:p>
            <a:p>
              <a:r>
                <a:rPr lang="nb-NO" sz="1800" dirty="0"/>
                <a:t>faste</a:t>
              </a:r>
              <a:endParaRPr lang="nb-NO" dirty="0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2448" y="1488"/>
              <a:ext cx="240" cy="336"/>
            </a:xfrm>
            <a:prstGeom prst="line">
              <a:avLst/>
            </a:prstGeom>
            <a:grpFill/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1727197" y="2025901"/>
            <a:ext cx="2209800" cy="679450"/>
          </a:xfrm>
          <a:prstGeom prst="wedgeRectCallout">
            <a:avLst>
              <a:gd name="adj1" fmla="val -30819"/>
              <a:gd name="adj2" fmla="val 9763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900" dirty="0"/>
              <a:t>Uriktige data =&gt; uriktige vedtak</a:t>
            </a:r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>
            <a:off x="1547770" y="5739082"/>
            <a:ext cx="2378075" cy="650875"/>
          </a:xfrm>
          <a:prstGeom prst="wedgeRectCallout">
            <a:avLst>
              <a:gd name="adj1" fmla="val 58067"/>
              <a:gd name="adj2" fmla="val -107206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800" dirty="0"/>
              <a:t>Uriktige </a:t>
            </a:r>
            <a:r>
              <a:rPr lang="nb-NO" sz="1800" dirty="0" smtClean="0"/>
              <a:t>operasjoner </a:t>
            </a:r>
            <a:endParaRPr lang="nb-NO" sz="1800" dirty="0"/>
          </a:p>
          <a:p>
            <a:r>
              <a:rPr lang="nb-NO" sz="1800" dirty="0"/>
              <a:t>=&gt; uriktige vedtak,</a:t>
            </a:r>
            <a:endParaRPr lang="nb-NO" dirty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143372" y="4071942"/>
            <a:ext cx="3048000" cy="1286132"/>
            <a:chOff x="2016" y="1939"/>
            <a:chExt cx="1920" cy="1037"/>
          </a:xfrm>
        </p:grpSpPr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2150" y="1994"/>
              <a:ext cx="6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 dirty="0" smtClean="0">
                  <a:sym typeface="Marlett" pitchFamily="2" charset="2"/>
                </a:rPr>
                <a:t>       Data</a:t>
              </a:r>
              <a:endParaRPr lang="nb-NO" sz="2000" dirty="0" smtClean="0"/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016" y="1939"/>
              <a:ext cx="1344" cy="1037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sz="2000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3360" y="2304"/>
              <a:ext cx="57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 sz="2000"/>
            </a:p>
          </p:txBody>
        </p:sp>
      </p:grpSp>
      <p:grpSp>
        <p:nvGrpSpPr>
          <p:cNvPr id="11" name="Gruppe 43"/>
          <p:cNvGrpSpPr/>
          <p:nvPr/>
        </p:nvGrpSpPr>
        <p:grpSpPr>
          <a:xfrm rot="2776682">
            <a:off x="4628579" y="4245184"/>
            <a:ext cx="928694" cy="1032339"/>
            <a:chOff x="7500958" y="1182215"/>
            <a:chExt cx="1167945" cy="1232359"/>
          </a:xfrm>
        </p:grpSpPr>
        <p:sp>
          <p:nvSpPr>
            <p:cNvPr id="41" name="Bue 40"/>
            <p:cNvSpPr/>
            <p:nvPr/>
          </p:nvSpPr>
          <p:spPr>
            <a:xfrm>
              <a:off x="7500958" y="1500174"/>
              <a:ext cx="914400" cy="914400"/>
            </a:xfrm>
            <a:prstGeom prst="arc">
              <a:avLst/>
            </a:prstGeom>
            <a:ln w="15875"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Bue 42"/>
            <p:cNvSpPr/>
            <p:nvPr/>
          </p:nvSpPr>
          <p:spPr>
            <a:xfrm rot="10314758">
              <a:off x="7754503" y="1182215"/>
              <a:ext cx="914400" cy="914400"/>
            </a:xfrm>
            <a:prstGeom prst="arc">
              <a:avLst/>
            </a:prstGeom>
            <a:ln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5" name="Line 8"/>
          <p:cNvSpPr>
            <a:spLocks noChangeShapeType="1"/>
          </p:cNvSpPr>
          <p:nvPr/>
        </p:nvSpPr>
        <p:spPr bwMode="auto">
          <a:xfrm rot="10800000">
            <a:off x="3398819" y="5069147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46" name="Pil høyre 45"/>
          <p:cNvSpPr/>
          <p:nvPr/>
        </p:nvSpPr>
        <p:spPr>
          <a:xfrm>
            <a:off x="976266" y="3453066"/>
            <a:ext cx="642942" cy="28575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7" name="Pil høyre 46"/>
          <p:cNvSpPr/>
          <p:nvPr/>
        </p:nvSpPr>
        <p:spPr>
          <a:xfrm>
            <a:off x="976266" y="3810256"/>
            <a:ext cx="642942" cy="28575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Pil høyre 47"/>
          <p:cNvSpPr/>
          <p:nvPr/>
        </p:nvSpPr>
        <p:spPr>
          <a:xfrm>
            <a:off x="976266" y="4238884"/>
            <a:ext cx="642942" cy="28575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Pil høyre 48"/>
          <p:cNvSpPr/>
          <p:nvPr/>
        </p:nvSpPr>
        <p:spPr>
          <a:xfrm>
            <a:off x="976266" y="4596074"/>
            <a:ext cx="642942" cy="28575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0" name="TekstSylinder 49"/>
          <p:cNvSpPr txBox="1"/>
          <p:nvPr/>
        </p:nvSpPr>
        <p:spPr>
          <a:xfrm>
            <a:off x="404762" y="2667248"/>
            <a:ext cx="461665" cy="32993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nb-NO" dirty="0" smtClean="0"/>
              <a:t>Data fra interne og eksterne kilder</a:t>
            </a:r>
            <a:endParaRPr lang="nb-NO" dirty="0"/>
          </a:p>
        </p:txBody>
      </p:sp>
      <p:sp>
        <p:nvSpPr>
          <p:cNvPr id="36" name="TekstSylinder 35"/>
          <p:cNvSpPr txBox="1"/>
          <p:nvPr/>
        </p:nvSpPr>
        <p:spPr>
          <a:xfrm>
            <a:off x="142844" y="142852"/>
            <a:ext cx="1953868" cy="369332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nb-NO" dirty="0" smtClean="0"/>
              <a:t>Ad. transformering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890</Words>
  <Application>Microsoft Office PowerPoint</Application>
  <PresentationFormat>Skjermfremvisning (4:3)</PresentationFormat>
  <Paragraphs>186</Paragraphs>
  <Slides>12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12</vt:i4>
      </vt:variant>
    </vt:vector>
  </HeadingPairs>
  <TitlesOfParts>
    <vt:vector size="20" baseType="lpstr">
      <vt:lpstr>Arial</vt:lpstr>
      <vt:lpstr>Calibri</vt:lpstr>
      <vt:lpstr>Marlett</vt:lpstr>
      <vt:lpstr>Times New Roman</vt:lpstr>
      <vt:lpstr>Wingdings</vt:lpstr>
      <vt:lpstr>Office-tema</vt:lpstr>
      <vt:lpstr>Utklipp</vt:lpstr>
      <vt:lpstr>Dokument</vt:lpstr>
      <vt:lpstr>eForvaltning og systemutvikling i rettslig perspektiv</vt:lpstr>
      <vt:lpstr>Innledende kommentarer</vt:lpstr>
      <vt:lpstr>Noen utgangspunkter for lesingen av 1 og 2 av nevnte pensumartikler</vt:lpstr>
      <vt:lpstr>PowerPoint-presentasjon</vt:lpstr>
      <vt:lpstr>Mulige hovedfaser i det rettslige arbeidet med å transformere rettskilder for å lage et BS</vt:lpstr>
      <vt:lpstr>Innrammingsfasen*</vt:lpstr>
      <vt:lpstr>PowerPoint-presentasjon</vt:lpstr>
      <vt:lpstr>Transformering: Fra rettskilde til rettsregel strukturert i behandlingstrinn</vt:lpstr>
      <vt:lpstr>PowerPoint-presentasjon</vt:lpstr>
      <vt:lpstr>Transformering: Fra rettskilder til  godkjent system</vt:lpstr>
      <vt:lpstr>Rettslig systemdokumentasjon og legalitetskontroll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Systemutvikling i rettslig perspektiv</dc:title>
  <dc:creator>eier</dc:creator>
  <cp:lastModifiedBy>dags</cp:lastModifiedBy>
  <cp:revision>11</cp:revision>
  <dcterms:created xsi:type="dcterms:W3CDTF">2013-01-23T20:35:52Z</dcterms:created>
  <dcterms:modified xsi:type="dcterms:W3CDTF">2016-03-10T20:41:18Z</dcterms:modified>
</cp:coreProperties>
</file>