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71" r:id="rId6"/>
    <p:sldId id="262" r:id="rId7"/>
    <p:sldId id="269" r:id="rId8"/>
    <p:sldId id="265" r:id="rId9"/>
    <p:sldId id="260" r:id="rId10"/>
    <p:sldId id="270" r:id="rId11"/>
    <p:sldId id="267" r:id="rId12"/>
    <p:sldId id="273" r:id="rId13"/>
    <p:sldId id="263" r:id="rId14"/>
    <p:sldId id="268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258" autoAdjust="0"/>
  </p:normalViewPr>
  <p:slideViewPr>
    <p:cSldViewPr>
      <p:cViewPr varScale="1">
        <p:scale>
          <a:sx n="88" d="100"/>
          <a:sy n="8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24A1-CD25-45DF-BF21-8CB0D8BA79A7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1A3B-1133-4F0A-A8F6-2DDE666AEA9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D5B9-0E9C-4F98-B11F-B756F4060F8C}" type="datetimeFigureOut">
              <a:rPr lang="nb-NO" smtClean="0"/>
              <a:pPr/>
              <a:t>13.03.2014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0791-799E-44DA-A63C-6ED44F91CD3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eForvaltning og systemutvikling</a:t>
            </a:r>
            <a:br>
              <a:rPr lang="nb-NO" dirty="0" smtClean="0">
                <a:solidFill>
                  <a:srgbClr val="0070C0"/>
                </a:solidFill>
              </a:rPr>
            </a:br>
            <a:r>
              <a:rPr lang="nb-NO" dirty="0" smtClean="0">
                <a:solidFill>
                  <a:srgbClr val="0070C0"/>
                </a:solidFill>
              </a:rPr>
              <a:t>i rettslig perspektiv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Dag Wiese Schartum</a:t>
            </a:r>
          </a:p>
          <a:p>
            <a:r>
              <a:rPr lang="nb-NO" sz="1600" dirty="0" smtClean="0"/>
              <a:t>Senter for rettsinformatikk</a:t>
            </a:r>
          </a:p>
          <a:p>
            <a:r>
              <a:rPr lang="nb-NO" sz="1600" dirty="0" smtClean="0"/>
              <a:t>Avdeling for forvaltningsinformatikk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Rettslige systemavgjørelser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rcRect l="25426" t="40000" r="42151" b="36420"/>
          <a:stretch>
            <a:fillRect/>
          </a:stretch>
        </p:blipFill>
        <p:spPr bwMode="auto">
          <a:xfrm>
            <a:off x="1071538" y="2357430"/>
            <a:ext cx="6569804" cy="37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142844" y="142852"/>
            <a:ext cx="195386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Ad. transformering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195" t="24170" r="25586" b="32617"/>
          <a:stretch>
            <a:fillRect/>
          </a:stretch>
        </p:blipFill>
        <p:spPr bwMode="auto">
          <a:xfrm>
            <a:off x="285720" y="1643050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e 2"/>
          <p:cNvGrpSpPr/>
          <p:nvPr/>
        </p:nvGrpSpPr>
        <p:grpSpPr>
          <a:xfrm>
            <a:off x="2942751" y="3604650"/>
            <a:ext cx="3037142" cy="1699182"/>
            <a:chOff x="2942751" y="3390336"/>
            <a:chExt cx="3037142" cy="1699182"/>
          </a:xfrm>
        </p:grpSpPr>
        <p:sp>
          <p:nvSpPr>
            <p:cNvPr id="4" name="TekstSylinder 3"/>
            <p:cNvSpPr txBox="1"/>
            <p:nvPr/>
          </p:nvSpPr>
          <p:spPr>
            <a:xfrm>
              <a:off x="3357554" y="3714752"/>
              <a:ext cx="2345514" cy="58477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1600" dirty="0" smtClean="0"/>
                <a:t>Rettslig dokumentasjon er</a:t>
              </a:r>
              <a:br>
                <a:rPr lang="nb-NO" sz="1600" dirty="0" smtClean="0"/>
              </a:br>
              <a:r>
                <a:rPr lang="nb-NO" sz="1600" dirty="0" smtClean="0"/>
                <a:t>å vise samsvar</a:t>
              </a:r>
              <a:endParaRPr lang="nb-NO" sz="1600" dirty="0"/>
            </a:p>
          </p:txBody>
        </p:sp>
        <p:sp>
          <p:nvSpPr>
            <p:cNvPr id="5" name="Pil høyre 4"/>
            <p:cNvSpPr/>
            <p:nvPr/>
          </p:nvSpPr>
          <p:spPr>
            <a:xfrm rot="7918554">
              <a:off x="2570968" y="4470694"/>
              <a:ext cx="990607" cy="247042"/>
            </a:xfrm>
            <a:prstGeom prst="rightArrow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Pil høyre 5"/>
            <p:cNvSpPr/>
            <p:nvPr/>
          </p:nvSpPr>
          <p:spPr>
            <a:xfrm rot="19647004">
              <a:off x="4989286" y="3390336"/>
              <a:ext cx="990607" cy="247042"/>
            </a:xfrm>
            <a:prstGeom prst="rightArrow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3357554" y="2000240"/>
            <a:ext cx="2550901" cy="584775"/>
            <a:chOff x="3357554" y="1785926"/>
            <a:chExt cx="2550901" cy="584775"/>
          </a:xfrm>
        </p:grpSpPr>
        <p:sp>
          <p:nvSpPr>
            <p:cNvPr id="8" name="TekstSylinder 7"/>
            <p:cNvSpPr txBox="1"/>
            <p:nvPr/>
          </p:nvSpPr>
          <p:spPr>
            <a:xfrm>
              <a:off x="3357554" y="1785926"/>
              <a:ext cx="2230098" cy="58477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1600" dirty="0" smtClean="0"/>
                <a:t>Og er en forutsetning for</a:t>
              </a:r>
            </a:p>
            <a:p>
              <a:r>
                <a:rPr lang="nb-NO" sz="1600" dirty="0" smtClean="0"/>
                <a:t>godkjennelse</a:t>
              </a:r>
              <a:endParaRPr lang="nb-NO" sz="1600" dirty="0"/>
            </a:p>
          </p:txBody>
        </p:sp>
        <p:sp>
          <p:nvSpPr>
            <p:cNvPr id="9" name="Pil høyre 8"/>
            <p:cNvSpPr/>
            <p:nvPr/>
          </p:nvSpPr>
          <p:spPr>
            <a:xfrm>
              <a:off x="5500694" y="2000240"/>
              <a:ext cx="407761" cy="247042"/>
            </a:xfrm>
            <a:prstGeom prst="rightArrow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Rettslig </a:t>
            </a:r>
            <a:r>
              <a:rPr lang="nb-N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systemdokumentasjon og legalitetskontroll</a:t>
            </a:r>
            <a:endParaRPr lang="nb-NO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0" y="0"/>
            <a:ext cx="195386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Ad. transformering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e 5"/>
          <p:cNvPicPr>
            <a:picLocks noChangeAspect="1" noChangeArrowheads="1"/>
          </p:cNvPicPr>
          <p:nvPr/>
        </p:nvPicPr>
        <p:blipFill>
          <a:blip r:embed="rId2"/>
          <a:srcRect l="27686" t="26897" r="27187" b="19482"/>
          <a:stretch>
            <a:fillRect/>
          </a:stretch>
        </p:blipFill>
        <p:spPr bwMode="auto">
          <a:xfrm>
            <a:off x="214313" y="428625"/>
            <a:ext cx="56435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214313" y="5500688"/>
            <a:ext cx="8740775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600" dirty="0">
                <a:latin typeface="+mn-lt"/>
                <a:cs typeface="+mn-cs"/>
              </a:rPr>
              <a:t>  Skjemaene bruker en rekke andre begreper enn de som finnes i </a:t>
            </a:r>
            <a:r>
              <a:rPr lang="nb-NO" sz="1600" dirty="0" smtClean="0">
                <a:latin typeface="+mn-lt"/>
                <a:cs typeface="+mn-cs"/>
              </a:rPr>
              <a:t>lovgrunnlaget</a:t>
            </a:r>
            <a:endParaRPr lang="nb-NO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600" dirty="0">
                <a:latin typeface="+mn-lt"/>
                <a:cs typeface="+mn-cs"/>
              </a:rPr>
              <a:t>  Begrepene blir i liten grad forklart/definert i skjemaene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1600" dirty="0">
                <a:latin typeface="+mn-lt"/>
                <a:cs typeface="+mn-cs"/>
              </a:rPr>
              <a:t>  Veiledende tekster til skjemaene bruker ikke presiseringer av begreper som finnes i lovforarbeider mv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786438" y="2571750"/>
            <a:ext cx="3178175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latin typeface="+mn-lt"/>
                <a:cs typeface="+mn-cs"/>
              </a:rPr>
              <a:t>I </a:t>
            </a:r>
            <a:r>
              <a:rPr lang="nb-NO" sz="1400" dirty="0">
                <a:latin typeface="+mn-lt"/>
                <a:cs typeface="+mn-cs"/>
              </a:rPr>
              <a:t>lovarbeidet </a:t>
            </a:r>
            <a:r>
              <a:rPr lang="nb-NO" sz="1400" dirty="0" smtClean="0">
                <a:latin typeface="+mn-lt"/>
                <a:cs typeface="+mn-cs"/>
              </a:rPr>
              <a:t>bør det tas </a:t>
            </a:r>
            <a:r>
              <a:rPr lang="nb-NO" sz="1400" dirty="0">
                <a:latin typeface="+mn-lt"/>
                <a:cs typeface="+mn-cs"/>
              </a:rPr>
              <a:t>stilling til: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latin typeface="+mn-lt"/>
                <a:cs typeface="+mn-cs"/>
              </a:rPr>
              <a:t>1</a:t>
            </a:r>
            <a:r>
              <a:rPr lang="nb-NO" sz="1400" dirty="0">
                <a:latin typeface="+mn-lt"/>
                <a:cs typeface="+mn-cs"/>
              </a:rPr>
              <a:t>) Hvilken uttømmende liste av opplys-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err="1">
                <a:latin typeface="+mn-lt"/>
                <a:cs typeface="+mn-cs"/>
              </a:rPr>
              <a:t>ningstyper</a:t>
            </a:r>
            <a:r>
              <a:rPr lang="nb-NO" sz="1400" dirty="0">
                <a:latin typeface="+mn-lt"/>
                <a:cs typeface="+mn-cs"/>
              </a:rPr>
              <a:t> som skal være beslutnings-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grunnlag;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2) hvilke kilder for opplysninger under 1 )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som er aktuelle;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3) hvilke presiseringer av opplysnings-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typene som er nødvendig for at kildene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under punkt 2  skal kunne brukes på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latin typeface="+mn-lt"/>
                <a:cs typeface="+mn-cs"/>
              </a:rPr>
              <a:t>forsvarlig måte.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786438" y="714375"/>
            <a:ext cx="3190875" cy="1570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Begreper som betegner opp-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lysningstyper (beslutningsgrunnlag)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i lovgivning som er gjenstand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automatisering bør bli uttømmende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identifisert og presisert som del av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latin typeface="+mn-lt"/>
                <a:cs typeface="+mn-cs"/>
              </a:rPr>
              <a:t>lovarbeidet</a:t>
            </a:r>
          </a:p>
        </p:txBody>
      </p:sp>
      <p:sp>
        <p:nvSpPr>
          <p:cNvPr id="6150" name="TekstSylinder 5"/>
          <p:cNvSpPr txBox="1">
            <a:spLocks noChangeArrowheads="1"/>
          </p:cNvSpPr>
          <p:nvPr/>
        </p:nvSpPr>
        <p:spPr bwMode="auto">
          <a:xfrm>
            <a:off x="1714500" y="142875"/>
            <a:ext cx="312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b="1">
                <a:solidFill>
                  <a:schemeClr val="accent2"/>
                </a:solidFill>
              </a:rPr>
              <a:t>Ord i fet skrift er felles for lov og skjema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3400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b-NO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Endret </a:t>
            </a:r>
            <a:r>
              <a:rPr lang="nb-N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arbeidsdeling</a:t>
            </a:r>
            <a:endParaRPr lang="nb-NO" sz="4000" dirty="0">
              <a:solidFill>
                <a:srgbClr val="0070C0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57158" y="1857364"/>
            <a:ext cx="8305800" cy="3962400"/>
            <a:chOff x="288" y="720"/>
            <a:chExt cx="5232" cy="2496"/>
          </a:xfrm>
        </p:grpSpPr>
        <p:sp>
          <p:nvSpPr>
            <p:cNvPr id="7188" name="Rectangle 24"/>
            <p:cNvSpPr>
              <a:spLocks noChangeArrowheads="1"/>
            </p:cNvSpPr>
            <p:nvPr/>
          </p:nvSpPr>
          <p:spPr bwMode="auto">
            <a:xfrm>
              <a:off x="288" y="720"/>
              <a:ext cx="5232" cy="2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670" y="816"/>
              <a:ext cx="2974" cy="2031"/>
              <a:chOff x="1862" y="864"/>
              <a:chExt cx="2974" cy="2031"/>
            </a:xfrm>
          </p:grpSpPr>
          <p:sp>
            <p:nvSpPr>
              <p:cNvPr id="7190" name="AutoShape 26"/>
              <p:cNvSpPr>
                <a:spLocks noChangeArrowheads="1"/>
              </p:cNvSpPr>
              <p:nvPr/>
            </p:nvSpPr>
            <p:spPr bwMode="auto">
              <a:xfrm>
                <a:off x="2304" y="1104"/>
                <a:ext cx="1968" cy="153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b-NO" dirty="0"/>
              </a:p>
            </p:txBody>
          </p:sp>
          <p:sp>
            <p:nvSpPr>
              <p:cNvPr id="7191" name="Text Box 27"/>
              <p:cNvSpPr txBox="1">
                <a:spLocks noChangeArrowheads="1"/>
              </p:cNvSpPr>
              <p:nvPr/>
            </p:nvSpPr>
            <p:spPr bwMode="auto">
              <a:xfrm>
                <a:off x="1862" y="2664"/>
                <a:ext cx="9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800"/>
                  <a:t>Parter/brukere</a:t>
                </a:r>
              </a:p>
            </p:txBody>
          </p:sp>
          <p:sp>
            <p:nvSpPr>
              <p:cNvPr id="7192" name="Text Box 28"/>
              <p:cNvSpPr txBox="1">
                <a:spLocks noChangeArrowheads="1"/>
              </p:cNvSpPr>
              <p:nvPr/>
            </p:nvSpPr>
            <p:spPr bwMode="auto">
              <a:xfrm>
                <a:off x="3840" y="2640"/>
                <a:ext cx="9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800"/>
                  <a:t>Oppgavegivere</a:t>
                </a:r>
              </a:p>
            </p:txBody>
          </p:sp>
          <p:sp>
            <p:nvSpPr>
              <p:cNvPr id="7193" name="Text Box 29"/>
              <p:cNvSpPr txBox="1">
                <a:spLocks noChangeArrowheads="1"/>
              </p:cNvSpPr>
              <p:nvPr/>
            </p:nvSpPr>
            <p:spPr bwMode="auto">
              <a:xfrm>
                <a:off x="2496" y="864"/>
                <a:ext cx="156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Ansvarlig forvaltningsorgan</a:t>
                </a:r>
              </a:p>
            </p:txBody>
          </p:sp>
        </p:grp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85786" y="4357694"/>
            <a:ext cx="3200400" cy="336550"/>
            <a:chOff x="864" y="2304"/>
            <a:chExt cx="2016" cy="212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784" y="2304"/>
              <a:ext cx="96" cy="96"/>
              <a:chOff x="3216" y="1632"/>
              <a:chExt cx="96" cy="96"/>
            </a:xfrm>
          </p:grpSpPr>
          <p:sp>
            <p:nvSpPr>
              <p:cNvPr id="7182" name="Line 37"/>
              <p:cNvSpPr>
                <a:spLocks noChangeShapeType="1"/>
              </p:cNvSpPr>
              <p:nvPr/>
            </p:nvSpPr>
            <p:spPr bwMode="auto">
              <a:xfrm flipH="1">
                <a:off x="3216" y="163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7183" name="Line 38"/>
              <p:cNvSpPr>
                <a:spLocks noChangeShapeType="1"/>
              </p:cNvSpPr>
              <p:nvPr/>
            </p:nvSpPr>
            <p:spPr bwMode="auto">
              <a:xfrm>
                <a:off x="3216" y="163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7181" name="Text Box 39"/>
            <p:cNvSpPr txBox="1">
              <a:spLocks noChangeArrowheads="1"/>
            </p:cNvSpPr>
            <p:nvPr/>
          </p:nvSpPr>
          <p:spPr bwMode="auto">
            <a:xfrm>
              <a:off x="864" y="2304"/>
              <a:ext cx="1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dirty="0">
                  <a:solidFill>
                    <a:srgbClr val="336600"/>
                  </a:solidFill>
                </a:rPr>
                <a:t>Selvbetjent forvaltning</a:t>
              </a: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5643570" y="4143380"/>
            <a:ext cx="2347913" cy="381000"/>
            <a:chOff x="3696" y="2160"/>
            <a:chExt cx="1479" cy="240"/>
          </a:xfrm>
        </p:grpSpPr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3696" y="2304"/>
              <a:ext cx="96" cy="96"/>
              <a:chOff x="3216" y="1632"/>
              <a:chExt cx="96" cy="96"/>
            </a:xfrm>
          </p:grpSpPr>
          <p:sp>
            <p:nvSpPr>
              <p:cNvPr id="7178" name="Line 42"/>
              <p:cNvSpPr>
                <a:spLocks noChangeShapeType="1"/>
              </p:cNvSpPr>
              <p:nvPr/>
            </p:nvSpPr>
            <p:spPr bwMode="auto">
              <a:xfrm flipH="1">
                <a:off x="3216" y="163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7179" name="Line 43"/>
              <p:cNvSpPr>
                <a:spLocks noChangeShapeType="1"/>
              </p:cNvSpPr>
              <p:nvPr/>
            </p:nvSpPr>
            <p:spPr bwMode="auto">
              <a:xfrm>
                <a:off x="3216" y="163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4128" y="2160"/>
              <a:ext cx="10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dirty="0">
                  <a:solidFill>
                    <a:srgbClr val="9900CC"/>
                  </a:solidFill>
                </a:rPr>
                <a:t>Diffus forvaltning</a:t>
              </a:r>
            </a:p>
          </p:txBody>
        </p:sp>
      </p:grpSp>
      <p:sp>
        <p:nvSpPr>
          <p:cNvPr id="43" name="TekstSylinder 42"/>
          <p:cNvSpPr txBox="1"/>
          <p:nvPr/>
        </p:nvSpPr>
        <p:spPr>
          <a:xfrm>
            <a:off x="4643438" y="27860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X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334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3200" b="1" dirty="0" smtClean="0">
                <a:solidFill>
                  <a:srgbClr val="0070C0"/>
                </a:solidFill>
              </a:rPr>
              <a:t>Systemutvikling som regelverksutvikling</a:t>
            </a:r>
            <a:endParaRPr lang="nb-NO" sz="3200" dirty="0">
              <a:solidFill>
                <a:srgbClr val="0070C0"/>
              </a:solidFill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44" y="1500174"/>
          <a:ext cx="4191000" cy="2459038"/>
        </p:xfrm>
        <a:graphic>
          <a:graphicData uri="http://schemas.openxmlformats.org/presentationml/2006/ole">
            <p:oleObj spid="_x0000_s2050" name="Dokument" r:id="rId3" imgW="5972760" imgH="3505320" progId="Word.Document.8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343400" y="1143000"/>
            <a:ext cx="4648200" cy="5507038"/>
            <a:chOff x="2688" y="720"/>
            <a:chExt cx="2928" cy="3469"/>
          </a:xfrm>
        </p:grpSpPr>
        <p:sp>
          <p:nvSpPr>
            <p:cNvPr id="1036" name="Rectangle 43"/>
            <p:cNvSpPr>
              <a:spLocks noChangeArrowheads="1"/>
            </p:cNvSpPr>
            <p:nvPr/>
          </p:nvSpPr>
          <p:spPr bwMode="auto">
            <a:xfrm>
              <a:off x="2688" y="720"/>
              <a:ext cx="2928" cy="33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736" y="720"/>
              <a:ext cx="2858" cy="3469"/>
              <a:chOff x="2304" y="2200"/>
              <a:chExt cx="7146" cy="8673"/>
            </a:xfrm>
          </p:grpSpPr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2304" y="2200"/>
                <a:ext cx="563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i="1">
                    <a:solidFill>
                      <a:srgbClr val="000000"/>
                    </a:solidFill>
                  </a:rPr>
                  <a:t>Krav til fremsendelse av melding om statsborgerskap</a:t>
                </a:r>
                <a:endParaRPr lang="nb-NO" sz="1300" b="1"/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2304" y="2540"/>
                <a:ext cx="659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Norsk statsborgerskap gis på grunnlag av skriftlig melding som</a:t>
                </a:r>
                <a:endParaRPr lang="nb-NO" sz="1300"/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2304" y="2885"/>
                <a:ext cx="593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sendes Fylkesmannen i det fylket der vedkommende bor.</a:t>
                </a:r>
                <a:endParaRPr lang="nb-NO" sz="1300"/>
              </a:p>
            </p:txBody>
          </p:sp>
          <p:sp>
            <p:nvSpPr>
              <p:cNvPr id="1041" name="Rectangle 15"/>
              <p:cNvSpPr>
                <a:spLocks noChangeArrowheads="1"/>
              </p:cNvSpPr>
              <p:nvPr/>
            </p:nvSpPr>
            <p:spPr bwMode="auto">
              <a:xfrm>
                <a:off x="2304" y="3363"/>
                <a:ext cx="330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[Flere formelle inngangskrav?]</a:t>
                </a:r>
                <a:endParaRPr lang="nb-NO" sz="1300" i="1"/>
              </a:p>
            </p:txBody>
          </p:sp>
          <p:sp>
            <p:nvSpPr>
              <p:cNvPr id="1042" name="Rectangle 16"/>
              <p:cNvSpPr>
                <a:spLocks noChangeArrowheads="1"/>
              </p:cNvSpPr>
              <p:nvPr/>
            </p:nvSpPr>
            <p:spPr bwMode="auto">
              <a:xfrm>
                <a:off x="2304" y="4083"/>
                <a:ext cx="516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nb-NO" sz="1300" b="1" i="1">
                    <a:solidFill>
                      <a:srgbClr val="000000"/>
                    </a:solidFill>
                  </a:rPr>
                  <a:t>Norsk statsborgerskap til utenlandsk statsborger</a:t>
                </a:r>
              </a:p>
            </p:txBody>
          </p:sp>
          <p:sp>
            <p:nvSpPr>
              <p:cNvPr id="1043" name="Rectangle 17"/>
              <p:cNvSpPr>
                <a:spLocks noChangeArrowheads="1"/>
              </p:cNvSpPr>
              <p:nvPr/>
            </p:nvSpPr>
            <p:spPr bwMode="auto">
              <a:xfrm>
                <a:off x="2304" y="4505"/>
                <a:ext cx="541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Utenlandsk statsborger kan få norsk statsborgerskap</a:t>
                </a:r>
                <a:endParaRPr lang="nb-NO" sz="1300"/>
              </a:p>
            </p:txBody>
          </p:sp>
          <p:sp>
            <p:nvSpPr>
              <p:cNvPr id="1044" name="Rectangle 18"/>
              <p:cNvSpPr>
                <a:spLocks noChangeArrowheads="1"/>
              </p:cNvSpPr>
              <p:nvPr/>
            </p:nvSpPr>
            <p:spPr bwMode="auto">
              <a:xfrm>
                <a:off x="2304" y="4845"/>
                <a:ext cx="127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dersom han:</a:t>
                </a:r>
                <a:endParaRPr lang="nb-NO" sz="1300"/>
              </a:p>
            </p:txBody>
          </p:sp>
          <p:sp>
            <p:nvSpPr>
              <p:cNvPr id="1045" name="Rectangle 19"/>
              <p:cNvSpPr>
                <a:spLocks noChangeArrowheads="1"/>
              </p:cNvSpPr>
              <p:nvPr/>
            </p:nvSpPr>
            <p:spPr bwMode="auto">
              <a:xfrm>
                <a:off x="2304" y="5235"/>
                <a:ext cx="20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a)</a:t>
                </a:r>
                <a:endParaRPr lang="nb-NO" sz="1300"/>
              </a:p>
            </p:txBody>
          </p:sp>
          <p:sp>
            <p:nvSpPr>
              <p:cNvPr id="1046" name="Rectangle 20"/>
              <p:cNvSpPr>
                <a:spLocks noChangeArrowheads="1"/>
              </p:cNvSpPr>
              <p:nvPr/>
            </p:nvSpPr>
            <p:spPr bwMode="auto">
              <a:xfrm>
                <a:off x="2514" y="5185"/>
                <a:ext cx="7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47" name="Rectangle 21"/>
              <p:cNvSpPr>
                <a:spLocks noChangeArrowheads="1"/>
              </p:cNvSpPr>
              <p:nvPr/>
            </p:nvSpPr>
            <p:spPr bwMode="auto">
              <a:xfrm>
                <a:off x="2592" y="6098"/>
                <a:ext cx="391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har bodd i riket fra han fylte 16 år, og</a:t>
                </a:r>
                <a:endParaRPr lang="nb-NO" sz="1300"/>
              </a:p>
            </p:txBody>
          </p:sp>
          <p:sp>
            <p:nvSpPr>
              <p:cNvPr id="1048" name="Rectangle 22"/>
              <p:cNvSpPr>
                <a:spLocks noChangeArrowheads="1"/>
              </p:cNvSpPr>
              <p:nvPr/>
            </p:nvSpPr>
            <p:spPr bwMode="auto">
              <a:xfrm>
                <a:off x="2304" y="6105"/>
                <a:ext cx="21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b)</a:t>
                </a:r>
                <a:endParaRPr lang="nb-NO" sz="1300"/>
              </a:p>
            </p:txBody>
          </p:sp>
          <p:sp>
            <p:nvSpPr>
              <p:cNvPr id="1049" name="Rectangle 23"/>
              <p:cNvSpPr>
                <a:spLocks noChangeArrowheads="1"/>
              </p:cNvSpPr>
              <p:nvPr/>
            </p:nvSpPr>
            <p:spPr bwMode="auto">
              <a:xfrm>
                <a:off x="2529" y="6103"/>
                <a:ext cx="7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50" name="Rectangle 24"/>
              <p:cNvSpPr>
                <a:spLocks noChangeArrowheads="1"/>
              </p:cNvSpPr>
              <p:nvPr/>
            </p:nvSpPr>
            <p:spPr bwMode="auto">
              <a:xfrm>
                <a:off x="2592" y="6530"/>
                <a:ext cx="559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samlet har bodd i riket i minst 5 år før han fylte 16 år.</a:t>
                </a:r>
                <a:endParaRPr lang="nb-NO" sz="1300"/>
              </a:p>
            </p:txBody>
          </p:sp>
          <p:sp>
            <p:nvSpPr>
              <p:cNvPr id="1051" name="Rectangle 25"/>
              <p:cNvSpPr>
                <a:spLocks noChangeArrowheads="1"/>
              </p:cNvSpPr>
              <p:nvPr/>
            </p:nvSpPr>
            <p:spPr bwMode="auto">
              <a:xfrm>
                <a:off x="2304" y="6448"/>
                <a:ext cx="20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c)</a:t>
                </a:r>
                <a:endParaRPr lang="nb-NO" sz="1300"/>
              </a:p>
            </p:txBody>
          </p:sp>
          <p:sp>
            <p:nvSpPr>
              <p:cNvPr id="1052" name="Rectangle 26"/>
              <p:cNvSpPr>
                <a:spLocks noChangeArrowheads="1"/>
              </p:cNvSpPr>
              <p:nvPr/>
            </p:nvSpPr>
            <p:spPr bwMode="auto">
              <a:xfrm>
                <a:off x="2514" y="6445"/>
                <a:ext cx="7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53" name="Rectangle 27"/>
              <p:cNvSpPr>
                <a:spLocks noChangeArrowheads="1"/>
              </p:cNvSpPr>
              <p:nvPr/>
            </p:nvSpPr>
            <p:spPr bwMode="auto">
              <a:xfrm>
                <a:off x="2592" y="5235"/>
                <a:ext cx="626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sender skriftlig melding til Fylkesmannen etter at han fyller </a:t>
                </a:r>
                <a:endParaRPr lang="nb-NO" sz="1300"/>
              </a:p>
            </p:txBody>
          </p:sp>
          <p:sp>
            <p:nvSpPr>
              <p:cNvPr id="1054" name="Rectangle 28"/>
              <p:cNvSpPr>
                <a:spLocks noChangeArrowheads="1"/>
              </p:cNvSpPr>
              <p:nvPr/>
            </p:nvSpPr>
            <p:spPr bwMode="auto">
              <a:xfrm>
                <a:off x="2592" y="5665"/>
                <a:ext cx="3275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21 år og før han fyller 23 år, og</a:t>
                </a:r>
                <a:endParaRPr lang="nb-NO" sz="1300"/>
              </a:p>
            </p:txBody>
          </p:sp>
          <p:sp>
            <p:nvSpPr>
              <p:cNvPr id="1055" name="Rectangle 29"/>
              <p:cNvSpPr>
                <a:spLocks noChangeArrowheads="1"/>
              </p:cNvSpPr>
              <p:nvPr/>
            </p:nvSpPr>
            <p:spPr bwMode="auto">
              <a:xfrm>
                <a:off x="2304" y="7330"/>
                <a:ext cx="649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i="1">
                    <a:solidFill>
                      <a:srgbClr val="000000"/>
                    </a:solidFill>
                  </a:rPr>
                  <a:t>Norsk statsborgerskap til statsløse og borgere i land som</a:t>
                </a:r>
                <a:r>
                  <a:rPr lang="en-US" sz="1300" i="1">
                    <a:solidFill>
                      <a:srgbClr val="000000"/>
                    </a:solidFill>
                  </a:rPr>
                  <a:t> ikke</a:t>
                </a:r>
                <a:endParaRPr lang="nb-NO" sz="1300"/>
              </a:p>
            </p:txBody>
          </p:sp>
          <p:sp>
            <p:nvSpPr>
              <p:cNvPr id="1056" name="Rectangle 30"/>
              <p:cNvSpPr>
                <a:spLocks noChangeArrowheads="1"/>
              </p:cNvSpPr>
              <p:nvPr/>
            </p:nvSpPr>
            <p:spPr bwMode="auto">
              <a:xfrm>
                <a:off x="2304" y="7673"/>
                <a:ext cx="328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i="1">
                    <a:solidFill>
                      <a:srgbClr val="000000"/>
                    </a:solidFill>
                  </a:rPr>
                  <a:t>tillater dobbelt statsborgerskap</a:t>
                </a:r>
                <a:endParaRPr lang="nb-NO" sz="1300" b="1"/>
              </a:p>
            </p:txBody>
          </p:sp>
          <p:sp>
            <p:nvSpPr>
              <p:cNvPr id="1057" name="Rectangle 31"/>
              <p:cNvSpPr>
                <a:spLocks noChangeArrowheads="1"/>
              </p:cNvSpPr>
              <p:nvPr/>
            </p:nvSpPr>
            <p:spPr bwMode="auto">
              <a:xfrm>
                <a:off x="2304" y="8013"/>
                <a:ext cx="585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Statsløs person og person som kan vise at han mister sitt</a:t>
                </a:r>
                <a:endParaRPr lang="nb-NO" sz="1300"/>
              </a:p>
            </p:txBody>
          </p:sp>
          <p:sp>
            <p:nvSpPr>
              <p:cNvPr id="1058" name="Rectangle 32"/>
              <p:cNvSpPr>
                <a:spLocks noChangeArrowheads="1"/>
              </p:cNvSpPr>
              <p:nvPr/>
            </p:nvSpPr>
            <p:spPr bwMode="auto">
              <a:xfrm>
                <a:off x="2304" y="8358"/>
                <a:ext cx="518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utenlandske statsborgerskap dersom han får norsk</a:t>
                </a:r>
                <a:endParaRPr lang="nb-NO" sz="1300"/>
              </a:p>
            </p:txBody>
          </p:sp>
          <p:sp>
            <p:nvSpPr>
              <p:cNvPr id="1059" name="Rectangle 33"/>
              <p:cNvSpPr>
                <a:spLocks noChangeArrowheads="1"/>
              </p:cNvSpPr>
              <p:nvPr/>
            </p:nvSpPr>
            <p:spPr bwMode="auto">
              <a:xfrm>
                <a:off x="2304" y="8698"/>
                <a:ext cx="5701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statsborgerskap, får norsk statsborgerskap dersom han:</a:t>
                </a:r>
                <a:endParaRPr lang="nb-NO" sz="1300"/>
              </a:p>
            </p:txBody>
          </p:sp>
          <p:sp>
            <p:nvSpPr>
              <p:cNvPr id="1060" name="Rectangle 34"/>
              <p:cNvSpPr>
                <a:spLocks noChangeArrowheads="1"/>
              </p:cNvSpPr>
              <p:nvPr/>
            </p:nvSpPr>
            <p:spPr bwMode="auto">
              <a:xfrm>
                <a:off x="2304" y="9040"/>
                <a:ext cx="20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a)</a:t>
                </a:r>
                <a:endParaRPr lang="nb-NO" sz="1300"/>
              </a:p>
            </p:txBody>
          </p:sp>
          <p:sp>
            <p:nvSpPr>
              <p:cNvPr id="1061" name="Rectangle 35"/>
              <p:cNvSpPr>
                <a:spLocks noChangeArrowheads="1"/>
              </p:cNvSpPr>
              <p:nvPr/>
            </p:nvSpPr>
            <p:spPr bwMode="auto">
              <a:xfrm>
                <a:off x="2529" y="9038"/>
                <a:ext cx="7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62" name="Rectangle 36"/>
              <p:cNvSpPr>
                <a:spLocks noChangeArrowheads="1"/>
              </p:cNvSpPr>
              <p:nvPr/>
            </p:nvSpPr>
            <p:spPr bwMode="auto">
              <a:xfrm>
                <a:off x="2322" y="9843"/>
                <a:ext cx="217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b)</a:t>
                </a:r>
                <a:endParaRPr lang="nb-NO" sz="1300"/>
              </a:p>
            </p:txBody>
          </p:sp>
          <p:sp>
            <p:nvSpPr>
              <p:cNvPr id="1063" name="Rectangle 37"/>
              <p:cNvSpPr>
                <a:spLocks noChangeArrowheads="1"/>
              </p:cNvSpPr>
              <p:nvPr/>
            </p:nvSpPr>
            <p:spPr bwMode="auto">
              <a:xfrm>
                <a:off x="2534" y="9840"/>
                <a:ext cx="7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64" name="Rectangle 38"/>
              <p:cNvSpPr>
                <a:spLocks noChangeArrowheads="1"/>
              </p:cNvSpPr>
              <p:nvPr/>
            </p:nvSpPr>
            <p:spPr bwMode="auto">
              <a:xfrm>
                <a:off x="2737" y="9843"/>
                <a:ext cx="671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har hatt bosted i riket de siste 5 årene før han sendte melding, og</a:t>
                </a:r>
                <a:endParaRPr lang="nb-NO" sz="1300"/>
              </a:p>
            </p:txBody>
          </p:sp>
          <p:sp>
            <p:nvSpPr>
              <p:cNvPr id="1065" name="Rectangle 39"/>
              <p:cNvSpPr>
                <a:spLocks noChangeArrowheads="1"/>
              </p:cNvSpPr>
              <p:nvPr/>
            </p:nvSpPr>
            <p:spPr bwMode="auto">
              <a:xfrm>
                <a:off x="2304" y="10275"/>
                <a:ext cx="20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c)</a:t>
                </a:r>
                <a:endParaRPr lang="nb-NO" sz="1300"/>
              </a:p>
            </p:txBody>
          </p:sp>
          <p:sp>
            <p:nvSpPr>
              <p:cNvPr id="1066" name="Rectangle 40"/>
              <p:cNvSpPr>
                <a:spLocks noChangeArrowheads="1"/>
              </p:cNvSpPr>
              <p:nvPr/>
            </p:nvSpPr>
            <p:spPr bwMode="auto">
              <a:xfrm>
                <a:off x="2359" y="10560"/>
                <a:ext cx="7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nb-NO" sz="1300"/>
              </a:p>
            </p:txBody>
          </p:sp>
          <p:sp>
            <p:nvSpPr>
              <p:cNvPr id="1067" name="Rectangle 41"/>
              <p:cNvSpPr>
                <a:spLocks noChangeArrowheads="1"/>
              </p:cNvSpPr>
              <p:nvPr/>
            </p:nvSpPr>
            <p:spPr bwMode="auto">
              <a:xfrm>
                <a:off x="2592" y="10275"/>
                <a:ext cx="459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 har bodd i riket i ytterligere minst 5 år, jf b.</a:t>
                </a:r>
                <a:endParaRPr lang="nb-NO" sz="1300"/>
              </a:p>
            </p:txBody>
          </p:sp>
          <p:sp>
            <p:nvSpPr>
              <p:cNvPr id="1068" name="Text Box 42"/>
              <p:cNvSpPr txBox="1">
                <a:spLocks noChangeArrowheads="1"/>
              </p:cNvSpPr>
              <p:nvPr/>
            </p:nvSpPr>
            <p:spPr bwMode="auto">
              <a:xfrm>
                <a:off x="2592" y="8978"/>
                <a:ext cx="6336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b-NO" sz="1300"/>
                  <a:t>sender skriftlig melding til Fylkesmannen så snart han har fylt 18 år, og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utgangspunkter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Offentlig forvaltning er i </a:t>
            </a:r>
            <a:r>
              <a:rPr lang="nb-NO" dirty="0" smtClean="0"/>
              <a:t>veldig stor </a:t>
            </a:r>
            <a:r>
              <a:rPr lang="nb-NO" dirty="0" smtClean="0"/>
              <a:t>grad </a:t>
            </a:r>
            <a:r>
              <a:rPr lang="nb-NO" dirty="0" smtClean="0">
                <a:solidFill>
                  <a:srgbClr val="A50021"/>
                </a:solidFill>
              </a:rPr>
              <a:t>rettslig </a:t>
            </a:r>
            <a:r>
              <a:rPr lang="nb-NO" dirty="0" smtClean="0">
                <a:solidFill>
                  <a:srgbClr val="A50021"/>
                </a:solidFill>
              </a:rPr>
              <a:t>styrt</a:t>
            </a:r>
            <a:endParaRPr lang="nb-NO" dirty="0" smtClean="0"/>
          </a:p>
          <a:p>
            <a:r>
              <a:rPr lang="nb-NO" dirty="0" smtClean="0"/>
              <a:t>Jus </a:t>
            </a:r>
            <a:r>
              <a:rPr lang="nb-NO" dirty="0" smtClean="0"/>
              <a:t>kan være relevant som </a:t>
            </a:r>
            <a:r>
              <a:rPr lang="nb-NO" dirty="0" smtClean="0">
                <a:solidFill>
                  <a:srgbClr val="A50021"/>
                </a:solidFill>
              </a:rPr>
              <a:t>ramme og innhold</a:t>
            </a:r>
            <a:r>
              <a:rPr lang="nb-NO" dirty="0" smtClean="0"/>
              <a:t> for utvikling av </a:t>
            </a:r>
            <a:r>
              <a:rPr lang="nb-NO" dirty="0" smtClean="0"/>
              <a:t>informasjonssystemer (IS)</a:t>
            </a:r>
            <a:endParaRPr lang="nb-NO" dirty="0" smtClean="0"/>
          </a:p>
          <a:p>
            <a:r>
              <a:rPr lang="nb-NO" dirty="0" smtClean="0">
                <a:solidFill>
                  <a:srgbClr val="A50021"/>
                </a:solidFill>
              </a:rPr>
              <a:t>“Ramme”</a:t>
            </a:r>
            <a:r>
              <a:rPr lang="nb-NO" dirty="0" smtClean="0"/>
              <a:t> er slike rettsregler som gjelder for det saksområdet IS skal angår og som de som lager systemet derfor må iaktta</a:t>
            </a:r>
          </a:p>
          <a:p>
            <a:r>
              <a:rPr lang="nb-NO" dirty="0" smtClean="0">
                <a:solidFill>
                  <a:srgbClr val="A50021"/>
                </a:solidFill>
              </a:rPr>
              <a:t>“Innhold”</a:t>
            </a:r>
            <a:r>
              <a:rPr lang="nb-NO" dirty="0" smtClean="0"/>
              <a:t> er de rettsregler som skal transformeres fra tekst i naturlig språk til programkode i programmeringsspråk.</a:t>
            </a:r>
          </a:p>
          <a:p>
            <a:r>
              <a:rPr lang="nb-NO" dirty="0" smtClean="0"/>
              <a:t>Er det rettslige innholdet transformert til programkode, benevner jeg systemet </a:t>
            </a:r>
            <a:r>
              <a:rPr lang="nb-NO" dirty="0" smtClean="0">
                <a:solidFill>
                  <a:srgbClr val="A50021"/>
                </a:solidFill>
              </a:rPr>
              <a:t>rettslig beslutnings(støtte)system</a:t>
            </a:r>
            <a:endParaRPr lang="nb-NO" dirty="0" smtClean="0"/>
          </a:p>
          <a:p>
            <a:r>
              <a:rPr lang="nb-NO" dirty="0" smtClean="0"/>
              <a:t>Slik transformering innebærer i realiteten en </a:t>
            </a:r>
            <a:r>
              <a:rPr lang="nb-NO" dirty="0" smtClean="0">
                <a:solidFill>
                  <a:srgbClr val="A50021"/>
                </a:solidFill>
              </a:rPr>
              <a:t>rettslig </a:t>
            </a:r>
            <a:r>
              <a:rPr lang="nb-NO" dirty="0" smtClean="0">
                <a:solidFill>
                  <a:srgbClr val="A50021"/>
                </a:solidFill>
              </a:rPr>
              <a:t>beslutningsprosess</a:t>
            </a:r>
            <a:r>
              <a:rPr lang="nb-NO" dirty="0" smtClean="0"/>
              <a:t> </a:t>
            </a:r>
            <a:r>
              <a:rPr lang="nb-NO" dirty="0" smtClean="0"/>
              <a:t>som eksplisitt bør inngå som </a:t>
            </a:r>
            <a:r>
              <a:rPr lang="nb-NO" dirty="0" err="1" smtClean="0"/>
              <a:t>delprosess</a:t>
            </a:r>
            <a:r>
              <a:rPr lang="nb-NO" dirty="0" smtClean="0"/>
              <a:t> i </a:t>
            </a:r>
            <a:r>
              <a:rPr lang="nb-NO" dirty="0" smtClean="0"/>
              <a:t>systemutviklingsarbeidet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5150" y="4724400"/>
            <a:ext cx="1690688" cy="1597025"/>
            <a:chOff x="528" y="2988"/>
            <a:chExt cx="1065" cy="100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2988"/>
              <a:ext cx="1008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8" y="3744"/>
              <a:ext cx="10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>
                  <a:solidFill>
                    <a:srgbClr val="CC0000"/>
                  </a:solidFill>
                </a:rPr>
                <a:t>Regelutvikling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042150" y="3886200"/>
            <a:ext cx="1704975" cy="2682875"/>
            <a:chOff x="4464" y="2448"/>
            <a:chExt cx="1074" cy="169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464" y="3696"/>
              <a:ext cx="107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>
                  <a:solidFill>
                    <a:srgbClr val="CC9900"/>
                  </a:solidFill>
                </a:rPr>
                <a:t>Organisasjons-</a:t>
              </a:r>
            </a:p>
            <a:p>
              <a:r>
                <a:rPr lang="nb-NO" sz="2000">
                  <a:solidFill>
                    <a:srgbClr val="CC9900"/>
                  </a:solidFill>
                </a:rPr>
                <a:t>utvikling</a:t>
              </a: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2" y="2448"/>
              <a:ext cx="82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384550" y="0"/>
            <a:ext cx="2209800" cy="2011363"/>
            <a:chOff x="2160" y="0"/>
            <a:chExt cx="1392" cy="1267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432"/>
              <a:ext cx="1248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160" y="0"/>
              <a:ext cx="13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>
                  <a:solidFill>
                    <a:schemeClr val="accent2"/>
                  </a:solidFill>
                </a:rPr>
                <a:t>    Utvikling av</a:t>
              </a:r>
            </a:p>
            <a:p>
              <a:r>
                <a:rPr lang="nb-NO" sz="2000">
                  <a:solidFill>
                    <a:schemeClr val="accent2"/>
                  </a:solidFill>
                </a:rPr>
                <a:t>informasjonssystem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613150" y="2971800"/>
            <a:ext cx="2133600" cy="1752600"/>
            <a:chOff x="2256" y="1776"/>
            <a:chExt cx="1344" cy="1104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2256" y="1776"/>
            <a:ext cx="1344" cy="1104"/>
          </p:xfrm>
          <a:graphic>
            <a:graphicData uri="http://schemas.openxmlformats.org/presentationml/2006/ole">
              <p:oleObj spid="_x0000_s1026" name="Utklipp" r:id="rId6" imgW="4539600" imgH="3497040" progId="">
                <p:embed/>
              </p:oleObj>
            </a:graphicData>
          </a:graphic>
        </p:graphicFrame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96" y="1841"/>
              <a:ext cx="94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700">
                  <a:solidFill>
                    <a:srgbClr val="3333CC"/>
                  </a:solidFill>
                </a:rPr>
                <a:t>E-forvaltnings-</a:t>
              </a:r>
            </a:p>
            <a:p>
              <a:r>
                <a:rPr lang="nb-NO" sz="1700">
                  <a:solidFill>
                    <a:srgbClr val="3333CC"/>
                  </a:solidFill>
                </a:rPr>
                <a:t>prosjekter</a:t>
              </a:r>
              <a:endParaRPr lang="nb-NO" sz="2000"/>
            </a:p>
          </p:txBody>
        </p:sp>
      </p:grpSp>
      <p:grpSp>
        <p:nvGrpSpPr>
          <p:cNvPr id="36" name="Gruppe 35"/>
          <p:cNvGrpSpPr/>
          <p:nvPr/>
        </p:nvGrpSpPr>
        <p:grpSpPr>
          <a:xfrm>
            <a:off x="2698750" y="3429000"/>
            <a:ext cx="3743325" cy="3429000"/>
            <a:chOff x="2698750" y="3429000"/>
            <a:chExt cx="3743325" cy="3429000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711450" y="3556000"/>
              <a:ext cx="3730625" cy="3302000"/>
              <a:chOff x="536" y="2160"/>
              <a:chExt cx="2350" cy="2080"/>
            </a:xfrm>
          </p:grpSpPr>
          <p:sp>
            <p:nvSpPr>
              <p:cNvPr id="18" name="Arc 18"/>
              <p:cNvSpPr>
                <a:spLocks/>
              </p:cNvSpPr>
              <p:nvPr/>
            </p:nvSpPr>
            <p:spPr bwMode="auto">
              <a:xfrm rot="2572277" flipV="1">
                <a:off x="536" y="2160"/>
                <a:ext cx="2344" cy="2080"/>
              </a:xfrm>
              <a:custGeom>
                <a:avLst/>
                <a:gdLst>
                  <a:gd name="T0" fmla="*/ 303 w 21550"/>
                  <a:gd name="T1" fmla="*/ 0 h 21420"/>
                  <a:gd name="T2" fmla="*/ 2344 w 21550"/>
                  <a:gd name="T3" fmla="*/ 1938 h 21420"/>
                  <a:gd name="T4" fmla="*/ 0 w 21550"/>
                  <a:gd name="T5" fmla="*/ 2080 h 21420"/>
                  <a:gd name="T6" fmla="*/ 0 60000 65536"/>
                  <a:gd name="T7" fmla="*/ 0 60000 65536"/>
                  <a:gd name="T8" fmla="*/ 0 60000 65536"/>
                  <a:gd name="T9" fmla="*/ 0 w 21550"/>
                  <a:gd name="T10" fmla="*/ 0 h 21420"/>
                  <a:gd name="T11" fmla="*/ 21550 w 21550"/>
                  <a:gd name="T12" fmla="*/ 21420 h 21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50" h="21420" fill="none" extrusionOk="0">
                    <a:moveTo>
                      <a:pt x="2782" y="0"/>
                    </a:moveTo>
                    <a:cubicBezTo>
                      <a:pt x="12995" y="1326"/>
                      <a:pt x="20850" y="9678"/>
                      <a:pt x="21550" y="19952"/>
                    </a:cubicBezTo>
                  </a:path>
                  <a:path w="21550" h="21420" stroke="0" extrusionOk="0">
                    <a:moveTo>
                      <a:pt x="2782" y="0"/>
                    </a:moveTo>
                    <a:cubicBezTo>
                      <a:pt x="12995" y="1326"/>
                      <a:pt x="20850" y="9678"/>
                      <a:pt x="21550" y="19952"/>
                    </a:cubicBezTo>
                    <a:lnTo>
                      <a:pt x="0" y="2142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83" y="3835"/>
                <a:ext cx="230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>
                    <a:solidFill>
                      <a:schemeClr val="accent1"/>
                    </a:solidFill>
                  </a:rPr>
                  <a:t>Jus som skranke for organisasjonsutvikling</a:t>
                </a:r>
              </a:p>
              <a:p>
                <a:pPr>
                  <a:buFontTx/>
                  <a:buChar char="•"/>
                </a:pPr>
                <a:r>
                  <a:rPr lang="nb-NO" sz="1400">
                    <a:solidFill>
                      <a:schemeClr val="accent1"/>
                    </a:solidFill>
                  </a:rPr>
                  <a:t>Jus som virkemiddel for organisasjonsutvikling</a:t>
                </a:r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2698750" y="3429000"/>
              <a:ext cx="3721100" cy="3302000"/>
              <a:chOff x="1728" y="2064"/>
              <a:chExt cx="2344" cy="2080"/>
            </a:xfrm>
          </p:grpSpPr>
          <p:sp>
            <p:nvSpPr>
              <p:cNvPr id="21" name="Arc 21"/>
              <p:cNvSpPr>
                <a:spLocks/>
              </p:cNvSpPr>
              <p:nvPr/>
            </p:nvSpPr>
            <p:spPr bwMode="auto">
              <a:xfrm rot="2572277" flipV="1">
                <a:off x="1728" y="2064"/>
                <a:ext cx="2344" cy="2080"/>
              </a:xfrm>
              <a:custGeom>
                <a:avLst/>
                <a:gdLst>
                  <a:gd name="T0" fmla="*/ 303 w 21550"/>
                  <a:gd name="T1" fmla="*/ 0 h 21420"/>
                  <a:gd name="T2" fmla="*/ 2344 w 21550"/>
                  <a:gd name="T3" fmla="*/ 1938 h 21420"/>
                  <a:gd name="T4" fmla="*/ 0 w 21550"/>
                  <a:gd name="T5" fmla="*/ 2080 h 21420"/>
                  <a:gd name="T6" fmla="*/ 0 60000 65536"/>
                  <a:gd name="T7" fmla="*/ 0 60000 65536"/>
                  <a:gd name="T8" fmla="*/ 0 60000 65536"/>
                  <a:gd name="T9" fmla="*/ 0 w 21550"/>
                  <a:gd name="T10" fmla="*/ 0 h 21420"/>
                  <a:gd name="T11" fmla="*/ 21550 w 21550"/>
                  <a:gd name="T12" fmla="*/ 21420 h 214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50" h="21420" fill="none" extrusionOk="0">
                    <a:moveTo>
                      <a:pt x="2782" y="0"/>
                    </a:moveTo>
                    <a:cubicBezTo>
                      <a:pt x="12995" y="1326"/>
                      <a:pt x="20850" y="9678"/>
                      <a:pt x="21550" y="19952"/>
                    </a:cubicBezTo>
                  </a:path>
                  <a:path w="21550" h="21420" stroke="0" extrusionOk="0">
                    <a:moveTo>
                      <a:pt x="2782" y="0"/>
                    </a:moveTo>
                    <a:cubicBezTo>
                      <a:pt x="12995" y="1326"/>
                      <a:pt x="20850" y="9678"/>
                      <a:pt x="21550" y="19952"/>
                    </a:cubicBezTo>
                    <a:lnTo>
                      <a:pt x="0" y="21420"/>
                    </a:lnTo>
                    <a:close/>
                  </a:path>
                </a:pathLst>
              </a:custGeom>
              <a:noFill/>
              <a:ln w="28575">
                <a:solidFill>
                  <a:srgbClr val="66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2233" y="3189"/>
                <a:ext cx="129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>
                    <a:solidFill>
                      <a:srgbClr val="6600FF"/>
                    </a:solidFill>
                  </a:rPr>
                  <a:t> Organisasjonsutvikling</a:t>
                </a:r>
              </a:p>
              <a:p>
                <a:r>
                  <a:rPr lang="nb-NO" sz="1400">
                    <a:solidFill>
                      <a:srgbClr val="6600FF"/>
                    </a:solidFill>
                  </a:rPr>
                  <a:t>begrunner rettslig endring</a:t>
                </a:r>
              </a:p>
            </p:txBody>
          </p:sp>
        </p:grpSp>
      </p:grpSp>
      <p:grpSp>
        <p:nvGrpSpPr>
          <p:cNvPr id="35" name="Gruppe 34"/>
          <p:cNvGrpSpPr/>
          <p:nvPr/>
        </p:nvGrpSpPr>
        <p:grpSpPr>
          <a:xfrm>
            <a:off x="4679950" y="1371600"/>
            <a:ext cx="4464050" cy="3236913"/>
            <a:chOff x="4679950" y="1371600"/>
            <a:chExt cx="4464050" cy="3236913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679950" y="1371600"/>
              <a:ext cx="4464050" cy="3022600"/>
              <a:chOff x="2976" y="864"/>
              <a:chExt cx="2812" cy="1904"/>
            </a:xfrm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4566" y="1260"/>
                <a:ext cx="122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 dirty="0">
                    <a:solidFill>
                      <a:srgbClr val="CC3300"/>
                    </a:solidFill>
                  </a:rPr>
                  <a:t> Organisatorisk endring</a:t>
                </a:r>
              </a:p>
              <a:p>
                <a:r>
                  <a:rPr lang="nb-NO" sz="1400" dirty="0">
                    <a:solidFill>
                      <a:srgbClr val="CC3300"/>
                    </a:solidFill>
                  </a:rPr>
                  <a:t> begrunner </a:t>
                </a:r>
                <a:r>
                  <a:rPr lang="nb-NO" sz="1400" dirty="0" err="1">
                    <a:solidFill>
                      <a:srgbClr val="CC3300"/>
                    </a:solidFill>
                  </a:rPr>
                  <a:t>IKT-bruk</a:t>
                </a:r>
                <a:endParaRPr lang="nb-NO" sz="1400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15681965" flipV="1">
                <a:off x="3007" y="833"/>
                <a:ext cx="1904" cy="1965"/>
              </a:xfrm>
              <a:custGeom>
                <a:avLst/>
                <a:gdLst>
                  <a:gd name="T0" fmla="*/ 237 w 19969"/>
                  <a:gd name="T1" fmla="*/ 0 h 21457"/>
                  <a:gd name="T2" fmla="*/ 1904 w 19969"/>
                  <a:gd name="T3" fmla="*/ 1211 h 21457"/>
                  <a:gd name="T4" fmla="*/ 0 w 19969"/>
                  <a:gd name="T5" fmla="*/ 1965 h 21457"/>
                  <a:gd name="T6" fmla="*/ 0 60000 65536"/>
                  <a:gd name="T7" fmla="*/ 0 60000 65536"/>
                  <a:gd name="T8" fmla="*/ 0 60000 65536"/>
                  <a:gd name="T9" fmla="*/ 0 w 19969"/>
                  <a:gd name="T10" fmla="*/ 0 h 21457"/>
                  <a:gd name="T11" fmla="*/ 19969 w 19969"/>
                  <a:gd name="T12" fmla="*/ 21457 h 214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69" h="21457" fill="none" extrusionOk="0">
                    <a:moveTo>
                      <a:pt x="2481" y="-1"/>
                    </a:moveTo>
                    <a:cubicBezTo>
                      <a:pt x="10280" y="901"/>
                      <a:pt x="16976" y="5965"/>
                      <a:pt x="19969" y="13223"/>
                    </a:cubicBezTo>
                  </a:path>
                  <a:path w="19969" h="21457" stroke="0" extrusionOk="0">
                    <a:moveTo>
                      <a:pt x="2481" y="-1"/>
                    </a:moveTo>
                    <a:cubicBezTo>
                      <a:pt x="10280" y="901"/>
                      <a:pt x="16976" y="5965"/>
                      <a:pt x="19969" y="13223"/>
                    </a:cubicBezTo>
                    <a:lnTo>
                      <a:pt x="0" y="21457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4716463" y="1587500"/>
              <a:ext cx="2789237" cy="3021013"/>
              <a:chOff x="2999" y="1000"/>
              <a:chExt cx="1757" cy="1903"/>
            </a:xfrm>
          </p:grpSpPr>
          <p:sp>
            <p:nvSpPr>
              <p:cNvPr id="27" name="Arc 27"/>
              <p:cNvSpPr>
                <a:spLocks/>
              </p:cNvSpPr>
              <p:nvPr/>
            </p:nvSpPr>
            <p:spPr bwMode="auto">
              <a:xfrm rot="15681965" flipV="1">
                <a:off x="2926" y="1073"/>
                <a:ext cx="1903" cy="1757"/>
              </a:xfrm>
              <a:custGeom>
                <a:avLst/>
                <a:gdLst>
                  <a:gd name="T0" fmla="*/ 369 w 19951"/>
                  <a:gd name="T1" fmla="*/ 0 h 21251"/>
                  <a:gd name="T2" fmla="*/ 1903 w 19951"/>
                  <a:gd name="T3" fmla="*/ 1073 h 21251"/>
                  <a:gd name="T4" fmla="*/ 0 w 19951"/>
                  <a:gd name="T5" fmla="*/ 1757 h 21251"/>
                  <a:gd name="T6" fmla="*/ 0 60000 65536"/>
                  <a:gd name="T7" fmla="*/ 0 60000 65536"/>
                  <a:gd name="T8" fmla="*/ 0 60000 65536"/>
                  <a:gd name="T9" fmla="*/ 0 w 19951"/>
                  <a:gd name="T10" fmla="*/ 0 h 21251"/>
                  <a:gd name="T11" fmla="*/ 19951 w 19951"/>
                  <a:gd name="T12" fmla="*/ 21251 h 212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51" h="21251" fill="none" extrusionOk="0">
                    <a:moveTo>
                      <a:pt x="3866" y="-1"/>
                    </a:moveTo>
                    <a:cubicBezTo>
                      <a:pt x="11082" y="1312"/>
                      <a:pt x="17140" y="6198"/>
                      <a:pt x="19951" y="12973"/>
                    </a:cubicBezTo>
                  </a:path>
                  <a:path w="19951" h="21251" stroke="0" extrusionOk="0">
                    <a:moveTo>
                      <a:pt x="3866" y="-1"/>
                    </a:moveTo>
                    <a:cubicBezTo>
                      <a:pt x="11082" y="1312"/>
                      <a:pt x="17140" y="6198"/>
                      <a:pt x="19951" y="12973"/>
                    </a:cubicBezTo>
                    <a:lnTo>
                      <a:pt x="0" y="21251"/>
                    </a:lnTo>
                    <a:close/>
                  </a:path>
                </a:pathLst>
              </a:custGeom>
              <a:noFill/>
              <a:ln w="28575">
                <a:solidFill>
                  <a:srgbClr val="FF3399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3088" y="1215"/>
                <a:ext cx="124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 dirty="0">
                    <a:solidFill>
                      <a:srgbClr val="FF3399"/>
                    </a:solidFill>
                  </a:rPr>
                  <a:t> IKT begrunner</a:t>
                </a:r>
              </a:p>
              <a:p>
                <a:r>
                  <a:rPr lang="nb-NO" sz="1400" dirty="0">
                    <a:solidFill>
                      <a:srgbClr val="FF3399"/>
                    </a:solidFill>
                  </a:rPr>
                  <a:t>organisatorisk endring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 dirty="0">
                    <a:solidFill>
                      <a:srgbClr val="FF3399"/>
                    </a:solidFill>
                  </a:rPr>
                  <a:t>Selvbetjent forvaltning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 dirty="0">
                    <a:solidFill>
                      <a:srgbClr val="FF3399"/>
                    </a:solidFill>
                  </a:rPr>
                  <a:t>Diffus forvaltning</a:t>
                </a:r>
              </a:p>
            </p:txBody>
          </p:sp>
        </p:grpSp>
      </p:grpSp>
      <p:grpSp>
        <p:nvGrpSpPr>
          <p:cNvPr id="32" name="Gruppe 31"/>
          <p:cNvGrpSpPr/>
          <p:nvPr/>
        </p:nvGrpSpPr>
        <p:grpSpPr>
          <a:xfrm>
            <a:off x="244475" y="773113"/>
            <a:ext cx="3717925" cy="3963987"/>
            <a:chOff x="244475" y="773113"/>
            <a:chExt cx="3717925" cy="3963987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44475" y="773113"/>
              <a:ext cx="3471863" cy="3689350"/>
              <a:chOff x="182" y="487"/>
              <a:chExt cx="2187" cy="2324"/>
            </a:xfrm>
          </p:grpSpPr>
          <p:sp>
            <p:nvSpPr>
              <p:cNvPr id="15" name="Arc 15"/>
              <p:cNvSpPr>
                <a:spLocks/>
              </p:cNvSpPr>
              <p:nvPr/>
            </p:nvSpPr>
            <p:spPr bwMode="auto">
              <a:xfrm rot="10261024" flipV="1">
                <a:off x="545" y="1131"/>
                <a:ext cx="1824" cy="1680"/>
              </a:xfrm>
              <a:custGeom>
                <a:avLst/>
                <a:gdLst>
                  <a:gd name="T0" fmla="*/ 0 w 21600"/>
                  <a:gd name="T1" fmla="*/ 0 h 21600"/>
                  <a:gd name="T2" fmla="*/ 1824 w 21600"/>
                  <a:gd name="T3" fmla="*/ 1680 h 21600"/>
                  <a:gd name="T4" fmla="*/ 0 w 21600"/>
                  <a:gd name="T5" fmla="*/ 168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66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82" y="487"/>
                <a:ext cx="1811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 dirty="0">
                    <a:solidFill>
                      <a:srgbClr val="FF3300"/>
                    </a:solidFill>
                  </a:rPr>
                  <a:t> IKT begrunner rettslig endring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 dirty="0">
                    <a:solidFill>
                      <a:srgbClr val="FF3300"/>
                    </a:solidFill>
                  </a:rPr>
                  <a:t>Automatiseringsvennlig lovgivning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 dirty="0">
                    <a:solidFill>
                      <a:srgbClr val="FF3300"/>
                    </a:solidFill>
                  </a:rPr>
                  <a:t> Analyse av rettskilder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 dirty="0">
                    <a:solidFill>
                      <a:srgbClr val="FF3300"/>
                    </a:solidFill>
                  </a:rPr>
                  <a:t> Innspill til regelverksendring</a:t>
                </a:r>
              </a:p>
            </p:txBody>
          </p:sp>
        </p:grpSp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1066800" y="1905000"/>
              <a:ext cx="2895600" cy="2832100"/>
              <a:chOff x="672" y="1248"/>
              <a:chExt cx="1824" cy="1784"/>
            </a:xfrm>
          </p:grpSpPr>
          <p:sp>
            <p:nvSpPr>
              <p:cNvPr id="33" name="Arc 33"/>
              <p:cNvSpPr>
                <a:spLocks/>
              </p:cNvSpPr>
              <p:nvPr/>
            </p:nvSpPr>
            <p:spPr bwMode="auto">
              <a:xfrm rot="10261024" flipV="1">
                <a:off x="672" y="1248"/>
                <a:ext cx="1824" cy="1584"/>
              </a:xfrm>
              <a:custGeom>
                <a:avLst/>
                <a:gdLst>
                  <a:gd name="T0" fmla="*/ 110 w 21600"/>
                  <a:gd name="T1" fmla="*/ 0 h 21561"/>
                  <a:gd name="T2" fmla="*/ 1824 w 21600"/>
                  <a:gd name="T3" fmla="*/ 1584 h 21561"/>
                  <a:gd name="T4" fmla="*/ 0 w 21600"/>
                  <a:gd name="T5" fmla="*/ 1584 h 215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61"/>
                  <a:gd name="T11" fmla="*/ 21600 w 21600"/>
                  <a:gd name="T12" fmla="*/ 21561 h 215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61" fill="none" extrusionOk="0">
                    <a:moveTo>
                      <a:pt x="1304" y="0"/>
                    </a:moveTo>
                    <a:cubicBezTo>
                      <a:pt x="12706" y="690"/>
                      <a:pt x="21600" y="10138"/>
                      <a:pt x="21600" y="21561"/>
                    </a:cubicBezTo>
                  </a:path>
                  <a:path w="21600" h="21561" stroke="0" extrusionOk="0">
                    <a:moveTo>
                      <a:pt x="1304" y="0"/>
                    </a:moveTo>
                    <a:cubicBezTo>
                      <a:pt x="12706" y="690"/>
                      <a:pt x="21600" y="10138"/>
                      <a:pt x="21600" y="21561"/>
                    </a:cubicBezTo>
                    <a:lnTo>
                      <a:pt x="0" y="21561"/>
                    </a:lnTo>
                    <a:close/>
                  </a:path>
                </a:pathLst>
              </a:custGeom>
              <a:noFill/>
              <a:ln w="28575">
                <a:solidFill>
                  <a:srgbClr val="990099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912" y="2160"/>
                <a:ext cx="1360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nb-NO" sz="1400">
                    <a:solidFill>
                      <a:srgbClr val="990099"/>
                    </a:solidFill>
                  </a:rPr>
                  <a:t> Jus som systeminnhold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>
                    <a:solidFill>
                      <a:srgbClr val="990099"/>
                    </a:solidFill>
                  </a:rPr>
                  <a:t> Autentiske rettskilder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>
                    <a:solidFill>
                      <a:srgbClr val="990099"/>
                    </a:solidFill>
                  </a:rPr>
                  <a:t> Transformerte rettskilder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>
                    <a:solidFill>
                      <a:srgbClr val="990099"/>
                    </a:solidFill>
                  </a:rPr>
                  <a:t> Automatiseringsgrad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nb-NO" sz="1400">
                    <a:solidFill>
                      <a:srgbClr val="990099"/>
                    </a:solidFill>
                  </a:rPr>
                  <a:t> Skjønn/faste regler</a:t>
                </a:r>
              </a:p>
              <a:p>
                <a:pPr>
                  <a:buFontTx/>
                  <a:buChar char="•"/>
                </a:pPr>
                <a:r>
                  <a:rPr lang="nb-NO" sz="1400">
                    <a:solidFill>
                      <a:srgbClr val="990099"/>
                    </a:solidFill>
                  </a:rPr>
                  <a:t> Jus som ramme for IS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Hovedfasene av det rettslige arbeidet med å transformere rettskilder</a:t>
            </a:r>
            <a:endParaRPr lang="nb-NO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758138" cy="4043378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dirty="0"/>
              <a:t>A) </a:t>
            </a:r>
            <a:r>
              <a:rPr lang="nb-NO" dirty="0" smtClean="0"/>
              <a:t>Prosjektetableringsfasen</a:t>
            </a:r>
            <a:endParaRPr lang="nb-NO" dirty="0"/>
          </a:p>
          <a:p>
            <a:pPr>
              <a:buNone/>
            </a:pPr>
            <a:r>
              <a:rPr lang="nb-NO" dirty="0"/>
              <a:t>B) </a:t>
            </a:r>
            <a:r>
              <a:rPr lang="nb-NO" dirty="0" smtClean="0"/>
              <a:t>Innrammingsfasen</a:t>
            </a:r>
            <a:endParaRPr lang="nb-NO" dirty="0"/>
          </a:p>
          <a:p>
            <a:pPr>
              <a:buNone/>
            </a:pPr>
            <a:r>
              <a:rPr lang="nb-NO" dirty="0"/>
              <a:t>C) Fase for aktøranalyse og </a:t>
            </a:r>
            <a:r>
              <a:rPr lang="nb-NO" dirty="0" smtClean="0"/>
              <a:t>systemavgrensing</a:t>
            </a:r>
            <a:endParaRPr lang="nb-NO" dirty="0"/>
          </a:p>
          <a:p>
            <a:pPr>
              <a:buNone/>
            </a:pPr>
            <a:r>
              <a:rPr lang="nb-NO" dirty="0"/>
              <a:t>D) Fasen for innsamling av </a:t>
            </a:r>
            <a:r>
              <a:rPr lang="nb-NO" dirty="0" smtClean="0"/>
              <a:t>rettskilder</a:t>
            </a:r>
            <a:endParaRPr lang="nb-NO" dirty="0"/>
          </a:p>
          <a:p>
            <a:pPr>
              <a:buNone/>
            </a:pPr>
            <a:r>
              <a:rPr lang="nb-NO" dirty="0"/>
              <a:t>E) </a:t>
            </a:r>
            <a:r>
              <a:rPr lang="nb-NO" dirty="0" smtClean="0"/>
              <a:t>Spesifiseringsfasen</a:t>
            </a:r>
            <a:endParaRPr lang="nb-NO" dirty="0"/>
          </a:p>
          <a:p>
            <a:pPr>
              <a:buNone/>
            </a:pPr>
            <a:r>
              <a:rPr lang="nb-NO" dirty="0"/>
              <a:t>F) Fase for utvidende </a:t>
            </a:r>
            <a:r>
              <a:rPr lang="nb-NO" dirty="0" smtClean="0"/>
              <a:t>analyser</a:t>
            </a:r>
            <a:endParaRPr lang="nb-NO" dirty="0"/>
          </a:p>
          <a:p>
            <a:pPr>
              <a:buNone/>
            </a:pPr>
            <a:r>
              <a:rPr lang="nb-NO" dirty="0"/>
              <a:t>G) </a:t>
            </a:r>
            <a:r>
              <a:rPr lang="nb-NO" dirty="0" smtClean="0"/>
              <a:t>Dokumentasjonsfasen</a:t>
            </a:r>
            <a:endParaRPr lang="nb-NO" dirty="0"/>
          </a:p>
          <a:p>
            <a:pPr>
              <a:buNone/>
            </a:pPr>
            <a:r>
              <a:rPr lang="nb-NO" dirty="0"/>
              <a:t>H) Fase for </a:t>
            </a:r>
            <a:r>
              <a:rPr lang="nb-NO" dirty="0" smtClean="0"/>
              <a:t>regelverksutvikling</a:t>
            </a:r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Innrammingsfasen</a:t>
            </a:r>
            <a:endParaRPr lang="nb-NO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nb-NO" sz="2400" dirty="0" smtClean="0"/>
              <a:t>Følgende lover med forskrifter er ”alltid” relevante ved utvikling av rettslige beslutningssystemer</a:t>
            </a:r>
          </a:p>
          <a:p>
            <a:pPr lvl="1"/>
            <a:r>
              <a:rPr lang="nb-NO" sz="2000" dirty="0" smtClean="0"/>
              <a:t>Forvaltningsloven</a:t>
            </a:r>
          </a:p>
          <a:p>
            <a:pPr lvl="1"/>
            <a:r>
              <a:rPr lang="nb-NO" sz="2000" dirty="0" smtClean="0"/>
              <a:t>Personopplysningsloven</a:t>
            </a:r>
          </a:p>
          <a:p>
            <a:pPr lvl="1"/>
            <a:r>
              <a:rPr lang="nb-NO" sz="2000" dirty="0" smtClean="0"/>
              <a:t>Arkivloven</a:t>
            </a:r>
          </a:p>
          <a:p>
            <a:pPr lvl="1"/>
            <a:r>
              <a:rPr lang="nb-NO" sz="2000" dirty="0" smtClean="0"/>
              <a:t>Offentleglova</a:t>
            </a:r>
          </a:p>
          <a:p>
            <a:pPr lvl="1"/>
            <a:r>
              <a:rPr lang="nb-NO" sz="2000" dirty="0" smtClean="0"/>
              <a:t>Arbeidsmiljøloven</a:t>
            </a:r>
          </a:p>
          <a:p>
            <a:pPr lvl="1"/>
            <a:r>
              <a:rPr lang="nb-NO" sz="2000" dirty="0" err="1" smtClean="0"/>
              <a:t>Esignaturloven</a:t>
            </a:r>
            <a:endParaRPr lang="nb-NO" sz="2000" dirty="0" smtClean="0"/>
          </a:p>
          <a:p>
            <a:pPr lvl="1"/>
            <a:r>
              <a:rPr lang="nb-NO" sz="2000" dirty="0" smtClean="0"/>
              <a:t>Lov om offentlige anskaffelser</a:t>
            </a:r>
          </a:p>
          <a:p>
            <a:r>
              <a:rPr lang="nb-NO" sz="2400" dirty="0" smtClean="0"/>
              <a:t>Særlovgivning kan supplere og inneholde unntak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b-NO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Rettslige informasjonssystemer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1538" y="1785926"/>
            <a:ext cx="6672290" cy="3648092"/>
            <a:chOff x="1152" y="1008"/>
            <a:chExt cx="3456" cy="1536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152" y="1008"/>
              <a:ext cx="3456" cy="1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872" y="1008"/>
              <a:ext cx="212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/>
                <a:t>Saksbehandlings-/kontorstøttesystemer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16" y="1632"/>
              <a:ext cx="1760" cy="469"/>
              <a:chOff x="1910" y="1975"/>
              <a:chExt cx="1760" cy="469"/>
            </a:xfrm>
          </p:grpSpPr>
          <p:sp>
            <p:nvSpPr>
              <p:cNvPr id="6170" name="Text Box 7"/>
              <p:cNvSpPr txBox="1">
                <a:spLocks noChangeArrowheads="1"/>
              </p:cNvSpPr>
              <p:nvPr/>
            </p:nvSpPr>
            <p:spPr bwMode="auto">
              <a:xfrm>
                <a:off x="1910" y="1975"/>
                <a:ext cx="60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400">
                    <a:solidFill>
                      <a:srgbClr val="9900CC"/>
                    </a:solidFill>
                  </a:rPr>
                  <a:t>Autentiske</a:t>
                </a:r>
              </a:p>
              <a:p>
                <a:r>
                  <a:rPr lang="nb-NO" sz="1400">
                    <a:solidFill>
                      <a:srgbClr val="9900CC"/>
                    </a:solidFill>
                  </a:rPr>
                  <a:t>rettskilder</a:t>
                </a:r>
                <a:endParaRPr lang="nb-NO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71" name="Text Box 8"/>
              <p:cNvSpPr txBox="1">
                <a:spLocks noChangeArrowheads="1"/>
              </p:cNvSpPr>
              <p:nvPr/>
            </p:nvSpPr>
            <p:spPr bwMode="auto">
              <a:xfrm>
                <a:off x="2880" y="1984"/>
                <a:ext cx="790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400">
                    <a:solidFill>
                      <a:schemeClr val="accent2"/>
                    </a:solidFill>
                  </a:rPr>
                  <a:t>Rettskilder</a:t>
                </a:r>
              </a:p>
              <a:p>
                <a:r>
                  <a:rPr lang="nb-NO" sz="1400">
                    <a:solidFill>
                      <a:schemeClr val="accent2"/>
                    </a:solidFill>
                  </a:rPr>
                  <a:t>transformert til</a:t>
                </a:r>
              </a:p>
              <a:p>
                <a:r>
                  <a:rPr lang="nb-NO" sz="1400">
                    <a:solidFill>
                      <a:schemeClr val="accent2"/>
                    </a:solidFill>
                  </a:rPr>
                  <a:t>programkode</a:t>
                </a:r>
                <a:endParaRPr lang="nb-NO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72" name="AutoShape 9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36" cy="96"/>
              </a:xfrm>
              <a:prstGeom prst="leftRightArrow">
                <a:avLst>
                  <a:gd name="adj1" fmla="val 50000"/>
                  <a:gd name="adj2" fmla="val 7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440" y="1296"/>
              <a:ext cx="1440" cy="1008"/>
              <a:chOff x="2400" y="2016"/>
              <a:chExt cx="1440" cy="1008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400" y="2016"/>
                <a:ext cx="1440" cy="1008"/>
                <a:chOff x="2400" y="2064"/>
                <a:chExt cx="1440" cy="960"/>
              </a:xfrm>
            </p:grpSpPr>
            <p:sp>
              <p:nvSpPr>
                <p:cNvPr id="616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400" y="2064"/>
                  <a:ext cx="0" cy="960"/>
                </a:xfrm>
                <a:prstGeom prst="line">
                  <a:avLst/>
                </a:prstGeom>
                <a:noFill/>
                <a:ln w="19050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168" name="Line 13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169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6166" name="Line 15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008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2" name="Text Box 16"/>
            <p:cNvSpPr txBox="1">
              <a:spLocks noChangeArrowheads="1"/>
            </p:cNvSpPr>
            <p:nvPr/>
          </p:nvSpPr>
          <p:spPr bwMode="auto">
            <a:xfrm>
              <a:off x="2016" y="1344"/>
              <a:ext cx="816" cy="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/>
                <a:t>Rettslige</a:t>
              </a:r>
            </a:p>
            <a:p>
              <a:r>
                <a:rPr lang="nb-NO" sz="1600"/>
                <a:t>tekstsystemer</a:t>
              </a:r>
            </a:p>
          </p:txBody>
        </p:sp>
        <p:sp>
          <p:nvSpPr>
            <p:cNvPr id="6153" name="Line 17"/>
            <p:cNvSpPr>
              <a:spLocks noChangeShapeType="1"/>
            </p:cNvSpPr>
            <p:nvPr/>
          </p:nvSpPr>
          <p:spPr bwMode="auto">
            <a:xfrm>
              <a:off x="2016" y="12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4" name="Text Box 18"/>
            <p:cNvSpPr txBox="1">
              <a:spLocks noChangeArrowheads="1"/>
            </p:cNvSpPr>
            <p:nvPr/>
          </p:nvSpPr>
          <p:spPr bwMode="auto">
            <a:xfrm rot="-5400000">
              <a:off x="1425" y="1695"/>
              <a:ext cx="5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/>
                <a:t>manuelt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0800000">
              <a:off x="2880" y="1296"/>
              <a:ext cx="1440" cy="1008"/>
              <a:chOff x="2400" y="2016"/>
              <a:chExt cx="1440" cy="1008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2400" y="2016"/>
                <a:ext cx="1440" cy="1008"/>
                <a:chOff x="2400" y="2064"/>
                <a:chExt cx="1440" cy="960"/>
              </a:xfrm>
            </p:grpSpPr>
            <p:sp>
              <p:nvSpPr>
                <p:cNvPr id="616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400" y="2064"/>
                  <a:ext cx="0" cy="96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163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6164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sp>
            <p:nvSpPr>
              <p:cNvPr id="6161" name="Line 24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00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6" name="Text Box 25"/>
            <p:cNvSpPr txBox="1">
              <a:spLocks noChangeArrowheads="1"/>
            </p:cNvSpPr>
            <p:nvPr/>
          </p:nvSpPr>
          <p:spPr bwMode="auto">
            <a:xfrm>
              <a:off x="2928" y="1344"/>
              <a:ext cx="955" cy="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/>
                <a:t>Rettslige beslut-</a:t>
              </a:r>
            </a:p>
            <a:p>
              <a:r>
                <a:rPr lang="nb-NO" sz="1600"/>
                <a:t>ningssystemer</a:t>
              </a: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080" y="1296"/>
              <a:ext cx="260" cy="1008"/>
              <a:chOff x="3984" y="1584"/>
              <a:chExt cx="260" cy="1008"/>
            </a:xfrm>
          </p:grpSpPr>
          <p:sp>
            <p:nvSpPr>
              <p:cNvPr id="6158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3873" y="1983"/>
                <a:ext cx="5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600"/>
                  <a:t>manuelt</a:t>
                </a:r>
              </a:p>
            </p:txBody>
          </p:sp>
          <p:sp>
            <p:nvSpPr>
              <p:cNvPr id="6159" name="Line 28"/>
              <p:cNvSpPr>
                <a:spLocks noChangeShapeType="1"/>
              </p:cNvSpPr>
              <p:nvPr/>
            </p:nvSpPr>
            <p:spPr bwMode="auto">
              <a:xfrm>
                <a:off x="3984" y="158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195" t="24170" r="25586" b="32617"/>
          <a:stretch>
            <a:fillRect/>
          </a:stretch>
        </p:blipFill>
        <p:spPr bwMode="auto">
          <a:xfrm>
            <a:off x="357158" y="1571612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Transformering: Fra rettskilder til  godkjent system</a:t>
            </a:r>
            <a:endParaRPr lang="nb-NO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8604"/>
            <a:ext cx="7772400" cy="13573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Oversikt over hovedelementene i en automatisert rettslig </a:t>
            </a:r>
            <a:r>
              <a:rPr kumimoji="0" lang="nb-NO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beslutningsprosess med tilhørende tolkningsspørsmål</a:t>
            </a:r>
            <a:endParaRPr kumimoji="0" lang="nb-NO" sz="44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13265" y="4997709"/>
            <a:ext cx="14746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 smtClean="0"/>
              <a:t>Operasjoner</a:t>
            </a:r>
            <a:endParaRPr lang="nb-NO" sz="2000" dirty="0" smtClean="0">
              <a:sym typeface="Marlett" pitchFamily="2" charset="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91372" y="3167314"/>
            <a:ext cx="1697038" cy="2159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  <a:p>
            <a:endParaRPr lang="nb-NO"/>
          </a:p>
          <a:p>
            <a:r>
              <a:rPr lang="nb-NO" sz="1900"/>
              <a:t>Enkeltvedtak</a:t>
            </a:r>
          </a:p>
          <a:p>
            <a:endParaRPr lang="nb-NO" sz="1900"/>
          </a:p>
          <a:p>
            <a:endParaRPr lang="nb-NO"/>
          </a:p>
          <a:p>
            <a:endParaRPr lang="nb-NO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04972" y="3091115"/>
            <a:ext cx="2438400" cy="2124076"/>
            <a:chOff x="336" y="1296"/>
            <a:chExt cx="1536" cy="1338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36" y="1296"/>
              <a:ext cx="1069" cy="1338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b-NO" sz="1800" dirty="0"/>
            </a:p>
            <a:p>
              <a:r>
                <a:rPr lang="nb-NO" sz="1600" dirty="0" smtClean="0"/>
                <a:t>Innhentet beslutnings-</a:t>
              </a:r>
              <a:endParaRPr lang="nb-NO" sz="1600" dirty="0"/>
            </a:p>
            <a:p>
              <a:r>
                <a:rPr lang="nb-NO" sz="1600" dirty="0"/>
                <a:t>grunnlag;</a:t>
              </a:r>
            </a:p>
            <a:p>
              <a:r>
                <a:rPr lang="nb-NO" sz="1600" dirty="0" smtClean="0"/>
                <a:t>data/opplysninger </a:t>
              </a:r>
              <a:endParaRPr lang="nb-NO" sz="1600" dirty="0"/>
            </a:p>
            <a:p>
              <a:r>
                <a:rPr lang="nb-NO" sz="1600" dirty="0"/>
                <a:t>om den aktuelle</a:t>
              </a:r>
            </a:p>
            <a:p>
              <a:r>
                <a:rPr lang="nb-NO" sz="1600" dirty="0" smtClean="0"/>
                <a:t>person</a:t>
              </a:r>
              <a:endParaRPr lang="nb-NO" sz="1600" dirty="0"/>
            </a:p>
            <a:p>
              <a:endParaRPr lang="nb-NO" dirty="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392" y="23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381372" y="3395914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302122" y="2294189"/>
            <a:ext cx="1006475" cy="1027112"/>
            <a:chOff x="2054" y="1177"/>
            <a:chExt cx="634" cy="64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" name="AutoShape 17"/>
            <p:cNvSpPr>
              <a:spLocks/>
            </p:cNvSpPr>
            <p:nvPr/>
          </p:nvSpPr>
          <p:spPr bwMode="auto">
            <a:xfrm>
              <a:off x="2054" y="1177"/>
              <a:ext cx="586" cy="410"/>
            </a:xfrm>
            <a:prstGeom prst="borderCallout1">
              <a:avLst>
                <a:gd name="adj1" fmla="val 17560"/>
                <a:gd name="adj2" fmla="val -7477"/>
                <a:gd name="adj3" fmla="val 349514"/>
                <a:gd name="adj4" fmla="val -61528"/>
              </a:avLst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800" dirty="0"/>
                <a:t>variable</a:t>
              </a:r>
            </a:p>
            <a:p>
              <a:r>
                <a:rPr lang="nb-NO" sz="1800" dirty="0"/>
                <a:t>faste</a:t>
              </a:r>
              <a:endParaRPr lang="nb-NO" dirty="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448" y="1488"/>
              <a:ext cx="240" cy="336"/>
            </a:xfrm>
            <a:prstGeom prst="lin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1727197" y="2025901"/>
            <a:ext cx="2209800" cy="679450"/>
          </a:xfrm>
          <a:prstGeom prst="wedgeRectCallout">
            <a:avLst>
              <a:gd name="adj1" fmla="val -30819"/>
              <a:gd name="adj2" fmla="val 9763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900" dirty="0"/>
              <a:t>Uriktige data =&gt; uriktige vedtak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547770" y="5739082"/>
            <a:ext cx="2378075" cy="650875"/>
          </a:xfrm>
          <a:prstGeom prst="wedgeRectCallout">
            <a:avLst>
              <a:gd name="adj1" fmla="val 58067"/>
              <a:gd name="adj2" fmla="val -10720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dirty="0"/>
              <a:t>Uriktige </a:t>
            </a:r>
            <a:r>
              <a:rPr lang="nb-NO" sz="1800" dirty="0" smtClean="0"/>
              <a:t>operasjoner </a:t>
            </a:r>
            <a:endParaRPr lang="nb-NO" sz="1800" dirty="0"/>
          </a:p>
          <a:p>
            <a:r>
              <a:rPr lang="nb-NO" sz="1800" dirty="0"/>
              <a:t>=&gt; uriktige vedtak,</a:t>
            </a:r>
            <a:endParaRPr lang="nb-NO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43372" y="4071942"/>
            <a:ext cx="3048000" cy="1286132"/>
            <a:chOff x="2016" y="1939"/>
            <a:chExt cx="1920" cy="1037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150" y="1994"/>
              <a:ext cx="6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ym typeface="Marlett" pitchFamily="2" charset="2"/>
                </a:rPr>
                <a:t>       Data</a:t>
              </a:r>
              <a:endParaRPr lang="nb-NO" sz="2000" dirty="0" smtClean="0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016" y="1939"/>
              <a:ext cx="1344" cy="103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sz="2000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360" y="2304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b-NO" sz="2000"/>
            </a:p>
          </p:txBody>
        </p:sp>
      </p:grpSp>
      <p:grpSp>
        <p:nvGrpSpPr>
          <p:cNvPr id="11" name="Gruppe 43"/>
          <p:cNvGrpSpPr/>
          <p:nvPr/>
        </p:nvGrpSpPr>
        <p:grpSpPr>
          <a:xfrm rot="2776682">
            <a:off x="4628579" y="4245184"/>
            <a:ext cx="928694" cy="1032339"/>
            <a:chOff x="7500958" y="1182215"/>
            <a:chExt cx="1167945" cy="1232359"/>
          </a:xfrm>
        </p:grpSpPr>
        <p:sp>
          <p:nvSpPr>
            <p:cNvPr id="41" name="Bue 40"/>
            <p:cNvSpPr/>
            <p:nvPr/>
          </p:nvSpPr>
          <p:spPr>
            <a:xfrm>
              <a:off x="7500958" y="1500174"/>
              <a:ext cx="914400" cy="914400"/>
            </a:xfrm>
            <a:prstGeom prst="arc">
              <a:avLst/>
            </a:prstGeom>
            <a:ln w="158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Bue 42"/>
            <p:cNvSpPr/>
            <p:nvPr/>
          </p:nvSpPr>
          <p:spPr>
            <a:xfrm rot="10314758">
              <a:off x="7754503" y="1182215"/>
              <a:ext cx="914400" cy="914400"/>
            </a:xfrm>
            <a:prstGeom prst="arc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" name="Line 8"/>
          <p:cNvSpPr>
            <a:spLocks noChangeShapeType="1"/>
          </p:cNvSpPr>
          <p:nvPr/>
        </p:nvSpPr>
        <p:spPr bwMode="auto">
          <a:xfrm rot="10800000">
            <a:off x="3398819" y="5069147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" name="Pil høyre 45"/>
          <p:cNvSpPr/>
          <p:nvPr/>
        </p:nvSpPr>
        <p:spPr>
          <a:xfrm>
            <a:off x="976266" y="3453066"/>
            <a:ext cx="642942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Pil høyre 46"/>
          <p:cNvSpPr/>
          <p:nvPr/>
        </p:nvSpPr>
        <p:spPr>
          <a:xfrm>
            <a:off x="976266" y="3810256"/>
            <a:ext cx="642942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Pil høyre 47"/>
          <p:cNvSpPr/>
          <p:nvPr/>
        </p:nvSpPr>
        <p:spPr>
          <a:xfrm>
            <a:off x="976266" y="4238884"/>
            <a:ext cx="642942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Pil høyre 48"/>
          <p:cNvSpPr/>
          <p:nvPr/>
        </p:nvSpPr>
        <p:spPr>
          <a:xfrm>
            <a:off x="976266" y="4596074"/>
            <a:ext cx="642942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/>
          <p:cNvSpPr txBox="1"/>
          <p:nvPr/>
        </p:nvSpPr>
        <p:spPr>
          <a:xfrm>
            <a:off x="404762" y="2667248"/>
            <a:ext cx="461665" cy="32993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b-NO" dirty="0" smtClean="0"/>
              <a:t>Data fra interne og eksterne kilder</a:t>
            </a:r>
            <a:endParaRPr lang="nb-NO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142844" y="142852"/>
            <a:ext cx="195386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Ad. transformering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nb-N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Transformering:</a:t>
            </a:r>
            <a:r>
              <a:rPr lang="nb-NO" sz="3200" dirty="0" smtClean="0">
                <a:solidFill>
                  <a:srgbClr val="0070C0"/>
                </a:solidFill>
              </a:rPr>
              <a:t/>
            </a:r>
            <a:br>
              <a:rPr lang="nb-NO" sz="3200" dirty="0" smtClean="0">
                <a:solidFill>
                  <a:srgbClr val="0070C0"/>
                </a:solidFill>
              </a:rPr>
            </a:br>
            <a:r>
              <a:rPr lang="nb-NO" sz="3200" dirty="0">
                <a:solidFill>
                  <a:srgbClr val="0070C0"/>
                </a:solidFill>
              </a:rPr>
              <a:t>F</a:t>
            </a:r>
            <a:r>
              <a:rPr lang="nb-NO" sz="3200" dirty="0" smtClean="0">
                <a:solidFill>
                  <a:srgbClr val="0070C0"/>
                </a:solidFill>
              </a:rPr>
              <a:t>ra rettskilde til rettsregel strukturert i behandlingstrinn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7188" y="1714500"/>
            <a:ext cx="3487737" cy="47863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nb-NO" sz="1400" b="1" dirty="0">
                <a:latin typeface="Calibri" pitchFamily="34" charset="0"/>
              </a:rPr>
              <a:t>Aktuelle </a:t>
            </a:r>
            <a:r>
              <a:rPr lang="nb-NO" sz="1400" b="1" dirty="0" smtClean="0">
                <a:latin typeface="Calibri" pitchFamily="34" charset="0"/>
              </a:rPr>
              <a:t>rettskilder </a:t>
            </a:r>
            <a:r>
              <a:rPr lang="nb-NO" sz="1400" b="1" dirty="0">
                <a:latin typeface="Calibri" pitchFamily="34" charset="0"/>
              </a:rPr>
              <a:t>i utviklingsarbeidet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Lover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Forskrifter</a:t>
            </a:r>
          </a:p>
          <a:p>
            <a:pPr>
              <a:buFont typeface="Arial" charset="0"/>
              <a:buChar char="•"/>
            </a:pPr>
            <a:r>
              <a:rPr lang="nb-NO" sz="1400" dirty="0" smtClean="0">
                <a:latin typeface="Times New Roman" pitchFamily="18" charset="0"/>
              </a:rPr>
              <a:t>Lovforarbeider</a:t>
            </a:r>
          </a:p>
          <a:p>
            <a:pPr>
              <a:buFont typeface="Arial" charset="0"/>
              <a:buChar char="•"/>
            </a:pPr>
            <a:r>
              <a:rPr lang="nb-NO" sz="1400" dirty="0" smtClean="0">
                <a:latin typeface="Times New Roman" pitchFamily="18" charset="0"/>
              </a:rPr>
              <a:t>Stortingets </a:t>
            </a:r>
            <a:r>
              <a:rPr lang="nb-NO" sz="1400" dirty="0">
                <a:latin typeface="Times New Roman" pitchFamily="18" charset="0"/>
              </a:rPr>
              <a:t>plenumsforslag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EUs direktiver og forordninger</a:t>
            </a:r>
          </a:p>
          <a:p>
            <a:pPr>
              <a:buFont typeface="Arial" charset="0"/>
              <a:buChar char="•"/>
            </a:pPr>
            <a:r>
              <a:rPr lang="nb-NO" sz="1400" dirty="0" smtClean="0">
                <a:latin typeface="Times New Roman" pitchFamily="18" charset="0"/>
              </a:rPr>
              <a:t>Internasjonale </a:t>
            </a:r>
            <a:r>
              <a:rPr lang="nb-NO" sz="1400" dirty="0">
                <a:latin typeface="Times New Roman" pitchFamily="18" charset="0"/>
              </a:rPr>
              <a:t>traktater og konvensjoner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Rettsavgjørelser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Forvaltningsinterne regler (generelle instrukser og retningslinjer om rettsanvendelse og skjønnsutøvelse)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Forvaltningens presedensavgjørelser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Avgjørelser i eksterne klageorganer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Uttalelser fra Sivilombudsmannen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Uttalelser fra Justisdepartementets lovavdeling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Rettsoppfatninger i juridisk litteratur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Avtaler</a:t>
            </a:r>
          </a:p>
          <a:p>
            <a:pPr>
              <a:buFont typeface="Arial" charset="0"/>
              <a:buChar char="•"/>
            </a:pPr>
            <a:r>
              <a:rPr lang="nb-NO" sz="1400" dirty="0">
                <a:latin typeface="Times New Roman" pitchFamily="18" charset="0"/>
              </a:rPr>
              <a:t>Standarder</a:t>
            </a:r>
          </a:p>
          <a:p>
            <a:pPr>
              <a:spcAft>
                <a:spcPts val="1000"/>
              </a:spcAft>
              <a:buFont typeface="Arial" charset="0"/>
              <a:buChar char="•"/>
            </a:pPr>
            <a:r>
              <a:rPr lang="nb-NO" sz="1400" dirty="0">
                <a:latin typeface="Calibri" pitchFamily="34" charset="0"/>
              </a:rPr>
              <a:t>Programkode fra andre relevante beslutningssystemer</a:t>
            </a:r>
            <a:endParaRPr lang="nb-NO" sz="1400" dirty="0"/>
          </a:p>
        </p:txBody>
      </p:sp>
      <p:grpSp>
        <p:nvGrpSpPr>
          <p:cNvPr id="3" name="Gruppe 6"/>
          <p:cNvGrpSpPr>
            <a:grpSpLocks/>
          </p:cNvGrpSpPr>
          <p:nvPr/>
        </p:nvGrpSpPr>
        <p:grpSpPr bwMode="auto">
          <a:xfrm>
            <a:off x="3500438" y="2143125"/>
            <a:ext cx="1704975" cy="4143375"/>
            <a:chOff x="3500430" y="2143116"/>
            <a:chExt cx="1705636" cy="3429024"/>
          </a:xfrm>
        </p:grpSpPr>
        <p:sp>
          <p:nvSpPr>
            <p:cNvPr id="5" name="Høyre klammeparentes 4"/>
            <p:cNvSpPr/>
            <p:nvPr/>
          </p:nvSpPr>
          <p:spPr>
            <a:xfrm>
              <a:off x="3500430" y="2143116"/>
              <a:ext cx="357325" cy="3429024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0000"/>
                </a:solidFill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3857755" y="3357069"/>
              <a:ext cx="1348311" cy="955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b-NO" sz="1400" dirty="0">
                  <a:solidFill>
                    <a:schemeClr val="accent6"/>
                  </a:solidFill>
                </a:rPr>
                <a:t>Vurderinger</a:t>
              </a:r>
            </a:p>
            <a:p>
              <a:pPr>
                <a:defRPr/>
              </a:pPr>
              <a:r>
                <a:rPr lang="nb-NO" sz="1400" dirty="0">
                  <a:solidFill>
                    <a:schemeClr val="accent6"/>
                  </a:solidFill>
                </a:rPr>
                <a:t>i samsvar med</a:t>
              </a:r>
            </a:p>
            <a:p>
              <a:pPr>
                <a:defRPr/>
              </a:pPr>
              <a:r>
                <a:rPr lang="nb-NO" sz="1400" dirty="0">
                  <a:solidFill>
                    <a:schemeClr val="accent6"/>
                  </a:solidFill>
                </a:rPr>
                <a:t>rettskilde-</a:t>
              </a:r>
            </a:p>
            <a:p>
              <a:pPr>
                <a:defRPr/>
              </a:pPr>
              <a:r>
                <a:rPr lang="nb-NO" sz="1400" dirty="0">
                  <a:solidFill>
                    <a:schemeClr val="accent6"/>
                  </a:solidFill>
                </a:rPr>
                <a:t>prinsippene</a:t>
              </a:r>
            </a:p>
          </p:txBody>
        </p:sp>
      </p:grpSp>
      <p:grpSp>
        <p:nvGrpSpPr>
          <p:cNvPr id="4" name="Gruppe 9"/>
          <p:cNvGrpSpPr>
            <a:grpSpLocks/>
          </p:cNvGrpSpPr>
          <p:nvPr/>
        </p:nvGrpSpPr>
        <p:grpSpPr bwMode="auto">
          <a:xfrm>
            <a:off x="5143500" y="3929063"/>
            <a:ext cx="1560513" cy="307975"/>
            <a:chOff x="5214942" y="3643314"/>
            <a:chExt cx="1559972" cy="307777"/>
          </a:xfrm>
        </p:grpSpPr>
        <p:sp>
          <p:nvSpPr>
            <p:cNvPr id="8" name="Pil høyre 7"/>
            <p:cNvSpPr/>
            <p:nvPr/>
          </p:nvSpPr>
          <p:spPr>
            <a:xfrm>
              <a:off x="5214942" y="3643314"/>
              <a:ext cx="499890" cy="2855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4119" name="TekstSylinder 8"/>
            <p:cNvSpPr txBox="1">
              <a:spLocks noChangeArrowheads="1"/>
            </p:cNvSpPr>
            <p:nvPr/>
          </p:nvSpPr>
          <p:spPr bwMode="auto">
            <a:xfrm>
              <a:off x="5715008" y="3643314"/>
              <a:ext cx="10599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Rettsregler</a:t>
              </a: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6357938" y="2357438"/>
            <a:ext cx="2524125" cy="3000388"/>
            <a:chOff x="6357938" y="2357438"/>
            <a:chExt cx="2524125" cy="3000388"/>
          </a:xfrm>
        </p:grpSpPr>
        <p:grpSp>
          <p:nvGrpSpPr>
            <p:cNvPr id="7" name="Gruppe 14"/>
            <p:cNvGrpSpPr>
              <a:grpSpLocks/>
            </p:cNvGrpSpPr>
            <p:nvPr/>
          </p:nvGrpSpPr>
          <p:grpSpPr bwMode="auto">
            <a:xfrm>
              <a:off x="6357938" y="2357438"/>
              <a:ext cx="2524125" cy="1452562"/>
              <a:chOff x="6429388" y="2071678"/>
              <a:chExt cx="2523448" cy="1451914"/>
            </a:xfrm>
          </p:grpSpPr>
          <p:sp>
            <p:nvSpPr>
              <p:cNvPr id="4116" name="TekstSylinder 10"/>
              <p:cNvSpPr txBox="1">
                <a:spLocks noChangeArrowheads="1"/>
              </p:cNvSpPr>
              <p:nvPr/>
            </p:nvSpPr>
            <p:spPr bwMode="auto">
              <a:xfrm>
                <a:off x="6429388" y="2071678"/>
                <a:ext cx="252344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400" i="1"/>
                  <a:t>Kan gjelde ulike behandlings-</a:t>
                </a:r>
              </a:p>
              <a:p>
                <a:r>
                  <a:rPr lang="nb-NO" sz="1400" i="1"/>
                  <a:t>trinn i enkeltsaksbehandling</a:t>
                </a:r>
              </a:p>
            </p:txBody>
          </p:sp>
          <p:sp>
            <p:nvSpPr>
              <p:cNvPr id="4117" name="TekstSylinder 11"/>
              <p:cNvSpPr txBox="1">
                <a:spLocks noChangeArrowheads="1"/>
              </p:cNvSpPr>
              <p:nvPr/>
            </p:nvSpPr>
            <p:spPr bwMode="auto">
              <a:xfrm>
                <a:off x="6858016" y="3000372"/>
                <a:ext cx="171553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400"/>
                  <a:t>Formelle inngangs-</a:t>
                </a:r>
              </a:p>
              <a:p>
                <a:r>
                  <a:rPr lang="nb-NO" sz="1400"/>
                  <a:t>kriterier</a:t>
                </a:r>
              </a:p>
            </p:txBody>
          </p:sp>
        </p:grpSp>
        <p:sp>
          <p:nvSpPr>
            <p:cNvPr id="13" name="TekstSylinder 12"/>
            <p:cNvSpPr txBox="1">
              <a:spLocks noChangeArrowheads="1"/>
            </p:cNvSpPr>
            <p:nvPr/>
          </p:nvSpPr>
          <p:spPr bwMode="auto">
            <a:xfrm>
              <a:off x="6786563" y="3857625"/>
              <a:ext cx="17954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Materielle inngangs-</a:t>
              </a:r>
            </a:p>
            <a:p>
              <a:r>
                <a:rPr lang="nb-NO" sz="1400"/>
                <a:t>kriterier</a:t>
              </a:r>
            </a:p>
          </p:txBody>
        </p:sp>
        <p:sp>
          <p:nvSpPr>
            <p:cNvPr id="14" name="TekstSylinder 13"/>
            <p:cNvSpPr txBox="1">
              <a:spLocks noChangeArrowheads="1"/>
            </p:cNvSpPr>
            <p:nvPr/>
          </p:nvSpPr>
          <p:spPr bwMode="auto">
            <a:xfrm>
              <a:off x="6786563" y="4429125"/>
              <a:ext cx="1778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Vedtaksbeskrivelser</a:t>
              </a:r>
            </a:p>
          </p:txBody>
        </p:sp>
        <p:grpSp>
          <p:nvGrpSpPr>
            <p:cNvPr id="9" name="Gruppe 24"/>
            <p:cNvGrpSpPr>
              <a:grpSpLocks/>
            </p:cNvGrpSpPr>
            <p:nvPr/>
          </p:nvGrpSpPr>
          <p:grpSpPr bwMode="auto">
            <a:xfrm>
              <a:off x="6715125" y="2928938"/>
              <a:ext cx="2000250" cy="1500187"/>
              <a:chOff x="5000628" y="4857760"/>
              <a:chExt cx="2000264" cy="1500198"/>
            </a:xfrm>
          </p:grpSpPr>
          <p:sp>
            <p:nvSpPr>
              <p:cNvPr id="23" name="Avrundet rektangel 22"/>
              <p:cNvSpPr/>
              <p:nvPr/>
            </p:nvSpPr>
            <p:spPr>
              <a:xfrm>
                <a:off x="5000628" y="4857760"/>
                <a:ext cx="2000264" cy="1500198"/>
              </a:xfrm>
              <a:prstGeom prst="round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 dirty="0"/>
              </a:p>
            </p:txBody>
          </p:sp>
          <p:sp>
            <p:nvSpPr>
              <p:cNvPr id="24" name="TekstSylinder 23"/>
              <p:cNvSpPr txBox="1"/>
              <p:nvPr/>
            </p:nvSpPr>
            <p:spPr>
              <a:xfrm>
                <a:off x="5143504" y="4929198"/>
                <a:ext cx="1627199" cy="3079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nb-NO" sz="1400" dirty="0">
                    <a:solidFill>
                      <a:schemeClr val="accent6"/>
                    </a:solidFill>
                  </a:rPr>
                  <a:t>Rettsfaktum (hvis)</a:t>
                </a:r>
              </a:p>
            </p:txBody>
          </p:sp>
        </p:grpSp>
        <p:grpSp>
          <p:nvGrpSpPr>
            <p:cNvPr id="10" name="Gruppe 28"/>
            <p:cNvGrpSpPr/>
            <p:nvPr/>
          </p:nvGrpSpPr>
          <p:grpSpPr>
            <a:xfrm>
              <a:off x="6715140" y="4429132"/>
              <a:ext cx="2000264" cy="928694"/>
              <a:chOff x="6643702" y="5643578"/>
              <a:chExt cx="2000264" cy="928694"/>
            </a:xfrm>
            <a:solidFill>
              <a:schemeClr val="accent2">
                <a:lumMod val="20000"/>
                <a:lumOff val="80000"/>
                <a:alpha val="15000"/>
              </a:schemeClr>
            </a:solidFill>
          </p:grpSpPr>
          <p:sp>
            <p:nvSpPr>
              <p:cNvPr id="27" name="Avrundet rektangel 26"/>
              <p:cNvSpPr/>
              <p:nvPr/>
            </p:nvSpPr>
            <p:spPr>
              <a:xfrm>
                <a:off x="6643702" y="5643578"/>
                <a:ext cx="2000264" cy="92869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7000892" y="6262465"/>
                <a:ext cx="1358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b-NO" sz="1400" dirty="0">
                    <a:solidFill>
                      <a:schemeClr val="accent6"/>
                    </a:solidFill>
                  </a:rPr>
                  <a:t>Rettsfølge (så)</a:t>
                </a:r>
              </a:p>
            </p:txBody>
          </p:sp>
        </p:grpSp>
      </p:grpSp>
      <p:grpSp>
        <p:nvGrpSpPr>
          <p:cNvPr id="11" name="Gruppe 32"/>
          <p:cNvGrpSpPr>
            <a:grpSpLocks/>
          </p:cNvGrpSpPr>
          <p:nvPr/>
        </p:nvGrpSpPr>
        <p:grpSpPr bwMode="auto">
          <a:xfrm>
            <a:off x="4500563" y="4286250"/>
            <a:ext cx="1706562" cy="1309688"/>
            <a:chOff x="4500562" y="4286256"/>
            <a:chExt cx="1705916" cy="1310168"/>
          </a:xfrm>
        </p:grpSpPr>
        <p:sp>
          <p:nvSpPr>
            <p:cNvPr id="4112" name="TekstSylinder 29"/>
            <p:cNvSpPr txBox="1">
              <a:spLocks noChangeArrowheads="1"/>
            </p:cNvSpPr>
            <p:nvPr/>
          </p:nvSpPr>
          <p:spPr bwMode="auto">
            <a:xfrm>
              <a:off x="4500562" y="4857760"/>
              <a:ext cx="170591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 i="1" dirty="0"/>
                <a:t>Fra saksorientert til</a:t>
              </a:r>
            </a:p>
            <a:p>
              <a:r>
                <a:rPr lang="nb-NO" sz="1400" i="1" dirty="0"/>
                <a:t>systemorientert</a:t>
              </a:r>
            </a:p>
            <a:p>
              <a:r>
                <a:rPr lang="nb-NO" sz="1400" i="1" dirty="0"/>
                <a:t>fortolkning</a:t>
              </a:r>
            </a:p>
          </p:txBody>
        </p:sp>
        <p:cxnSp>
          <p:nvCxnSpPr>
            <p:cNvPr id="32" name="Rett linje 31"/>
            <p:cNvCxnSpPr>
              <a:endCxn id="4112" idx="0"/>
            </p:cNvCxnSpPr>
            <p:nvPr/>
          </p:nvCxnSpPr>
          <p:spPr>
            <a:xfrm rot="5400000">
              <a:off x="5070046" y="4570523"/>
              <a:ext cx="571709" cy="3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775</Words>
  <Application>Microsoft Office PowerPoint</Application>
  <PresentationFormat>Skjermfremvisning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Office-tema</vt:lpstr>
      <vt:lpstr>Utklipp</vt:lpstr>
      <vt:lpstr>Dokument</vt:lpstr>
      <vt:lpstr>eForvaltning og systemutvikling i rettslig perspektiv</vt:lpstr>
      <vt:lpstr>Noen utgangspunkter</vt:lpstr>
      <vt:lpstr>Lysbilde 3</vt:lpstr>
      <vt:lpstr>Hovedfasene av det rettslige arbeidet med å transformere rettskilder</vt:lpstr>
      <vt:lpstr>Innrammingsfasen</vt:lpstr>
      <vt:lpstr>Lysbilde 6</vt:lpstr>
      <vt:lpstr>Transformering: Fra rettskilder til  godkjent system</vt:lpstr>
      <vt:lpstr>Lysbilde 8</vt:lpstr>
      <vt:lpstr>Transformering: Fra rettskilde til rettsregel strukturert i behandlingstrinn</vt:lpstr>
      <vt:lpstr>Rettslige systemavgjørelser</vt:lpstr>
      <vt:lpstr>Rettslig systemdokumentasjon og legalitetskontroll</vt:lpstr>
      <vt:lpstr>Lysbilde 12</vt:lpstr>
      <vt:lpstr>Lysbilde 13</vt:lpstr>
      <vt:lpstr>Lysbilde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Systemutvikling i rettslig perspektiv</dc:title>
  <dc:creator>eier</dc:creator>
  <cp:lastModifiedBy>dagws</cp:lastModifiedBy>
  <cp:revision>4</cp:revision>
  <dcterms:created xsi:type="dcterms:W3CDTF">2013-01-23T20:35:52Z</dcterms:created>
  <dcterms:modified xsi:type="dcterms:W3CDTF">2014-03-13T21:46:26Z</dcterms:modified>
</cp:coreProperties>
</file>