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76" r:id="rId3"/>
    <p:sldId id="284" r:id="rId4"/>
    <p:sldId id="344" r:id="rId5"/>
    <p:sldId id="375" r:id="rId6"/>
    <p:sldId id="350" r:id="rId7"/>
    <p:sldId id="285" r:id="rId8"/>
    <p:sldId id="328" r:id="rId9"/>
    <p:sldId id="351" r:id="rId10"/>
    <p:sldId id="332" r:id="rId11"/>
    <p:sldId id="331" r:id="rId12"/>
    <p:sldId id="338" r:id="rId13"/>
    <p:sldId id="352" r:id="rId14"/>
    <p:sldId id="354" r:id="rId15"/>
    <p:sldId id="355" r:id="rId16"/>
    <p:sldId id="356" r:id="rId17"/>
    <p:sldId id="359" r:id="rId18"/>
    <p:sldId id="358" r:id="rId19"/>
    <p:sldId id="357" r:id="rId20"/>
    <p:sldId id="360" r:id="rId21"/>
    <p:sldId id="361" r:id="rId22"/>
    <p:sldId id="362" r:id="rId23"/>
    <p:sldId id="364" r:id="rId24"/>
    <p:sldId id="365" r:id="rId25"/>
    <p:sldId id="367" r:id="rId26"/>
    <p:sldId id="368" r:id="rId27"/>
    <p:sldId id="366" r:id="rId28"/>
    <p:sldId id="373" r:id="rId29"/>
    <p:sldId id="371" r:id="rId30"/>
    <p:sldId id="372" r:id="rId31"/>
    <p:sldId id="369" r:id="rId32"/>
    <p:sldId id="370" r:id="rId33"/>
    <p:sldId id="374" r:id="rId34"/>
  </p:sldIdLst>
  <p:sldSz cx="12192000" cy="6858000"/>
  <p:notesSz cx="6794500" cy="99314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DE"/>
    <a:srgbClr val="78A88B"/>
    <a:srgbClr val="00CC66"/>
    <a:srgbClr val="5995B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2131" autoAdjust="0"/>
  </p:normalViewPr>
  <p:slideViewPr>
    <p:cSldViewPr snapToGrid="0">
      <p:cViewPr varScale="1">
        <p:scale>
          <a:sx n="145" d="100"/>
          <a:sy n="145" d="100"/>
        </p:scale>
        <p:origin x="174" y="534"/>
      </p:cViewPr>
      <p:guideLst>
        <p:guide orient="horz" pos="2160"/>
        <p:guide pos="3840"/>
      </p:guideLst>
    </p:cSldViewPr>
  </p:slideViewPr>
  <p:outlineViewPr>
    <p:cViewPr>
      <p:scale>
        <a:sx n="33" d="100"/>
        <a:sy n="33" d="100"/>
      </p:scale>
      <p:origin x="0" y="54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678E9376-FC63-4FFB-A3BF-76A85234EA3B}" type="datetimeFigureOut">
              <a:rPr lang="nb-NO" smtClean="0"/>
              <a:t>28.11.2019</a:t>
            </a:fld>
            <a:endParaRPr lang="nb-NO"/>
          </a:p>
        </p:txBody>
      </p:sp>
      <p:sp>
        <p:nvSpPr>
          <p:cNvPr id="4" name="Footer Placeholder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443BA4E0-7066-4841-BFC7-F1CAD11647EA}" type="slidenum">
              <a:rPr lang="nb-NO" smtClean="0"/>
              <a:t>‹#›</a:t>
            </a:fld>
            <a:endParaRPr lang="nb-NO"/>
          </a:p>
        </p:txBody>
      </p:sp>
    </p:spTree>
    <p:extLst>
      <p:ext uri="{BB962C8B-B14F-4D97-AF65-F5344CB8AC3E}">
        <p14:creationId xmlns:p14="http://schemas.microsoft.com/office/powerpoint/2010/main" val="4208161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7397D0E3-FFE8-CF44-B8D1-FB16AA6A7494}" type="datetimeFigureOut">
              <a:rPr lang="en-US" smtClean="0"/>
              <a:t>11/28/2019</a:t>
            </a:fld>
            <a:endParaRPr lang="en-US"/>
          </a:p>
        </p:txBody>
      </p:sp>
      <p:sp>
        <p:nvSpPr>
          <p:cNvPr id="4" name="Slide Image Placeholder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EB1EEC1-09F0-864A-BD46-CA900E3347CC}" type="slidenum">
              <a:rPr lang="en-US" smtClean="0"/>
              <a:t>‹#›</a:t>
            </a:fld>
            <a:endParaRPr lang="en-US"/>
          </a:p>
        </p:txBody>
      </p:sp>
    </p:spTree>
    <p:extLst>
      <p:ext uri="{BB962C8B-B14F-4D97-AF65-F5344CB8AC3E}">
        <p14:creationId xmlns:p14="http://schemas.microsoft.com/office/powerpoint/2010/main" val="34257571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r>
              <a:rPr lang="nb-NO" dirty="0" smtClean="0"/>
              <a:t>BH fortsatt sykemeldt. Litt det samme som sist: har et opplegg som er basert på diskusjon oss imellom, og jeg kommer ikke til å tvære dette ut lenger enn nødvendig. Men forrige gang brukte jeg hele tiden og det kan jo tenkes jeg gjør det nå også. Dels domsanalyse, dels oppsummering av hovedpunktene</a:t>
            </a:r>
            <a:r>
              <a:rPr lang="nb-NO" baseline="0" dirty="0" smtClean="0"/>
              <a:t> i juridisk metodelære.</a:t>
            </a:r>
            <a:endParaRPr lang="nb-NO" dirty="0"/>
          </a:p>
        </p:txBody>
      </p:sp>
    </p:spTree>
    <p:extLst>
      <p:ext uri="{BB962C8B-B14F-4D97-AF65-F5344CB8AC3E}">
        <p14:creationId xmlns:p14="http://schemas.microsoft.com/office/powerpoint/2010/main" val="3416565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10</a:t>
            </a:fld>
            <a:endParaRPr lang="en-US"/>
          </a:p>
        </p:txBody>
      </p:sp>
    </p:spTree>
    <p:extLst>
      <p:ext uri="{BB962C8B-B14F-4D97-AF65-F5344CB8AC3E}">
        <p14:creationId xmlns:p14="http://schemas.microsoft.com/office/powerpoint/2010/main" val="2713218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11</a:t>
            </a:fld>
            <a:endParaRPr lang="en-US"/>
          </a:p>
        </p:txBody>
      </p:sp>
    </p:spTree>
    <p:extLst>
      <p:ext uri="{BB962C8B-B14F-4D97-AF65-F5344CB8AC3E}">
        <p14:creationId xmlns:p14="http://schemas.microsoft.com/office/powerpoint/2010/main" val="56034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12</a:t>
            </a:fld>
            <a:endParaRPr lang="en-US"/>
          </a:p>
        </p:txBody>
      </p:sp>
    </p:spTree>
    <p:extLst>
      <p:ext uri="{BB962C8B-B14F-4D97-AF65-F5344CB8AC3E}">
        <p14:creationId xmlns:p14="http://schemas.microsoft.com/office/powerpoint/2010/main" val="2276138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13</a:t>
            </a:fld>
            <a:endParaRPr lang="en-US"/>
          </a:p>
        </p:txBody>
      </p:sp>
    </p:spTree>
    <p:extLst>
      <p:ext uri="{BB962C8B-B14F-4D97-AF65-F5344CB8AC3E}">
        <p14:creationId xmlns:p14="http://schemas.microsoft.com/office/powerpoint/2010/main" val="654061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14</a:t>
            </a:fld>
            <a:endParaRPr lang="en-US"/>
          </a:p>
        </p:txBody>
      </p:sp>
    </p:spTree>
    <p:extLst>
      <p:ext uri="{BB962C8B-B14F-4D97-AF65-F5344CB8AC3E}">
        <p14:creationId xmlns:p14="http://schemas.microsoft.com/office/powerpoint/2010/main" val="2473559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15</a:t>
            </a:fld>
            <a:endParaRPr lang="en-US"/>
          </a:p>
        </p:txBody>
      </p:sp>
    </p:spTree>
    <p:extLst>
      <p:ext uri="{BB962C8B-B14F-4D97-AF65-F5344CB8AC3E}">
        <p14:creationId xmlns:p14="http://schemas.microsoft.com/office/powerpoint/2010/main" val="2225346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Minimal eller omfattende subsumsjon?</a:t>
            </a:r>
          </a:p>
          <a:p>
            <a:endParaRPr lang="nb-NO" dirty="0" smtClean="0"/>
          </a:p>
          <a:p>
            <a:r>
              <a:rPr lang="nb-NO" dirty="0" smtClean="0"/>
              <a:t>I alle fall: Klare skiller mellom tolkning og rettsanvendelse i den saken (i motsetning til i </a:t>
            </a:r>
            <a:r>
              <a:rPr lang="nb-NO" dirty="0" err="1" smtClean="0"/>
              <a:t>Furumoa</a:t>
            </a:r>
            <a:r>
              <a:rPr lang="nb-NO" dirty="0" smtClean="0"/>
              <a:t>).</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16</a:t>
            </a:fld>
            <a:endParaRPr lang="en-US"/>
          </a:p>
        </p:txBody>
      </p:sp>
    </p:spTree>
    <p:extLst>
      <p:ext uri="{BB962C8B-B14F-4D97-AF65-F5344CB8AC3E}">
        <p14:creationId xmlns:p14="http://schemas.microsoft.com/office/powerpoint/2010/main" val="2205454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Direktoratet for naturforvaltnings</a:t>
            </a:r>
            <a:r>
              <a:rPr lang="nb-NO" baseline="0" dirty="0" smtClean="0"/>
              <a:t> håndbok. Hvilken rettskilde? Juridisk litteratur? Redegjørelse for forvaltningspraksis. Uansett ikke stor rettskildeverdi i seg selv, men litt man haver den man haver.</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17</a:t>
            </a:fld>
            <a:endParaRPr lang="en-US"/>
          </a:p>
        </p:txBody>
      </p:sp>
    </p:spTree>
    <p:extLst>
      <p:ext uri="{BB962C8B-B14F-4D97-AF65-F5344CB8AC3E}">
        <p14:creationId xmlns:p14="http://schemas.microsoft.com/office/powerpoint/2010/main" val="3983024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18</a:t>
            </a:fld>
            <a:endParaRPr lang="en-US"/>
          </a:p>
        </p:txBody>
      </p:sp>
    </p:spTree>
    <p:extLst>
      <p:ext uri="{BB962C8B-B14F-4D97-AF65-F5344CB8AC3E}">
        <p14:creationId xmlns:p14="http://schemas.microsoft.com/office/powerpoint/2010/main" val="3776508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Omfattende subsumsjon.</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19</a:t>
            </a:fld>
            <a:endParaRPr lang="en-US"/>
          </a:p>
        </p:txBody>
      </p:sp>
    </p:spTree>
    <p:extLst>
      <p:ext uri="{BB962C8B-B14F-4D97-AF65-F5344CB8AC3E}">
        <p14:creationId xmlns:p14="http://schemas.microsoft.com/office/powerpoint/2010/main" val="3004625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3157259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r>
              <a:rPr lang="nb-NO" dirty="0" smtClean="0"/>
              <a:t>Oppsummerer gjennom å gjenta</a:t>
            </a:r>
            <a:r>
              <a:rPr lang="nb-NO" baseline="0" dirty="0" smtClean="0"/>
              <a:t> noen slides fra den første forelesningsrekken. Husk at det er mye av dette som har relevans ved domsanalyse også og som vi har gått gjennom i den forbindelse.</a:t>
            </a:r>
            <a:endParaRPr lang="nb-NO" dirty="0"/>
          </a:p>
        </p:txBody>
      </p:sp>
    </p:spTree>
    <p:extLst>
      <p:ext uri="{BB962C8B-B14F-4D97-AF65-F5344CB8AC3E}">
        <p14:creationId xmlns:p14="http://schemas.microsoft.com/office/powerpoint/2010/main" val="468625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341000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1885943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1734422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5853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4156511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251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nb-NO" sz="1200" kern="1200" dirty="0" smtClean="0">
                <a:solidFill>
                  <a:schemeClr val="tx1"/>
                </a:solidFill>
                <a:effectLst/>
                <a:latin typeface="+mn-lt"/>
                <a:ea typeface="+mn-ea"/>
                <a:cs typeface="+mn-cs"/>
              </a:rPr>
              <a:t>(i) Loven tas på ordet – Kommer til det resultatet som følger av tolkning i snever forstand (slutning fra lovtekst) – </a:t>
            </a:r>
            <a:r>
              <a:rPr lang="nb-NO" sz="1200" b="1" kern="1200" dirty="0" smtClean="0">
                <a:solidFill>
                  <a:schemeClr val="tx1"/>
                </a:solidFill>
                <a:effectLst/>
                <a:latin typeface="+mn-lt"/>
                <a:ea typeface="+mn-ea"/>
                <a:cs typeface="+mn-cs"/>
              </a:rPr>
              <a:t>Eksempel: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2003 s. 198 (Humphreys) </a:t>
            </a:r>
            <a:r>
              <a:rPr lang="nb-NO" sz="1200" kern="1200" dirty="0" smtClean="0">
                <a:solidFill>
                  <a:schemeClr val="tx1"/>
                </a:solidFill>
                <a:effectLst/>
                <a:latin typeface="+mn-lt"/>
                <a:ea typeface="+mn-ea"/>
                <a:cs typeface="+mn-cs"/>
              </a:rPr>
              <a:t>– «i </a:t>
            </a:r>
            <a:r>
              <a:rPr lang="nb-NO" sz="1200" kern="1200" dirty="0" err="1" smtClean="0">
                <a:solidFill>
                  <a:schemeClr val="tx1"/>
                </a:solidFill>
                <a:effectLst/>
                <a:latin typeface="+mn-lt"/>
                <a:ea typeface="+mn-ea"/>
                <a:cs typeface="+mn-cs"/>
              </a:rPr>
              <a:t>teneste</a:t>
            </a:r>
            <a:r>
              <a:rPr lang="nb-NO" sz="1200" kern="1200" dirty="0" smtClean="0">
                <a:solidFill>
                  <a:schemeClr val="tx1"/>
                </a:solidFill>
                <a:effectLst/>
                <a:latin typeface="+mn-lt"/>
                <a:ea typeface="+mn-ea"/>
                <a:cs typeface="+mn-cs"/>
              </a:rPr>
              <a:t> hos testator» i al. § 61annet ledd</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ikke grunnlag for å gå ut over ordlyden – HR trakk inn flere argumenter til støtte for hvorfor loven skulle tolkes etter ordlyden (lovformål, reelle hensyn (hensynet til forutberegnelighet), men havnet på det tolkningsresultat at loven skulle tolkes etter ordlyden</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(ii) Presiserende tolkning – Her er terminologien litt ulik i de forskjellige fremstillingene – Jeg: bruker uttrykket om situasjoner der ordlyden kan dekke flere tolkningsalternativer, men man velger ett – altså der lovteksten er vag, flertydig eller skjønnsmessig, slik at man kan tenke seg flere løsninger der alle i og for seg dekkes av ordlyden – samme terminologi som hos Eckhoff – merk at pensumbøkene bruker litt avvikende terminologi – Mæhle/</a:t>
            </a:r>
            <a:r>
              <a:rPr lang="nb-NO" sz="1200" kern="1200" dirty="0" err="1" smtClean="0">
                <a:solidFill>
                  <a:schemeClr val="tx1"/>
                </a:solidFill>
                <a:effectLst/>
                <a:latin typeface="+mn-lt"/>
                <a:ea typeface="+mn-ea"/>
                <a:cs typeface="+mn-cs"/>
              </a:rPr>
              <a:t>Aarli</a:t>
            </a:r>
            <a:r>
              <a:rPr lang="nb-NO" sz="1200" kern="1200" dirty="0" smtClean="0">
                <a:solidFill>
                  <a:schemeClr val="tx1"/>
                </a:solidFill>
                <a:effectLst/>
                <a:latin typeface="+mn-lt"/>
                <a:ea typeface="+mn-ea"/>
                <a:cs typeface="+mn-cs"/>
              </a:rPr>
              <a:t> bruker uttrykket på samme måte som vi har gjort. Andenæs bruker presiserende tolkning om tolkningsresultat både som følge av ordlydsfortolkning og der man trekker inn flere argumenter. Også</a:t>
            </a:r>
            <a:r>
              <a:rPr lang="nb-NO" sz="1200" kern="1200" baseline="0" dirty="0" smtClean="0">
                <a:solidFill>
                  <a:schemeClr val="tx1"/>
                </a:solidFill>
                <a:effectLst/>
                <a:latin typeface="+mn-lt"/>
                <a:ea typeface="+mn-ea"/>
                <a:cs typeface="+mn-cs"/>
              </a:rPr>
              <a:t> annen bruk i andre fremstillinger </a:t>
            </a:r>
            <a:r>
              <a:rPr lang="nb-NO" sz="1200" kern="1200" dirty="0" smtClean="0">
                <a:solidFill>
                  <a:schemeClr val="tx1"/>
                </a:solidFill>
                <a:effectLst/>
                <a:latin typeface="+mn-lt"/>
                <a:ea typeface="+mn-ea"/>
                <a:cs typeface="+mn-cs"/>
              </a:rPr>
              <a:t>– her: bare snakk om hensiktsmessig terminologi, ikke noen forskjell i realitet – kan bruke den terminologien dere vil og selv synes har mest for seg; må bare forklare hvordan dere bruker uttrykkene)</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Tolkningsresultatet ligger innenfor ordlyden – De andre argumentene viser nærmere hvilket som skal velges – Eksempler der lovens vilkår er skjønnsmessige – </a:t>
            </a:r>
            <a:r>
              <a:rPr lang="nb-NO" sz="1200" b="1" kern="1200" dirty="0" smtClean="0">
                <a:solidFill>
                  <a:schemeClr val="tx1"/>
                </a:solidFill>
                <a:effectLst/>
                <a:latin typeface="+mn-lt"/>
                <a:ea typeface="+mn-ea"/>
                <a:cs typeface="+mn-cs"/>
              </a:rPr>
              <a:t>Eksempel: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2006 s. 833 </a:t>
            </a:r>
            <a:r>
              <a:rPr lang="nb-NO" sz="1200" kern="1200" dirty="0" smtClean="0">
                <a:solidFill>
                  <a:schemeClr val="tx1"/>
                </a:solidFill>
                <a:effectLst/>
                <a:latin typeface="+mn-lt"/>
                <a:ea typeface="+mn-ea"/>
                <a:cs typeface="+mn-cs"/>
              </a:rPr>
              <a:t>– Presisering av uttrykket «urimelig» i el. § 46 annet ledd (tilsidesettelse av eller vederlagskrav under ektepakt) – spørsmål bl.a. om uttrykket «urimelig» skal forstås og praktiseres likt under begge alternativene i el. § 46 – forarbeidene og juridisk teori ble trukket inn –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2007 s. 1274 (Mobiltelefon): </a:t>
            </a:r>
            <a:r>
              <a:rPr lang="nb-NO" sz="1200" kern="1200" dirty="0" smtClean="0">
                <a:solidFill>
                  <a:schemeClr val="tx1"/>
                </a:solidFill>
                <a:effectLst/>
                <a:latin typeface="+mn-lt"/>
                <a:ea typeface="+mn-ea"/>
                <a:cs typeface="+mn-cs"/>
              </a:rPr>
              <a:t>Uttrykket «Vesentlig lengre» (enn to år) i </a:t>
            </a:r>
            <a:r>
              <a:rPr lang="nb-NO" sz="1200" kern="1200" dirty="0" err="1" smtClean="0">
                <a:solidFill>
                  <a:schemeClr val="tx1"/>
                </a:solidFill>
                <a:effectLst/>
                <a:latin typeface="+mn-lt"/>
                <a:ea typeface="+mn-ea"/>
                <a:cs typeface="+mn-cs"/>
              </a:rPr>
              <a:t>fkjl</a:t>
            </a:r>
            <a:r>
              <a:rPr lang="nb-NO" sz="1200" kern="1200" dirty="0" smtClean="0">
                <a:solidFill>
                  <a:schemeClr val="tx1"/>
                </a:solidFill>
                <a:effectLst/>
                <a:latin typeface="+mn-lt"/>
                <a:ea typeface="+mn-ea"/>
                <a:cs typeface="+mn-cs"/>
              </a:rPr>
              <a:t>. § 27 annet ledd annet pkt.</a:t>
            </a:r>
            <a:r>
              <a:rPr lang="nb-NO" sz="1200" b="1" kern="120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 Med støtte i lovforarbeidene (Ot. prp.): Tre til fire år ligger innenfor «vesentlig lengre» (enn to år) –</a:t>
            </a:r>
            <a:r>
              <a:rPr lang="nb-NO" sz="1200" b="1" kern="120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men også ved flertydige/uklare/vage uttrykk: må trekke inn andre argumenter som klargjør hvordan uttrykket skal forstås – </a:t>
            </a:r>
            <a:r>
              <a:rPr lang="nb-NO" sz="1200" b="1" kern="1200" dirty="0" smtClean="0">
                <a:solidFill>
                  <a:schemeClr val="tx1"/>
                </a:solidFill>
                <a:effectLst/>
                <a:latin typeface="+mn-lt"/>
                <a:ea typeface="+mn-ea"/>
                <a:cs typeface="+mn-cs"/>
              </a:rPr>
              <a:t>Eksempler:</a:t>
            </a:r>
            <a:r>
              <a:rPr lang="nb-NO" sz="1200" kern="1200" dirty="0" smtClean="0">
                <a:solidFill>
                  <a:schemeClr val="tx1"/>
                </a:solidFill>
                <a:effectLst/>
                <a:latin typeface="+mn-lt"/>
                <a:ea typeface="+mn-ea"/>
                <a:cs typeface="+mn-cs"/>
              </a:rPr>
              <a:t> – </a:t>
            </a:r>
            <a:r>
              <a:rPr lang="nb-NO" sz="1200" b="1" kern="1200" dirty="0" smtClean="0">
                <a:solidFill>
                  <a:schemeClr val="tx1"/>
                </a:solidFill>
                <a:effectLst/>
                <a:latin typeface="+mn-lt"/>
                <a:ea typeface="+mn-ea"/>
                <a:cs typeface="+mn-cs"/>
              </a:rPr>
              <a:t>«Hustomt» i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1998 s. 1164 (</a:t>
            </a:r>
            <a:r>
              <a:rPr lang="nb-NO" sz="1200" b="1" kern="1200" dirty="0" err="1" smtClean="0">
                <a:solidFill>
                  <a:schemeClr val="tx1"/>
                </a:solidFill>
                <a:effectLst/>
                <a:latin typeface="+mn-lt"/>
                <a:ea typeface="+mn-ea"/>
                <a:cs typeface="+mn-cs"/>
              </a:rPr>
              <a:t>Furumoa</a:t>
            </a:r>
            <a:r>
              <a:rPr lang="nb-NO" sz="1200" b="1" kern="120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allerede nevnt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1984 s. 1425: tolkning av uttrykket «anna nødstilfelle» i al. 51 – </a:t>
            </a:r>
            <a:r>
              <a:rPr lang="nb-NO" sz="1200" kern="1200" dirty="0" smtClean="0">
                <a:solidFill>
                  <a:schemeClr val="tx1"/>
                </a:solidFill>
                <a:effectLst/>
                <a:latin typeface="+mn-lt"/>
                <a:ea typeface="+mn-ea"/>
                <a:cs typeface="+mn-cs"/>
              </a:rPr>
              <a:t>regelen som tillater fravik fra reglene om formkrav for testamenter ved «brå og </a:t>
            </a:r>
            <a:r>
              <a:rPr lang="nb-NO" sz="1200" kern="1200" dirty="0" err="1" smtClean="0">
                <a:solidFill>
                  <a:schemeClr val="tx1"/>
                </a:solidFill>
                <a:effectLst/>
                <a:latin typeface="+mn-lt"/>
                <a:ea typeface="+mn-ea"/>
                <a:cs typeface="+mn-cs"/>
              </a:rPr>
              <a:t>farleg</a:t>
            </a:r>
            <a:r>
              <a:rPr lang="nb-NO" sz="1200" kern="1200" dirty="0" smtClean="0">
                <a:solidFill>
                  <a:schemeClr val="tx1"/>
                </a:solidFill>
                <a:effectLst/>
                <a:latin typeface="+mn-lt"/>
                <a:ea typeface="+mn-ea"/>
                <a:cs typeface="+mn-cs"/>
              </a:rPr>
              <a:t> sjukdom og anna nødstilfelle» - med støtte i forarbeidene: også «anna nødstilfelle» må skje brått (følger ikke nødvendigvis av ordlyden) – fl.t.: ikke oppfylt i et selvmordstilfelle som ble ansett som resultat av en langvarig utvikling (</a:t>
            </a:r>
            <a:r>
              <a:rPr lang="nb-NO" sz="1200" kern="1200" dirty="0" err="1" smtClean="0">
                <a:solidFill>
                  <a:schemeClr val="tx1"/>
                </a:solidFill>
                <a:effectLst/>
                <a:latin typeface="+mn-lt"/>
                <a:ea typeface="+mn-ea"/>
                <a:cs typeface="+mn-cs"/>
              </a:rPr>
              <a:t>mt</a:t>
            </a:r>
            <a:r>
              <a:rPr lang="nb-NO" sz="1200" kern="1200" dirty="0" smtClean="0">
                <a:solidFill>
                  <a:schemeClr val="tx1"/>
                </a:solidFill>
                <a:effectLst/>
                <a:latin typeface="+mn-lt"/>
                <a:ea typeface="+mn-ea"/>
                <a:cs typeface="+mn-cs"/>
              </a:rPr>
              <a:t>.: samme tolkning, men annen bedømmelse av faktum og dermed subsumsjonen) –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2012 s. 233 (tankbil); tolkning av «</a:t>
            </a:r>
            <a:r>
              <a:rPr lang="nb-NO" sz="1200" b="1" kern="1200" dirty="0" err="1" smtClean="0">
                <a:solidFill>
                  <a:schemeClr val="tx1"/>
                </a:solidFill>
                <a:effectLst/>
                <a:latin typeface="+mn-lt"/>
                <a:ea typeface="+mn-ea"/>
                <a:cs typeface="+mn-cs"/>
              </a:rPr>
              <a:t>gjer</a:t>
            </a:r>
            <a:r>
              <a:rPr lang="nb-NO" sz="1200" b="1" kern="1200" dirty="0" smtClean="0">
                <a:solidFill>
                  <a:schemeClr val="tx1"/>
                </a:solidFill>
                <a:effectLst/>
                <a:latin typeface="+mn-lt"/>
                <a:ea typeface="+mn-ea"/>
                <a:cs typeface="+mn-cs"/>
              </a:rPr>
              <a:t>-kriteriet» i bal. § 4 – </a:t>
            </a:r>
            <a:r>
              <a:rPr lang="nb-NO" sz="1200" kern="1200" dirty="0" smtClean="0">
                <a:solidFill>
                  <a:schemeClr val="tx1"/>
                </a:solidFill>
                <a:effectLst/>
                <a:latin typeface="+mn-lt"/>
                <a:ea typeface="+mn-ea"/>
                <a:cs typeface="+mn-cs"/>
              </a:rPr>
              <a:t>spørsmål om bilansvaret gjaldt i et tilfelle der sjåføren av en tankbil skulle stige av og falt ca. 1,5 meter ned – tolket «</a:t>
            </a:r>
            <a:r>
              <a:rPr lang="nb-NO" sz="1200" kern="1200" dirty="0" err="1" smtClean="0">
                <a:solidFill>
                  <a:schemeClr val="tx1"/>
                </a:solidFill>
                <a:effectLst/>
                <a:latin typeface="+mn-lt"/>
                <a:ea typeface="+mn-ea"/>
                <a:cs typeface="+mn-cs"/>
              </a:rPr>
              <a:t>gjer</a:t>
            </a:r>
            <a:r>
              <a:rPr lang="nb-NO" sz="1200" kern="1200" dirty="0" smtClean="0">
                <a:solidFill>
                  <a:schemeClr val="tx1"/>
                </a:solidFill>
                <a:effectLst/>
                <a:latin typeface="+mn-lt"/>
                <a:ea typeface="+mn-ea"/>
                <a:cs typeface="+mn-cs"/>
              </a:rPr>
              <a:t>-kriteriet» i lys av lovforarbeidene og rettspraksis som indikerer at det er et </a:t>
            </a:r>
            <a:r>
              <a:rPr lang="nb-NO" sz="1200" kern="1200" dirty="0" err="1" smtClean="0">
                <a:solidFill>
                  <a:schemeClr val="tx1"/>
                </a:solidFill>
                <a:effectLst/>
                <a:latin typeface="+mn-lt"/>
                <a:ea typeface="+mn-ea"/>
                <a:cs typeface="+mn-cs"/>
              </a:rPr>
              <a:t>årsakskriterium</a:t>
            </a:r>
            <a:r>
              <a:rPr lang="nb-NO" sz="1200" kern="1200" dirty="0" smtClean="0">
                <a:solidFill>
                  <a:schemeClr val="tx1"/>
                </a:solidFill>
                <a:effectLst/>
                <a:latin typeface="+mn-lt"/>
                <a:ea typeface="+mn-ea"/>
                <a:cs typeface="+mn-cs"/>
              </a:rPr>
              <a:t>, og kom til at tilfellet var omfattet ettersom tankbilens utforming og høyde var den dominerende årsaksfaktoren</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(iv) Innskrenkende </a:t>
            </a:r>
            <a:r>
              <a:rPr lang="nb-NO" sz="1200" kern="1200" dirty="0" err="1" smtClean="0">
                <a:solidFill>
                  <a:schemeClr val="tx1"/>
                </a:solidFill>
                <a:effectLst/>
                <a:latin typeface="+mn-lt"/>
                <a:ea typeface="+mn-ea"/>
                <a:cs typeface="+mn-cs"/>
              </a:rPr>
              <a:t>forolkning</a:t>
            </a:r>
            <a:r>
              <a:rPr lang="nb-NO" sz="1200" kern="1200" dirty="0" smtClean="0">
                <a:solidFill>
                  <a:schemeClr val="tx1"/>
                </a:solidFill>
                <a:effectLst/>
                <a:latin typeface="+mn-lt"/>
                <a:ea typeface="+mn-ea"/>
                <a:cs typeface="+mn-cs"/>
              </a:rPr>
              <a:t> – Dette er angivelse på et tolkningsresultat der øvrige rettskilder medfører at lovbestemmelsen gis en snevrere rekkevidde enn det som følger av lovteksten – </a:t>
            </a:r>
          </a:p>
          <a:p>
            <a:pPr lvl="0"/>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Eks.: </a:t>
            </a:r>
            <a:r>
              <a:rPr lang="nb-NO" sz="1200" kern="1200" dirty="0" err="1" smtClean="0">
                <a:solidFill>
                  <a:schemeClr val="tx1"/>
                </a:solidFill>
                <a:effectLst/>
                <a:latin typeface="+mn-lt"/>
                <a:ea typeface="+mn-ea"/>
                <a:cs typeface="+mn-cs"/>
              </a:rPr>
              <a:t>Rt</a:t>
            </a:r>
            <a:r>
              <a:rPr lang="nb-NO" sz="1200" kern="1200" dirty="0" smtClean="0">
                <a:solidFill>
                  <a:schemeClr val="tx1"/>
                </a:solidFill>
                <a:effectLst/>
                <a:latin typeface="+mn-lt"/>
                <a:ea typeface="+mn-ea"/>
                <a:cs typeface="+mn-cs"/>
              </a:rPr>
              <a:t>. 2013 s. 565</a:t>
            </a:r>
            <a:r>
              <a:rPr lang="nb-NO" sz="1200" kern="1200" baseline="0" dirty="0" smtClean="0">
                <a:solidFill>
                  <a:schemeClr val="tx1"/>
                </a:solidFill>
                <a:effectLst/>
                <a:latin typeface="+mn-lt"/>
                <a:ea typeface="+mn-ea"/>
                <a:cs typeface="+mn-cs"/>
              </a:rPr>
              <a:t> (</a:t>
            </a:r>
            <a:r>
              <a:rPr lang="nb-NO" sz="1200" kern="1200" baseline="0" dirty="0" err="1" smtClean="0">
                <a:solidFill>
                  <a:schemeClr val="tx1"/>
                </a:solidFill>
                <a:effectLst/>
                <a:latin typeface="+mn-lt"/>
                <a:ea typeface="+mn-ea"/>
                <a:cs typeface="+mn-cs"/>
              </a:rPr>
              <a:t>Biobank</a:t>
            </a:r>
            <a:r>
              <a:rPr lang="nb-NO" sz="1200" kern="1200" baseline="0" dirty="0" smtClean="0">
                <a:solidFill>
                  <a:schemeClr val="tx1"/>
                </a:solidFill>
                <a:effectLst/>
                <a:latin typeface="+mn-lt"/>
                <a:ea typeface="+mn-ea"/>
                <a:cs typeface="+mn-cs"/>
              </a:rPr>
              <a:t>) – spørsmål om man kunne innhente biologisk materiale fra avdød </a:t>
            </a:r>
            <a:r>
              <a:rPr lang="nb-NO" sz="1200" kern="1200" baseline="0" dirty="0" err="1" smtClean="0">
                <a:solidFill>
                  <a:schemeClr val="tx1"/>
                </a:solidFill>
                <a:effectLst/>
                <a:latin typeface="+mn-lt"/>
                <a:ea typeface="+mn-ea"/>
                <a:cs typeface="+mn-cs"/>
              </a:rPr>
              <a:t>ifm</a:t>
            </a:r>
            <a:r>
              <a:rPr lang="nb-NO" sz="1200" kern="1200" baseline="0" dirty="0" smtClean="0">
                <a:solidFill>
                  <a:schemeClr val="tx1"/>
                </a:solidFill>
                <a:effectLst/>
                <a:latin typeface="+mn-lt"/>
                <a:ea typeface="+mn-ea"/>
                <a:cs typeface="+mn-cs"/>
              </a:rPr>
              <a:t> et </a:t>
            </a:r>
            <a:r>
              <a:rPr lang="nb-NO" sz="1200" kern="1200" baseline="0" dirty="0" err="1" smtClean="0">
                <a:solidFill>
                  <a:schemeClr val="tx1"/>
                </a:solidFill>
                <a:effectLst/>
                <a:latin typeface="+mn-lt"/>
                <a:ea typeface="+mn-ea"/>
                <a:cs typeface="+mn-cs"/>
              </a:rPr>
              <a:t>farskasspørsmål</a:t>
            </a:r>
            <a:r>
              <a:rPr lang="nb-NO" sz="1200" kern="1200" baseline="0" dirty="0" smtClean="0">
                <a:solidFill>
                  <a:schemeClr val="tx1"/>
                </a:solidFill>
                <a:effectLst/>
                <a:latin typeface="+mn-lt"/>
                <a:ea typeface="+mn-ea"/>
                <a:cs typeface="+mn-cs"/>
              </a:rPr>
              <a:t> i en arvesak – </a:t>
            </a:r>
            <a:r>
              <a:rPr lang="nb-NO" sz="1200" kern="1200" baseline="0" dirty="0" err="1" smtClean="0">
                <a:solidFill>
                  <a:schemeClr val="tx1"/>
                </a:solidFill>
                <a:effectLst/>
                <a:latin typeface="+mn-lt"/>
                <a:ea typeface="+mn-ea"/>
                <a:cs typeface="+mn-cs"/>
              </a:rPr>
              <a:t>biobankl</a:t>
            </a:r>
            <a:r>
              <a:rPr lang="nb-NO" sz="1200" kern="1200" baseline="0" dirty="0" smtClean="0">
                <a:solidFill>
                  <a:schemeClr val="tx1"/>
                </a:solidFill>
                <a:effectLst/>
                <a:latin typeface="+mn-lt"/>
                <a:ea typeface="+mn-ea"/>
                <a:cs typeface="+mn-cs"/>
              </a:rPr>
              <a:t>. § 15: krevde samtykke – forelå ikke – </a:t>
            </a:r>
            <a:r>
              <a:rPr lang="nb-NO" sz="1200" kern="1200" baseline="0" dirty="0" err="1" smtClean="0">
                <a:solidFill>
                  <a:schemeClr val="tx1"/>
                </a:solidFill>
                <a:effectLst/>
                <a:latin typeface="+mn-lt"/>
                <a:ea typeface="+mn-ea"/>
                <a:cs typeface="+mn-cs"/>
              </a:rPr>
              <a:t>barnel</a:t>
            </a:r>
            <a:r>
              <a:rPr lang="nb-NO" sz="1200" kern="1200" baseline="0" dirty="0" smtClean="0">
                <a:solidFill>
                  <a:schemeClr val="tx1"/>
                </a:solidFill>
                <a:effectLst/>
                <a:latin typeface="+mn-lt"/>
                <a:ea typeface="+mn-ea"/>
                <a:cs typeface="+mn-cs"/>
              </a:rPr>
              <a:t>. § 24: åpner for det – tolket samtykkekravet i </a:t>
            </a:r>
            <a:r>
              <a:rPr lang="nb-NO" sz="1200" kern="1200" baseline="0" dirty="0" err="1" smtClean="0">
                <a:solidFill>
                  <a:schemeClr val="tx1"/>
                </a:solidFill>
                <a:effectLst/>
                <a:latin typeface="+mn-lt"/>
                <a:ea typeface="+mn-ea"/>
                <a:cs typeface="+mn-cs"/>
              </a:rPr>
              <a:t>biobankl</a:t>
            </a:r>
            <a:r>
              <a:rPr lang="nb-NO" sz="1200" kern="1200" baseline="0" dirty="0" smtClean="0">
                <a:solidFill>
                  <a:schemeClr val="tx1"/>
                </a:solidFill>
                <a:effectLst/>
                <a:latin typeface="+mn-lt"/>
                <a:ea typeface="+mn-ea"/>
                <a:cs typeface="+mn-cs"/>
              </a:rPr>
              <a:t>. Innskrenkende til ikke å gjelde i slike saker.</a:t>
            </a:r>
            <a:endParaRPr lang="nb-NO" sz="1200" kern="1200" dirty="0" smtClean="0">
              <a:solidFill>
                <a:schemeClr val="tx1"/>
              </a:solidFill>
              <a:effectLst/>
              <a:latin typeface="+mn-lt"/>
              <a:ea typeface="+mn-ea"/>
              <a:cs typeface="+mn-cs"/>
            </a:endParaRPr>
          </a:p>
          <a:p>
            <a:pPr lvl="0"/>
            <a:endParaRPr lang="nb-NO" sz="1200" kern="1200" dirty="0" smtClean="0">
              <a:solidFill>
                <a:schemeClr val="tx1"/>
              </a:solidFill>
              <a:effectLst/>
              <a:latin typeface="+mn-lt"/>
              <a:ea typeface="+mn-ea"/>
              <a:cs typeface="+mn-cs"/>
            </a:endParaRPr>
          </a:p>
          <a:p>
            <a:pPr lvl="0"/>
            <a:r>
              <a:rPr lang="nb-NO" sz="1200" b="1" kern="1200" dirty="0" smtClean="0">
                <a:solidFill>
                  <a:schemeClr val="tx1"/>
                </a:solidFill>
                <a:effectLst/>
                <a:latin typeface="+mn-lt"/>
                <a:ea typeface="+mn-ea"/>
                <a:cs typeface="+mn-cs"/>
              </a:rPr>
              <a:t>Annet eksempel,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1979 s. 1079</a:t>
            </a:r>
            <a:r>
              <a:rPr lang="nb-NO" sz="1200" kern="1200" dirty="0" smtClean="0">
                <a:solidFill>
                  <a:schemeClr val="tx1"/>
                </a:solidFill>
                <a:effectLst/>
                <a:latin typeface="+mn-lt"/>
                <a:ea typeface="+mn-ea"/>
                <a:cs typeface="+mn-cs"/>
              </a:rPr>
              <a:t> («</a:t>
            </a:r>
            <a:r>
              <a:rPr lang="nb-NO" sz="1200" kern="1200" dirty="0" err="1" smtClean="0">
                <a:solidFill>
                  <a:schemeClr val="tx1"/>
                </a:solidFill>
                <a:effectLst/>
                <a:latin typeface="+mn-lt"/>
                <a:ea typeface="+mn-ea"/>
                <a:cs typeface="+mn-cs"/>
              </a:rPr>
              <a:t>sinnsykes</a:t>
            </a:r>
            <a:r>
              <a:rPr lang="nb-NO" sz="1200" kern="1200" dirty="0" smtClean="0">
                <a:solidFill>
                  <a:schemeClr val="tx1"/>
                </a:solidFill>
                <a:effectLst/>
                <a:latin typeface="+mn-lt"/>
                <a:ea typeface="+mn-ea"/>
                <a:cs typeface="+mn-cs"/>
              </a:rPr>
              <a:t> ankerett»); person som var erklært sinnssyk kunne anke en dom til tross for en regel i daværende straffeprosesslov som klart sa at det var vergen som hadde partsrettigheter hvis siktede var «sinnssvak» - </a:t>
            </a:r>
            <a:r>
              <a:rPr lang="nb-NO" sz="1200" kern="1200" dirty="0" err="1" smtClean="0">
                <a:solidFill>
                  <a:schemeClr val="tx1"/>
                </a:solidFill>
                <a:effectLst/>
                <a:latin typeface="+mn-lt"/>
                <a:ea typeface="+mn-ea"/>
                <a:cs typeface="+mn-cs"/>
              </a:rPr>
              <a:t>mao</a:t>
            </a:r>
            <a:r>
              <a:rPr lang="nb-NO" sz="1200" kern="1200" dirty="0" smtClean="0">
                <a:solidFill>
                  <a:schemeClr val="tx1"/>
                </a:solidFill>
                <a:effectLst/>
                <a:latin typeface="+mn-lt"/>
                <a:ea typeface="+mn-ea"/>
                <a:cs typeface="+mn-cs"/>
              </a:rPr>
              <a:t>.: innfortolket en innskrenkning i vergens rettigheter – HR trakk her inn såkalte etterarbeider og ikke minst reelle hensyn: «I betraktning av … at det her dreier seg om rettssikkerhetsvernet for en særlig </a:t>
            </a:r>
            <a:r>
              <a:rPr lang="nb-NO" sz="1200" kern="1200" dirty="0" err="1" smtClean="0">
                <a:solidFill>
                  <a:schemeClr val="tx1"/>
                </a:solidFill>
                <a:effectLst/>
                <a:latin typeface="+mn-lt"/>
                <a:ea typeface="+mn-ea"/>
                <a:cs typeface="+mn-cs"/>
              </a:rPr>
              <a:t>svaktstillet</a:t>
            </a:r>
            <a:r>
              <a:rPr lang="nb-NO" sz="1200" kern="1200" dirty="0" smtClean="0">
                <a:solidFill>
                  <a:schemeClr val="tx1"/>
                </a:solidFill>
                <a:effectLst/>
                <a:latin typeface="+mn-lt"/>
                <a:ea typeface="+mn-ea"/>
                <a:cs typeface="+mn-cs"/>
              </a:rPr>
              <a:t> gruppe mennesker, finner jeg å burde legge til grunn for min avgjørelse at en sikringsdømt sinnssyk som selv har den nødvendige oversikt, ikke er avskåret fra på egen hånd å anvende rettsmidler» (dvs. anke) – Eksempel på at lovtekst fravikes når sterke reelle hensyn gjør seg gjeldende</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Klassisk eksempel på innskrenkende tolkning (strafferett),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1922 s. 41 (Kyrre Grepp) – </a:t>
            </a:r>
            <a:r>
              <a:rPr lang="nb-NO" sz="1200" kern="1200" dirty="0" smtClean="0">
                <a:solidFill>
                  <a:schemeClr val="tx1"/>
                </a:solidFill>
                <a:effectLst/>
                <a:latin typeface="+mn-lt"/>
                <a:ea typeface="+mn-ea"/>
                <a:cs typeface="+mn-cs"/>
              </a:rPr>
              <a:t>i 1920 ble det i forskrift innført et forbud mot import og eksport av trykksaker fra Russland for å hindre spredning av kommunistpropaganda – hjemmel: lover om innførsels- og utførselsforbud som inneholdt oppregning av varer som ikke kunne importeres og eksporteres, og som inneholdt tillegget «og andre gjenstander og varer» - ordlyden i tillegget var vid nok til å omfatte trykksaker, men HR fant det klart at disse lovene ikke hadde til formål å hindre spredning av politiske skrifter men å sikre landets forsyninger under 1. verdenskrig – fremgikk både av lovforarbeidene og av omstendighetene (nok et eks. på hvordan lovformålet kommer inn i tolkningen og hvordan det utledes) – lovene måtte derfor tolkes innskrenkende på det punktet, og </a:t>
            </a:r>
            <a:r>
              <a:rPr lang="nb-NO" sz="1200" kern="1200" dirty="0" err="1" smtClean="0">
                <a:solidFill>
                  <a:schemeClr val="tx1"/>
                </a:solidFill>
                <a:effectLst/>
                <a:latin typeface="+mn-lt"/>
                <a:ea typeface="+mn-ea"/>
                <a:cs typeface="+mn-cs"/>
              </a:rPr>
              <a:t>forsikriften</a:t>
            </a:r>
            <a:r>
              <a:rPr lang="nb-NO" sz="1200" kern="1200" dirty="0" smtClean="0">
                <a:solidFill>
                  <a:schemeClr val="tx1"/>
                </a:solidFill>
                <a:effectLst/>
                <a:latin typeface="+mn-lt"/>
                <a:ea typeface="+mn-ea"/>
                <a:cs typeface="+mn-cs"/>
              </a:rPr>
              <a:t> om forbud mot innførsel og utførsel av skrifter fra Russland hadde ikke tilstrekkelig hjemmel i lov – man som var tiltalt etter dette forbudet ble frifunnet</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(iv) Utvidende tolkning – det motsatte av innskrenkende – gir lovbestemmelsen en videre rekkevidde enn det lovteksten sider – også her glidende overgang fra presiserende tolkning, og også glidende overgang «den andre veien» til analogisk anvendelse – kommer tilbake til det siste</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På samme måte som ved innskrenkende tolkning – Utgangspunktet er at man følger ordlyden – Og på visse rettsområder: Særlige skranker mot utvidende tolkning – Strafferetten: Grl. § 96 (og EMK art. 7) som taler mot utvidende tolkning av straffebud </a:t>
            </a:r>
            <a:r>
              <a:rPr lang="nb-NO" sz="1200" b="1" kern="1200" dirty="0" smtClean="0">
                <a:solidFill>
                  <a:schemeClr val="tx1"/>
                </a:solidFill>
                <a:effectLst/>
                <a:latin typeface="+mn-lt"/>
                <a:ea typeface="+mn-ea"/>
                <a:cs typeface="+mn-cs"/>
              </a:rPr>
              <a:t>– Eksempel: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2012 s. 752 (Hjorteskrott) – </a:t>
            </a:r>
            <a:r>
              <a:rPr lang="nb-NO" sz="1200" kern="1200" dirty="0" smtClean="0">
                <a:solidFill>
                  <a:schemeClr val="tx1"/>
                </a:solidFill>
                <a:effectLst/>
                <a:latin typeface="+mn-lt"/>
                <a:ea typeface="+mn-ea"/>
                <a:cs typeface="+mn-cs"/>
              </a:rPr>
              <a:t>Jaktlag hadde felt hjort – Tilkalte helikopter for å frakte hjorteskrotten ut av området – helikopteret holdt i 15 meters høyde mens hjorteskrotten ble festet til en line – helikopterflyveren ble tiltalt for brudd på motorferdselloven § 2, som omfatter «landing og start med motordrevet luftfartøy» - var anført flere argumenter for at det måtte inkludere ferdsel i såpass lav høyde, men HR kom til at det ikke var avgjørende, bl.a. med henvisning til Grl. § 96 og EMK art. 7 – lovteksten kunne leses slik at landing også omfattet situasjoner der man direkte fra bakken kunne utføre de samme laste- og losseoperasjoner som ved bakkelanding – men kunne ikke strekkes ut over det – ikke aktiviteter på 15 meters høyde – lovgiveroppgave å forby dette</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Annerledes der det er en regel som fritar for straff – </a:t>
            </a:r>
            <a:r>
              <a:rPr lang="nb-NO" sz="1200" b="1" kern="1200" dirty="0" smtClean="0">
                <a:solidFill>
                  <a:schemeClr val="tx1"/>
                </a:solidFill>
                <a:effectLst/>
                <a:latin typeface="+mn-lt"/>
                <a:ea typeface="+mn-ea"/>
                <a:cs typeface="+mn-cs"/>
              </a:rPr>
              <a:t>Jf.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1997 s. 1341 (Hønsehauk I) – </a:t>
            </a:r>
            <a:r>
              <a:rPr lang="nb-NO" sz="1200" kern="1200" dirty="0" smtClean="0">
                <a:solidFill>
                  <a:schemeClr val="tx1"/>
                </a:solidFill>
                <a:effectLst/>
                <a:latin typeface="+mn-lt"/>
                <a:ea typeface="+mn-ea"/>
                <a:cs typeface="+mn-cs"/>
              </a:rPr>
              <a:t>Også den saken: Gjaldt en småbruker som skjøt hønsehauk for å beskytte hønene sine – her: unntak fra forbud mot felling i den tidligere viltloven § 11; direkte angrep på bufe og tamrein (forløperen til naturmangfoldloven § 17) – bufe: ikke klart ord, men omfatter i hvert fall storfe og småfe samt husdyr – HR: Klart at det ikke omfatter fjærkre – men grunnlag for en viss utvidet eller analogisk tolkning – forarbeider og reelle hensyn + internasjonale forpliktelser</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Ellers: Vurderingen av om loven skal tolkes utvidende illustreres godt av de to dommene om testamentsvitners habilitet som er nevnt tidligere,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2003 s. 198 (Humphrey) og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2010 s. 691 (Skjåk sogn) </a:t>
            </a:r>
            <a:r>
              <a:rPr lang="nb-NO" sz="1200" kern="1200" dirty="0" smtClean="0">
                <a:solidFill>
                  <a:schemeClr val="tx1"/>
                </a:solidFill>
                <a:effectLst/>
                <a:latin typeface="+mn-lt"/>
                <a:ea typeface="+mn-ea"/>
                <a:cs typeface="+mn-cs"/>
              </a:rPr>
              <a:t>– I det førstnevnte tilfellet: Forutberegnelighetshensyn tilsa at man ikke tolket reglene om testamentsvitners habilitet utvidende (i </a:t>
            </a:r>
            <a:r>
              <a:rPr lang="nb-NO" sz="1200" kern="1200" dirty="0" err="1" smtClean="0">
                <a:solidFill>
                  <a:schemeClr val="tx1"/>
                </a:solidFill>
                <a:effectLst/>
                <a:latin typeface="+mn-lt"/>
                <a:ea typeface="+mn-ea"/>
                <a:cs typeface="+mn-cs"/>
              </a:rPr>
              <a:t>teneste</a:t>
            </a:r>
            <a:r>
              <a:rPr lang="nb-NO" sz="1200" kern="1200" dirty="0" smtClean="0">
                <a:solidFill>
                  <a:schemeClr val="tx1"/>
                </a:solidFill>
                <a:effectLst/>
                <a:latin typeface="+mn-lt"/>
                <a:ea typeface="+mn-ea"/>
                <a:cs typeface="+mn-cs"/>
              </a:rPr>
              <a:t> hos testator betyr i tjeneste hos ham selv og ikke i hans heleide selskap), fordi reglene da fort kunne virke som en felle – dette imidlertid ikke noe argument mot å tolke unntaksregelen i al. § 61 andre ledd tredje pkt. utvidende slik at vilkåret «fjern» ikke er et alternativt vilkår for å anvende unntaket, som ordlyden tilsier at det er, men inngår som et moment i vurderingen av om tilknytning «</a:t>
            </a:r>
            <a:r>
              <a:rPr lang="nb-NO" sz="1200" kern="1200" dirty="0" err="1" smtClean="0">
                <a:solidFill>
                  <a:schemeClr val="tx1"/>
                </a:solidFill>
                <a:effectLst/>
                <a:latin typeface="+mn-lt"/>
                <a:ea typeface="+mn-ea"/>
                <a:cs typeface="+mn-cs"/>
              </a:rPr>
              <a:t>truleg</a:t>
            </a:r>
            <a:r>
              <a:rPr lang="nb-NO" sz="1200" kern="1200" dirty="0" smtClean="0">
                <a:solidFill>
                  <a:schemeClr val="tx1"/>
                </a:solidFill>
                <a:effectLst/>
                <a:latin typeface="+mn-lt"/>
                <a:ea typeface="+mn-ea"/>
                <a:cs typeface="+mn-cs"/>
              </a:rPr>
              <a:t> </a:t>
            </a:r>
            <a:r>
              <a:rPr lang="nb-NO" sz="1200" kern="1200" dirty="0" err="1" smtClean="0">
                <a:solidFill>
                  <a:schemeClr val="tx1"/>
                </a:solidFill>
                <a:effectLst/>
                <a:latin typeface="+mn-lt"/>
                <a:ea typeface="+mn-ea"/>
                <a:cs typeface="+mn-cs"/>
              </a:rPr>
              <a:t>ikkje</a:t>
            </a:r>
            <a:r>
              <a:rPr lang="nb-NO" sz="1200" kern="1200" dirty="0" smtClean="0">
                <a:solidFill>
                  <a:schemeClr val="tx1"/>
                </a:solidFill>
                <a:effectLst/>
                <a:latin typeface="+mn-lt"/>
                <a:ea typeface="+mn-ea"/>
                <a:cs typeface="+mn-cs"/>
              </a:rPr>
              <a:t> har hatt </a:t>
            </a:r>
            <a:r>
              <a:rPr lang="nb-NO" sz="1200" kern="1200" dirty="0" err="1" smtClean="0">
                <a:solidFill>
                  <a:schemeClr val="tx1"/>
                </a:solidFill>
                <a:effectLst/>
                <a:latin typeface="+mn-lt"/>
                <a:ea typeface="+mn-ea"/>
                <a:cs typeface="+mn-cs"/>
              </a:rPr>
              <a:t>noko</a:t>
            </a:r>
            <a:r>
              <a:rPr lang="nb-NO" sz="1200" kern="1200" dirty="0" smtClean="0">
                <a:solidFill>
                  <a:schemeClr val="tx1"/>
                </a:solidFill>
                <a:effectLst/>
                <a:latin typeface="+mn-lt"/>
                <a:ea typeface="+mn-ea"/>
                <a:cs typeface="+mn-cs"/>
              </a:rPr>
              <a:t> å </a:t>
            </a:r>
            <a:r>
              <a:rPr lang="nb-NO" sz="1200" kern="1200" dirty="0" err="1" smtClean="0">
                <a:solidFill>
                  <a:schemeClr val="tx1"/>
                </a:solidFill>
                <a:effectLst/>
                <a:latin typeface="+mn-lt"/>
                <a:ea typeface="+mn-ea"/>
                <a:cs typeface="+mn-cs"/>
              </a:rPr>
              <a:t>seie</a:t>
            </a:r>
            <a:r>
              <a:rPr lang="nb-NO" sz="1200" kern="1200" dirty="0" smtClean="0">
                <a:solidFill>
                  <a:schemeClr val="tx1"/>
                </a:solidFill>
                <a:effectLst/>
                <a:latin typeface="+mn-lt"/>
                <a:ea typeface="+mn-ea"/>
                <a:cs typeface="+mn-cs"/>
              </a:rPr>
              <a:t> for </a:t>
            </a:r>
            <a:r>
              <a:rPr lang="nb-NO" sz="1200" kern="1200" dirty="0" err="1" smtClean="0">
                <a:solidFill>
                  <a:schemeClr val="tx1"/>
                </a:solidFill>
                <a:effectLst/>
                <a:latin typeface="+mn-lt"/>
                <a:ea typeface="+mn-ea"/>
                <a:cs typeface="+mn-cs"/>
              </a:rPr>
              <a:t>innhaldet</a:t>
            </a:r>
            <a:r>
              <a:rPr lang="nb-NO" sz="1200" kern="1200" dirty="0" smtClean="0">
                <a:solidFill>
                  <a:schemeClr val="tx1"/>
                </a:solidFill>
                <a:effectLst/>
                <a:latin typeface="+mn-lt"/>
                <a:ea typeface="+mn-ea"/>
                <a:cs typeface="+mn-cs"/>
              </a:rPr>
              <a:t> i testamentet» - betyr jo at testamentet blir gyldig; ikke fare for at det virker som en felle – bortfortolket en begrensning som følger av ordlyden – utvidende tolkning</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I visse tilfeller – har tom. vært utvidende tolkning av straffebud dersom hensynene for utvidende tolkning er sterkt nok – «klassikeren»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1973 s. 433 (Passbåt) – </a:t>
            </a:r>
            <a:r>
              <a:rPr lang="nb-NO" sz="1200" kern="1200" dirty="0" smtClean="0">
                <a:solidFill>
                  <a:schemeClr val="tx1"/>
                </a:solidFill>
                <a:effectLst/>
                <a:latin typeface="+mn-lt"/>
                <a:ea typeface="+mn-ea"/>
                <a:cs typeface="+mn-cs"/>
              </a:rPr>
              <a:t>forbudet i strl. § 422 mot å føre «skip» i beruset tilstand ble tolket utvidende til å omfatte en hurtiggående passbåt</a:t>
            </a:r>
            <a:r>
              <a:rPr lang="nb-NO" sz="1200" b="1" kern="1200" dirty="0" smtClean="0">
                <a:solidFill>
                  <a:schemeClr val="tx1"/>
                </a:solidFill>
                <a:effectLst/>
                <a:latin typeface="+mn-lt"/>
                <a:ea typeface="+mn-ea"/>
                <a:cs typeface="+mn-cs"/>
              </a:rPr>
              <a:t>, jf. også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1966 s. 916 </a:t>
            </a:r>
            <a:r>
              <a:rPr lang="nb-NO" sz="1200" kern="1200" dirty="0" smtClean="0">
                <a:solidFill>
                  <a:schemeClr val="tx1"/>
                </a:solidFill>
                <a:effectLst/>
                <a:latin typeface="+mn-lt"/>
                <a:ea typeface="+mn-ea"/>
                <a:cs typeface="+mn-cs"/>
              </a:rPr>
              <a:t>ang en 25 fots motorsjark med 15-18 hk – klart nok utvidende tolkning i forhold til den alminnelige språklige forståelsen av «skip» - men la vekt på at straffelovrådet </a:t>
            </a:r>
            <a:r>
              <a:rPr lang="nb-NO" sz="1200" kern="1200" dirty="0" err="1" smtClean="0">
                <a:solidFill>
                  <a:schemeClr val="tx1"/>
                </a:solidFill>
                <a:effectLst/>
                <a:latin typeface="+mn-lt"/>
                <a:ea typeface="+mn-ea"/>
                <a:cs typeface="+mn-cs"/>
              </a:rPr>
              <a:t>ifm</a:t>
            </a:r>
            <a:r>
              <a:rPr lang="nb-NO" sz="1200" kern="1200" dirty="0" smtClean="0">
                <a:solidFill>
                  <a:schemeClr val="tx1"/>
                </a:solidFill>
                <a:effectLst/>
                <a:latin typeface="+mn-lt"/>
                <a:ea typeface="+mn-ea"/>
                <a:cs typeface="+mn-cs"/>
              </a:rPr>
              <a:t> innføringen av bestemmelsen i 1963 ikke hadde ville innføre noen legaldefinisjon av ordet «skip», og dermed heller ingen nedre grense, og at det var uttalt at uttrykket skip ville være videre enn dagligspråkets – videre formålet: skape sikkerhet og avverge fare til sjøs – likevel: kommer ikke bort fra at ordet skip i mangel av en legaldefinisjon som inkluderer det ikke vil bli forstått slik at det omfatter en 17 fots passbåt – i dag, etter innstrammingen av Grl. § 96 som følge av EMK art. 7, som beskrevet i Hønsehauk II-dommen, hvoretter man krever at «beskrivelsen i straffebudet må være så klar at det ikke kan være tvil om handlingen omfattes av bestemmelsen» - spørs om Passbåt-dommen kunne vært avsagt i dag – også tilsvarende dommer som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1973 s. 1334 (Passbåt II)</a:t>
            </a:r>
            <a:r>
              <a:rPr lang="nb-NO" sz="1200" kern="1200" dirty="0" smtClean="0">
                <a:solidFill>
                  <a:schemeClr val="tx1"/>
                </a:solidFill>
                <a:effectLst/>
                <a:latin typeface="+mn-lt"/>
                <a:ea typeface="+mn-ea"/>
                <a:cs typeface="+mn-cs"/>
              </a:rPr>
              <a:t>, der en far ble holdt objektivt ansvarlig etter regelen om ansvar for redere i sjøl. § 8 for at sønnen kolliderte med en båt faren eide – langt å trekke uttrykket reder til å omfatte eiere av private passbåter – formålsbetraktninger og de to andre nevnte dommene om strl. § 422 – som sagt: problematisk med den type tolkninger i dag etter innstrammingen av tolkningen av Grl. § 96 </a:t>
            </a:r>
          </a:p>
          <a:p>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(v) Analogisk anvendelse</a:t>
            </a:r>
          </a:p>
          <a:p>
            <a:pPr lvl="0"/>
            <a:r>
              <a:rPr lang="nb-NO" sz="1200" kern="1200" dirty="0" smtClean="0">
                <a:solidFill>
                  <a:schemeClr val="tx1"/>
                </a:solidFill>
                <a:effectLst/>
                <a:latin typeface="+mn-lt"/>
                <a:ea typeface="+mn-ea"/>
                <a:cs typeface="+mn-cs"/>
              </a:rPr>
              <a:t>Nært beslektet med utvidende tolkning – men mens man ved utvidende tolkning utvider lovbestemmelsens anvendelsesområde, bruker man ved analogisk tolkning lovens løsning som argument for at samme regel skal gjelde på et område som loven klart nok ikke regulerer – som Boe skriver: gradsforskjeller her – men like fullt en forskjell – ved analogi: over i ulovfestet rett – analogien er speilbildet av antitesen – vil ofte ha valget mellom å tolke loven antitetisk eller analogisk – Eksempel (fra en tidligere eksamensoppgave; vår 2009): Regelen om rådighetsbegrensningene i el. § 32: Ektefelle kan ikke overdra, pantsette, forpakte bort eller inngå eller si opp en leie- eller fremleieavtale for en eiendom som brukes som felles bolig uten skriftlig samtykke fra den andre ektefellen – Stiftelse av servitutter på eiendommen (i eksamensoppgaven: en parkeringsrett) er ikke nevnt i bestemmelsen – Antitetisk tolkning; kan inngå slike avtaler uten å innhente samtykke – Alternativt: Anvende § 32 analogisk på stiftelse av (visse) servitutter – Ikke berørt i forarbeidene så vidt jeg vet – Bestemmelsens formål samt likhetsbetraktninger står sentralt her</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Klassisk eksempel på forholdet antitese / analogi, og der resultatet nær sagt gir seg selv – Grunnloven § 25: Kongen (dvs. Regjeringen) høyeste befaling over Rikets- land og sjømakt (altså hæren og marinen) – Antitetisk tolkning: Gjelder ikke flyvåpenet; i så fall kan Stortinget organisere den forsvarsgrenen under seg – Alternativ: Grl. § 25 må anvendes analogisk på flyvåpenet – Hva er riktig tolkning? – Analogi – Hvorfor? – Flyvåpenet eksisterte ikke i 1814 – Likhetsbetraktninger taler sterkt for at forsvarets organisering er lik uavhengig av forsvarsgren</a:t>
            </a:r>
          </a:p>
          <a:p>
            <a:r>
              <a:rPr lang="nb-NO" sz="1200" kern="1200" dirty="0" smtClean="0">
                <a:solidFill>
                  <a:schemeClr val="tx1"/>
                </a:solidFill>
                <a:effectLst/>
                <a:latin typeface="+mn-lt"/>
                <a:ea typeface="+mn-ea"/>
                <a:cs typeface="+mn-cs"/>
              </a:rPr>
              <a:t> </a:t>
            </a:r>
          </a:p>
          <a:p>
            <a:pPr lvl="0"/>
            <a:r>
              <a:rPr lang="nb-NO" sz="1200" b="1" kern="1200" dirty="0" smtClean="0">
                <a:solidFill>
                  <a:schemeClr val="tx1"/>
                </a:solidFill>
                <a:effectLst/>
                <a:latin typeface="+mn-lt"/>
                <a:ea typeface="+mn-ea"/>
                <a:cs typeface="+mn-cs"/>
              </a:rPr>
              <a:t>Eksempler for øvrig på at analogi ikke ble godtatt –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1980 s. 243 (</a:t>
            </a:r>
            <a:r>
              <a:rPr lang="nb-NO" sz="1200" b="1" kern="1200" dirty="0" err="1" smtClean="0">
                <a:solidFill>
                  <a:schemeClr val="tx1"/>
                </a:solidFill>
                <a:effectLst/>
                <a:latin typeface="+mn-lt"/>
                <a:ea typeface="+mn-ea"/>
                <a:cs typeface="+mn-cs"/>
              </a:rPr>
              <a:t>Tampax</a:t>
            </a:r>
            <a:r>
              <a:rPr lang="nb-NO" sz="1200" b="1" kern="1200" dirty="0" smtClean="0">
                <a:solidFill>
                  <a:schemeClr val="tx1"/>
                </a:solidFill>
                <a:effectLst/>
                <a:latin typeface="+mn-lt"/>
                <a:ea typeface="+mn-ea"/>
                <a:cs typeface="+mn-cs"/>
              </a:rPr>
              <a:t>) og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2014 s. 118 (</a:t>
            </a:r>
            <a:r>
              <a:rPr lang="nb-NO" sz="1200" b="1" kern="1200" dirty="0" err="1" smtClean="0">
                <a:solidFill>
                  <a:schemeClr val="tx1"/>
                </a:solidFill>
                <a:effectLst/>
                <a:latin typeface="+mn-lt"/>
                <a:ea typeface="+mn-ea"/>
                <a:cs typeface="+mn-cs"/>
              </a:rPr>
              <a:t>Webasto</a:t>
            </a:r>
            <a:r>
              <a:rPr lang="nb-NO" sz="1200" b="1" kern="1200" dirty="0" smtClean="0">
                <a:solidFill>
                  <a:schemeClr val="tx1"/>
                </a:solidFill>
                <a:effectLst/>
                <a:latin typeface="+mn-lt"/>
                <a:ea typeface="+mn-ea"/>
                <a:cs typeface="+mn-cs"/>
              </a:rPr>
              <a:t>); </a:t>
            </a:r>
            <a:r>
              <a:rPr lang="nb-NO" sz="1200" kern="1200" dirty="0" smtClean="0">
                <a:solidFill>
                  <a:schemeClr val="tx1"/>
                </a:solidFill>
                <a:effectLst/>
                <a:latin typeface="+mn-lt"/>
                <a:ea typeface="+mn-ea"/>
                <a:cs typeface="+mn-cs"/>
              </a:rPr>
              <a:t>reglene om sluttvederlag for handelsagenter (opptrer for selgers regning og risiko) ble ikke anvendt analogisk for eneforhandlere (opptrer på egen regning og risiko) – i den første dommen bl.a. vist til at det hadde vært omtvistet om det burde gjelde regler om sluttvederlag for </a:t>
            </a:r>
            <a:r>
              <a:rPr lang="nb-NO" sz="1200" kern="1200" dirty="0" err="1" smtClean="0">
                <a:solidFill>
                  <a:schemeClr val="tx1"/>
                </a:solidFill>
                <a:effectLst/>
                <a:latin typeface="+mn-lt"/>
                <a:ea typeface="+mn-ea"/>
                <a:cs typeface="+mn-cs"/>
              </a:rPr>
              <a:t>enforhandlere</a:t>
            </a:r>
            <a:r>
              <a:rPr lang="nb-NO" sz="1200" kern="1200" dirty="0" smtClean="0">
                <a:solidFill>
                  <a:schemeClr val="tx1"/>
                </a:solidFill>
                <a:effectLst/>
                <a:latin typeface="+mn-lt"/>
                <a:ea typeface="+mn-ea"/>
                <a:cs typeface="+mn-cs"/>
              </a:rPr>
              <a:t> – videre: et vernebehov for agenter (som står i et annet avhengighetsforhold til leverandøren enn eneforhandleren) – utvikling internasjonalt om sterkere vern av agenter; ikke tilsvarende for </a:t>
            </a:r>
            <a:r>
              <a:rPr lang="nb-NO" sz="1200" kern="1200" dirty="0" err="1" smtClean="0">
                <a:solidFill>
                  <a:schemeClr val="tx1"/>
                </a:solidFill>
                <a:effectLst/>
                <a:latin typeface="+mn-lt"/>
                <a:ea typeface="+mn-ea"/>
                <a:cs typeface="+mn-cs"/>
              </a:rPr>
              <a:t>enerforhandlere</a:t>
            </a:r>
            <a:r>
              <a:rPr lang="nb-NO" sz="1200" kern="1200" dirty="0" smtClean="0">
                <a:solidFill>
                  <a:schemeClr val="tx1"/>
                </a:solidFill>
                <a:effectLst/>
                <a:latin typeface="+mn-lt"/>
                <a:ea typeface="+mn-ea"/>
                <a:cs typeface="+mn-cs"/>
              </a:rPr>
              <a:t> – understreket den positivrettslige reguleringen – </a:t>
            </a:r>
            <a:r>
              <a:rPr lang="nb-NO" sz="1200" kern="1200" dirty="0" err="1" smtClean="0">
                <a:solidFill>
                  <a:schemeClr val="tx1"/>
                </a:solidFill>
                <a:effectLst/>
                <a:latin typeface="+mn-lt"/>
                <a:ea typeface="+mn-ea"/>
                <a:cs typeface="+mn-cs"/>
              </a:rPr>
              <a:t>mao</a:t>
            </a:r>
            <a:r>
              <a:rPr lang="nb-NO" sz="1200" kern="1200" dirty="0" smtClean="0">
                <a:solidFill>
                  <a:schemeClr val="tx1"/>
                </a:solidFill>
                <a:effectLst/>
                <a:latin typeface="+mn-lt"/>
                <a:ea typeface="+mn-ea"/>
                <a:cs typeface="+mn-cs"/>
              </a:rPr>
              <a:t>: ikke tilstrekkelige likheter til analogier – i 2014-dommen etter at det er kommet nye regler om handelsagenter basert på EU-direktiv og spørsmålet har vært debattert enda mer; ingen rettsutvikling som tilsa at spørsmålet stilte seg annerledes i dag</a:t>
            </a:r>
          </a:p>
          <a:p>
            <a:endParaRPr lang="nb-NO" sz="1200" kern="1200" dirty="0" smtClean="0">
              <a:solidFill>
                <a:schemeClr val="tx1"/>
              </a:solidFill>
              <a:effectLst/>
              <a:latin typeface="+mn-lt"/>
              <a:ea typeface="+mn-ea"/>
              <a:cs typeface="+mn-cs"/>
            </a:endParaRP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Altså: Analogi kan tenkes der det har støtte i lovforarbeidene (og selvsagt tidligere rettspraksis), lovformålet for øvrig, og ikke minst likhetsbetraktninger – Men vurderingene av om tilfellet er likt kan variere avhengig av </a:t>
            </a:r>
            <a:r>
              <a:rPr lang="nb-NO" sz="1200" kern="1200" dirty="0" err="1" smtClean="0">
                <a:solidFill>
                  <a:schemeClr val="tx1"/>
                </a:solidFill>
                <a:effectLst/>
                <a:latin typeface="+mn-lt"/>
                <a:ea typeface="+mn-ea"/>
                <a:cs typeface="+mn-cs"/>
              </a:rPr>
              <a:t>rettsanvenderen</a:t>
            </a:r>
            <a:r>
              <a:rPr lang="nb-NO" sz="1200" kern="1200" dirty="0" smtClean="0">
                <a:solidFill>
                  <a:schemeClr val="tx1"/>
                </a:solidFill>
                <a:effectLst/>
                <a:latin typeface="+mn-lt"/>
                <a:ea typeface="+mn-ea"/>
                <a:cs typeface="+mn-cs"/>
              </a:rPr>
              <a:t> (dommeren), jf. f.eks. </a:t>
            </a:r>
            <a:r>
              <a:rPr lang="nb-NO" sz="1200" kern="1200" dirty="0" err="1" smtClean="0">
                <a:solidFill>
                  <a:schemeClr val="tx1"/>
                </a:solidFill>
                <a:effectLst/>
                <a:latin typeface="+mn-lt"/>
                <a:ea typeface="+mn-ea"/>
                <a:cs typeface="+mn-cs"/>
              </a:rPr>
              <a:t>Rt</a:t>
            </a:r>
            <a:r>
              <a:rPr lang="nb-NO" sz="1200" kern="1200" dirty="0" smtClean="0">
                <a:solidFill>
                  <a:schemeClr val="tx1"/>
                </a:solidFill>
                <a:effectLst/>
                <a:latin typeface="+mn-lt"/>
                <a:ea typeface="+mn-ea"/>
                <a:cs typeface="+mn-cs"/>
              </a:rPr>
              <a:t>. 1980 s. 243 der det var dissens – </a:t>
            </a:r>
            <a:r>
              <a:rPr lang="nb-NO" sz="1200" kern="1200" dirty="0" err="1" smtClean="0">
                <a:solidFill>
                  <a:schemeClr val="tx1"/>
                </a:solidFill>
                <a:effectLst/>
                <a:latin typeface="+mn-lt"/>
                <a:ea typeface="+mn-ea"/>
                <a:cs typeface="+mn-cs"/>
              </a:rPr>
              <a:t>pdas</a:t>
            </a:r>
            <a:r>
              <a:rPr lang="nb-NO" sz="1200" kern="1200" dirty="0" smtClean="0">
                <a:solidFill>
                  <a:schemeClr val="tx1"/>
                </a:solidFill>
                <a:effectLst/>
                <a:latin typeface="+mn-lt"/>
                <a:ea typeface="+mn-ea"/>
                <a:cs typeface="+mn-cs"/>
              </a:rPr>
              <a:t>.: Når HR først har tatt et standpunkt (om analogien), har den som før nevnt en tendens til å holde fast ved det, jf. </a:t>
            </a:r>
            <a:r>
              <a:rPr lang="nb-NO" sz="1200" kern="1200" dirty="0" err="1" smtClean="0">
                <a:solidFill>
                  <a:schemeClr val="tx1"/>
                </a:solidFill>
                <a:effectLst/>
                <a:latin typeface="+mn-lt"/>
                <a:ea typeface="+mn-ea"/>
                <a:cs typeface="+mn-cs"/>
              </a:rPr>
              <a:t>Rt</a:t>
            </a:r>
            <a:r>
              <a:rPr lang="nb-NO" sz="1200" kern="1200" dirty="0" smtClean="0">
                <a:solidFill>
                  <a:schemeClr val="tx1"/>
                </a:solidFill>
                <a:effectLst/>
                <a:latin typeface="+mn-lt"/>
                <a:ea typeface="+mn-ea"/>
                <a:cs typeface="+mn-cs"/>
              </a:rPr>
              <a:t>. 2014 s. 118 (</a:t>
            </a:r>
            <a:r>
              <a:rPr lang="nb-NO" sz="1200" kern="1200" dirty="0" err="1" smtClean="0">
                <a:solidFill>
                  <a:schemeClr val="tx1"/>
                </a:solidFill>
                <a:effectLst/>
                <a:latin typeface="+mn-lt"/>
                <a:ea typeface="+mn-ea"/>
                <a:cs typeface="+mn-cs"/>
              </a:rPr>
              <a:t>Webasto</a:t>
            </a:r>
            <a:r>
              <a:rPr lang="nb-NO" sz="1200" kern="1200" dirty="0" smtClean="0">
                <a:solidFill>
                  <a:schemeClr val="tx1"/>
                </a:solidFill>
                <a:effectLst/>
                <a:latin typeface="+mn-lt"/>
                <a:ea typeface="+mn-ea"/>
                <a:cs typeface="+mn-cs"/>
              </a:rPr>
              <a:t>)</a:t>
            </a:r>
          </a:p>
          <a:p>
            <a:pPr lvl="0"/>
            <a:endParaRPr lang="nb-NO" sz="1200" kern="1200" dirty="0" smtClean="0">
              <a:solidFill>
                <a:schemeClr val="tx1"/>
              </a:solidFill>
              <a:effectLst/>
              <a:latin typeface="+mn-lt"/>
              <a:ea typeface="+mn-ea"/>
              <a:cs typeface="+mn-cs"/>
            </a:endParaRPr>
          </a:p>
          <a:p>
            <a:pPr lvl="0"/>
            <a:r>
              <a:rPr lang="nb-NO" sz="1200" kern="1200" dirty="0" smtClean="0">
                <a:solidFill>
                  <a:schemeClr val="tx1"/>
                </a:solidFill>
                <a:effectLst/>
                <a:latin typeface="+mn-lt"/>
                <a:ea typeface="+mn-ea"/>
                <a:cs typeface="+mn-cs"/>
              </a:rPr>
              <a:t>(iii) Antitetisk tolkning – Motsetningsslutning (merk Boes avvikende terminologi) – Loven sier en positiv ting – Hvis … så – Antitesen vil innebære: Hvis ikke … så ikke – Typiske eksempel: </a:t>
            </a:r>
            <a:r>
              <a:rPr lang="nb-NO" sz="1200" b="1" kern="1200" dirty="0" smtClean="0">
                <a:solidFill>
                  <a:schemeClr val="tx1"/>
                </a:solidFill>
                <a:effectLst/>
                <a:latin typeface="+mn-lt"/>
                <a:ea typeface="+mn-ea"/>
                <a:cs typeface="+mn-cs"/>
              </a:rPr>
              <a:t>Eksempel: Vergemålsloven § 2 tredje ledd. </a:t>
            </a:r>
            <a:r>
              <a:rPr lang="nb-NO" sz="1200" kern="1200" dirty="0" smtClean="0">
                <a:solidFill>
                  <a:schemeClr val="tx1"/>
                </a:solidFill>
                <a:effectLst/>
                <a:latin typeface="+mn-lt"/>
                <a:ea typeface="+mn-ea"/>
                <a:cs typeface="+mn-cs"/>
              </a:rPr>
              <a:t>Med myndige personer menes personer som har fylt 18  Antitesen: Hvis ikke fylt 18: Ikke myndig (under vergemål, jf. første ledd)</a:t>
            </a:r>
          </a:p>
          <a:p>
            <a:r>
              <a:rPr lang="nb-NO" sz="1200" kern="1200" dirty="0" smtClean="0">
                <a:solidFill>
                  <a:schemeClr val="tx1"/>
                </a:solidFill>
                <a:effectLst/>
                <a:latin typeface="+mn-lt"/>
                <a:ea typeface="+mn-ea"/>
                <a:cs typeface="+mn-cs"/>
              </a:rPr>
              <a:t> </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Strengt tatt: Lovens ordlyd kan gi grunnlag for både antitese og ikke antitese – Sier bare det positive – Men noen antiteser er så opplagte at de også må sies å følge av ordlyden, som eksemplet med vergemålsloven – </a:t>
            </a:r>
            <a:r>
              <a:rPr lang="nb-NO" sz="1200" b="1" kern="1200" dirty="0" smtClean="0">
                <a:solidFill>
                  <a:schemeClr val="tx1"/>
                </a:solidFill>
                <a:effectLst/>
                <a:latin typeface="+mn-lt"/>
                <a:ea typeface="+mn-ea"/>
                <a:cs typeface="+mn-cs"/>
              </a:rPr>
              <a:t>Annet eksempel – Hevdslova § 2 (hevdstiden): </a:t>
            </a:r>
            <a:r>
              <a:rPr lang="nb-NO" sz="1200" kern="1200" dirty="0" smtClean="0">
                <a:solidFill>
                  <a:schemeClr val="tx1"/>
                </a:solidFill>
                <a:effectLst/>
                <a:latin typeface="+mn-lt"/>
                <a:ea typeface="+mn-ea"/>
                <a:cs typeface="+mn-cs"/>
              </a:rPr>
              <a:t>Den som har en ting som sin egen i 20 år i sammenheng, hevder eiendomsrett – Opplagt slutning: Den som har hatt tingen i kortere tid, hevder ikke eiendomsrett (men må ses i sammenheng med annet ledd som gir en kortere hevdstid for løsøre og verdipapir; og uttrykket «eiendomsrett» kan ikke tolkes antitetisk for bestemmelsen anvendes også på bruksrettigheter, jf. </a:t>
            </a:r>
            <a:r>
              <a:rPr lang="nb-NO" sz="1200" kern="1200" dirty="0" err="1" smtClean="0">
                <a:solidFill>
                  <a:schemeClr val="tx1"/>
                </a:solidFill>
                <a:effectLst/>
                <a:latin typeface="+mn-lt"/>
                <a:ea typeface="+mn-ea"/>
                <a:cs typeface="+mn-cs"/>
              </a:rPr>
              <a:t>hevdsl</a:t>
            </a:r>
            <a:r>
              <a:rPr lang="nb-NO" sz="1200" kern="1200" dirty="0" smtClean="0">
                <a:solidFill>
                  <a:schemeClr val="tx1"/>
                </a:solidFill>
                <a:effectLst/>
                <a:latin typeface="+mn-lt"/>
                <a:ea typeface="+mn-ea"/>
                <a:cs typeface="+mn-cs"/>
              </a:rPr>
              <a:t>. § 7)</a:t>
            </a:r>
          </a:p>
          <a:p>
            <a:r>
              <a:rPr lang="nb-NO" sz="1200" kern="1200" dirty="0" smtClean="0">
                <a:solidFill>
                  <a:schemeClr val="tx1"/>
                </a:solidFill>
                <a:effectLst/>
                <a:latin typeface="+mn-lt"/>
                <a:ea typeface="+mn-ea"/>
                <a:cs typeface="+mn-cs"/>
              </a:rPr>
              <a:t> </a:t>
            </a:r>
          </a:p>
          <a:p>
            <a:pPr lvl="0"/>
            <a:r>
              <a:rPr lang="nb-NO" sz="1200" kern="1200" dirty="0" smtClean="0">
                <a:solidFill>
                  <a:schemeClr val="tx1"/>
                </a:solidFill>
                <a:effectLst/>
                <a:latin typeface="+mn-lt"/>
                <a:ea typeface="+mn-ea"/>
                <a:cs typeface="+mn-cs"/>
              </a:rPr>
              <a:t>Ut over de opplagte tilfellene – Øvrige rettskilder vil kunne trekkes inn ved spørsmålet om loven skal tolkes antitetisk eller ikke </a:t>
            </a:r>
            <a:r>
              <a:rPr lang="nb-NO" sz="1200" kern="1200" smtClean="0">
                <a:solidFill>
                  <a:schemeClr val="tx1"/>
                </a:solidFill>
                <a:effectLst/>
                <a:latin typeface="+mn-lt"/>
                <a:ea typeface="+mn-ea"/>
                <a:cs typeface="+mn-cs"/>
              </a:rPr>
              <a:t>– </a:t>
            </a:r>
            <a:r>
              <a:rPr lang="nb-NO" sz="1200" b="1" kern="1200" smtClean="0">
                <a:solidFill>
                  <a:schemeClr val="tx1"/>
                </a:solidFill>
                <a:effectLst/>
                <a:latin typeface="+mn-lt"/>
                <a:ea typeface="+mn-ea"/>
                <a:cs typeface="+mn-cs"/>
              </a:rPr>
              <a:t>Eksempel </a:t>
            </a:r>
            <a:r>
              <a:rPr lang="nb-NO" sz="1200" b="1" kern="1200" dirty="0" smtClean="0">
                <a:solidFill>
                  <a:schemeClr val="tx1"/>
                </a:solidFill>
                <a:effectLst/>
                <a:latin typeface="+mn-lt"/>
                <a:ea typeface="+mn-ea"/>
                <a:cs typeface="+mn-cs"/>
              </a:rPr>
              <a:t>(nevnt av Andenæs s. 38): </a:t>
            </a:r>
            <a:r>
              <a:rPr lang="nb-NO" sz="1200" b="1" kern="1200" dirty="0" err="1" smtClean="0">
                <a:solidFill>
                  <a:schemeClr val="tx1"/>
                </a:solidFill>
                <a:effectLst/>
                <a:latin typeface="+mn-lt"/>
                <a:ea typeface="+mn-ea"/>
                <a:cs typeface="+mn-cs"/>
              </a:rPr>
              <a:t>Rt</a:t>
            </a:r>
            <a:r>
              <a:rPr lang="nb-NO" sz="1200" b="1" kern="1200" dirty="0" smtClean="0">
                <a:solidFill>
                  <a:schemeClr val="tx1"/>
                </a:solidFill>
                <a:effectLst/>
                <a:latin typeface="+mn-lt"/>
                <a:ea typeface="+mn-ea"/>
                <a:cs typeface="+mn-cs"/>
              </a:rPr>
              <a:t>. 1998 s. 774 (Videospiller)</a:t>
            </a:r>
            <a:r>
              <a:rPr lang="nb-NO" sz="1200" kern="1200" dirty="0" smtClean="0">
                <a:solidFill>
                  <a:schemeClr val="tx1"/>
                </a:solidFill>
                <a:effectLst/>
                <a:latin typeface="+mn-lt"/>
                <a:ea typeface="+mn-ea"/>
                <a:cs typeface="+mn-cs"/>
              </a:rPr>
              <a:t> – Spørsmål om videospiller hadde mangel ved at IR-mottakeren som fanger opp signaler fra fjernkontrollen ikke virket – </a:t>
            </a:r>
            <a:r>
              <a:rPr lang="nb-NO" sz="1200" kern="1200" dirty="0" err="1" smtClean="0">
                <a:solidFill>
                  <a:schemeClr val="tx1"/>
                </a:solidFill>
                <a:effectLst/>
                <a:latin typeface="+mn-lt"/>
                <a:ea typeface="+mn-ea"/>
                <a:cs typeface="+mn-cs"/>
              </a:rPr>
              <a:t>mangelsdefinisjonen</a:t>
            </a:r>
            <a:r>
              <a:rPr lang="nb-NO" sz="1200" kern="1200" dirty="0" smtClean="0">
                <a:solidFill>
                  <a:schemeClr val="tx1"/>
                </a:solidFill>
                <a:effectLst/>
                <a:latin typeface="+mn-lt"/>
                <a:ea typeface="+mn-ea"/>
                <a:cs typeface="+mn-cs"/>
              </a:rPr>
              <a:t> i § 17 passet ikke helt i en situasjon der egenskapene viste seg såpass sent (3 ½ år) – Men: definisjonen var ikke uttømmende, men måtte suppleres med rettspraksis, alminnelige rettsgrunnsetninger og teori – ikke antitese –</a:t>
            </a:r>
          </a:p>
          <a:p>
            <a:pPr lvl="0"/>
            <a:r>
              <a:rPr lang="nb-NO" sz="1200" b="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endParaRPr lang="nb-NO" sz="1200" kern="1200" dirty="0" smtClean="0">
              <a:solidFill>
                <a:schemeClr val="tx1"/>
              </a:solidFill>
              <a:effectLst/>
              <a:latin typeface="+mn-lt"/>
              <a:ea typeface="+mn-ea"/>
              <a:cs typeface="+mn-cs"/>
            </a:endParaRPr>
          </a:p>
          <a:p>
            <a:endParaRPr lang="nb-NO" dirty="0"/>
          </a:p>
        </p:txBody>
      </p:sp>
    </p:spTree>
    <p:extLst>
      <p:ext uri="{BB962C8B-B14F-4D97-AF65-F5344CB8AC3E}">
        <p14:creationId xmlns:p14="http://schemas.microsoft.com/office/powerpoint/2010/main" val="16922582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24258435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4200083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81213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0697298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712583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733297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nb-NO" dirty="0" smtClean="0"/>
              <a:t>Anvendelse</a:t>
            </a:r>
            <a:r>
              <a:rPr lang="nb-NO" baseline="0" dirty="0" smtClean="0"/>
              <a:t> av reglene på faktum.</a:t>
            </a:r>
          </a:p>
          <a:p>
            <a:pPr marL="228600" indent="-228600">
              <a:buAutoNum type="arabicParenBoth"/>
            </a:pPr>
            <a:r>
              <a:rPr lang="nb-NO" dirty="0" smtClean="0"/>
              <a:t>Uttrykk fra Bekkedal/Farsethås.</a:t>
            </a:r>
            <a:r>
              <a:rPr lang="nb-NO" baseline="0" dirty="0" smtClean="0"/>
              <a:t> </a:t>
            </a:r>
            <a:r>
              <a:rPr lang="nb-NO" dirty="0" smtClean="0"/>
              <a:t>Minimal subsumsjon: Når resultatet i faktum mer eller mindre skjer automatisk etter man er ferdig med tolkningen. Omfattende subsumsjon: Når sakene </a:t>
            </a:r>
            <a:r>
              <a:rPr lang="nb-NO" sz="1200" b="0" i="0" u="none" strike="noStrike" kern="1200" dirty="0" smtClean="0">
                <a:solidFill>
                  <a:schemeClr val="tx1"/>
                </a:solidFill>
                <a:effectLst/>
                <a:latin typeface="+mn-lt"/>
                <a:ea typeface="+mn-ea"/>
                <a:cs typeface="+mn-cs"/>
              </a:rPr>
              <a:t>reiser </a:t>
            </a:r>
            <a:r>
              <a:rPr lang="nb-NO" sz="1200" b="0" i="1" u="none" strike="noStrike" kern="1200" dirty="0" smtClean="0">
                <a:solidFill>
                  <a:schemeClr val="tx1"/>
                </a:solidFill>
                <a:effectLst/>
                <a:latin typeface="+mn-lt"/>
                <a:ea typeface="+mn-ea"/>
                <a:cs typeface="+mn-cs"/>
              </a:rPr>
              <a:t>både</a:t>
            </a:r>
            <a:r>
              <a:rPr lang="nb-NO" sz="1200" b="0" i="0" u="none" strike="noStrike" kern="1200" dirty="0" smtClean="0">
                <a:solidFill>
                  <a:schemeClr val="tx1"/>
                </a:solidFill>
                <a:effectLst/>
                <a:latin typeface="+mn-lt"/>
                <a:ea typeface="+mn-ea"/>
                <a:cs typeface="+mn-cs"/>
              </a:rPr>
              <a:t> spørsmål om hvordan de generelle rettslige utgangspunktene er å forstå og om hvordan disse utgangspunktene skal anvendes på det konkrete tilfellet. Her</a:t>
            </a:r>
            <a:r>
              <a:rPr lang="nb-NO" sz="1200" b="0" i="0" u="none" strike="noStrike" kern="1200" baseline="0" dirty="0" smtClean="0">
                <a:solidFill>
                  <a:schemeClr val="tx1"/>
                </a:solidFill>
                <a:effectLst/>
                <a:latin typeface="+mn-lt"/>
                <a:ea typeface="+mn-ea"/>
                <a:cs typeface="+mn-cs"/>
              </a:rPr>
              <a:t> kan også subsumsjonen skje etter at man er ferdig med tolkningen (f.eks. «vederlagsdommene»), men det hender ikke så sjelden at det skjer vekselvis (ofte det dere gjør i praktikumsoppgaver, og skal også se noen eksempler på det).</a:t>
            </a:r>
          </a:p>
          <a:p>
            <a:pPr marL="228600" indent="-228600">
              <a:buAutoNum type="arabicParenBoth"/>
            </a:pPr>
            <a:r>
              <a:rPr lang="nb-NO" sz="1200" b="0" i="0" u="none" strike="noStrike" kern="1200" baseline="0" dirty="0" smtClean="0">
                <a:solidFill>
                  <a:schemeClr val="tx1"/>
                </a:solidFill>
                <a:effectLst/>
                <a:latin typeface="+mn-lt"/>
                <a:ea typeface="+mn-ea"/>
                <a:cs typeface="+mn-cs"/>
              </a:rPr>
              <a:t>Også fra Bekkedal/Farsethås. Tolkningstunge vurderinger: Der </a:t>
            </a:r>
            <a:r>
              <a:rPr lang="nb-NO" sz="1200" b="0" i="0" u="none" strike="noStrike" kern="1200" dirty="0" smtClean="0">
                <a:solidFill>
                  <a:schemeClr val="tx1"/>
                </a:solidFill>
                <a:effectLst/>
                <a:latin typeface="+mn-lt"/>
                <a:ea typeface="+mn-ea"/>
                <a:cs typeface="+mn-cs"/>
              </a:rPr>
              <a:t>rettsspørsmålene først og fremst er spørsmål om hvordan det rettslige kildematerialet er å forstå. Der vurderingstemaet først og fremst</a:t>
            </a:r>
            <a:r>
              <a:rPr lang="nb-NO" sz="1200" b="0" i="0" u="none" strike="noStrike" kern="1200" baseline="0" dirty="0" smtClean="0">
                <a:solidFill>
                  <a:schemeClr val="tx1"/>
                </a:solidFill>
                <a:effectLst/>
                <a:latin typeface="+mn-lt"/>
                <a:ea typeface="+mn-ea"/>
                <a:cs typeface="+mn-cs"/>
              </a:rPr>
              <a:t> er</a:t>
            </a:r>
            <a:r>
              <a:rPr lang="nb-NO" sz="1200" b="0" i="0" u="none" strike="noStrike" kern="1200" dirty="0" smtClean="0">
                <a:solidFill>
                  <a:schemeClr val="tx1"/>
                </a:solidFill>
                <a:effectLst/>
                <a:latin typeface="+mn-lt"/>
                <a:ea typeface="+mn-ea"/>
                <a:cs typeface="+mn-cs"/>
              </a:rPr>
              <a:t> spørsmål om hvordan det rettslige utgangspunktet best kan anvendes i den konkrete saken</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4</a:t>
            </a:fld>
            <a:endParaRPr lang="en-US"/>
          </a:p>
        </p:txBody>
      </p:sp>
    </p:spTree>
    <p:extLst>
      <p:ext uri="{BB962C8B-B14F-4D97-AF65-F5344CB8AC3E}">
        <p14:creationId xmlns:p14="http://schemas.microsoft.com/office/powerpoint/2010/main" val="240763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518726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6</a:t>
            </a:fld>
            <a:endParaRPr lang="en-US"/>
          </a:p>
        </p:txBody>
      </p:sp>
    </p:spTree>
    <p:extLst>
      <p:ext uri="{BB962C8B-B14F-4D97-AF65-F5344CB8AC3E}">
        <p14:creationId xmlns:p14="http://schemas.microsoft.com/office/powerpoint/2010/main" val="2999848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7</a:t>
            </a:fld>
            <a:endParaRPr lang="en-US"/>
          </a:p>
        </p:txBody>
      </p:sp>
    </p:spTree>
    <p:extLst>
      <p:ext uri="{BB962C8B-B14F-4D97-AF65-F5344CB8AC3E}">
        <p14:creationId xmlns:p14="http://schemas.microsoft.com/office/powerpoint/2010/main" val="1340197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err="1" smtClean="0"/>
              <a:t>Furumoa</a:t>
            </a:r>
            <a:r>
              <a:rPr lang="nb-NO" dirty="0" smtClean="0"/>
              <a:t>-dommen: Avstand på 65 meter til strandsonens</a:t>
            </a:r>
            <a:r>
              <a:rPr lang="nb-NO" baseline="0" dirty="0" smtClean="0"/>
              <a:t> begynnelse.</a:t>
            </a:r>
          </a:p>
          <a:p>
            <a:endParaRPr lang="nb-NO" baseline="0" dirty="0" smtClean="0"/>
          </a:p>
          <a:p>
            <a:r>
              <a:rPr lang="nb-NO" baseline="0" dirty="0" smtClean="0"/>
              <a:t>Hvaler-dommen: Stien gir 20 meter fra husene med 4 meters høydeforskjell.</a:t>
            </a:r>
          </a:p>
          <a:p>
            <a:endParaRPr lang="nb-NO" baseline="0" dirty="0" smtClean="0"/>
          </a:p>
          <a:p>
            <a:r>
              <a:rPr lang="nb-NO" baseline="0" dirty="0" err="1" smtClean="0"/>
              <a:t>Kongsbakke</a:t>
            </a:r>
            <a:r>
              <a:rPr lang="nb-NO" baseline="0" dirty="0" smtClean="0"/>
              <a:t>-dommen: Stien gikk mellom hyttene på eiendommen.</a:t>
            </a:r>
          </a:p>
          <a:p>
            <a:endParaRPr lang="nb-NO" baseline="0" dirty="0" smtClean="0"/>
          </a:p>
          <a:p>
            <a:r>
              <a:rPr lang="nb-NO" baseline="0" dirty="0" smtClean="0"/>
              <a:t>Nesodden-dommen: Sti 5,5 meter fra det ene hjørnet på huset, men med 4-5 meters høydeforskjell.</a:t>
            </a:r>
            <a:endParaRPr lang="nb-NO" dirty="0"/>
          </a:p>
        </p:txBody>
      </p:sp>
      <p:sp>
        <p:nvSpPr>
          <p:cNvPr id="4" name="Slide Number Placeholder 3"/>
          <p:cNvSpPr>
            <a:spLocks noGrp="1"/>
          </p:cNvSpPr>
          <p:nvPr>
            <p:ph type="sldNum" sz="quarter" idx="10"/>
          </p:nvPr>
        </p:nvSpPr>
        <p:spPr/>
        <p:txBody>
          <a:bodyPr/>
          <a:lstStyle/>
          <a:p>
            <a:fld id="{1EB1EEC1-09F0-864A-BD46-CA900E3347CC}" type="slidenum">
              <a:rPr lang="en-US" smtClean="0"/>
              <a:t>8</a:t>
            </a:fld>
            <a:endParaRPr lang="en-US"/>
          </a:p>
        </p:txBody>
      </p:sp>
    </p:spTree>
    <p:extLst>
      <p:ext uri="{BB962C8B-B14F-4D97-AF65-F5344CB8AC3E}">
        <p14:creationId xmlns:p14="http://schemas.microsoft.com/office/powerpoint/2010/main" val="1179033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1EB1EEC1-09F0-864A-BD46-CA900E3347CC}" type="slidenum">
              <a:rPr lang="en-US" smtClean="0"/>
              <a:t>9</a:t>
            </a:fld>
            <a:endParaRPr lang="en-US"/>
          </a:p>
        </p:txBody>
      </p:sp>
    </p:spTree>
    <p:extLst>
      <p:ext uri="{BB962C8B-B14F-4D97-AF65-F5344CB8AC3E}">
        <p14:creationId xmlns:p14="http://schemas.microsoft.com/office/powerpoint/2010/main" val="1969435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b-N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489971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51405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3535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727200" y="2362200"/>
            <a:ext cx="97536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727200" y="3048000"/>
            <a:ext cx="97536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1320800" y="1981200"/>
            <a:ext cx="5029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553200" y="1981200"/>
            <a:ext cx="5029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609602" y="15240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4106358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0" y="838200"/>
            <a:ext cx="256540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1320800" y="838200"/>
            <a:ext cx="74930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nb-NO"/>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22378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4003099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nb-NO"/>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202561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77181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93272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1095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b-NO"/>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F2D0A27-4C01-42AB-B64D-CC3004506035}" type="slidenum">
              <a:rPr lang="nb-NO" smtClean="0"/>
              <a:t>‹#›</a:t>
            </a:fld>
            <a:endParaRPr lang="nb-NO"/>
          </a:p>
        </p:txBody>
      </p:sp>
    </p:spTree>
    <p:extLst>
      <p:ext uri="{BB962C8B-B14F-4D97-AF65-F5344CB8AC3E}">
        <p14:creationId xmlns:p14="http://schemas.microsoft.com/office/powerpoint/2010/main" val="3876294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D0A27-4C01-42AB-B64D-CC3004506035}" type="slidenum">
              <a:rPr lang="nb-NO" smtClean="0"/>
              <a:t>‹#›</a:t>
            </a:fld>
            <a:endParaRPr lang="nb-NO"/>
          </a:p>
        </p:txBody>
      </p:sp>
    </p:spTree>
    <p:extLst>
      <p:ext uri="{BB962C8B-B14F-4D97-AF65-F5344CB8AC3E}">
        <p14:creationId xmlns:p14="http://schemas.microsoft.com/office/powerpoint/2010/main" val="624345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320800" y="838200"/>
            <a:ext cx="1026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1320800" y="1981200"/>
            <a:ext cx="10261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eaLnBrk="0" fontAlgn="base" hangingPunct="0">
              <a:spcBef>
                <a:spcPct val="0"/>
              </a:spcBef>
              <a:spcAft>
                <a:spcPct val="0"/>
              </a:spcAft>
              <a:defRPr/>
            </a:pPr>
            <a:endParaRPr lang="nb-NO">
              <a:solidFill>
                <a:srgbClr val="000000">
                  <a:tint val="75000"/>
                </a:srgbClr>
              </a:solidFill>
              <a:latin typeface="Arial" charset="0"/>
              <a:ea typeface="ヒラギノ角ゴ Pro W3" charset="-128"/>
              <a:cs typeface="ヒラギノ角ゴ Pro W3" charset="-128"/>
            </a:endParaRPr>
          </a:p>
        </p:txBody>
      </p:sp>
      <p:sp>
        <p:nvSpPr>
          <p:cNvPr id="9" name="Slide Number Placeholder 8"/>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eaLnBrk="0" fontAlgn="base" hangingPunct="0">
              <a:spcBef>
                <a:spcPct val="0"/>
              </a:spcBef>
              <a:spcAft>
                <a:spcPct val="0"/>
              </a:spcAft>
              <a:defRPr/>
            </a:pPr>
            <a:fld id="{48BA70D8-7E08-8944-871A-C534CCC04867}" type="slidenum">
              <a:rPr lang="nb-NO">
                <a:solidFill>
                  <a:srgbClr val="000000">
                    <a:tint val="75000"/>
                  </a:srgbClr>
                </a:solidFill>
                <a:latin typeface="Arial" charset="0"/>
                <a:ea typeface="ヒラギノ角ゴ Pro W3" charset="-128"/>
                <a:cs typeface="ヒラギノ角ゴ Pro W3" charset="-128"/>
              </a:rPr>
              <a:pPr eaLnBrk="0" fontAlgn="base" hangingPunct="0">
                <a:spcBef>
                  <a:spcPct val="0"/>
                </a:spcBef>
                <a:spcAft>
                  <a:spcPct val="0"/>
                </a:spcAft>
                <a:defRPr/>
              </a:pPr>
              <a:t>‹#›</a:t>
            </a:fld>
            <a:endParaRPr lang="nb-NO" dirty="0">
              <a:solidFill>
                <a:srgbClr val="000000">
                  <a:tint val="75000"/>
                </a:srgbClr>
              </a:solidFill>
              <a:latin typeface="Arial" charset="0"/>
              <a:ea typeface="ヒラギノ角ゴ Pro W3" charset="-128"/>
              <a:cs typeface="ヒラギノ角ゴ Pro W3" charset="-128"/>
            </a:endParaRPr>
          </a:p>
        </p:txBody>
      </p:sp>
      <p:sp>
        <p:nvSpPr>
          <p:cNvPr id="10" name="Date Placeholder 9"/>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eaLnBrk="0" fontAlgn="base" hangingPunct="0">
              <a:spcBef>
                <a:spcPct val="0"/>
              </a:spcBef>
              <a:spcAft>
                <a:spcPct val="0"/>
              </a:spcAft>
              <a:defRPr/>
            </a:pPr>
            <a:endParaRPr lang="nb-NO" dirty="0">
              <a:solidFill>
                <a:srgbClr val="000000">
                  <a:tint val="75000"/>
                </a:srgbClr>
              </a:solidFill>
              <a:latin typeface="Arial" charset="0"/>
              <a:ea typeface="ヒラギノ角ゴ Pro W3" charset="-128"/>
              <a:cs typeface="ヒラギノ角ゴ Pro W3" charset="-128"/>
            </a:endParaRPr>
          </a:p>
        </p:txBody>
      </p:sp>
      <p:pic>
        <p:nvPicPr>
          <p:cNvPr id="1031" name="Picture 10" descr="JUS_IFP_A.png"/>
          <p:cNvPicPr>
            <a:picLocks noChangeAspect="1"/>
          </p:cNvPicPr>
          <p:nvPr/>
        </p:nvPicPr>
        <p:blipFill>
          <a:blip r:embed="rId13"/>
          <a:srcRect/>
          <a:stretch>
            <a:fillRect/>
          </a:stretch>
        </p:blipFill>
        <p:spPr bwMode="auto">
          <a:xfrm>
            <a:off x="406401" y="228600"/>
            <a:ext cx="3132667"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lovdata.no/pro/#reference/lov/1957-06-28-16/%C2%A713"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5634334"/>
            <a:ext cx="12192000" cy="685800"/>
          </a:xfrm>
        </p:spPr>
        <p:txBody>
          <a:bodyPr/>
          <a:lstStyle/>
          <a:p>
            <a:pPr algn="ctr"/>
            <a:r>
              <a:rPr lang="nb-NO" altLang="en-US" b="0" dirty="0" smtClean="0">
                <a:solidFill>
                  <a:srgbClr val="606060"/>
                </a:solidFill>
                <a:latin typeface="American Typewriter"/>
                <a:cs typeface="American Typewriter"/>
              </a:rPr>
              <a:t>Professor Ole-Andreas Rognstad</a:t>
            </a:r>
            <a:br>
              <a:rPr lang="nb-NO" altLang="en-US" b="0" dirty="0" smtClean="0">
                <a:solidFill>
                  <a:srgbClr val="606060"/>
                </a:solidFill>
                <a:latin typeface="American Typewriter"/>
                <a:cs typeface="American Typewriter"/>
              </a:rPr>
            </a:br>
            <a:r>
              <a:rPr lang="nb-NO" altLang="en-US" dirty="0" smtClean="0">
                <a:latin typeface="American Typewriter"/>
                <a:cs typeface="American Typewriter"/>
              </a:rPr>
              <a:t/>
            </a:r>
            <a:br>
              <a:rPr lang="nb-NO" altLang="en-US" dirty="0" smtClean="0">
                <a:latin typeface="American Typewriter"/>
                <a:cs typeface="American Typewriter"/>
              </a:rPr>
            </a:br>
            <a:endParaRPr lang="en-US" altLang="en-US" dirty="0">
              <a:latin typeface="American Typewriter"/>
              <a:cs typeface="American Typewriter"/>
            </a:endParaRPr>
          </a:p>
        </p:txBody>
      </p:sp>
      <p:sp>
        <p:nvSpPr>
          <p:cNvPr id="3075" name="Rectangle 3"/>
          <p:cNvSpPr>
            <a:spLocks noGrp="1" noChangeArrowheads="1"/>
          </p:cNvSpPr>
          <p:nvPr>
            <p:ph type="subTitle" idx="1"/>
          </p:nvPr>
        </p:nvSpPr>
        <p:spPr>
          <a:xfrm>
            <a:off x="-93685" y="3065480"/>
            <a:ext cx="12192000" cy="1752600"/>
          </a:xfrm>
        </p:spPr>
        <p:txBody>
          <a:bodyPr/>
          <a:lstStyle/>
          <a:p>
            <a:pPr algn="ctr"/>
            <a:r>
              <a:rPr lang="en-US" sz="3200" b="0" dirty="0">
                <a:latin typeface="American Typewriter"/>
                <a:cs typeface="American Typewriter"/>
              </a:rPr>
              <a:t>JUS </a:t>
            </a:r>
            <a:r>
              <a:rPr lang="en-US" sz="3200" b="0" dirty="0" smtClean="0">
                <a:latin typeface="American Typewriter"/>
                <a:cs typeface="American Typewriter"/>
              </a:rPr>
              <a:t>1211 </a:t>
            </a:r>
            <a:r>
              <a:rPr lang="en-US" sz="3200" b="0" dirty="0" err="1" smtClean="0">
                <a:latin typeface="American Typewriter"/>
                <a:cs typeface="American Typewriter"/>
              </a:rPr>
              <a:t>Juridisk</a:t>
            </a:r>
            <a:r>
              <a:rPr lang="en-US" sz="3200" b="0" dirty="0" smtClean="0">
                <a:latin typeface="American Typewriter"/>
                <a:cs typeface="American Typewriter"/>
              </a:rPr>
              <a:t> </a:t>
            </a:r>
            <a:r>
              <a:rPr lang="en-US" sz="3200" b="0" dirty="0" err="1" smtClean="0">
                <a:latin typeface="American Typewriter"/>
                <a:cs typeface="American Typewriter"/>
              </a:rPr>
              <a:t>metodelære</a:t>
            </a:r>
            <a:r>
              <a:rPr lang="en-US" sz="3200" b="0" dirty="0" smtClean="0">
                <a:latin typeface="American Typewriter"/>
                <a:cs typeface="American Typewriter"/>
              </a:rPr>
              <a:t> </a:t>
            </a:r>
            <a:r>
              <a:rPr lang="en-US" sz="3200" b="0" dirty="0">
                <a:latin typeface="American Typewriter"/>
                <a:cs typeface="American Typewriter"/>
              </a:rPr>
              <a:t/>
            </a:r>
            <a:br>
              <a:rPr lang="en-US" sz="3200" b="0" dirty="0">
                <a:latin typeface="American Typewriter"/>
                <a:cs typeface="American Typewriter"/>
              </a:rPr>
            </a:br>
            <a:r>
              <a:rPr lang="en-US" sz="3200" b="0" dirty="0" smtClean="0">
                <a:latin typeface="American Typewriter"/>
                <a:cs typeface="American Typewriter"/>
              </a:rPr>
              <a:t>Del III – </a:t>
            </a:r>
            <a:r>
              <a:rPr lang="en-US" sz="3200" b="0" dirty="0" err="1" smtClean="0">
                <a:latin typeface="American Typewriter"/>
                <a:cs typeface="American Typewriter"/>
              </a:rPr>
              <a:t>Domsanalyse</a:t>
            </a:r>
            <a:r>
              <a:rPr lang="en-US" sz="3200" b="0" dirty="0" smtClean="0">
                <a:latin typeface="American Typewriter"/>
                <a:cs typeface="American Typewriter"/>
              </a:rPr>
              <a:t> – Dag 4</a:t>
            </a:r>
          </a:p>
          <a:p>
            <a:pPr algn="ctr"/>
            <a:r>
              <a:rPr lang="en-US" altLang="en-US" sz="2800" b="0" dirty="0" err="1" smtClean="0">
                <a:latin typeface="American Typewriter"/>
                <a:cs typeface="American Typewriter"/>
              </a:rPr>
              <a:t>Høst</a:t>
            </a:r>
            <a:r>
              <a:rPr lang="en-US" altLang="en-US" sz="2800" b="0" dirty="0" smtClean="0">
                <a:latin typeface="American Typewriter"/>
                <a:cs typeface="American Typewriter"/>
              </a:rPr>
              <a:t> 2019</a:t>
            </a:r>
          </a:p>
        </p:txBody>
      </p:sp>
    </p:spTree>
    <p:extLst>
      <p:ext uri="{BB962C8B-B14F-4D97-AF65-F5344CB8AC3E}">
        <p14:creationId xmlns:p14="http://schemas.microsoft.com/office/powerpoint/2010/main" val="98714553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12192000" cy="4876800"/>
          </a:xfrm>
        </p:spPr>
        <p:txBody>
          <a:bodyPr/>
          <a:lstStyle/>
          <a:p>
            <a:pPr marL="0" indent="0">
              <a:buNone/>
            </a:pPr>
            <a:r>
              <a:rPr lang="nb-NO" dirty="0" smtClean="0"/>
              <a:t>Forholdet juss/faktum: Forskjellige metoder</a:t>
            </a:r>
          </a:p>
          <a:p>
            <a:pPr marL="0" indent="0">
              <a:buNone/>
            </a:pPr>
            <a:endParaRPr lang="nb-NO" dirty="0"/>
          </a:p>
          <a:p>
            <a:pPr marL="0" indent="0">
              <a:buNone/>
            </a:pPr>
            <a:r>
              <a:rPr lang="nb-NO" dirty="0" err="1" smtClean="0"/>
              <a:t>Rt</a:t>
            </a:r>
            <a:r>
              <a:rPr lang="nb-NO" dirty="0" smtClean="0"/>
              <a:t>. 1998 s. 1164: Veksling regelfastsettelse (tolkning) og subsumsjon</a:t>
            </a:r>
          </a:p>
          <a:p>
            <a:pPr marL="0" indent="0">
              <a:buNone/>
            </a:pPr>
            <a:r>
              <a:rPr lang="nb-NO" dirty="0" err="1" smtClean="0"/>
              <a:t>Rt</a:t>
            </a:r>
            <a:r>
              <a:rPr lang="nb-NO" dirty="0" smtClean="0"/>
              <a:t>. 2005 s. 805: Først rettslige utgangspunkter, så subsumsjon for begge regeltemaene (‘hustomt’ og ‘sekkebestemmelsen’)</a:t>
            </a:r>
          </a:p>
          <a:p>
            <a:pPr marL="0" indent="0">
              <a:buNone/>
            </a:pPr>
            <a:r>
              <a:rPr lang="nb-NO" dirty="0" err="1" smtClean="0"/>
              <a:t>Rt</a:t>
            </a:r>
            <a:r>
              <a:rPr lang="nb-NO" dirty="0" smtClean="0"/>
              <a:t>. 2008 s. 803: En viss deling mellom regelfastsettelse og subsumsjon, men noen ‘tilbakekoblinger’ til rettskildene</a:t>
            </a:r>
          </a:p>
          <a:p>
            <a:pPr marL="0" indent="0">
              <a:buNone/>
            </a:pPr>
            <a:r>
              <a:rPr lang="nb-NO" dirty="0" err="1" smtClean="0"/>
              <a:t>Rt</a:t>
            </a:r>
            <a:r>
              <a:rPr lang="nb-NO" dirty="0" smtClean="0"/>
              <a:t>. 2012 s. 882: Klar deling mellom regelfastsettelse og subsumsjon. Nokså omfattende subsumsjon.</a:t>
            </a:r>
            <a:endParaRPr lang="nb-NO" dirty="0"/>
          </a:p>
        </p:txBody>
      </p:sp>
      <p:sp>
        <p:nvSpPr>
          <p:cNvPr id="5" name="Title 1"/>
          <p:cNvSpPr txBox="1">
            <a:spLocks/>
          </p:cNvSpPr>
          <p:nvPr/>
        </p:nvSpPr>
        <p:spPr bwMode="auto">
          <a:xfrm>
            <a:off x="-66502" y="-7145"/>
            <a:ext cx="12192000" cy="1325563"/>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Innledende bemerkninger</a:t>
            </a:r>
            <a:endParaRPr lang="nb-NO" sz="3600" b="0" kern="0" dirty="0">
              <a:solidFill>
                <a:srgbClr val="FFFFFF"/>
              </a:solidFill>
              <a:latin typeface="+mn-lt"/>
            </a:endParaRPr>
          </a:p>
        </p:txBody>
      </p:sp>
    </p:spTree>
    <p:extLst>
      <p:ext uri="{BB962C8B-B14F-4D97-AF65-F5344CB8AC3E}">
        <p14:creationId xmlns:p14="http://schemas.microsoft.com/office/powerpoint/2010/main" val="736758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85000" lnSpcReduction="20000"/>
          </a:bodyPr>
          <a:lstStyle/>
          <a:p>
            <a:pPr marL="0" indent="0">
              <a:buNone/>
            </a:pPr>
            <a:r>
              <a:rPr lang="nb-NO" dirty="0" smtClean="0"/>
              <a:t>Veksling i regelfastsettelse og faktumanvendelse (s. 1170-1171)</a:t>
            </a:r>
          </a:p>
          <a:p>
            <a:pPr marL="0" indent="0">
              <a:buNone/>
            </a:pPr>
            <a:endParaRPr lang="nb-NO" dirty="0"/>
          </a:p>
          <a:p>
            <a:r>
              <a:rPr lang="nb-NO" dirty="0" smtClean="0"/>
              <a:t>Først faktumangivelse : </a:t>
            </a:r>
            <a:r>
              <a:rPr lang="nb-NO" dirty="0"/>
              <a:t>«I vår sak dreier det seg om hvorvidt et område i strandsonen på en større eiendom er inn- eller utmark. Avstanden mellom bolighuset og strandsonens begynnelse er </a:t>
            </a:r>
            <a:r>
              <a:rPr lang="nb-NO" dirty="0" err="1"/>
              <a:t>ca</a:t>
            </a:r>
            <a:r>
              <a:rPr lang="nb-NO" dirty="0"/>
              <a:t> 65 meter. Selve strandsonen består dels av stranden som er </a:t>
            </a:r>
            <a:r>
              <a:rPr lang="nb-NO" dirty="0" err="1"/>
              <a:t>ca</a:t>
            </a:r>
            <a:r>
              <a:rPr lang="nb-NO" dirty="0"/>
              <a:t> 6 meter bred, og et </a:t>
            </a:r>
            <a:r>
              <a:rPr lang="nb-NO" dirty="0" err="1"/>
              <a:t>sivbelte</a:t>
            </a:r>
            <a:r>
              <a:rPr lang="nb-NO" dirty="0"/>
              <a:t> på </a:t>
            </a:r>
            <a:r>
              <a:rPr lang="nb-NO" dirty="0" err="1"/>
              <a:t>ca</a:t>
            </a:r>
            <a:r>
              <a:rPr lang="nb-NO" dirty="0"/>
              <a:t> 5 meter. Det er etablert noen innretninger i </a:t>
            </a:r>
            <a:r>
              <a:rPr lang="nb-NO" dirty="0" err="1"/>
              <a:t>sivbeltet</a:t>
            </a:r>
            <a:r>
              <a:rPr lang="nb-NO" dirty="0"/>
              <a:t>, mens det er bygget to moloer og en slipp på stranden opp i </a:t>
            </a:r>
            <a:r>
              <a:rPr lang="nb-NO" dirty="0" err="1"/>
              <a:t>sivbeltet</a:t>
            </a:r>
            <a:r>
              <a:rPr lang="nb-NO" dirty="0"/>
              <a:t>. Den ene moloen fungerer </a:t>
            </a:r>
            <a:r>
              <a:rPr lang="nb-NO" dirty="0" smtClean="0"/>
              <a:t>samtidig som </a:t>
            </a:r>
            <a:r>
              <a:rPr lang="nb-NO" dirty="0"/>
              <a:t>feste for en hengebro ut til et skjær med et bade-/gjestehus. Arealet mellom huset og strandsonen består som nevnt av en gressplen med busker og store furutrær</a:t>
            </a:r>
            <a:r>
              <a:rPr lang="nb-NO" dirty="0" smtClean="0"/>
              <a:t>.»</a:t>
            </a:r>
          </a:p>
          <a:p>
            <a:pPr marL="0" indent="0">
              <a:buNone/>
            </a:pPr>
            <a:endParaRPr lang="nb-NO" dirty="0"/>
          </a:p>
          <a:p>
            <a:r>
              <a:rPr lang="nb-NO" dirty="0" smtClean="0"/>
              <a:t>Dernest: Tolkning av ‘hustomt’ (s. 1171)</a:t>
            </a:r>
          </a:p>
          <a:p>
            <a:pPr lvl="1"/>
            <a:r>
              <a:rPr lang="nb-NO" dirty="0" smtClean="0"/>
              <a:t>Slutning fra lovtekst</a:t>
            </a:r>
            <a:r>
              <a:rPr lang="nb-NO" dirty="0"/>
              <a:t>: </a:t>
            </a:r>
            <a:r>
              <a:rPr lang="nb-NO" dirty="0" smtClean="0"/>
              <a:t>«Uttrykket </a:t>
            </a:r>
            <a:r>
              <a:rPr lang="nb-NO" dirty="0"/>
              <a:t>hustomt er ikke noe entydig juridisk begrep, og må derfor etter mitt syn fortolkes i den sammenheng det blir benyttet</a:t>
            </a:r>
            <a:r>
              <a:rPr lang="nb-NO" dirty="0" smtClean="0"/>
              <a:t>.»</a:t>
            </a:r>
          </a:p>
          <a:p>
            <a:pPr lvl="1"/>
            <a:r>
              <a:rPr lang="nb-NO" dirty="0" smtClean="0"/>
              <a:t>Støtte i lovforarbeidene, </a:t>
            </a:r>
            <a:r>
              <a:rPr lang="nb-NO" dirty="0" err="1" smtClean="0"/>
              <a:t>Friluftskomiteens</a:t>
            </a:r>
            <a:r>
              <a:rPr lang="nb-NO" dirty="0" smtClean="0"/>
              <a:t> innstilling s. 57</a:t>
            </a:r>
          </a:p>
          <a:p>
            <a:pPr lvl="1"/>
            <a:r>
              <a:rPr lang="nb-NO" dirty="0" smtClean="0"/>
              <a:t>Slutning fra </a:t>
            </a:r>
            <a:r>
              <a:rPr lang="nb-NO" dirty="0"/>
              <a:t>formål/reelle hensyn: </a:t>
            </a:r>
            <a:r>
              <a:rPr lang="nb-NO" dirty="0" smtClean="0"/>
              <a:t>«Stilt </a:t>
            </a:r>
            <a:r>
              <a:rPr lang="nb-NO" dirty="0"/>
              <a:t>overfor de interesser som ferdselsretten representerer, må uttrykket hustomt begrenses til den mer private sonen rundt bolighuset</a:t>
            </a:r>
            <a:r>
              <a:rPr lang="nb-NO" dirty="0" smtClean="0"/>
              <a:t>.»</a:t>
            </a:r>
          </a:p>
          <a:p>
            <a:pPr lvl="1"/>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3343056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pPr marL="0" indent="0">
              <a:buNone/>
            </a:pPr>
            <a:endParaRPr lang="nb-NO" dirty="0"/>
          </a:p>
          <a:p>
            <a:r>
              <a:rPr lang="nb-NO" dirty="0" smtClean="0"/>
              <a:t>Tolkning av ‘</a:t>
            </a:r>
            <a:r>
              <a:rPr lang="nb-NO" dirty="0"/>
              <a:t>liknende område hvor </a:t>
            </a:r>
            <a:r>
              <a:rPr lang="nb-NO" dirty="0" err="1"/>
              <a:t>almenhetens</a:t>
            </a:r>
            <a:r>
              <a:rPr lang="nb-NO" dirty="0"/>
              <a:t> ferdsel vil være til </a:t>
            </a:r>
            <a:r>
              <a:rPr lang="nb-NO" dirty="0" smtClean="0"/>
              <a:t>utilbørlig </a:t>
            </a:r>
            <a:r>
              <a:rPr lang="nb-NO" dirty="0"/>
              <a:t>fortrengsel for eier eller </a:t>
            </a:r>
            <a:r>
              <a:rPr lang="nb-NO" dirty="0" smtClean="0"/>
              <a:t>bruker’ (s. 1172)</a:t>
            </a:r>
          </a:p>
          <a:p>
            <a:pPr lvl="1"/>
            <a:r>
              <a:rPr lang="nb-NO" dirty="0" smtClean="0"/>
              <a:t>Slutning fra lovtekst</a:t>
            </a:r>
            <a:r>
              <a:rPr lang="nb-NO" dirty="0"/>
              <a:t>: «Det skjønnstema bestemmelsen anviser - utilbørlig fortrengsel for eier eller bruker - innebærer etter mitt syn at det må stilles høye krav for at noe med hjemmel i denne bestemmelse skal kunne rubriseres som </a:t>
            </a:r>
            <a:r>
              <a:rPr lang="nb-NO" dirty="0" smtClean="0"/>
              <a:t>innmark.»</a:t>
            </a:r>
          </a:p>
          <a:p>
            <a:pPr lvl="1"/>
            <a:r>
              <a:rPr lang="nb-NO" dirty="0" smtClean="0"/>
              <a:t>Slutning fra/støtte i forarbeidene</a:t>
            </a:r>
            <a:r>
              <a:rPr lang="nb-NO" dirty="0"/>
              <a:t>: </a:t>
            </a:r>
            <a:r>
              <a:rPr lang="nb-NO" dirty="0" smtClean="0"/>
              <a:t>«[P]</a:t>
            </a:r>
            <a:r>
              <a:rPr lang="nb-NO" dirty="0" err="1" smtClean="0"/>
              <a:t>roposisjonen</a:t>
            </a:r>
            <a:r>
              <a:rPr lang="nb-NO" dirty="0" smtClean="0"/>
              <a:t> </a:t>
            </a:r>
            <a:r>
              <a:rPr lang="nb-NO" dirty="0"/>
              <a:t>side 23 </a:t>
            </a:r>
            <a:r>
              <a:rPr lang="nb-NO" dirty="0" smtClean="0"/>
              <a:t>[gir] anvisning </a:t>
            </a:r>
            <a:r>
              <a:rPr lang="nb-NO" dirty="0"/>
              <a:t>på at den skjønnsmessige bedømmelsen skal finne sted etter lokale forhold i det enkelte tilfelle. Av det jeg har sitert foran fremgår at </a:t>
            </a:r>
            <a:r>
              <a:rPr lang="nb-NO" dirty="0" err="1"/>
              <a:t>Friluftslovkomitéen</a:t>
            </a:r>
            <a:r>
              <a:rPr lang="nb-NO" dirty="0"/>
              <a:t> mente at lovutkastet etablerte en streng norm slik at det måtte kreves atskillig før noe ble godtatt til eksklusiv rådighet..»</a:t>
            </a:r>
            <a:endParaRPr lang="nb-NO" dirty="0" smtClean="0"/>
          </a:p>
          <a:p>
            <a:pPr lvl="1"/>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2675585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85000" lnSpcReduction="20000"/>
          </a:bodyPr>
          <a:lstStyle/>
          <a:p>
            <a:pPr marL="0" indent="0">
              <a:buNone/>
            </a:pPr>
            <a:endParaRPr lang="nb-NO" dirty="0"/>
          </a:p>
          <a:p>
            <a:r>
              <a:rPr lang="nb-NO" dirty="0" smtClean="0"/>
              <a:t>Så: Ny faktumangivelse (presisering av problemstillingen) (s. 1172):</a:t>
            </a:r>
          </a:p>
          <a:p>
            <a:pPr lvl="1"/>
            <a:r>
              <a:rPr lang="nb-NO" dirty="0" smtClean="0"/>
              <a:t>«Innledningsvis </a:t>
            </a:r>
            <a:r>
              <a:rPr lang="nb-NO" dirty="0"/>
              <a:t>i min vurdering av sekkebestemmelsen finner jeg grunn til å reise spørsmål om hvilken betydning det har at området i vår sak har vært inngjerdet lenge. Gjerdet mot eiendommen "Ly" kan tidfestes til 1930-årene, og gjerdet mot naboeiendommen i syd - Sjøbakken Camping - iallfall til 1952, og det er ikke påvist noen ferdselsvei i </a:t>
            </a:r>
            <a:r>
              <a:rPr lang="nb-NO" dirty="0" smtClean="0"/>
              <a:t>strandsonen </a:t>
            </a:r>
            <a:r>
              <a:rPr lang="nb-NO" dirty="0"/>
              <a:t>på eiendommen</a:t>
            </a:r>
            <a:r>
              <a:rPr lang="nb-NO" dirty="0" smtClean="0"/>
              <a:t>.»</a:t>
            </a:r>
          </a:p>
          <a:p>
            <a:r>
              <a:rPr lang="nb-NO" dirty="0" smtClean="0"/>
              <a:t>Med påkobling av rettskildeargument (lovens bakgrunn/formål/forarbeider) (s. 1172-1173)</a:t>
            </a:r>
          </a:p>
          <a:p>
            <a:pPr lvl="1"/>
            <a:r>
              <a:rPr lang="nb-NO" dirty="0"/>
              <a:t>«I denne sammenheng kan det også være aktuelt å spørre om det har noen betydning at den bestemmelse som tidligere var tatt inn i </a:t>
            </a:r>
            <a:r>
              <a:rPr lang="nb-NO" dirty="0">
                <a:hlinkClick r:id="rId3"/>
              </a:rPr>
              <a:t>friluftsloven § 13</a:t>
            </a:r>
            <a:r>
              <a:rPr lang="nb-NO" dirty="0"/>
              <a:t> - som forpliktet eiere å fjerne blant annet uhjemlete stengsler innen en seks måneders frist etter lovens ikrafttreden - ikke er etterlevd. Spørsmålet er om en eier av et areal som ellers ville vært utmark, får en særlig rettsbeskyttelse mot allmennhetens ferdsel, fordi slik ferdsel tidligere ikke har vært utøvd. Etter min mening må man her ta utgangspunkt i at </a:t>
            </a:r>
            <a:r>
              <a:rPr lang="nb-NO" dirty="0" err="1"/>
              <a:t>ferdelsretten</a:t>
            </a:r>
            <a:r>
              <a:rPr lang="nb-NO" dirty="0"/>
              <a:t> har vært - og er - til stede så lenge et område rettslig sett er å anse som utmark. Manglende utøvelse av retten fører ikke til at den faller bort. Allemannsrettene er knyttet til utmark og ikke til faktisk utøvelse. Rettene vil således hele tiden ligge der latent</a:t>
            </a:r>
            <a:r>
              <a:rPr lang="nb-NO" dirty="0" smtClean="0"/>
              <a:t>. </a:t>
            </a:r>
            <a:r>
              <a:rPr lang="nb-NO" dirty="0"/>
              <a:t>Tilsvarende fører </a:t>
            </a:r>
            <a:r>
              <a:rPr lang="nb-NO" dirty="0" smtClean="0"/>
              <a:t>etter mitt </a:t>
            </a:r>
            <a:r>
              <a:rPr lang="nb-NO" dirty="0"/>
              <a:t>syn inngjerding av det som ellers er utmark ikke i seg selv til at området går over fra utmark til innmark. Jeg viser på dette punkt til drøftelsen i </a:t>
            </a:r>
            <a:r>
              <a:rPr lang="nb-NO" dirty="0" err="1"/>
              <a:t>Friluftslovkomitéens</a:t>
            </a:r>
            <a:r>
              <a:rPr lang="nb-NO" dirty="0"/>
              <a:t> innstilling side 8-9. Jeg finner også grunn til å understreke at jeg ikke kan se at en lite effektiv håndhevelse fra kommunens side av friluftslovens regler har betydning her</a:t>
            </a:r>
            <a:r>
              <a:rPr lang="nb-NO" dirty="0" smtClean="0"/>
              <a:t>.»</a:t>
            </a:r>
            <a:endParaRPr lang="nb-NO" dirty="0"/>
          </a:p>
          <a:p>
            <a:pPr marL="0" lvl="0" indent="0">
              <a:buNone/>
            </a:pP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997954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lnSpcReduction="10000"/>
          </a:bodyPr>
          <a:lstStyle/>
          <a:p>
            <a:pPr marL="0" indent="0">
              <a:buNone/>
            </a:pPr>
            <a:endParaRPr lang="nb-NO" dirty="0"/>
          </a:p>
          <a:p>
            <a:r>
              <a:rPr lang="nb-NO" dirty="0" smtClean="0"/>
              <a:t>Deretter drøftelse av forskjellige momenter som faktum og partenes anførsler aktualiserer med utgangspunkt i de normene som er trukket opp (s. 1173-1174)</a:t>
            </a:r>
          </a:p>
          <a:p>
            <a:pPr lvl="1"/>
            <a:r>
              <a:rPr lang="nb-NO" dirty="0" smtClean="0"/>
              <a:t>Avstanden mellom bolighus og strandsonen</a:t>
            </a:r>
          </a:p>
          <a:p>
            <a:pPr lvl="1"/>
            <a:r>
              <a:rPr lang="nb-NO" dirty="0" smtClean="0"/>
              <a:t>At eierne hadde satt opp en rekke installasjoner i strandsonen</a:t>
            </a:r>
          </a:p>
          <a:p>
            <a:pPr lvl="1"/>
            <a:r>
              <a:rPr lang="nb-NO" dirty="0" smtClean="0"/>
              <a:t>Eiernes dyrehold</a:t>
            </a:r>
          </a:p>
          <a:p>
            <a:pPr lvl="1"/>
            <a:r>
              <a:rPr lang="nb-NO" dirty="0" smtClean="0"/>
              <a:t>Eksistensen av en campingplass i nærheten som kan medføre økt trafikk</a:t>
            </a:r>
          </a:p>
          <a:p>
            <a:pPr lvl="1"/>
            <a:r>
              <a:rPr lang="nb-NO" dirty="0" smtClean="0"/>
              <a:t>At allmennheten har ferdselsrett i andre områder i nabolaget</a:t>
            </a:r>
          </a:p>
          <a:p>
            <a:pPr lvl="1"/>
            <a:r>
              <a:rPr lang="nb-NO" dirty="0" smtClean="0"/>
              <a:t>At </a:t>
            </a:r>
            <a:r>
              <a:rPr lang="nb-NO" dirty="0"/>
              <a:t>en ferdselsrett etter friluftsloven i strandsonen på eiendommen vil påvirke dennes verdi negativt</a:t>
            </a:r>
            <a:r>
              <a:rPr lang="nb-NO" dirty="0" smtClean="0"/>
              <a:t>.</a:t>
            </a:r>
          </a:p>
          <a:p>
            <a:r>
              <a:rPr lang="nb-NO" dirty="0" smtClean="0"/>
              <a:t> Frem til en konklusjon om at allmennhetens ferdsel ikke er til ‘utilbørlig trengsel’ og at allmennheten har ferdselsrett etter l. § 2 </a:t>
            </a:r>
            <a:endParaRPr lang="nb-NO" dirty="0"/>
          </a:p>
        </p:txBody>
      </p:sp>
      <p:sp>
        <p:nvSpPr>
          <p:cNvPr id="5" name="Title 1"/>
          <p:cNvSpPr txBox="1">
            <a:spLocks/>
          </p:cNvSpPr>
          <p:nvPr/>
        </p:nvSpPr>
        <p:spPr bwMode="auto">
          <a:xfrm>
            <a:off x="0" y="-83209"/>
            <a:ext cx="12192000" cy="1325563"/>
          </a:xfrm>
          <a:prstGeom prst="rect">
            <a:avLst/>
          </a:prstGeom>
          <a:solidFill>
            <a:schemeClr val="accent1">
              <a:lumMod val="75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1998 s. 1164 (</a:t>
            </a:r>
            <a:r>
              <a:rPr lang="nb-NO" sz="3600" b="0" kern="0" dirty="0" err="1" smtClean="0">
                <a:solidFill>
                  <a:srgbClr val="FFFFFF"/>
                </a:solidFill>
                <a:latin typeface="+mn-lt"/>
              </a:rPr>
              <a:t>Furumoa</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2597455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fontScale="85000" lnSpcReduction="20000"/>
          </a:bodyPr>
          <a:lstStyle/>
          <a:p>
            <a:r>
              <a:rPr lang="nb-NO" dirty="0" smtClean="0"/>
              <a:t>Tolkning av ‘hustomt’</a:t>
            </a:r>
          </a:p>
          <a:p>
            <a:pPr lvl="1"/>
            <a:r>
              <a:rPr lang="nb-NO" dirty="0" smtClean="0"/>
              <a:t>Slutning fra rettspraksis (</a:t>
            </a:r>
            <a:r>
              <a:rPr lang="nb-NO" dirty="0" err="1" smtClean="0"/>
              <a:t>Furumoa</a:t>
            </a:r>
            <a:r>
              <a:rPr lang="nb-NO" dirty="0" smtClean="0"/>
              <a:t>-dommen), avsnitt 59</a:t>
            </a:r>
          </a:p>
          <a:p>
            <a:pPr lvl="2"/>
            <a:r>
              <a:rPr lang="nb-NO" dirty="0" smtClean="0"/>
              <a:t>«</a:t>
            </a:r>
            <a:r>
              <a:rPr lang="nb-NO" dirty="0"/>
              <a:t>Uttrykket hustomt er ikke noe entydig juridisk begrep, og må derfor etter mitt syn fortolkes i den sammenheng det blir benyttet. Dette fremgår også av </a:t>
            </a:r>
            <a:r>
              <a:rPr lang="nb-NO" dirty="0" err="1"/>
              <a:t>Friluftslovkomitéens</a:t>
            </a:r>
            <a:r>
              <a:rPr lang="nb-NO" dirty="0"/>
              <a:t> innstilling side 57. Slik jeg ser det, vil det være i strid med friluftslovens grunntanke å anse en eiendom med et areal på 13.379 m² som hustomt i sin helhet. Stilt overfor de interesser som ferdselsretten representerer, må uttrykket hustomt begrenses til den mer private sonen rundt </a:t>
            </a:r>
            <a:r>
              <a:rPr lang="nb-NO" dirty="0" smtClean="0"/>
              <a:t>bolighuset.»</a:t>
            </a:r>
          </a:p>
          <a:p>
            <a:pPr lvl="1"/>
            <a:r>
              <a:rPr lang="nb-NO" dirty="0" smtClean="0"/>
              <a:t>Supplement av formålsbetraktninger/reelle hensyn vedrørende spørsmålet om det må skilles mellom helårsbolig og fritidshus, avsnitt 61-62,</a:t>
            </a:r>
          </a:p>
          <a:p>
            <a:pPr lvl="2"/>
            <a:r>
              <a:rPr lang="nb-NO" dirty="0"/>
              <a:t>«Ved fastleggelsen av hustomtbegrepet må det i tillegg til arealets størrelse blant annet tas hensyn til terrengforhold, arrondering og tomtens </a:t>
            </a:r>
            <a:r>
              <a:rPr lang="nb-NO" dirty="0" smtClean="0"/>
              <a:t>plassering» (avsnitt 61)</a:t>
            </a:r>
          </a:p>
          <a:p>
            <a:pPr lvl="2"/>
            <a:r>
              <a:rPr lang="nb-NO" dirty="0" smtClean="0"/>
              <a:t>«</a:t>
            </a:r>
            <a:r>
              <a:rPr lang="nb-NO" dirty="0"/>
              <a:t>Partene har gitt uttrykk for forskjellige oppfatninger om hvorvidt det ved fastleggelsen av tomtebegrepet skal skilles mellom boliger for helårsbruk og </a:t>
            </a:r>
            <a:r>
              <a:rPr lang="nb-NO" dirty="0" smtClean="0"/>
              <a:t>fritidsboliger. Jeg </a:t>
            </a:r>
            <a:r>
              <a:rPr lang="nb-NO" dirty="0"/>
              <a:t>kan vanskelig se at det kan være grunnlag for noe prinsipielt skille på dette punkt. Ved fastleggelsen av tomtebegrepet må det imidlertid som nevnt blant annet tas hensyn til tomtens plassering. For allmennhetens behov for rekreasjon og friluftsliv står strandområder i en særstilling. Som følge av den store betydning slike områder har for allmennhetens friluftsliv må grunneiere som bygger i strandsonen, etter min mening finne seg i å få allmennheten tettere inn på seg enn det som gjelder i områder hvor allmennhetens behov for ferdsel er mindre</a:t>
            </a:r>
            <a:r>
              <a:rPr lang="nb-NO" dirty="0" smtClean="0"/>
              <a:t>.» (avsnitt 62)</a:t>
            </a:r>
          </a:p>
          <a:p>
            <a:r>
              <a:rPr lang="nb-NO" dirty="0" smtClean="0"/>
              <a:t>Så anvendelse på faktum (subsumsjon), avsnitt 63-67</a:t>
            </a:r>
          </a:p>
          <a:p>
            <a:pPr lvl="1"/>
            <a:r>
              <a:rPr lang="nb-NO" dirty="0" smtClean="0"/>
              <a:t>Stien: 20 meters avstand, 4 meters høydeforskjell. Ikke over ‘hustomt’. I tillegg vurdering av anneks (7,5 meter). Heller ikke hustomt.</a:t>
            </a:r>
          </a:p>
          <a:p>
            <a:pPr lvl="1"/>
            <a:endParaRPr lang="nb-NO" dirty="0" smtClean="0"/>
          </a:p>
          <a:p>
            <a:pPr lvl="1"/>
            <a:endParaRPr lang="nb-NO" dirty="0" smtClean="0"/>
          </a:p>
          <a:p>
            <a:pPr lvl="2"/>
            <a:endParaRPr lang="nb-NO" dirty="0"/>
          </a:p>
        </p:txBody>
      </p:sp>
      <p:sp>
        <p:nvSpPr>
          <p:cNvPr id="5" name="Title 1"/>
          <p:cNvSpPr txBox="1">
            <a:spLocks/>
          </p:cNvSpPr>
          <p:nvPr/>
        </p:nvSpPr>
        <p:spPr bwMode="auto">
          <a:xfrm>
            <a:off x="0" y="-83209"/>
            <a:ext cx="12192000" cy="1325563"/>
          </a:xfrm>
          <a:prstGeom prst="rect">
            <a:avLst/>
          </a:prstGeom>
          <a:solidFill>
            <a:schemeClr val="accent1">
              <a:lumMod val="9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2005 s. 805 (Hvaler)</a:t>
            </a:r>
            <a:endParaRPr lang="nb-NO" sz="3600" b="0" kern="0" dirty="0">
              <a:solidFill>
                <a:srgbClr val="FFFFFF"/>
              </a:solidFill>
              <a:latin typeface="+mn-lt"/>
            </a:endParaRPr>
          </a:p>
        </p:txBody>
      </p:sp>
    </p:spTree>
    <p:extLst>
      <p:ext uri="{BB962C8B-B14F-4D97-AF65-F5344CB8AC3E}">
        <p14:creationId xmlns:p14="http://schemas.microsoft.com/office/powerpoint/2010/main" val="3939854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Tolkning </a:t>
            </a:r>
            <a:r>
              <a:rPr lang="nb-NO" dirty="0"/>
              <a:t>av </a:t>
            </a:r>
            <a:r>
              <a:rPr lang="nb-NO" dirty="0" smtClean="0"/>
              <a:t>‘liknende område hvor </a:t>
            </a:r>
            <a:r>
              <a:rPr lang="nb-NO" dirty="0" err="1" smtClean="0"/>
              <a:t>almenhetens</a:t>
            </a:r>
            <a:r>
              <a:rPr lang="nb-NO" dirty="0" smtClean="0"/>
              <a:t> ferdsel vil være til utilbørlig fortrengsel for eier eller bruker’, avsnitt 69</a:t>
            </a:r>
          </a:p>
          <a:p>
            <a:pPr lvl="1"/>
            <a:r>
              <a:rPr lang="nb-NO" dirty="0" smtClean="0"/>
              <a:t>Slutning fra rettspraksis</a:t>
            </a:r>
          </a:p>
          <a:p>
            <a:pPr lvl="2"/>
            <a:r>
              <a:rPr lang="nb-NO" dirty="0" smtClean="0"/>
              <a:t>«Som </a:t>
            </a:r>
            <a:r>
              <a:rPr lang="nb-NO" dirty="0"/>
              <a:t>fremholdt av førstvoterende i </a:t>
            </a:r>
            <a:r>
              <a:rPr lang="nb-NO" dirty="0" err="1"/>
              <a:t>Furumoa</a:t>
            </a:r>
            <a:r>
              <a:rPr lang="nb-NO" dirty="0"/>
              <a:t>-dommen på side 1172, gir denne bestemmelse anvisning på en «streng norm» slik at det må «stilles høye krav for at noe med hjemmel i denne bestemmelse skal kunne rubriseres som innmark</a:t>
            </a:r>
            <a:r>
              <a:rPr lang="nb-NO" dirty="0" smtClean="0"/>
              <a:t>».»</a:t>
            </a:r>
            <a:endParaRPr lang="nb-NO" dirty="0"/>
          </a:p>
          <a:p>
            <a:pPr marL="457200" lvl="1" indent="0">
              <a:buNone/>
            </a:pPr>
            <a:endParaRPr lang="nb-NO" dirty="0" smtClean="0"/>
          </a:p>
          <a:p>
            <a:r>
              <a:rPr lang="nb-NO" dirty="0"/>
              <a:t>A</a:t>
            </a:r>
            <a:r>
              <a:rPr lang="nb-NO" dirty="0" smtClean="0"/>
              <a:t>nvendelse på faktum (subsumsjon), avsnitt 70-72</a:t>
            </a:r>
          </a:p>
          <a:p>
            <a:pPr lvl="1"/>
            <a:r>
              <a:rPr lang="nb-NO" dirty="0" smtClean="0"/>
              <a:t>Bl.a. at det fantes alternativ sti og at det til tider var stor trafikk. </a:t>
            </a:r>
            <a:r>
              <a:rPr lang="nb-NO" dirty="0" err="1" smtClean="0"/>
              <a:t>Pdas</a:t>
            </a:r>
            <a:r>
              <a:rPr lang="nb-NO" dirty="0" smtClean="0"/>
              <a:t>. hadde stien vært brukt lenge. Ikke utilbørlig fortrengsel </a:t>
            </a:r>
          </a:p>
          <a:p>
            <a:pPr lvl="1"/>
            <a:endParaRPr lang="nb-NO" dirty="0" smtClean="0"/>
          </a:p>
          <a:p>
            <a:pPr lvl="1"/>
            <a:endParaRPr lang="nb-NO" dirty="0" smtClean="0"/>
          </a:p>
          <a:p>
            <a:pPr lvl="2"/>
            <a:endParaRPr lang="nb-NO" dirty="0"/>
          </a:p>
        </p:txBody>
      </p:sp>
      <p:sp>
        <p:nvSpPr>
          <p:cNvPr id="5" name="Title 1"/>
          <p:cNvSpPr txBox="1">
            <a:spLocks/>
          </p:cNvSpPr>
          <p:nvPr/>
        </p:nvSpPr>
        <p:spPr bwMode="auto">
          <a:xfrm>
            <a:off x="0" y="-83209"/>
            <a:ext cx="12192000" cy="1325563"/>
          </a:xfrm>
          <a:prstGeom prst="rect">
            <a:avLst/>
          </a:prstGeom>
          <a:solidFill>
            <a:schemeClr val="accent1">
              <a:lumMod val="9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2005 s. 805 (Hvaler)</a:t>
            </a:r>
            <a:endParaRPr lang="nb-NO" sz="3600" b="0" kern="0" dirty="0">
              <a:solidFill>
                <a:srgbClr val="FFFFFF"/>
              </a:solidFill>
              <a:latin typeface="+mn-lt"/>
            </a:endParaRPr>
          </a:p>
        </p:txBody>
      </p:sp>
    </p:spTree>
    <p:extLst>
      <p:ext uri="{BB962C8B-B14F-4D97-AF65-F5344CB8AC3E}">
        <p14:creationId xmlns:p14="http://schemas.microsoft.com/office/powerpoint/2010/main" val="779297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3"/>
            <a:ext cx="12192000" cy="5851173"/>
          </a:xfrm>
        </p:spPr>
        <p:txBody>
          <a:bodyPr>
            <a:normAutofit lnSpcReduction="10000"/>
          </a:bodyPr>
          <a:lstStyle/>
          <a:p>
            <a:r>
              <a:rPr lang="nb-NO" dirty="0" smtClean="0"/>
              <a:t>Dissens (4-1)</a:t>
            </a:r>
          </a:p>
          <a:p>
            <a:r>
              <a:rPr lang="nb-NO" dirty="0" smtClean="0"/>
              <a:t>Flertallet: Tolker ‘hustomt’ på grunnlag av ordlyd og rettspraksis (Hvaler-dommen), avsnitt 45-48</a:t>
            </a:r>
          </a:p>
          <a:p>
            <a:pPr lvl="1"/>
            <a:r>
              <a:rPr lang="nb-NO" dirty="0" smtClean="0"/>
              <a:t>Se tendens til ‘</a:t>
            </a:r>
            <a:r>
              <a:rPr lang="nb-NO" dirty="0" err="1" smtClean="0"/>
              <a:t>distinguishing</a:t>
            </a:r>
            <a:r>
              <a:rPr lang="nb-NO" dirty="0" smtClean="0"/>
              <a:t> </a:t>
            </a:r>
            <a:r>
              <a:rPr lang="nb-NO" dirty="0" err="1" smtClean="0"/>
              <a:t>the</a:t>
            </a:r>
            <a:r>
              <a:rPr lang="nb-NO" dirty="0" smtClean="0"/>
              <a:t> case’ (avsnitt 48)</a:t>
            </a:r>
          </a:p>
          <a:p>
            <a:r>
              <a:rPr lang="nb-NO" dirty="0" smtClean="0"/>
              <a:t>Trekker også inn Direktoratet for naturforvaltnings håndbok (49-50)</a:t>
            </a:r>
          </a:p>
          <a:p>
            <a:pPr lvl="1"/>
            <a:r>
              <a:rPr lang="nb-NO" dirty="0" smtClean="0"/>
              <a:t>Hvilken type rettskilde er dette?</a:t>
            </a:r>
          </a:p>
          <a:p>
            <a:r>
              <a:rPr lang="nb-NO" dirty="0" smtClean="0"/>
              <a:t>Så subsumsjon (51 </a:t>
            </a:r>
            <a:r>
              <a:rPr lang="nb-NO" dirty="0" err="1" smtClean="0"/>
              <a:t>flg</a:t>
            </a:r>
            <a:r>
              <a:rPr lang="nb-NO" dirty="0" smtClean="0"/>
              <a:t>), men ‘kobler tilbake’ til håndboken (53). ‘Veksling’</a:t>
            </a:r>
          </a:p>
          <a:p>
            <a:r>
              <a:rPr lang="nb-NO" dirty="0" smtClean="0"/>
              <a:t>Avgjør på grunnlag av ‘sekkebestemmelsen’ (‘utilbørlig </a:t>
            </a:r>
            <a:r>
              <a:rPr lang="nb-NO" dirty="0" err="1" smtClean="0"/>
              <a:t>fortrengelse</a:t>
            </a:r>
            <a:r>
              <a:rPr lang="nb-NO" dirty="0" smtClean="0"/>
              <a:t>’) (56). </a:t>
            </a:r>
            <a:r>
              <a:rPr lang="nb-NO" dirty="0" err="1" smtClean="0"/>
              <a:t>Distinguishing</a:t>
            </a:r>
            <a:r>
              <a:rPr lang="nb-NO" dirty="0" smtClean="0"/>
              <a:t> </a:t>
            </a:r>
            <a:r>
              <a:rPr lang="nb-NO" dirty="0" err="1" smtClean="0"/>
              <a:t>the</a:t>
            </a:r>
            <a:r>
              <a:rPr lang="nb-NO" dirty="0" smtClean="0"/>
              <a:t> case </a:t>
            </a:r>
            <a:r>
              <a:rPr lang="nb-NO" dirty="0" err="1" smtClean="0"/>
              <a:t>ift</a:t>
            </a:r>
            <a:r>
              <a:rPr lang="nb-NO" dirty="0" smtClean="0"/>
              <a:t> Hvaler-dommen (59). Konstaterer at det er utilbørlig fortrengsel. Vekt på at det finnes alternative stier + tidligere avtale (60-62)</a:t>
            </a:r>
          </a:p>
          <a:p>
            <a:r>
              <a:rPr lang="nb-NO" dirty="0" smtClean="0"/>
              <a:t>Mindretallet: Annen subsumsjon. Legger vekt på at de alternative traseene ikke er like gode (69-71)</a:t>
            </a:r>
            <a:endParaRPr lang="nb-NO" dirty="0"/>
          </a:p>
        </p:txBody>
      </p:sp>
      <p:sp>
        <p:nvSpPr>
          <p:cNvPr id="5" name="Title 1"/>
          <p:cNvSpPr txBox="1">
            <a:spLocks/>
          </p:cNvSpPr>
          <p:nvPr/>
        </p:nvSpPr>
        <p:spPr bwMode="auto">
          <a:xfrm>
            <a:off x="0" y="-83209"/>
            <a:ext cx="12192000" cy="1325563"/>
          </a:xfrm>
          <a:prstGeom prst="rect">
            <a:avLst/>
          </a:prstGeom>
          <a:solidFill>
            <a:schemeClr val="accent1"/>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2008 s. 803 (</a:t>
            </a:r>
            <a:r>
              <a:rPr lang="nb-NO" sz="3600" b="0" kern="0" dirty="0" err="1" smtClean="0">
                <a:solidFill>
                  <a:srgbClr val="FFFFFF"/>
                </a:solidFill>
                <a:latin typeface="+mn-lt"/>
              </a:rPr>
              <a:t>Kongsbakke</a:t>
            </a:r>
            <a:r>
              <a:rPr lang="nb-NO" sz="3600" b="0" kern="0" dirty="0" smtClean="0">
                <a:solidFill>
                  <a:srgbClr val="FFFFFF"/>
                </a:solidFill>
                <a:latin typeface="+mn-lt"/>
              </a:rPr>
              <a:t>)</a:t>
            </a:r>
            <a:endParaRPr lang="nb-NO" sz="3600" b="0" kern="0" dirty="0">
              <a:solidFill>
                <a:srgbClr val="FFFFFF"/>
              </a:solidFill>
              <a:latin typeface="+mn-lt"/>
            </a:endParaRPr>
          </a:p>
        </p:txBody>
      </p:sp>
    </p:spTree>
    <p:extLst>
      <p:ext uri="{BB962C8B-B14F-4D97-AF65-F5344CB8AC3E}">
        <p14:creationId xmlns:p14="http://schemas.microsoft.com/office/powerpoint/2010/main" val="360612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Klart skille tolkning/subsumsjon</a:t>
            </a:r>
          </a:p>
          <a:p>
            <a:r>
              <a:rPr lang="nb-NO" dirty="0" smtClean="0"/>
              <a:t>Tolkning av ‘sekkebestemmelsen</a:t>
            </a:r>
            <a:r>
              <a:rPr lang="nb-NO" dirty="0"/>
              <a:t>’ (‘liknende område hvor </a:t>
            </a:r>
            <a:r>
              <a:rPr lang="nb-NO" dirty="0" err="1"/>
              <a:t>almenhetens</a:t>
            </a:r>
            <a:r>
              <a:rPr lang="nb-NO" dirty="0"/>
              <a:t> ferdsel vil være til utilbørlig fortrengsel for eier eller bruker</a:t>
            </a:r>
            <a:r>
              <a:rPr lang="nb-NO" dirty="0" smtClean="0"/>
              <a:t>’)</a:t>
            </a:r>
          </a:p>
          <a:p>
            <a:pPr lvl="1"/>
            <a:r>
              <a:rPr lang="nb-NO" dirty="0" smtClean="0"/>
              <a:t>Slutning fra rettspraksis. Skjønnstema og momenter fra de andre dommene (se avsnitt 43 flg.)</a:t>
            </a:r>
          </a:p>
          <a:p>
            <a:pPr lvl="2"/>
            <a:r>
              <a:rPr lang="nb-NO" dirty="0" smtClean="0"/>
              <a:t>Normen er streng (avsnitt 44)</a:t>
            </a:r>
          </a:p>
          <a:p>
            <a:pPr lvl="2"/>
            <a:r>
              <a:rPr lang="nb-NO" dirty="0" smtClean="0"/>
              <a:t>Grunneierne må finne seg i å få andre inn på seg, jf. </a:t>
            </a:r>
            <a:r>
              <a:rPr lang="nb-NO" dirty="0" err="1" smtClean="0"/>
              <a:t>Kongsbakke</a:t>
            </a:r>
            <a:r>
              <a:rPr lang="nb-NO" dirty="0" smtClean="0"/>
              <a:t> (avsnitt 46)</a:t>
            </a:r>
          </a:p>
          <a:p>
            <a:pPr lvl="2"/>
            <a:r>
              <a:rPr lang="nb-NO" dirty="0" smtClean="0"/>
              <a:t>Skal legge vekt på lokale forhold (avsnitt 47)</a:t>
            </a:r>
          </a:p>
          <a:p>
            <a:pPr lvl="2"/>
            <a:r>
              <a:rPr lang="nb-NO" dirty="0" smtClean="0"/>
              <a:t>Forutsetter at allmennheten opptrer hensynsfullt (avsnitt 48)</a:t>
            </a:r>
          </a:p>
          <a:p>
            <a:pPr lvl="2"/>
            <a:r>
              <a:rPr lang="nb-NO" dirty="0" smtClean="0"/>
              <a:t>Finnes det alternative ferdselsmuligheter til mindre sjenanse?, jf. </a:t>
            </a:r>
            <a:r>
              <a:rPr lang="nb-NO" dirty="0" err="1" smtClean="0"/>
              <a:t>Kongsbakke</a:t>
            </a:r>
            <a:r>
              <a:rPr lang="nb-NO" dirty="0" smtClean="0"/>
              <a:t> (avsnitt 50). Avhenger av </a:t>
            </a:r>
            <a:r>
              <a:rPr lang="nb-NO" dirty="0" err="1" smtClean="0"/>
              <a:t>ferdelsrettens</a:t>
            </a:r>
            <a:r>
              <a:rPr lang="nb-NO" dirty="0" smtClean="0"/>
              <a:t> formål, jf. </a:t>
            </a:r>
            <a:r>
              <a:rPr lang="nb-NO" dirty="0" err="1" smtClean="0"/>
              <a:t>Kongsbakke</a:t>
            </a:r>
            <a:r>
              <a:rPr lang="nb-NO" dirty="0" smtClean="0"/>
              <a:t> (avsnitt 51)</a:t>
            </a:r>
          </a:p>
          <a:p>
            <a:pPr lvl="2"/>
            <a:r>
              <a:rPr lang="nb-NO" dirty="0" smtClean="0"/>
              <a:t>Betydning at ferdselsretten ikke har vært utøvd, jf. </a:t>
            </a:r>
            <a:r>
              <a:rPr lang="nb-NO" dirty="0" err="1" smtClean="0"/>
              <a:t>Furumoa</a:t>
            </a:r>
            <a:r>
              <a:rPr lang="nb-NO" dirty="0" smtClean="0"/>
              <a:t> (avsnitt 52-54)</a:t>
            </a:r>
          </a:p>
          <a:p>
            <a:pPr lvl="1"/>
            <a:r>
              <a:rPr lang="nb-NO" dirty="0" smtClean="0"/>
              <a:t>+ Eget moment: Sannsynligheten for at ferdselen vil øke (utledes av formålsbetraktninger, avsnitt 55)</a:t>
            </a:r>
          </a:p>
          <a:p>
            <a:pPr lvl="1"/>
            <a:endParaRPr lang="nb-NO" dirty="0" smtClean="0"/>
          </a:p>
          <a:p>
            <a:pPr lvl="2"/>
            <a:endParaRPr lang="nb-NO" dirty="0" smtClean="0"/>
          </a:p>
          <a:p>
            <a:pPr lvl="2"/>
            <a:endParaRPr lang="nb-NO" dirty="0" smtClean="0"/>
          </a:p>
          <a:p>
            <a:pPr lvl="1"/>
            <a:endParaRPr lang="nb-NO" dirty="0"/>
          </a:p>
        </p:txBody>
      </p:sp>
      <p:sp>
        <p:nvSpPr>
          <p:cNvPr id="5" name="Title 1"/>
          <p:cNvSpPr txBox="1">
            <a:spLocks/>
          </p:cNvSpPr>
          <p:nvPr/>
        </p:nvSpPr>
        <p:spPr bwMode="auto">
          <a:xfrm>
            <a:off x="0" y="-83209"/>
            <a:ext cx="12192000" cy="1325563"/>
          </a:xfrm>
          <a:prstGeom prst="rect">
            <a:avLst/>
          </a:prstGeom>
          <a:solidFill>
            <a:schemeClr val="accent5"/>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2012 s. 882 (Nesodden)</a:t>
            </a:r>
            <a:endParaRPr lang="nb-NO" sz="3600" b="0" kern="0" dirty="0">
              <a:solidFill>
                <a:srgbClr val="FFFFFF"/>
              </a:solidFill>
              <a:latin typeface="+mn-lt"/>
            </a:endParaRPr>
          </a:p>
        </p:txBody>
      </p:sp>
    </p:spTree>
    <p:extLst>
      <p:ext uri="{BB962C8B-B14F-4D97-AF65-F5344CB8AC3E}">
        <p14:creationId xmlns:p14="http://schemas.microsoft.com/office/powerpoint/2010/main" val="4260974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42354"/>
            <a:ext cx="12192000" cy="5615646"/>
          </a:xfrm>
        </p:spPr>
        <p:txBody>
          <a:bodyPr>
            <a:normAutofit/>
          </a:bodyPr>
          <a:lstStyle/>
          <a:p>
            <a:r>
              <a:rPr lang="nb-NO" dirty="0" smtClean="0"/>
              <a:t>Anvendelse av skjønnskriteriene og momentene på faktum (subsumsjon), avsnitt 56 flg.</a:t>
            </a:r>
          </a:p>
          <a:p>
            <a:pPr lvl="2"/>
            <a:endParaRPr lang="nb-NO" dirty="0" smtClean="0"/>
          </a:p>
          <a:p>
            <a:pPr lvl="1"/>
            <a:endParaRPr lang="nb-NO" dirty="0"/>
          </a:p>
        </p:txBody>
      </p:sp>
      <p:sp>
        <p:nvSpPr>
          <p:cNvPr id="5" name="Title 1"/>
          <p:cNvSpPr txBox="1">
            <a:spLocks/>
          </p:cNvSpPr>
          <p:nvPr/>
        </p:nvSpPr>
        <p:spPr bwMode="auto">
          <a:xfrm>
            <a:off x="0" y="-83209"/>
            <a:ext cx="12192000" cy="1325563"/>
          </a:xfrm>
          <a:prstGeom prst="rect">
            <a:avLst/>
          </a:prstGeom>
          <a:solidFill>
            <a:schemeClr val="accent5"/>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err="1" smtClean="0">
                <a:solidFill>
                  <a:srgbClr val="FFFFFF"/>
                </a:solidFill>
                <a:latin typeface="+mn-lt"/>
              </a:rPr>
              <a:t>Rt</a:t>
            </a:r>
            <a:r>
              <a:rPr lang="nb-NO" sz="3600" b="0" kern="0" dirty="0" smtClean="0">
                <a:solidFill>
                  <a:srgbClr val="FFFFFF"/>
                </a:solidFill>
                <a:latin typeface="+mn-lt"/>
              </a:rPr>
              <a:t>. 2012 s. 882 (Nesodden)</a:t>
            </a:r>
            <a:endParaRPr lang="nb-NO" sz="3600" b="0" kern="0" dirty="0">
              <a:solidFill>
                <a:srgbClr val="FFFFFF"/>
              </a:solidFill>
              <a:latin typeface="+mn-lt"/>
            </a:endParaRPr>
          </a:p>
        </p:txBody>
      </p:sp>
    </p:spTree>
    <p:extLst>
      <p:ext uri="{BB962C8B-B14F-4D97-AF65-F5344CB8AC3E}">
        <p14:creationId xmlns:p14="http://schemas.microsoft.com/office/powerpoint/2010/main" val="902474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70C0"/>
          </a:solidFill>
        </p:spPr>
        <p:txBody>
          <a:bodyPr/>
          <a:lstStyle/>
          <a:p>
            <a:pPr algn="ctr"/>
            <a:r>
              <a:rPr lang="nb-NO" dirty="0">
                <a:solidFill>
                  <a:schemeClr val="bg1"/>
                </a:solidFill>
              </a:rPr>
              <a:t>HOVEDTEMA </a:t>
            </a:r>
            <a:r>
              <a:rPr lang="nb-NO" dirty="0" smtClean="0">
                <a:solidFill>
                  <a:schemeClr val="bg1"/>
                </a:solidFill>
              </a:rPr>
              <a:t>V </a:t>
            </a:r>
            <a:r>
              <a:rPr lang="nb-NO" dirty="0">
                <a:solidFill>
                  <a:schemeClr val="bg1"/>
                </a:solidFill>
              </a:rPr>
              <a:t/>
            </a:r>
            <a:br>
              <a:rPr lang="nb-NO" dirty="0">
                <a:solidFill>
                  <a:schemeClr val="bg1"/>
                </a:solidFill>
              </a:rPr>
            </a:br>
            <a:r>
              <a:rPr lang="nb-NO" dirty="0">
                <a:solidFill>
                  <a:schemeClr val="bg1"/>
                </a:solidFill>
              </a:rPr>
              <a:t>Domsanalyse: </a:t>
            </a:r>
            <a:r>
              <a:rPr lang="nb-NO" dirty="0" smtClean="0">
                <a:solidFill>
                  <a:schemeClr val="bg1"/>
                </a:solidFill>
              </a:rPr>
              <a:t>Regelformulering og -utvikling </a:t>
            </a:r>
            <a:r>
              <a:rPr lang="nb-NO" dirty="0">
                <a:solidFill>
                  <a:schemeClr val="bg1"/>
                </a:solidFill>
              </a:rPr>
              <a:t>og forholdet til faktum (subsumsjon)</a:t>
            </a:r>
          </a:p>
        </p:txBody>
      </p:sp>
    </p:spTree>
    <p:extLst>
      <p:ext uri="{BB962C8B-B14F-4D97-AF65-F5344CB8AC3E}">
        <p14:creationId xmlns:p14="http://schemas.microsoft.com/office/powerpoint/2010/main" val="3428994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FF0000"/>
          </a:solidFill>
        </p:spPr>
        <p:txBody>
          <a:bodyPr/>
          <a:lstStyle/>
          <a:p>
            <a:pPr algn="ctr"/>
            <a:r>
              <a:rPr lang="nb-NO" dirty="0" smtClean="0">
                <a:solidFill>
                  <a:schemeClr val="bg1"/>
                </a:solidFill>
              </a:rPr>
              <a:t>HOVEDTEMA VI: OPPSUMMERING. HVA HAR VI LÆRT I FAGET JURIDISK METODELÆRE?</a:t>
            </a:r>
            <a:endParaRPr lang="nb-NO" dirty="0">
              <a:solidFill>
                <a:schemeClr val="bg1"/>
              </a:solidFill>
            </a:endParaRPr>
          </a:p>
        </p:txBody>
      </p:sp>
    </p:spTree>
    <p:extLst>
      <p:ext uri="{BB962C8B-B14F-4D97-AF65-F5344CB8AC3E}">
        <p14:creationId xmlns:p14="http://schemas.microsoft.com/office/powerpoint/2010/main" val="2721365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892136" cy="1025236"/>
          </a:xfrm>
          <a:solidFill>
            <a:srgbClr val="FF0000"/>
          </a:solidFill>
        </p:spPr>
        <p:txBody>
          <a:bodyPr/>
          <a:lstStyle/>
          <a:p>
            <a:pPr algn="ctr"/>
            <a:r>
              <a:rPr lang="nb-NO" dirty="0" smtClean="0">
                <a:solidFill>
                  <a:schemeClr val="bg1"/>
                </a:solidFill>
                <a:latin typeface="American Typewriter"/>
                <a:cs typeface="American Typewriter"/>
              </a:rPr>
              <a:t>Grunnspørsmål</a:t>
            </a:r>
            <a:endParaRPr lang="nb-NO" dirty="0">
              <a:solidFill>
                <a:schemeClr val="bg1"/>
              </a:solidFill>
              <a:latin typeface="American Typewriter"/>
              <a:cs typeface="American Typewriter"/>
            </a:endParaRPr>
          </a:p>
        </p:txBody>
      </p:sp>
      <p:sp>
        <p:nvSpPr>
          <p:cNvPr id="3" name="Content Placeholder 2"/>
          <p:cNvSpPr>
            <a:spLocks noGrp="1"/>
          </p:cNvSpPr>
          <p:nvPr>
            <p:ph idx="1"/>
          </p:nvPr>
        </p:nvSpPr>
        <p:spPr/>
        <p:txBody>
          <a:bodyPr/>
          <a:lstStyle/>
          <a:p>
            <a:r>
              <a:rPr lang="nb-NO" dirty="0" smtClean="0">
                <a:latin typeface="American Typewriter"/>
                <a:cs typeface="American Typewriter"/>
              </a:rPr>
              <a:t>Hva er juridisk metodelære?</a:t>
            </a:r>
          </a:p>
          <a:p>
            <a:r>
              <a:rPr lang="nb-NO" dirty="0" smtClean="0">
                <a:latin typeface="American Typewriter"/>
                <a:cs typeface="American Typewriter"/>
              </a:rPr>
              <a:t>Hvem bestemmer innholdet i juridisk metodelære? </a:t>
            </a:r>
            <a:endParaRPr lang="nb-NO" dirty="0">
              <a:latin typeface="American Typewriter"/>
              <a:cs typeface="American Typewriter"/>
            </a:endParaRPr>
          </a:p>
          <a:p>
            <a:pPr lvl="1"/>
            <a:r>
              <a:rPr lang="nb-NO" dirty="0" smtClean="0">
                <a:latin typeface="American Typewriter"/>
                <a:cs typeface="American Typewriter"/>
              </a:rPr>
              <a:t>Hva er gyldig fremgangsmåte?</a:t>
            </a:r>
          </a:p>
          <a:p>
            <a:r>
              <a:rPr lang="nb-NO" dirty="0" smtClean="0">
                <a:latin typeface="American Typewriter"/>
                <a:cs typeface="American Typewriter"/>
              </a:rPr>
              <a:t>Lovtekst 	Lovregel. Hvorfor?</a:t>
            </a:r>
            <a:endParaRPr lang="nb-NO" dirty="0">
              <a:latin typeface="American Typewriter"/>
              <a:cs typeface="American Typewriter"/>
            </a:endParaRPr>
          </a:p>
        </p:txBody>
      </p:sp>
      <p:sp>
        <p:nvSpPr>
          <p:cNvPr id="4" name="Not Equal 3"/>
          <p:cNvSpPr/>
          <p:nvPr/>
        </p:nvSpPr>
        <p:spPr bwMode="auto">
          <a:xfrm flipV="1">
            <a:off x="3352737" y="3526200"/>
            <a:ext cx="720080" cy="432048"/>
          </a:xfrm>
          <a:prstGeom prst="mathNotEqual">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19535241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6047"/>
          </a:xfrm>
          <a:solidFill>
            <a:srgbClr val="FF0000"/>
          </a:solidFill>
        </p:spPr>
        <p:txBody>
          <a:bodyPr/>
          <a:lstStyle/>
          <a:p>
            <a:pPr algn="ctr"/>
            <a:r>
              <a:rPr lang="nb-NO" dirty="0" smtClean="0">
                <a:solidFill>
                  <a:srgbClr val="FFFFFF"/>
                </a:solidFill>
                <a:latin typeface="American Typewriter"/>
                <a:cs typeface="American Typewriter"/>
              </a:rPr>
              <a:t>Sentrale rettskilder / rettskildefaktorer</a:t>
            </a:r>
            <a:endParaRPr lang="en-US" dirty="0">
              <a:solidFill>
                <a:srgbClr val="FFFFFF"/>
              </a:solidFill>
              <a:latin typeface="American Typewriter"/>
              <a:cs typeface="American Typewriter"/>
            </a:endParaRPr>
          </a:p>
        </p:txBody>
      </p:sp>
      <p:sp>
        <p:nvSpPr>
          <p:cNvPr id="3" name="Content Placeholder 2"/>
          <p:cNvSpPr>
            <a:spLocks noGrp="1"/>
          </p:cNvSpPr>
          <p:nvPr>
            <p:ph idx="1"/>
          </p:nvPr>
        </p:nvSpPr>
        <p:spPr>
          <a:xfrm>
            <a:off x="0" y="1315995"/>
            <a:ext cx="12192000" cy="5542005"/>
          </a:xfrm>
        </p:spPr>
        <p:txBody>
          <a:bodyPr/>
          <a:lstStyle/>
          <a:p>
            <a:r>
              <a:rPr lang="nb-NO" dirty="0" smtClean="0">
                <a:latin typeface="American Typewriter"/>
                <a:cs typeface="American Typewriter"/>
              </a:rPr>
              <a:t>Lovtekst</a:t>
            </a:r>
          </a:p>
          <a:p>
            <a:r>
              <a:rPr lang="nb-NO" dirty="0" smtClean="0">
                <a:latin typeface="American Typewriter"/>
                <a:cs typeface="American Typewriter"/>
              </a:rPr>
              <a:t>Lovforarbeider mv.</a:t>
            </a:r>
          </a:p>
          <a:p>
            <a:r>
              <a:rPr lang="nb-NO" dirty="0" smtClean="0">
                <a:latin typeface="American Typewriter"/>
                <a:cs typeface="American Typewriter"/>
              </a:rPr>
              <a:t>Rettspraksis</a:t>
            </a:r>
          </a:p>
          <a:p>
            <a:r>
              <a:rPr lang="nb-NO" dirty="0" smtClean="0">
                <a:latin typeface="American Typewriter"/>
                <a:cs typeface="American Typewriter"/>
              </a:rPr>
              <a:t>Internasjonale rettskilder</a:t>
            </a:r>
          </a:p>
          <a:p>
            <a:r>
              <a:rPr lang="nb-NO" dirty="0" smtClean="0">
                <a:latin typeface="American Typewriter"/>
                <a:cs typeface="American Typewriter"/>
              </a:rPr>
              <a:t>Andre myndigheters praksis</a:t>
            </a:r>
          </a:p>
          <a:p>
            <a:r>
              <a:rPr lang="nb-NO" dirty="0" smtClean="0">
                <a:latin typeface="American Typewriter"/>
                <a:cs typeface="American Typewriter"/>
              </a:rPr>
              <a:t>Privat praksis</a:t>
            </a:r>
          </a:p>
          <a:p>
            <a:r>
              <a:rPr lang="nb-NO" dirty="0" smtClean="0">
                <a:latin typeface="American Typewriter"/>
                <a:cs typeface="American Typewriter"/>
              </a:rPr>
              <a:t>Utenlandsk rett</a:t>
            </a:r>
          </a:p>
          <a:p>
            <a:r>
              <a:rPr lang="nb-NO" dirty="0" smtClean="0">
                <a:latin typeface="American Typewriter"/>
                <a:cs typeface="American Typewriter"/>
              </a:rPr>
              <a:t>Juridisk litteratur</a:t>
            </a:r>
          </a:p>
          <a:p>
            <a:r>
              <a:rPr lang="nb-NO" dirty="0" smtClean="0">
                <a:latin typeface="American Typewriter"/>
                <a:cs typeface="American Typewriter"/>
              </a:rPr>
              <a:t>Egne (godhets-)vurderinger / «reelle hensyn»</a:t>
            </a:r>
            <a:endParaRPr lang="en-US" dirty="0">
              <a:latin typeface="American Typewriter"/>
              <a:cs typeface="American Typewriter"/>
            </a:endParaRP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latin typeface="American Typewriter"/>
                <a:cs typeface="American Typewriter"/>
              </a:rPr>
              <a:pPr>
                <a:defRPr/>
              </a:pPr>
              <a:t>22</a:t>
            </a:fld>
            <a:endParaRPr lang="en-US">
              <a:latin typeface="American Typewriter"/>
              <a:cs typeface="American Typewriter"/>
            </a:endParaRPr>
          </a:p>
        </p:txBody>
      </p:sp>
    </p:spTree>
    <p:extLst>
      <p:ext uri="{BB962C8B-B14F-4D97-AF65-F5344CB8AC3E}">
        <p14:creationId xmlns:p14="http://schemas.microsoft.com/office/powerpoint/2010/main" val="2120644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60838"/>
            <a:ext cx="12192000" cy="5097162"/>
          </a:xfrm>
        </p:spPr>
        <p:txBody>
          <a:bodyPr/>
          <a:lstStyle/>
          <a:p>
            <a:r>
              <a:rPr lang="nb-NO" dirty="0" smtClean="0">
                <a:latin typeface="American Typewriter"/>
                <a:cs typeface="American Typewriter"/>
              </a:rPr>
              <a:t>Bortimot synonymer</a:t>
            </a:r>
          </a:p>
          <a:p>
            <a:r>
              <a:rPr lang="nb-NO" dirty="0" smtClean="0">
                <a:latin typeface="American Typewriter"/>
                <a:cs typeface="American Typewriter"/>
              </a:rPr>
              <a:t>Rettskildelære: Fastsettelse </a:t>
            </a:r>
            <a:r>
              <a:rPr lang="nb-NO" dirty="0">
                <a:latin typeface="American Typewriter"/>
                <a:cs typeface="American Typewriter"/>
              </a:rPr>
              <a:t>av rettsreglers </a:t>
            </a:r>
            <a:r>
              <a:rPr lang="nb-NO" dirty="0" smtClean="0">
                <a:latin typeface="American Typewriter"/>
                <a:cs typeface="American Typewriter"/>
              </a:rPr>
              <a:t>innhold</a:t>
            </a:r>
            <a:br>
              <a:rPr lang="nb-NO" dirty="0" smtClean="0">
                <a:latin typeface="American Typewriter"/>
                <a:cs typeface="American Typewriter"/>
              </a:rPr>
            </a:br>
            <a:r>
              <a:rPr lang="nb-NO" dirty="0" smtClean="0">
                <a:solidFill>
                  <a:srgbClr val="FF0000"/>
                </a:solidFill>
                <a:latin typeface="American Typewriter"/>
                <a:cs typeface="American Typewriter"/>
              </a:rPr>
              <a:t>Regeltolkning/regelfastlegging</a:t>
            </a:r>
          </a:p>
          <a:p>
            <a:r>
              <a:rPr lang="nb-NO" dirty="0" smtClean="0">
                <a:latin typeface="American Typewriter"/>
                <a:cs typeface="American Typewriter"/>
              </a:rPr>
              <a:t>Juridisk metodelære: Omhandler også reglenes </a:t>
            </a:r>
            <a:r>
              <a:rPr lang="nb-NO" dirty="0">
                <a:latin typeface="American Typewriter"/>
                <a:cs typeface="American Typewriter"/>
              </a:rPr>
              <a:t>anvendelse på faktiske </a:t>
            </a:r>
            <a:r>
              <a:rPr lang="nb-NO" dirty="0" smtClean="0">
                <a:latin typeface="American Typewriter"/>
                <a:cs typeface="American Typewriter"/>
              </a:rPr>
              <a:t>forhold</a:t>
            </a:r>
            <a:br>
              <a:rPr lang="nb-NO" dirty="0" smtClean="0">
                <a:latin typeface="American Typewriter"/>
                <a:cs typeface="American Typewriter"/>
              </a:rPr>
            </a:br>
            <a:r>
              <a:rPr lang="nb-NO" dirty="0" smtClean="0">
                <a:solidFill>
                  <a:srgbClr val="FF0000"/>
                </a:solidFill>
                <a:latin typeface="American Typewriter"/>
                <a:cs typeface="American Typewriter"/>
              </a:rPr>
              <a:t>Regelanvendelse/subsumsjon</a:t>
            </a:r>
            <a:endParaRPr lang="nb-NO" dirty="0">
              <a:solidFill>
                <a:srgbClr val="FF0000"/>
              </a:solidFill>
              <a:latin typeface="American Typewriter"/>
              <a:cs typeface="American Typewriter"/>
            </a:endParaRPr>
          </a:p>
          <a:p>
            <a:endParaRPr lang="en-US" dirty="0">
              <a:latin typeface="American Typewriter"/>
              <a:cs typeface="American Typewriter"/>
            </a:endParaRP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pPr>
                <a:defRPr/>
              </a:pPr>
              <a:t>23</a:t>
            </a:fld>
            <a:endParaRPr lang="en-US"/>
          </a:p>
        </p:txBody>
      </p:sp>
      <p:sp>
        <p:nvSpPr>
          <p:cNvPr id="5" name="Title 1"/>
          <p:cNvSpPr txBox="1">
            <a:spLocks/>
          </p:cNvSpPr>
          <p:nvPr/>
        </p:nvSpPr>
        <p:spPr bwMode="auto">
          <a:xfrm>
            <a:off x="0" y="0"/>
            <a:ext cx="12067309" cy="1246909"/>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rgbClr val="FFFFFF"/>
                </a:solidFill>
                <a:latin typeface="American Typewriter"/>
                <a:cs typeface="American Typewriter"/>
              </a:rPr>
              <a:t>Rettskildelære / juridisk metodelære</a:t>
            </a:r>
          </a:p>
        </p:txBody>
      </p:sp>
    </p:spTree>
    <p:extLst>
      <p:ext uri="{BB962C8B-B14F-4D97-AF65-F5344CB8AC3E}">
        <p14:creationId xmlns:p14="http://schemas.microsoft.com/office/powerpoint/2010/main" val="1509755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64276"/>
            <a:ext cx="12192000" cy="5393724"/>
          </a:xfrm>
        </p:spPr>
        <p:txBody>
          <a:bodyPr/>
          <a:lstStyle/>
          <a:p>
            <a:pPr marL="514350" indent="-514350">
              <a:buFont typeface="+mj-lt"/>
              <a:buAutoNum type="arabicPeriod"/>
            </a:pPr>
            <a:r>
              <a:rPr lang="nb-NO" dirty="0" smtClean="0">
                <a:latin typeface="American Typewriter"/>
                <a:cs typeface="American Typewriter"/>
              </a:rPr>
              <a:t>Hvilke type argumenter </a:t>
            </a:r>
            <a:r>
              <a:rPr lang="nb-NO" i="1" dirty="0" smtClean="0">
                <a:latin typeface="American Typewriter"/>
                <a:cs typeface="American Typewriter"/>
              </a:rPr>
              <a:t>kan</a:t>
            </a:r>
            <a:r>
              <a:rPr lang="nb-NO" dirty="0" smtClean="0">
                <a:latin typeface="American Typewriter"/>
                <a:cs typeface="American Typewriter"/>
              </a:rPr>
              <a:t> vi trekke inn i juridisk argumentasjon?</a:t>
            </a:r>
          </a:p>
          <a:p>
            <a:pPr lvl="1"/>
            <a:r>
              <a:rPr lang="nb-NO" dirty="0" smtClean="0">
                <a:latin typeface="American Typewriter"/>
                <a:cs typeface="American Typewriter"/>
              </a:rPr>
              <a:t>Hva er rettskilder? rettskilderelevans</a:t>
            </a:r>
          </a:p>
          <a:p>
            <a:pPr marL="514350" indent="-514350">
              <a:buFont typeface="+mj-lt"/>
              <a:buAutoNum type="arabicPeriod"/>
            </a:pPr>
            <a:r>
              <a:rPr lang="nb-NO" dirty="0" smtClean="0">
                <a:latin typeface="American Typewriter"/>
                <a:cs typeface="American Typewriter"/>
              </a:rPr>
              <a:t>Hvordan kan vi </a:t>
            </a:r>
            <a:r>
              <a:rPr lang="nb-NO" i="1" dirty="0" smtClean="0">
                <a:latin typeface="American Typewriter"/>
                <a:cs typeface="American Typewriter"/>
              </a:rPr>
              <a:t>trekke ut («slutte») </a:t>
            </a:r>
            <a:r>
              <a:rPr lang="nb-NO" dirty="0" smtClean="0">
                <a:latin typeface="American Typewriter"/>
                <a:cs typeface="American Typewriter"/>
              </a:rPr>
              <a:t>argumenter fra rettskildene?</a:t>
            </a:r>
          </a:p>
          <a:p>
            <a:pPr lvl="1"/>
            <a:r>
              <a:rPr lang="nb-NO" dirty="0" smtClean="0">
                <a:latin typeface="American Typewriter"/>
                <a:cs typeface="American Typewriter"/>
              </a:rPr>
              <a:t>«Slutningsspørsmål»</a:t>
            </a:r>
          </a:p>
          <a:p>
            <a:pPr marL="514350" indent="-514350">
              <a:buFont typeface="+mj-lt"/>
              <a:buAutoNum type="arabicPeriod"/>
            </a:pPr>
            <a:r>
              <a:rPr lang="nb-NO" dirty="0" smtClean="0">
                <a:latin typeface="American Typewriter"/>
                <a:cs typeface="American Typewriter"/>
              </a:rPr>
              <a:t> Hvilken </a:t>
            </a:r>
            <a:r>
              <a:rPr lang="nb-NO" i="1" dirty="0" smtClean="0">
                <a:latin typeface="American Typewriter"/>
                <a:cs typeface="American Typewriter"/>
              </a:rPr>
              <a:t>gjennomslagskraft</a:t>
            </a:r>
            <a:r>
              <a:rPr lang="nb-NO" dirty="0" smtClean="0">
                <a:latin typeface="American Typewriter"/>
                <a:cs typeface="American Typewriter"/>
              </a:rPr>
              <a:t> </a:t>
            </a:r>
            <a:r>
              <a:rPr lang="nb-NO" i="1" dirty="0" smtClean="0">
                <a:latin typeface="American Typewriter"/>
                <a:cs typeface="American Typewriter"/>
              </a:rPr>
              <a:t>(«vekt») </a:t>
            </a:r>
            <a:r>
              <a:rPr lang="nb-NO" dirty="0" smtClean="0">
                <a:latin typeface="American Typewriter"/>
                <a:cs typeface="American Typewriter"/>
              </a:rPr>
              <a:t>har de forskjellige argumentene/rettskildene?</a:t>
            </a:r>
          </a:p>
          <a:p>
            <a:pPr lvl="1"/>
            <a:r>
              <a:rPr lang="nb-NO" dirty="0" smtClean="0">
                <a:latin typeface="American Typewriter"/>
                <a:cs typeface="American Typewriter"/>
              </a:rPr>
              <a:t>«Vektspørsmål»</a:t>
            </a:r>
          </a:p>
          <a:p>
            <a:pPr marL="514350" indent="-514350">
              <a:buFont typeface="+mj-lt"/>
              <a:buAutoNum type="arabicPeriod"/>
            </a:pPr>
            <a:r>
              <a:rPr lang="nb-NO" dirty="0" smtClean="0">
                <a:latin typeface="American Typewriter"/>
                <a:cs typeface="American Typewriter"/>
              </a:rPr>
              <a:t> Hvordan samordnes argumentene?</a:t>
            </a:r>
          </a:p>
          <a:p>
            <a:pPr lvl="1"/>
            <a:r>
              <a:rPr lang="nb-NO" dirty="0" smtClean="0">
                <a:latin typeface="American Typewriter"/>
                <a:cs typeface="American Typewriter"/>
              </a:rPr>
              <a:t>Beror bl.a. på (2) og (3) + regler om prinsipper for løsning av motstrid mellom regler</a:t>
            </a:r>
            <a:endParaRPr lang="nb-NO" dirty="0">
              <a:latin typeface="American Typewriter"/>
              <a:cs typeface="American Typewriter"/>
            </a:endParaRP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pPr>
                <a:defRPr/>
              </a:pPr>
              <a:t>24</a:t>
            </a:fld>
            <a:endParaRPr lang="en-US"/>
          </a:p>
        </p:txBody>
      </p:sp>
      <p:sp>
        <p:nvSpPr>
          <p:cNvPr id="5" name="Title 1"/>
          <p:cNvSpPr txBox="1">
            <a:spLocks/>
          </p:cNvSpPr>
          <p:nvPr/>
        </p:nvSpPr>
        <p:spPr bwMode="auto">
          <a:xfrm>
            <a:off x="0" y="0"/>
            <a:ext cx="12192000" cy="1108364"/>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rgbClr val="FFFFFF"/>
                </a:solidFill>
                <a:latin typeface="American Typewriter"/>
                <a:cs typeface="American Typewriter"/>
              </a:rPr>
              <a:t>Grunnspørsmål i rettskildelæren</a:t>
            </a:r>
          </a:p>
        </p:txBody>
      </p:sp>
    </p:spTree>
    <p:extLst>
      <p:ext uri="{BB962C8B-B14F-4D97-AF65-F5344CB8AC3E}">
        <p14:creationId xmlns:p14="http://schemas.microsoft.com/office/powerpoint/2010/main" val="3102745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03848" y="2095601"/>
            <a:ext cx="2772072" cy="646331"/>
          </a:xfrm>
          <a:prstGeom prst="rect">
            <a:avLst/>
          </a:prstGeom>
          <a:noFill/>
        </p:spPr>
        <p:txBody>
          <a:bodyPr wrap="square" rtlCol="0">
            <a:spAutoFit/>
          </a:bodyPr>
          <a:lstStyle/>
          <a:p>
            <a:r>
              <a:rPr lang="nb-NO" b="1" dirty="0">
                <a:latin typeface="Ayuthaya"/>
                <a:cs typeface="Ayuthaya"/>
              </a:rPr>
              <a:t>Regelfastsettelse/Tolkning</a:t>
            </a:r>
          </a:p>
        </p:txBody>
      </p:sp>
      <p:sp>
        <p:nvSpPr>
          <p:cNvPr id="7" name="TextBox 6"/>
          <p:cNvSpPr txBox="1"/>
          <p:nvPr/>
        </p:nvSpPr>
        <p:spPr>
          <a:xfrm>
            <a:off x="6456040" y="2060849"/>
            <a:ext cx="2592288" cy="646331"/>
          </a:xfrm>
          <a:prstGeom prst="rect">
            <a:avLst/>
          </a:prstGeom>
          <a:noFill/>
        </p:spPr>
        <p:txBody>
          <a:bodyPr wrap="square" rtlCol="0">
            <a:spAutoFit/>
          </a:bodyPr>
          <a:lstStyle/>
          <a:p>
            <a:r>
              <a:rPr lang="nb-NO" b="1" dirty="0">
                <a:latin typeface="Ayuthaya"/>
                <a:cs typeface="Ayuthaya"/>
              </a:rPr>
              <a:t>Regelanvendelse</a:t>
            </a:r>
            <a:endParaRPr lang="nb-NO" dirty="0">
              <a:latin typeface="Ayuthaya"/>
              <a:cs typeface="Ayuthaya"/>
            </a:endParaRPr>
          </a:p>
          <a:p>
            <a:endParaRPr lang="nb-NO" b="1" dirty="0">
              <a:latin typeface="Ayuthaya"/>
              <a:cs typeface="Ayuthaya"/>
            </a:endParaRPr>
          </a:p>
        </p:txBody>
      </p:sp>
      <p:sp>
        <p:nvSpPr>
          <p:cNvPr id="8" name="Rectangle 7"/>
          <p:cNvSpPr/>
          <p:nvPr/>
        </p:nvSpPr>
        <p:spPr bwMode="auto">
          <a:xfrm>
            <a:off x="2783280" y="3039616"/>
            <a:ext cx="2196480" cy="914400"/>
          </a:xfrm>
          <a:prstGeom prst="rect">
            <a:avLst/>
          </a:prstGeom>
          <a:noFill/>
          <a:ln w="571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2000" dirty="0">
                <a:solidFill>
                  <a:srgbClr val="3C8C93"/>
                </a:solidFill>
                <a:latin typeface="Ayuthaya"/>
                <a:ea typeface="ヒラギノ角ゴ Pro W3" charset="-128"/>
                <a:cs typeface="Ayuthaya"/>
              </a:rPr>
              <a:t>Rettskilder som samordnes</a:t>
            </a:r>
          </a:p>
        </p:txBody>
      </p:sp>
      <p:sp>
        <p:nvSpPr>
          <p:cNvPr id="9" name="Down Arrow 8"/>
          <p:cNvSpPr/>
          <p:nvPr/>
        </p:nvSpPr>
        <p:spPr bwMode="auto">
          <a:xfrm>
            <a:off x="3575720" y="4293096"/>
            <a:ext cx="484632" cy="978408"/>
          </a:xfrm>
          <a:prstGeom prst="downArrow">
            <a:avLst/>
          </a:prstGeom>
          <a:solidFill>
            <a:srgbClr val="3C8C93"/>
          </a:solidFill>
          <a:ln w="9525" cap="flat" cmpd="sng" algn="ctr">
            <a:solidFill>
              <a:srgbClr val="3C8C9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sp>
        <p:nvSpPr>
          <p:cNvPr id="13" name="Title 1"/>
          <p:cNvSpPr txBox="1">
            <a:spLocks/>
          </p:cNvSpPr>
          <p:nvPr/>
        </p:nvSpPr>
        <p:spPr bwMode="auto">
          <a:xfrm>
            <a:off x="0" y="-10641"/>
            <a:ext cx="12192000" cy="1049732"/>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rgbClr val="FFFFFF"/>
                </a:solidFill>
                <a:latin typeface="American Typewriter"/>
                <a:cs typeface="American Typewriter"/>
              </a:rPr>
              <a:t>Regelfastsettelse og regelanvendelse</a:t>
            </a:r>
          </a:p>
        </p:txBody>
      </p:sp>
      <p:sp>
        <p:nvSpPr>
          <p:cNvPr id="16" name="Rectangle 15"/>
          <p:cNvSpPr/>
          <p:nvPr/>
        </p:nvSpPr>
        <p:spPr bwMode="auto">
          <a:xfrm>
            <a:off x="6600056" y="2996952"/>
            <a:ext cx="2196480" cy="9144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nb-NO" sz="1200" dirty="0">
              <a:solidFill>
                <a:srgbClr val="FF0000"/>
              </a:solidFill>
              <a:latin typeface="Ayuthaya"/>
              <a:ea typeface="ヒラギノ角ゴ Pro W3" charset="-128"/>
              <a:cs typeface="Ayuthaya"/>
            </a:endParaRPr>
          </a:p>
          <a:p>
            <a:pPr algn="ctr" eaLnBrk="0" fontAlgn="base" hangingPunct="0">
              <a:spcBef>
                <a:spcPct val="0"/>
              </a:spcBef>
              <a:spcAft>
                <a:spcPct val="0"/>
              </a:spcAft>
            </a:pPr>
            <a:r>
              <a:rPr lang="nb-NO" sz="2000" dirty="0">
                <a:solidFill>
                  <a:srgbClr val="FF0000"/>
                </a:solidFill>
                <a:latin typeface="Ayuthaya"/>
                <a:ea typeface="ヒラギノ角ゴ Pro W3" charset="-128"/>
                <a:cs typeface="Ayuthaya"/>
              </a:rPr>
              <a:t>Rettsregel</a:t>
            </a:r>
          </a:p>
        </p:txBody>
      </p:sp>
      <p:sp>
        <p:nvSpPr>
          <p:cNvPr id="18" name="Rectangle 17"/>
          <p:cNvSpPr/>
          <p:nvPr/>
        </p:nvSpPr>
        <p:spPr bwMode="auto">
          <a:xfrm>
            <a:off x="6600056" y="5517232"/>
            <a:ext cx="2196480" cy="914400"/>
          </a:xfrm>
          <a:prstGeom prst="rect">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nb-NO" sz="1200" dirty="0">
              <a:solidFill>
                <a:srgbClr val="0000FF"/>
              </a:solidFill>
              <a:latin typeface="Ayuthaya"/>
              <a:cs typeface="Ayuthaya"/>
            </a:endParaRPr>
          </a:p>
          <a:p>
            <a:pPr algn="ctr" eaLnBrk="0" fontAlgn="base" hangingPunct="0">
              <a:spcBef>
                <a:spcPct val="0"/>
              </a:spcBef>
              <a:spcAft>
                <a:spcPct val="0"/>
              </a:spcAft>
            </a:pPr>
            <a:r>
              <a:rPr lang="nb-NO" sz="2000" dirty="0">
                <a:solidFill>
                  <a:srgbClr val="0000FF"/>
                </a:solidFill>
                <a:latin typeface="Ayuthaya"/>
                <a:cs typeface="Ayuthaya"/>
              </a:rPr>
              <a:t>Faktum</a:t>
            </a:r>
          </a:p>
        </p:txBody>
      </p:sp>
      <p:sp>
        <p:nvSpPr>
          <p:cNvPr id="19" name="Down Arrow 18"/>
          <p:cNvSpPr/>
          <p:nvPr/>
        </p:nvSpPr>
        <p:spPr bwMode="auto">
          <a:xfrm>
            <a:off x="7536160" y="4293097"/>
            <a:ext cx="504056" cy="971947"/>
          </a:xfrm>
          <a:prstGeom prst="downArrow">
            <a:avLst/>
          </a:prstGeom>
          <a:solidFill>
            <a:srgbClr val="7030A0"/>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sp>
        <p:nvSpPr>
          <p:cNvPr id="20" name="Rectangle 19"/>
          <p:cNvSpPr/>
          <p:nvPr/>
        </p:nvSpPr>
        <p:spPr bwMode="auto">
          <a:xfrm>
            <a:off x="2783632" y="5517232"/>
            <a:ext cx="2196480" cy="9144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nb-NO" sz="1200" dirty="0">
              <a:solidFill>
                <a:srgbClr val="FF0000"/>
              </a:solidFill>
              <a:latin typeface="Ayuthaya"/>
              <a:ea typeface="ヒラギノ角ゴ Pro W3" charset="-128"/>
              <a:cs typeface="Ayuthaya"/>
            </a:endParaRPr>
          </a:p>
          <a:p>
            <a:pPr algn="ctr" eaLnBrk="0" fontAlgn="base" hangingPunct="0">
              <a:spcBef>
                <a:spcPct val="0"/>
              </a:spcBef>
              <a:spcAft>
                <a:spcPct val="0"/>
              </a:spcAft>
            </a:pPr>
            <a:r>
              <a:rPr lang="nb-NO" sz="2000" dirty="0">
                <a:solidFill>
                  <a:srgbClr val="FF0000"/>
                </a:solidFill>
                <a:latin typeface="Ayuthaya"/>
                <a:ea typeface="ヒラギノ角ゴ Pro W3" charset="-128"/>
                <a:cs typeface="Ayuthaya"/>
              </a:rPr>
              <a:t>Rettsregel</a:t>
            </a:r>
          </a:p>
        </p:txBody>
      </p:sp>
      <p:sp>
        <p:nvSpPr>
          <p:cNvPr id="3" name="Right Brace 2"/>
          <p:cNvSpPr/>
          <p:nvPr/>
        </p:nvSpPr>
        <p:spPr bwMode="auto">
          <a:xfrm>
            <a:off x="8976320" y="1988840"/>
            <a:ext cx="288032" cy="4608512"/>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000">
              <a:latin typeface="Arial" charset="0"/>
              <a:ea typeface="ヒラギノ角ゴ Pro W3" charset="-128"/>
              <a:cs typeface="ヒラギノ角ゴ Pro W3" charset="-128"/>
            </a:endParaRPr>
          </a:p>
        </p:txBody>
      </p:sp>
      <p:sp>
        <p:nvSpPr>
          <p:cNvPr id="4" name="TextBox 3"/>
          <p:cNvSpPr txBox="1"/>
          <p:nvPr/>
        </p:nvSpPr>
        <p:spPr>
          <a:xfrm>
            <a:off x="9299848" y="4077072"/>
            <a:ext cx="1368152" cy="369332"/>
          </a:xfrm>
          <a:prstGeom prst="rect">
            <a:avLst/>
          </a:prstGeom>
          <a:noFill/>
        </p:spPr>
        <p:txBody>
          <a:bodyPr wrap="square" rtlCol="0">
            <a:spAutoFit/>
          </a:bodyPr>
          <a:lstStyle/>
          <a:p>
            <a:r>
              <a:rPr lang="en-US" dirty="0" err="1">
                <a:latin typeface="American Typewriter"/>
                <a:cs typeface="American Typewriter"/>
              </a:rPr>
              <a:t>Bolk</a:t>
            </a:r>
            <a:r>
              <a:rPr lang="en-US" dirty="0">
                <a:latin typeface="American Typewriter"/>
                <a:cs typeface="American Typewriter"/>
              </a:rPr>
              <a:t> II</a:t>
            </a:r>
          </a:p>
        </p:txBody>
      </p:sp>
    </p:spTree>
    <p:extLst>
      <p:ext uri="{BB962C8B-B14F-4D97-AF65-F5344CB8AC3E}">
        <p14:creationId xmlns:p14="http://schemas.microsoft.com/office/powerpoint/2010/main" val="100028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29" y="-1264"/>
            <a:ext cx="12092271" cy="842188"/>
          </a:xfrm>
          <a:solidFill>
            <a:srgbClr val="FF0000"/>
          </a:solidFill>
        </p:spPr>
        <p:txBody>
          <a:bodyPr/>
          <a:lstStyle/>
          <a:p>
            <a:pPr algn="ctr"/>
            <a:r>
              <a:rPr lang="nb-NO" dirty="0" smtClean="0">
                <a:solidFill>
                  <a:schemeClr val="bg1"/>
                </a:solidFill>
                <a:latin typeface="American Typewriter"/>
                <a:cs typeface="American Typewriter"/>
              </a:rPr>
              <a:t>Lovregel</a:t>
            </a:r>
            <a:endParaRPr lang="nb-NO" dirty="0">
              <a:solidFill>
                <a:schemeClr val="bg1"/>
              </a:solidFill>
              <a:latin typeface="American Typewriter"/>
              <a:cs typeface="American Typewriter"/>
            </a:endParaRPr>
          </a:p>
        </p:txBody>
      </p:sp>
      <p:sp>
        <p:nvSpPr>
          <p:cNvPr id="12" name="Rectangle 11"/>
          <p:cNvSpPr/>
          <p:nvPr/>
        </p:nvSpPr>
        <p:spPr bwMode="auto">
          <a:xfrm>
            <a:off x="10049927" y="1581784"/>
            <a:ext cx="514743" cy="536046"/>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nb-NO" dirty="0">
                <a:latin typeface="American Typewriter"/>
                <a:cs typeface="American Typewriter"/>
              </a:rPr>
              <a:t>…</a:t>
            </a:r>
            <a:endParaRPr lang="nb-NO" sz="2000" dirty="0">
              <a:latin typeface="American Typewriter"/>
              <a:cs typeface="American Typewriter"/>
            </a:endParaRPr>
          </a:p>
        </p:txBody>
      </p:sp>
      <p:sp>
        <p:nvSpPr>
          <p:cNvPr id="43" name="Explosion 2 42"/>
          <p:cNvSpPr/>
          <p:nvPr/>
        </p:nvSpPr>
        <p:spPr bwMode="auto">
          <a:xfrm>
            <a:off x="4583833" y="5921896"/>
            <a:ext cx="3168351" cy="936104"/>
          </a:xfrm>
          <a:prstGeom prst="irregularSeal2">
            <a:avLst/>
          </a:prstGeom>
          <a:noFill/>
          <a:ln w="5715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nb-NO" sz="2000" dirty="0">
                <a:solidFill>
                  <a:srgbClr val="0070C0"/>
                </a:solidFill>
                <a:latin typeface="American Typewriter"/>
                <a:ea typeface="ヒラギノ角ゴ Pro W3" charset="-128"/>
                <a:cs typeface="American Typewriter"/>
              </a:rPr>
              <a:t>Faktum</a:t>
            </a:r>
          </a:p>
        </p:txBody>
      </p:sp>
      <p:sp>
        <p:nvSpPr>
          <p:cNvPr id="5" name="Oval 4"/>
          <p:cNvSpPr/>
          <p:nvPr/>
        </p:nvSpPr>
        <p:spPr bwMode="auto">
          <a:xfrm>
            <a:off x="4863692" y="4941169"/>
            <a:ext cx="2376264" cy="575215"/>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2000" dirty="0">
                <a:solidFill>
                  <a:srgbClr val="FF0000"/>
                </a:solidFill>
                <a:latin typeface="American Typewriter"/>
                <a:ea typeface="ヒラギノ角ゴ Pro W3" charset="-128"/>
                <a:cs typeface="American Typewriter"/>
              </a:rPr>
              <a:t>LOVREGEL</a:t>
            </a:r>
          </a:p>
        </p:txBody>
      </p:sp>
      <p:sp>
        <p:nvSpPr>
          <p:cNvPr id="6" name="Rectangle 5"/>
          <p:cNvSpPr/>
          <p:nvPr/>
        </p:nvSpPr>
        <p:spPr bwMode="auto">
          <a:xfrm>
            <a:off x="1703512" y="1561775"/>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Lovtekst</a:t>
            </a:r>
            <a:br>
              <a:rPr lang="nb-NO" sz="1600" dirty="0">
                <a:latin typeface="American Typewriter"/>
                <a:cs typeface="American Typewriter"/>
              </a:rPr>
            </a:br>
            <a:r>
              <a:rPr lang="nb-NO" sz="1600" dirty="0">
                <a:latin typeface="American Typewriter"/>
                <a:cs typeface="American Typewriter"/>
              </a:rPr>
              <a:t>§</a:t>
            </a:r>
          </a:p>
        </p:txBody>
      </p:sp>
      <p:sp>
        <p:nvSpPr>
          <p:cNvPr id="7" name="Rectangle 6"/>
          <p:cNvSpPr/>
          <p:nvPr/>
        </p:nvSpPr>
        <p:spPr bwMode="auto">
          <a:xfrm>
            <a:off x="4485650" y="1561775"/>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Retts-praksis</a:t>
            </a:r>
          </a:p>
        </p:txBody>
      </p:sp>
      <p:sp>
        <p:nvSpPr>
          <p:cNvPr id="8" name="Rectangle 7"/>
          <p:cNvSpPr/>
          <p:nvPr/>
        </p:nvSpPr>
        <p:spPr bwMode="auto">
          <a:xfrm>
            <a:off x="5876719" y="1561775"/>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Int. </a:t>
            </a:r>
            <a:r>
              <a:rPr lang="nb-NO" sz="1600" dirty="0" err="1">
                <a:latin typeface="American Typewriter"/>
                <a:cs typeface="American Typewriter"/>
              </a:rPr>
              <a:t>nas</a:t>
            </a:r>
            <a:r>
              <a:rPr lang="nb-NO" sz="1600" dirty="0">
                <a:latin typeface="American Typewriter"/>
                <a:cs typeface="American Typewriter"/>
              </a:rPr>
              <a:t>. rettskilde</a:t>
            </a:r>
          </a:p>
        </p:txBody>
      </p:sp>
      <p:sp>
        <p:nvSpPr>
          <p:cNvPr id="9" name="Rectangle 8"/>
          <p:cNvSpPr/>
          <p:nvPr/>
        </p:nvSpPr>
        <p:spPr bwMode="auto">
          <a:xfrm>
            <a:off x="7267788" y="1571211"/>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Reelle hensyn</a:t>
            </a:r>
          </a:p>
        </p:txBody>
      </p:sp>
      <p:sp>
        <p:nvSpPr>
          <p:cNvPr id="10" name="Rectangle 9"/>
          <p:cNvSpPr/>
          <p:nvPr/>
        </p:nvSpPr>
        <p:spPr bwMode="auto">
          <a:xfrm>
            <a:off x="3094581" y="1561775"/>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For-arbeider</a:t>
            </a:r>
          </a:p>
        </p:txBody>
      </p:sp>
      <p:sp>
        <p:nvSpPr>
          <p:cNvPr id="11" name="Rectangle 10"/>
          <p:cNvSpPr/>
          <p:nvPr/>
        </p:nvSpPr>
        <p:spPr bwMode="auto">
          <a:xfrm>
            <a:off x="8658857" y="1573212"/>
            <a:ext cx="1224136" cy="576064"/>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nb-NO" sz="1600" dirty="0">
                <a:latin typeface="American Typewriter"/>
                <a:cs typeface="American Typewriter"/>
              </a:rPr>
              <a:t>Retts-litteratur</a:t>
            </a:r>
          </a:p>
        </p:txBody>
      </p:sp>
      <p:cxnSp>
        <p:nvCxnSpPr>
          <p:cNvPr id="14" name="Straight Arrow Connector 13"/>
          <p:cNvCxnSpPr/>
          <p:nvPr/>
        </p:nvCxnSpPr>
        <p:spPr bwMode="auto">
          <a:xfrm>
            <a:off x="2707348" y="2323282"/>
            <a:ext cx="2712758" cy="1466529"/>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16" name="Straight Arrow Connector 15"/>
          <p:cNvCxnSpPr/>
          <p:nvPr/>
        </p:nvCxnSpPr>
        <p:spPr bwMode="auto">
          <a:xfrm>
            <a:off x="4079777" y="2313845"/>
            <a:ext cx="1277327" cy="1048130"/>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18" name="Straight Arrow Connector 17"/>
          <p:cNvCxnSpPr/>
          <p:nvPr/>
        </p:nvCxnSpPr>
        <p:spPr bwMode="auto">
          <a:xfrm>
            <a:off x="5289012" y="2323281"/>
            <a:ext cx="420775" cy="926668"/>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20" name="Straight Arrow Connector 19"/>
          <p:cNvCxnSpPr/>
          <p:nvPr/>
        </p:nvCxnSpPr>
        <p:spPr bwMode="auto">
          <a:xfrm flipH="1">
            <a:off x="6222014" y="2313845"/>
            <a:ext cx="378042" cy="936104"/>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22" name="Straight Arrow Connector 21"/>
          <p:cNvCxnSpPr/>
          <p:nvPr/>
        </p:nvCxnSpPr>
        <p:spPr bwMode="auto">
          <a:xfrm flipH="1">
            <a:off x="6600056" y="2323281"/>
            <a:ext cx="1279800" cy="1152128"/>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cxnSp>
        <p:nvCxnSpPr>
          <p:cNvPr id="24" name="Straight Arrow Connector 23"/>
          <p:cNvCxnSpPr/>
          <p:nvPr/>
        </p:nvCxnSpPr>
        <p:spPr bwMode="auto">
          <a:xfrm flipH="1">
            <a:off x="6524792" y="2323281"/>
            <a:ext cx="2523537" cy="1547458"/>
          </a:xfrm>
          <a:prstGeom prst="straightConnector1">
            <a:avLst/>
          </a:prstGeom>
          <a:solidFill>
            <a:schemeClr val="accent1"/>
          </a:solidFill>
          <a:ln w="28575" cap="flat" cmpd="sng" algn="ctr">
            <a:solidFill>
              <a:srgbClr val="00B050"/>
            </a:solidFill>
            <a:prstDash val="solid"/>
            <a:round/>
            <a:headEnd type="none" w="med" len="med"/>
            <a:tailEnd type="triangle"/>
          </a:ln>
          <a:effectLst/>
        </p:spPr>
      </p:cxnSp>
      <p:sp>
        <p:nvSpPr>
          <p:cNvPr id="26" name="Down Arrow 25"/>
          <p:cNvSpPr/>
          <p:nvPr/>
        </p:nvSpPr>
        <p:spPr bwMode="auto">
          <a:xfrm>
            <a:off x="5709787" y="4257256"/>
            <a:ext cx="441969" cy="699187"/>
          </a:xfrm>
          <a:prstGeom prst="downArrow">
            <a:avLst/>
          </a:prstGeom>
          <a:solidFill>
            <a:srgbClr val="3C8C93"/>
          </a:solidFill>
          <a:ln w="9525" cap="flat" cmpd="sng" algn="ctr">
            <a:solidFill>
              <a:srgbClr val="3C8C9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solidFill>
                <a:srgbClr val="3C8C93"/>
              </a:solidFill>
              <a:latin typeface="Arial" charset="0"/>
              <a:ea typeface="ヒラギノ角ゴ Pro W3" charset="-128"/>
              <a:cs typeface="ヒラギノ角ゴ Pro W3" charset="-128"/>
            </a:endParaRPr>
          </a:p>
        </p:txBody>
      </p:sp>
      <p:sp>
        <p:nvSpPr>
          <p:cNvPr id="33" name="Oval 32"/>
          <p:cNvSpPr/>
          <p:nvPr/>
        </p:nvSpPr>
        <p:spPr bwMode="auto">
          <a:xfrm>
            <a:off x="3431705" y="2492896"/>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sp>
        <p:nvSpPr>
          <p:cNvPr id="34" name="Oval 33"/>
          <p:cNvSpPr/>
          <p:nvPr/>
        </p:nvSpPr>
        <p:spPr bwMode="auto">
          <a:xfrm>
            <a:off x="7104113" y="2492896"/>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sp>
        <p:nvSpPr>
          <p:cNvPr id="35" name="Oval 34"/>
          <p:cNvSpPr/>
          <p:nvPr/>
        </p:nvSpPr>
        <p:spPr bwMode="auto">
          <a:xfrm>
            <a:off x="6144383" y="2488390"/>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sp>
        <p:nvSpPr>
          <p:cNvPr id="36" name="Oval 35"/>
          <p:cNvSpPr/>
          <p:nvPr/>
        </p:nvSpPr>
        <p:spPr bwMode="auto">
          <a:xfrm>
            <a:off x="4439817" y="2492896"/>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sp>
        <p:nvSpPr>
          <p:cNvPr id="37" name="Oval 36"/>
          <p:cNvSpPr/>
          <p:nvPr/>
        </p:nvSpPr>
        <p:spPr bwMode="auto">
          <a:xfrm>
            <a:off x="5159897" y="2492896"/>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sp>
        <p:nvSpPr>
          <p:cNvPr id="38" name="Oval 37"/>
          <p:cNvSpPr/>
          <p:nvPr/>
        </p:nvSpPr>
        <p:spPr bwMode="auto">
          <a:xfrm>
            <a:off x="8184233" y="2492896"/>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base" hangingPunct="0">
              <a:spcBef>
                <a:spcPct val="0"/>
              </a:spcBef>
              <a:spcAft>
                <a:spcPct val="0"/>
              </a:spcAft>
            </a:pPr>
            <a:r>
              <a:rPr lang="nb-NO" sz="2000" dirty="0">
                <a:latin typeface="American Typewriter"/>
                <a:ea typeface="ヒラギノ角ゴ Pro W3" charset="-128"/>
                <a:cs typeface="American Typewriter"/>
              </a:rPr>
              <a:t>S</a:t>
            </a:r>
          </a:p>
        </p:txBody>
      </p:sp>
      <p:grpSp>
        <p:nvGrpSpPr>
          <p:cNvPr id="46" name="Group 45"/>
          <p:cNvGrpSpPr/>
          <p:nvPr/>
        </p:nvGrpSpPr>
        <p:grpSpPr>
          <a:xfrm>
            <a:off x="5519937" y="3330642"/>
            <a:ext cx="935413" cy="971745"/>
            <a:chOff x="3995936" y="3645679"/>
            <a:chExt cx="935413" cy="1280140"/>
          </a:xfrm>
        </p:grpSpPr>
        <p:pic>
          <p:nvPicPr>
            <p:cNvPr id="25" name="Picture 2" descr="C:\Users\birgitth\AppData\Local\Microsoft\Windows\Temporary Internet Files\Content.IE5\T3449LZA\pol_pl_Waga-szalkowa-do-zabawy-dla-dzieci-Wood-44592_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3260" y="3645679"/>
              <a:ext cx="856080" cy="884002"/>
            </a:xfrm>
            <a:prstGeom prst="rect">
              <a:avLst/>
            </a:prstGeom>
            <a:noFill/>
            <a:extLst>
              <a:ext uri="{909E8E84-426E-40dd-AFC4-6F175D3DCCD1}">
                <a14:hiddenFill xmlns:a14="http://schemas.microsoft.com/office/drawing/2010/main" xmlns="">
                  <a:solidFill>
                    <a:srgbClr val="FFFFFF"/>
                  </a:solidFill>
                </a14:hiddenFill>
              </a:ext>
            </a:extLst>
          </p:spPr>
        </p:pic>
        <p:sp>
          <p:nvSpPr>
            <p:cNvPr id="45" name="TextBox 44"/>
            <p:cNvSpPr txBox="1"/>
            <p:nvPr/>
          </p:nvSpPr>
          <p:spPr>
            <a:xfrm>
              <a:off x="3995936" y="4439275"/>
              <a:ext cx="935413" cy="486544"/>
            </a:xfrm>
            <a:prstGeom prst="rect">
              <a:avLst/>
            </a:prstGeom>
            <a:solidFill>
              <a:schemeClr val="bg1"/>
            </a:solidFill>
          </p:spPr>
          <p:txBody>
            <a:bodyPr wrap="square" rtlCol="0">
              <a:spAutoFit/>
            </a:bodyPr>
            <a:lstStyle/>
            <a:p>
              <a:r>
                <a:rPr lang="nb-NO" dirty="0">
                  <a:latin typeface="American Typewriter"/>
                  <a:cs typeface="American Typewriter"/>
                </a:rPr>
                <a:t>VEKT</a:t>
              </a:r>
            </a:p>
          </p:txBody>
        </p:sp>
      </p:grpSp>
      <p:sp>
        <p:nvSpPr>
          <p:cNvPr id="47" name="TextBox 46"/>
          <p:cNvSpPr txBox="1"/>
          <p:nvPr/>
        </p:nvSpPr>
        <p:spPr>
          <a:xfrm>
            <a:off x="6356040" y="5497724"/>
            <a:ext cx="4311960" cy="646331"/>
          </a:xfrm>
          <a:prstGeom prst="rect">
            <a:avLst/>
          </a:prstGeom>
          <a:noFill/>
        </p:spPr>
        <p:txBody>
          <a:bodyPr wrap="square" rtlCol="0">
            <a:spAutoFit/>
          </a:bodyPr>
          <a:lstStyle/>
          <a:p>
            <a:r>
              <a:rPr lang="nb-NO" b="1" dirty="0">
                <a:solidFill>
                  <a:srgbClr val="7030A0"/>
                </a:solidFill>
                <a:latin typeface="American Typewriter"/>
                <a:cs typeface="American Typewriter"/>
              </a:rPr>
              <a:t>REGELANVENDELSE 	</a:t>
            </a:r>
            <a:r>
              <a:rPr lang="nb-NO" dirty="0">
                <a:solidFill>
                  <a:srgbClr val="7030A0"/>
                </a:solidFill>
                <a:latin typeface="American Typewriter"/>
                <a:cs typeface="American Typewriter"/>
              </a:rPr>
              <a:t>	      (subsumsjon)</a:t>
            </a:r>
          </a:p>
        </p:txBody>
      </p:sp>
      <p:sp>
        <p:nvSpPr>
          <p:cNvPr id="49" name="Down Arrow 48"/>
          <p:cNvSpPr/>
          <p:nvPr/>
        </p:nvSpPr>
        <p:spPr bwMode="auto">
          <a:xfrm>
            <a:off x="5807968" y="5516384"/>
            <a:ext cx="414046" cy="683915"/>
          </a:xfrm>
          <a:prstGeom prst="downArrow">
            <a:avLst/>
          </a:prstGeom>
          <a:solidFill>
            <a:srgbClr val="7030A0"/>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sp>
        <p:nvSpPr>
          <p:cNvPr id="50" name="TextBox 49"/>
          <p:cNvSpPr txBox="1"/>
          <p:nvPr/>
        </p:nvSpPr>
        <p:spPr>
          <a:xfrm>
            <a:off x="6053612" y="4320379"/>
            <a:ext cx="5154956" cy="1200329"/>
          </a:xfrm>
          <a:prstGeom prst="rect">
            <a:avLst/>
          </a:prstGeom>
          <a:noFill/>
          <a:ln>
            <a:noFill/>
          </a:ln>
        </p:spPr>
        <p:txBody>
          <a:bodyPr wrap="square" rtlCol="0">
            <a:spAutoFit/>
          </a:bodyPr>
          <a:lstStyle/>
          <a:p>
            <a:r>
              <a:rPr lang="nb-NO" b="1" dirty="0">
                <a:solidFill>
                  <a:schemeClr val="accent1">
                    <a:lumMod val="50000"/>
                  </a:schemeClr>
                </a:solidFill>
                <a:latin typeface="American Typewriter"/>
                <a:cs typeface="American Typewriter"/>
              </a:rPr>
              <a:t>REGELDANNING </a:t>
            </a:r>
          </a:p>
          <a:p>
            <a:r>
              <a:rPr lang="nb-NO" dirty="0">
                <a:solidFill>
                  <a:schemeClr val="accent1">
                    <a:lumMod val="50000"/>
                  </a:schemeClr>
                </a:solidFill>
                <a:latin typeface="American Typewriter"/>
                <a:cs typeface="American Typewriter"/>
              </a:rPr>
              <a:t>	(tolkning</a:t>
            </a:r>
            <a:br>
              <a:rPr lang="nb-NO" dirty="0">
                <a:solidFill>
                  <a:schemeClr val="accent1">
                    <a:lumMod val="50000"/>
                  </a:schemeClr>
                </a:solidFill>
                <a:latin typeface="American Typewriter"/>
                <a:cs typeface="American Typewriter"/>
              </a:rPr>
            </a:br>
            <a:r>
              <a:rPr lang="nb-NO" dirty="0">
                <a:solidFill>
                  <a:schemeClr val="accent1">
                    <a:lumMod val="50000"/>
                  </a:schemeClr>
                </a:solidFill>
                <a:latin typeface="American Typewriter"/>
                <a:cs typeface="American Typewriter"/>
              </a:rPr>
              <a:t>	    fastsettelse</a:t>
            </a:r>
            <a:br>
              <a:rPr lang="nb-NO" dirty="0">
                <a:solidFill>
                  <a:schemeClr val="accent1">
                    <a:lumMod val="50000"/>
                  </a:schemeClr>
                </a:solidFill>
                <a:latin typeface="American Typewriter"/>
                <a:cs typeface="American Typewriter"/>
              </a:rPr>
            </a:br>
            <a:r>
              <a:rPr lang="nb-NO" dirty="0">
                <a:solidFill>
                  <a:schemeClr val="accent1">
                    <a:lumMod val="50000"/>
                  </a:schemeClr>
                </a:solidFill>
                <a:latin typeface="American Typewriter"/>
                <a:cs typeface="American Typewriter"/>
              </a:rPr>
              <a:t>	      samordning)</a:t>
            </a:r>
          </a:p>
        </p:txBody>
      </p:sp>
      <p:grpSp>
        <p:nvGrpSpPr>
          <p:cNvPr id="61" name="Group 60"/>
          <p:cNvGrpSpPr/>
          <p:nvPr/>
        </p:nvGrpSpPr>
        <p:grpSpPr>
          <a:xfrm>
            <a:off x="1775520" y="5877272"/>
            <a:ext cx="1993290" cy="835602"/>
            <a:chOff x="179512" y="3249949"/>
            <a:chExt cx="1993290" cy="835602"/>
          </a:xfrm>
        </p:grpSpPr>
        <p:sp>
          <p:nvSpPr>
            <p:cNvPr id="56" name="Oval 55"/>
            <p:cNvSpPr/>
            <p:nvPr/>
          </p:nvSpPr>
          <p:spPr bwMode="auto">
            <a:xfrm>
              <a:off x="288925" y="3370781"/>
              <a:ext cx="477915" cy="576064"/>
            </a:xfrm>
            <a:prstGeom prst="ellipse">
              <a:avLst/>
            </a:prstGeom>
            <a:solidFill>
              <a:srgbClr val="92D050"/>
            </a:solid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nb-NO" sz="2000" dirty="0">
                  <a:latin typeface="Arial" charset="0"/>
                  <a:ea typeface="ヒラギノ角ゴ Pro W3" charset="-128"/>
                  <a:cs typeface="ヒラギノ角ゴ Pro W3" charset="-128"/>
                </a:rPr>
                <a:t>S</a:t>
              </a:r>
            </a:p>
          </p:txBody>
        </p:sp>
        <p:sp>
          <p:nvSpPr>
            <p:cNvPr id="57" name="TextBox 56"/>
            <p:cNvSpPr txBox="1"/>
            <p:nvPr/>
          </p:nvSpPr>
          <p:spPr>
            <a:xfrm>
              <a:off x="732642" y="3425118"/>
              <a:ext cx="1440160" cy="369332"/>
            </a:xfrm>
            <a:prstGeom prst="rect">
              <a:avLst/>
            </a:prstGeom>
            <a:noFill/>
          </p:spPr>
          <p:txBody>
            <a:bodyPr wrap="square" rtlCol="0">
              <a:spAutoFit/>
            </a:bodyPr>
            <a:lstStyle/>
            <a:p>
              <a:r>
                <a:rPr lang="nb-NO" dirty="0"/>
                <a:t>= </a:t>
              </a:r>
              <a:r>
                <a:rPr lang="nb-NO" dirty="0">
                  <a:latin typeface="American Typewriter"/>
                  <a:cs typeface="American Typewriter"/>
                </a:rPr>
                <a:t>slutning</a:t>
              </a:r>
            </a:p>
          </p:txBody>
        </p:sp>
        <p:sp>
          <p:nvSpPr>
            <p:cNvPr id="59" name="Left Bracket 58"/>
            <p:cNvSpPr/>
            <p:nvPr/>
          </p:nvSpPr>
          <p:spPr bwMode="auto">
            <a:xfrm>
              <a:off x="179512" y="3249949"/>
              <a:ext cx="288032" cy="804449"/>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sp>
          <p:nvSpPr>
            <p:cNvPr id="60" name="Right Bracket 59"/>
            <p:cNvSpPr/>
            <p:nvPr/>
          </p:nvSpPr>
          <p:spPr bwMode="auto">
            <a:xfrm>
              <a:off x="1884770" y="3281102"/>
              <a:ext cx="250529" cy="804449"/>
            </a:xfrm>
            <a:prstGeom prst="righ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nb-NO" sz="2000">
                <a:latin typeface="Arial" charset="0"/>
                <a:ea typeface="ヒラギノ角ゴ Pro W3" charset="-128"/>
                <a:cs typeface="ヒラギノ角ゴ Pro W3" charset="-128"/>
              </a:endParaRPr>
            </a:p>
          </p:txBody>
        </p:sp>
      </p:grpSp>
    </p:spTree>
    <p:extLst>
      <p:ext uri="{BB962C8B-B14F-4D97-AF65-F5344CB8AC3E}">
        <p14:creationId xmlns:p14="http://schemas.microsoft.com/office/powerpoint/2010/main" val="1986091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749"/>
            <a:ext cx="12192000" cy="1540622"/>
          </a:xfrm>
          <a:solidFill>
            <a:srgbClr val="FF0000"/>
          </a:solidFill>
        </p:spPr>
        <p:txBody>
          <a:bodyPr/>
          <a:lstStyle/>
          <a:p>
            <a:pPr algn="ctr"/>
            <a:r>
              <a:rPr lang="nb-NO" dirty="0" smtClean="0">
                <a:solidFill>
                  <a:srgbClr val="FFFFFF"/>
                </a:solidFill>
                <a:latin typeface="American Typewriter"/>
                <a:cs typeface="American Typewriter"/>
              </a:rPr>
              <a:t>Tolkningsresultater</a:t>
            </a:r>
            <a:endParaRPr lang="nb-NO" dirty="0">
              <a:solidFill>
                <a:srgbClr val="FFFFFF"/>
              </a:solidFill>
              <a:latin typeface="American Typewriter"/>
              <a:cs typeface="American Typewriter"/>
            </a:endParaRPr>
          </a:p>
        </p:txBody>
      </p:sp>
      <p:sp>
        <p:nvSpPr>
          <p:cNvPr id="3" name="Content Placeholder 2"/>
          <p:cNvSpPr>
            <a:spLocks noGrp="1"/>
          </p:cNvSpPr>
          <p:nvPr>
            <p:ph idx="1"/>
          </p:nvPr>
        </p:nvSpPr>
        <p:spPr>
          <a:xfrm>
            <a:off x="0" y="1440873"/>
            <a:ext cx="12192000" cy="5214551"/>
          </a:xfrm>
        </p:spPr>
        <p:txBody>
          <a:bodyPr/>
          <a:lstStyle/>
          <a:p>
            <a:r>
              <a:rPr lang="nb-NO" dirty="0" smtClean="0">
                <a:latin typeface="American Typewriter"/>
                <a:cs typeface="American Typewriter"/>
              </a:rPr>
              <a:t>Navn på/beskrivelser av de resultater man kommer til som følge av tolkningsprosessen</a:t>
            </a:r>
          </a:p>
          <a:p>
            <a:r>
              <a:rPr lang="nb-NO" dirty="0" smtClean="0">
                <a:latin typeface="American Typewriter"/>
                <a:cs typeface="American Typewriter"/>
              </a:rPr>
              <a:t>Beskrives ut fra hvordan resultatet forholder seg til lovteksten</a:t>
            </a:r>
          </a:p>
          <a:p>
            <a:pPr lvl="1"/>
            <a:r>
              <a:rPr lang="nb-NO" dirty="0" smtClean="0">
                <a:latin typeface="American Typewriter"/>
                <a:cs typeface="American Typewriter"/>
              </a:rPr>
              <a:t>(i) Loven tas på ordet</a:t>
            </a:r>
          </a:p>
          <a:p>
            <a:pPr lvl="1"/>
            <a:r>
              <a:rPr lang="nb-NO" dirty="0" smtClean="0">
                <a:latin typeface="American Typewriter"/>
                <a:cs typeface="American Typewriter"/>
              </a:rPr>
              <a:t>(ii) Presiserende tolkning</a:t>
            </a:r>
          </a:p>
          <a:p>
            <a:pPr lvl="1"/>
            <a:r>
              <a:rPr lang="nb-NO" dirty="0" smtClean="0">
                <a:latin typeface="American Typewriter"/>
                <a:cs typeface="American Typewriter"/>
              </a:rPr>
              <a:t>(iii) Innskrenkende tolkning</a:t>
            </a:r>
          </a:p>
          <a:p>
            <a:pPr lvl="1"/>
            <a:r>
              <a:rPr lang="nb-NO" dirty="0" smtClean="0">
                <a:latin typeface="American Typewriter"/>
                <a:cs typeface="American Typewriter"/>
              </a:rPr>
              <a:t>(iv) Utvidende tolkning</a:t>
            </a:r>
          </a:p>
          <a:p>
            <a:pPr lvl="1"/>
            <a:r>
              <a:rPr lang="nb-NO" dirty="0" smtClean="0">
                <a:latin typeface="American Typewriter"/>
                <a:cs typeface="American Typewriter"/>
              </a:rPr>
              <a:t>(v) Analogisk anvendelse</a:t>
            </a:r>
          </a:p>
          <a:p>
            <a:pPr lvl="1"/>
            <a:r>
              <a:rPr lang="nb-NO" dirty="0" smtClean="0">
                <a:latin typeface="American Typewriter"/>
                <a:cs typeface="American Typewriter"/>
              </a:rPr>
              <a:t>(vi) Antiteser</a:t>
            </a:r>
          </a:p>
        </p:txBody>
      </p:sp>
    </p:spTree>
    <p:extLst>
      <p:ext uri="{BB962C8B-B14F-4D97-AF65-F5344CB8AC3E}">
        <p14:creationId xmlns:p14="http://schemas.microsoft.com/office/powerpoint/2010/main" val="3844003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49" y="1705232"/>
            <a:ext cx="12148751" cy="5152768"/>
          </a:xfrm>
        </p:spPr>
        <p:txBody>
          <a:bodyPr/>
          <a:lstStyle/>
          <a:p>
            <a:r>
              <a:rPr lang="nb-NO" dirty="0" smtClean="0">
                <a:latin typeface="American Typewriter"/>
                <a:cs typeface="American Typewriter"/>
              </a:rPr>
              <a:t>Ikke alle rettsområder kan være ulovfestede</a:t>
            </a:r>
          </a:p>
          <a:p>
            <a:pPr lvl="1"/>
            <a:r>
              <a:rPr lang="nb-NO" dirty="0" smtClean="0">
                <a:latin typeface="American Typewriter"/>
                <a:cs typeface="American Typewriter"/>
              </a:rPr>
              <a:t>Grl. § 96 (jf. EMK art. 7): Straff krever hjemmel i lov</a:t>
            </a:r>
          </a:p>
          <a:p>
            <a:pPr lvl="1"/>
            <a:r>
              <a:rPr lang="nb-NO" dirty="0" smtClean="0">
                <a:latin typeface="American Typewriter"/>
                <a:cs typeface="American Typewriter"/>
              </a:rPr>
              <a:t>Offentlige inngrep overfor private krever hjemmel i lov, jf. det forvaltningsrettslige legalitetsprinsippet</a:t>
            </a:r>
          </a:p>
          <a:p>
            <a:pPr lvl="1"/>
            <a:endParaRPr lang="nb-NO" dirty="0">
              <a:latin typeface="American Typewriter"/>
              <a:cs typeface="American Typewriter"/>
            </a:endParaRPr>
          </a:p>
          <a:p>
            <a:r>
              <a:rPr lang="nb-NO" dirty="0" smtClean="0">
                <a:latin typeface="American Typewriter"/>
                <a:cs typeface="American Typewriter"/>
              </a:rPr>
              <a:t>Privatretten: Store innslag av ulovfestet rett</a:t>
            </a:r>
          </a:p>
          <a:p>
            <a:pPr lvl="1"/>
            <a:r>
              <a:rPr lang="nb-NO" dirty="0" smtClean="0">
                <a:latin typeface="American Typewriter"/>
                <a:cs typeface="American Typewriter"/>
              </a:rPr>
              <a:t>Eksempler: Grunnvilkårene for erstatningsansvar; formuesforholdet mellom samboere, jf. </a:t>
            </a:r>
            <a:r>
              <a:rPr lang="nb-NO" dirty="0" err="1" smtClean="0">
                <a:latin typeface="American Typewriter"/>
                <a:cs typeface="American Typewriter"/>
              </a:rPr>
              <a:t>Rt</a:t>
            </a:r>
            <a:r>
              <a:rPr lang="nb-NO" dirty="0" smtClean="0">
                <a:latin typeface="American Typewriter"/>
                <a:cs typeface="American Typewriter"/>
              </a:rPr>
              <a:t>. 1978 s. 1352 og </a:t>
            </a:r>
            <a:r>
              <a:rPr lang="nb-NO" dirty="0" err="1" smtClean="0">
                <a:latin typeface="American Typewriter"/>
                <a:cs typeface="American Typewriter"/>
              </a:rPr>
              <a:t>Rt</a:t>
            </a:r>
            <a:r>
              <a:rPr lang="nb-NO" dirty="0" smtClean="0">
                <a:latin typeface="American Typewriter"/>
                <a:cs typeface="American Typewriter"/>
              </a:rPr>
              <a:t>. 2000 s. 1089 (Stell og pleie)</a:t>
            </a:r>
            <a:endParaRPr lang="nb-NO" dirty="0">
              <a:latin typeface="American Typewriter"/>
              <a:cs typeface="American Typewriter"/>
            </a:endParaRP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pPr>
                <a:defRPr/>
              </a:pPr>
              <a:t>28</a:t>
            </a:fld>
            <a:endParaRPr lang="en-US" dirty="0"/>
          </a:p>
        </p:txBody>
      </p:sp>
      <p:sp>
        <p:nvSpPr>
          <p:cNvPr id="5" name="Title 1"/>
          <p:cNvSpPr txBox="1">
            <a:spLocks/>
          </p:cNvSpPr>
          <p:nvPr/>
        </p:nvSpPr>
        <p:spPr bwMode="auto">
          <a:xfrm>
            <a:off x="0" y="0"/>
            <a:ext cx="12192000" cy="1163782"/>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rgbClr val="FFFFFF"/>
                </a:solidFill>
                <a:latin typeface="American Typewriter"/>
                <a:cs typeface="American Typewriter"/>
              </a:rPr>
              <a:t>Skillet lovfestet / ulovfestet rett</a:t>
            </a:r>
          </a:p>
        </p:txBody>
      </p:sp>
    </p:spTree>
    <p:extLst>
      <p:ext uri="{BB962C8B-B14F-4D97-AF65-F5344CB8AC3E}">
        <p14:creationId xmlns:p14="http://schemas.microsoft.com/office/powerpoint/2010/main" val="2758034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99054"/>
            <a:ext cx="12192000" cy="5158946"/>
          </a:xfrm>
        </p:spPr>
        <p:txBody>
          <a:bodyPr/>
          <a:lstStyle/>
          <a:p>
            <a:r>
              <a:rPr lang="nb-NO" dirty="0" smtClean="0">
                <a:latin typeface="American Typewriter"/>
                <a:cs typeface="American Typewriter"/>
              </a:rPr>
              <a:t>Rettskildebildet ulikt</a:t>
            </a:r>
          </a:p>
          <a:p>
            <a:pPr lvl="1"/>
            <a:r>
              <a:rPr lang="nb-NO" dirty="0" smtClean="0">
                <a:latin typeface="American Typewriter"/>
                <a:cs typeface="American Typewriter"/>
              </a:rPr>
              <a:t>Lovfestet rett: Utgangspunkt i lovtekst</a:t>
            </a:r>
          </a:p>
          <a:p>
            <a:pPr lvl="1"/>
            <a:r>
              <a:rPr lang="nb-NO" dirty="0" smtClean="0">
                <a:latin typeface="American Typewriter"/>
                <a:cs typeface="American Typewriter"/>
              </a:rPr>
              <a:t>Ulovfestet rett: Utgangspunkt i andre rettskilder</a:t>
            </a:r>
            <a:endParaRPr lang="nb-NO" dirty="0">
              <a:latin typeface="American Typewriter"/>
              <a:cs typeface="American Typewriter"/>
            </a:endParaRPr>
          </a:p>
          <a:p>
            <a:r>
              <a:rPr lang="nb-NO" dirty="0" smtClean="0">
                <a:latin typeface="American Typewriter"/>
                <a:cs typeface="American Typewriter"/>
              </a:rPr>
              <a:t>Men den grunnleggende juridiske metoden er den samme</a:t>
            </a:r>
            <a:endParaRPr lang="nb-NO" dirty="0">
              <a:latin typeface="American Typewriter"/>
              <a:cs typeface="American Typewriter"/>
            </a:endParaRPr>
          </a:p>
          <a:p>
            <a:r>
              <a:rPr lang="nb-NO" dirty="0" smtClean="0">
                <a:latin typeface="American Typewriter"/>
                <a:cs typeface="American Typewriter"/>
              </a:rPr>
              <a:t>Kan være glidende overganger mellom lovfestet og ulovfestet rett</a:t>
            </a:r>
          </a:p>
          <a:p>
            <a:r>
              <a:rPr lang="nb-NO" dirty="0">
                <a:latin typeface="American Typewriter"/>
                <a:cs typeface="American Typewriter"/>
              </a:rPr>
              <a:t>Eksempel </a:t>
            </a:r>
            <a:r>
              <a:rPr lang="nb-NO" dirty="0" err="1">
                <a:latin typeface="American Typewriter"/>
                <a:cs typeface="American Typewriter"/>
              </a:rPr>
              <a:t>skl</a:t>
            </a:r>
            <a:r>
              <a:rPr lang="nb-NO" dirty="0">
                <a:latin typeface="American Typewriter"/>
                <a:cs typeface="American Typewriter"/>
              </a:rPr>
              <a:t> § 2-1 </a:t>
            </a:r>
          </a:p>
          <a:p>
            <a:pPr lvl="1"/>
            <a:r>
              <a:rPr lang="nb-NO" sz="2000" dirty="0">
                <a:latin typeface="American Typewriter"/>
                <a:cs typeface="American Typewriter"/>
              </a:rPr>
              <a:t>Skyldkrav «uaktsomt eller </a:t>
            </a:r>
            <a:r>
              <a:rPr lang="nb-NO" sz="2000" dirty="0" err="1">
                <a:latin typeface="American Typewriter"/>
                <a:cs typeface="American Typewriter"/>
              </a:rPr>
              <a:t>forsettelig</a:t>
            </a:r>
            <a:r>
              <a:rPr lang="nb-NO" sz="2000" dirty="0">
                <a:latin typeface="American Typewriter"/>
                <a:cs typeface="American Typewriter"/>
              </a:rPr>
              <a:t>»</a:t>
            </a:r>
          </a:p>
          <a:p>
            <a:pPr lvl="1"/>
            <a:r>
              <a:rPr lang="nb-NO" sz="2000" dirty="0">
                <a:latin typeface="American Typewriter"/>
                <a:cs typeface="American Typewriter"/>
              </a:rPr>
              <a:t>Årsakssammenheng «volder»</a:t>
            </a:r>
          </a:p>
          <a:p>
            <a:pPr lvl="1"/>
            <a:endParaRPr lang="nb-NO" dirty="0">
              <a:latin typeface="American Typewriter"/>
              <a:cs typeface="American Typewriter"/>
            </a:endParaRPr>
          </a:p>
        </p:txBody>
      </p:sp>
      <p:sp>
        <p:nvSpPr>
          <p:cNvPr id="5" name="Title 1"/>
          <p:cNvSpPr txBox="1">
            <a:spLocks/>
          </p:cNvSpPr>
          <p:nvPr/>
        </p:nvSpPr>
        <p:spPr bwMode="auto">
          <a:xfrm>
            <a:off x="0" y="0"/>
            <a:ext cx="12192000" cy="1163782"/>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rgbClr val="FFFFFF"/>
                </a:solidFill>
                <a:latin typeface="American Typewriter"/>
                <a:cs typeface="American Typewriter"/>
              </a:rPr>
              <a:t>Skillet lovfestet / ulovfestet rett</a:t>
            </a:r>
          </a:p>
        </p:txBody>
      </p:sp>
    </p:spTree>
    <p:extLst>
      <p:ext uri="{BB962C8B-B14F-4D97-AF65-F5344CB8AC3E}">
        <p14:creationId xmlns:p14="http://schemas.microsoft.com/office/powerpoint/2010/main" val="71260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70C0"/>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endParaRPr lang="nb-NO" dirty="0">
              <a:solidFill>
                <a:schemeClr val="bg1"/>
              </a:solidFill>
              <a:latin typeface="American Typewriter"/>
              <a:cs typeface="American Typewriter"/>
            </a:endParaRPr>
          </a:p>
        </p:txBody>
      </p:sp>
      <p:sp>
        <p:nvSpPr>
          <p:cNvPr id="3" name="TextBox 2"/>
          <p:cNvSpPr txBox="1"/>
          <p:nvPr/>
        </p:nvSpPr>
        <p:spPr>
          <a:xfrm>
            <a:off x="714893" y="2983500"/>
            <a:ext cx="11371811" cy="1384995"/>
          </a:xfrm>
          <a:prstGeom prst="rect">
            <a:avLst/>
          </a:prstGeom>
          <a:noFill/>
        </p:spPr>
        <p:txBody>
          <a:bodyPr wrap="square" rtlCol="0">
            <a:spAutoFit/>
          </a:bodyPr>
          <a:lstStyle/>
          <a:p>
            <a:r>
              <a:rPr lang="nb-NO" sz="2800" dirty="0">
                <a:solidFill>
                  <a:schemeClr val="bg1"/>
                </a:solidFill>
                <a:latin typeface="American Typewriter"/>
                <a:cs typeface="American Typewriter"/>
              </a:rPr>
              <a:t/>
            </a:r>
            <a:br>
              <a:rPr lang="nb-NO" sz="2800" dirty="0">
                <a:solidFill>
                  <a:schemeClr val="bg1"/>
                </a:solidFill>
                <a:latin typeface="American Typewriter"/>
                <a:cs typeface="American Typewriter"/>
              </a:rPr>
            </a:br>
            <a:r>
              <a:rPr lang="nb-NO" sz="2800" dirty="0" smtClean="0">
                <a:solidFill>
                  <a:schemeClr val="bg1"/>
                </a:solidFill>
                <a:latin typeface="American Typewriter"/>
                <a:cs typeface="American Typewriter"/>
              </a:rPr>
              <a:t>Samspillet mellom regelfastsettelsen og anvendelsen av reglene på faktum</a:t>
            </a:r>
            <a:endParaRPr lang="nb-NO" sz="2800" dirty="0"/>
          </a:p>
        </p:txBody>
      </p:sp>
      <p:sp>
        <p:nvSpPr>
          <p:cNvPr id="4" name="TextBox 3"/>
          <p:cNvSpPr txBox="1"/>
          <p:nvPr/>
        </p:nvSpPr>
        <p:spPr>
          <a:xfrm>
            <a:off x="714893" y="1764270"/>
            <a:ext cx="10249593" cy="1107996"/>
          </a:xfrm>
          <a:prstGeom prst="rect">
            <a:avLst/>
          </a:prstGeom>
          <a:noFill/>
        </p:spPr>
        <p:txBody>
          <a:bodyPr wrap="square" rtlCol="0">
            <a:spAutoFit/>
          </a:bodyPr>
          <a:lstStyle/>
          <a:p>
            <a:r>
              <a:rPr lang="nb-NO" sz="6600" dirty="0" smtClean="0">
                <a:solidFill>
                  <a:schemeClr val="bg1"/>
                </a:solidFill>
                <a:latin typeface="American Typewriter"/>
                <a:cs typeface="American Typewriter"/>
              </a:rPr>
              <a:t>Grunnspørsmål</a:t>
            </a:r>
            <a:endParaRPr lang="nb-NO" sz="6600" dirty="0"/>
          </a:p>
        </p:txBody>
      </p:sp>
    </p:spTree>
    <p:extLst>
      <p:ext uri="{BB962C8B-B14F-4D97-AF65-F5344CB8AC3E}">
        <p14:creationId xmlns:p14="http://schemas.microsoft.com/office/powerpoint/2010/main" val="3292056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nb-NO" dirty="0" smtClean="0">
                <a:latin typeface="American Typewriter"/>
                <a:cs typeface="American Typewriter"/>
              </a:rPr>
              <a:t>Praktisk rettsanvendelse: Anvende rettsregler på et faktisk saksforhold</a:t>
            </a:r>
          </a:p>
          <a:p>
            <a:r>
              <a:rPr lang="nb-NO" dirty="0" smtClean="0">
                <a:latin typeface="American Typewriter"/>
                <a:cs typeface="American Typewriter"/>
              </a:rPr>
              <a:t>Vekselvirkning: Faktum styrer hvilke rettsregler som er relevante, jussen bestemmer hvilke fakta som er relevante</a:t>
            </a: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pPr>
                <a:defRPr/>
              </a:pPr>
              <a:t>30</a:t>
            </a:fld>
            <a:endParaRPr lang="en-US"/>
          </a:p>
        </p:txBody>
      </p:sp>
      <p:sp>
        <p:nvSpPr>
          <p:cNvPr id="5" name="Title 1"/>
          <p:cNvSpPr txBox="1">
            <a:spLocks/>
          </p:cNvSpPr>
          <p:nvPr/>
        </p:nvSpPr>
        <p:spPr bwMode="auto">
          <a:xfrm>
            <a:off x="0" y="-1"/>
            <a:ext cx="12192000" cy="1205345"/>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chemeClr val="bg1"/>
                </a:solidFill>
                <a:latin typeface="American Typewriter"/>
                <a:cs typeface="American Typewriter"/>
              </a:rPr>
              <a:t>Forholdet juss / fakta</a:t>
            </a:r>
          </a:p>
        </p:txBody>
      </p:sp>
    </p:spTree>
    <p:extLst>
      <p:ext uri="{BB962C8B-B14F-4D97-AF65-F5344CB8AC3E}">
        <p14:creationId xmlns:p14="http://schemas.microsoft.com/office/powerpoint/2010/main" val="130667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05" y="1810265"/>
            <a:ext cx="12091087" cy="5047735"/>
          </a:xfrm>
        </p:spPr>
        <p:txBody>
          <a:bodyPr/>
          <a:lstStyle/>
          <a:p>
            <a:r>
              <a:rPr lang="nb-NO" dirty="0">
                <a:latin typeface="American Typewriter"/>
                <a:cs typeface="American Typewriter"/>
              </a:rPr>
              <a:t>Rettskildelæren: Hvordan man finner frem til rettsreglene</a:t>
            </a:r>
          </a:p>
          <a:p>
            <a:r>
              <a:rPr lang="nb-NO" dirty="0">
                <a:latin typeface="American Typewriter"/>
                <a:cs typeface="American Typewriter"/>
              </a:rPr>
              <a:t>Andre regler (bl.a. bevisbedømmelse): Hvordan man finner frem til </a:t>
            </a:r>
            <a:r>
              <a:rPr lang="nb-NO" dirty="0" smtClean="0">
                <a:latin typeface="American Typewriter"/>
                <a:cs typeface="American Typewriter"/>
              </a:rPr>
              <a:t>faktum</a:t>
            </a:r>
          </a:p>
          <a:p>
            <a:r>
              <a:rPr lang="nb-NO" dirty="0" smtClean="0">
                <a:latin typeface="American Typewriter"/>
                <a:cs typeface="American Typewriter"/>
              </a:rPr>
              <a:t>Subsumsjon: Anvendelse av rettsreglene på (det beviste) faktum. En del av rettsanvendelsen og dermed en del av den juridiske metoden</a:t>
            </a:r>
          </a:p>
        </p:txBody>
      </p:sp>
      <p:sp>
        <p:nvSpPr>
          <p:cNvPr id="6" name="Slide Number Placeholder 5"/>
          <p:cNvSpPr>
            <a:spLocks noGrp="1"/>
          </p:cNvSpPr>
          <p:nvPr>
            <p:ph type="sldNum" sz="quarter" idx="4294967295"/>
          </p:nvPr>
        </p:nvSpPr>
        <p:spPr/>
        <p:txBody>
          <a:bodyPr/>
          <a:lstStyle/>
          <a:p>
            <a:pPr>
              <a:defRPr/>
            </a:pPr>
            <a:fld id="{015D9349-2A75-B746-AC4C-3BC37A800A0C}" type="slidenum">
              <a:rPr lang="en-US" smtClean="0"/>
              <a:pPr>
                <a:defRPr/>
              </a:pPr>
              <a:t>31</a:t>
            </a:fld>
            <a:endParaRPr lang="en-US"/>
          </a:p>
        </p:txBody>
      </p:sp>
      <p:sp>
        <p:nvSpPr>
          <p:cNvPr id="7" name="Title 1"/>
          <p:cNvSpPr txBox="1">
            <a:spLocks/>
          </p:cNvSpPr>
          <p:nvPr/>
        </p:nvSpPr>
        <p:spPr bwMode="auto">
          <a:xfrm>
            <a:off x="0" y="-1"/>
            <a:ext cx="12192000" cy="997527"/>
          </a:xfrm>
          <a:prstGeom prst="rect">
            <a:avLst/>
          </a:prstGeom>
          <a:solidFill>
            <a:srgbClr val="FF0000"/>
          </a:solid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dirty="0">
                <a:solidFill>
                  <a:schemeClr val="bg1"/>
                </a:solidFill>
                <a:latin typeface="American Typewriter"/>
                <a:cs typeface="American Typewriter"/>
              </a:rPr>
              <a:t>Forholdet juss / fakta</a:t>
            </a:r>
          </a:p>
        </p:txBody>
      </p:sp>
    </p:spTree>
    <p:extLst>
      <p:ext uri="{BB962C8B-B14F-4D97-AF65-F5344CB8AC3E}">
        <p14:creationId xmlns:p14="http://schemas.microsoft.com/office/powerpoint/2010/main" val="29371995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a:solidFill>
            <a:srgbClr val="9F1912"/>
          </a:solidFill>
          <a:ln>
            <a:solidFill>
              <a:srgbClr val="FF0000"/>
            </a:solidFill>
          </a:ln>
        </p:spPr>
        <p:txBody>
          <a:bodyPr/>
          <a:lstStyle/>
          <a:p>
            <a:pPr algn="ctr"/>
            <a:r>
              <a:rPr lang="nb-NO" sz="3600" dirty="0" smtClean="0">
                <a:solidFill>
                  <a:schemeClr val="bg1"/>
                </a:solidFill>
                <a:latin typeface="American Typewriter"/>
                <a:cs typeface="American Typewriter"/>
              </a:rPr>
              <a:t>TAKK FOR OPPMERKSOMHETEN</a:t>
            </a:r>
            <a:r>
              <a:rPr lang="nb-NO" sz="3600" dirty="0">
                <a:solidFill>
                  <a:schemeClr val="bg1"/>
                </a:solidFill>
                <a:latin typeface="American Typewriter"/>
                <a:cs typeface="American Typewriter"/>
              </a:rPr>
              <a:t/>
            </a:r>
            <a:br>
              <a:rPr lang="nb-NO" sz="3600" dirty="0">
                <a:solidFill>
                  <a:schemeClr val="bg1"/>
                </a:solidFill>
                <a:latin typeface="American Typewriter"/>
                <a:cs typeface="American Typewriter"/>
              </a:rPr>
            </a:br>
            <a:r>
              <a:rPr lang="nb-NO" sz="3600" dirty="0" smtClean="0">
                <a:solidFill>
                  <a:schemeClr val="bg1"/>
                </a:solidFill>
                <a:latin typeface="American Typewriter"/>
                <a:cs typeface="American Typewriter"/>
              </a:rPr>
              <a:t/>
            </a:r>
            <a:br>
              <a:rPr lang="nb-NO" sz="3600" dirty="0" smtClean="0">
                <a:solidFill>
                  <a:schemeClr val="bg1"/>
                </a:solidFill>
                <a:latin typeface="American Typewriter"/>
                <a:cs typeface="American Typewriter"/>
              </a:rPr>
            </a:br>
            <a:r>
              <a:rPr lang="nb-NO" sz="3600" dirty="0" smtClean="0">
                <a:solidFill>
                  <a:schemeClr val="bg1"/>
                </a:solidFill>
                <a:latin typeface="American Typewriter"/>
                <a:cs typeface="American Typewriter"/>
              </a:rPr>
              <a:t>&amp; </a:t>
            </a:r>
            <a:br>
              <a:rPr lang="nb-NO" sz="3600" dirty="0" smtClean="0">
                <a:solidFill>
                  <a:schemeClr val="bg1"/>
                </a:solidFill>
                <a:latin typeface="American Typewriter"/>
                <a:cs typeface="American Typewriter"/>
              </a:rPr>
            </a:br>
            <a:r>
              <a:rPr lang="nb-NO" sz="3600" dirty="0">
                <a:solidFill>
                  <a:schemeClr val="bg1"/>
                </a:solidFill>
                <a:latin typeface="American Typewriter"/>
                <a:cs typeface="American Typewriter"/>
              </a:rPr>
              <a:t/>
            </a:r>
            <a:br>
              <a:rPr lang="nb-NO" sz="3600" dirty="0">
                <a:solidFill>
                  <a:schemeClr val="bg1"/>
                </a:solidFill>
                <a:latin typeface="American Typewriter"/>
                <a:cs typeface="American Typewriter"/>
              </a:rPr>
            </a:br>
            <a:r>
              <a:rPr lang="nb-NO" sz="3600" dirty="0" smtClean="0">
                <a:solidFill>
                  <a:schemeClr val="bg1"/>
                </a:solidFill>
                <a:latin typeface="American Typewriter"/>
                <a:cs typeface="American Typewriter"/>
              </a:rPr>
              <a:t>LYKKE TIL PÅ EKSAMEN!</a:t>
            </a:r>
            <a:br>
              <a:rPr lang="nb-NO" sz="3600" dirty="0" smtClean="0">
                <a:solidFill>
                  <a:schemeClr val="bg1"/>
                </a:solidFill>
                <a:latin typeface="American Typewriter"/>
                <a:cs typeface="American Typewriter"/>
              </a:rPr>
            </a:br>
            <a:endParaRPr lang="nb-NO" sz="3600" dirty="0">
              <a:solidFill>
                <a:schemeClr val="bg1"/>
              </a:solidFill>
              <a:latin typeface="American Typewriter"/>
              <a:cs typeface="American Typewriter"/>
            </a:endParaRPr>
          </a:p>
        </p:txBody>
      </p:sp>
    </p:spTree>
    <p:extLst>
      <p:ext uri="{BB962C8B-B14F-4D97-AF65-F5344CB8AC3E}">
        <p14:creationId xmlns:p14="http://schemas.microsoft.com/office/powerpoint/2010/main" val="3470968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a:xfrm>
            <a:off x="43249" y="1981200"/>
            <a:ext cx="12148751" cy="4876800"/>
          </a:xfrm>
        </p:spPr>
        <p:txBody>
          <a:bodyPr/>
          <a:lstStyle/>
          <a:p>
            <a:r>
              <a:rPr lang="nb-NO" dirty="0" smtClean="0"/>
              <a:t>(1) Hva er «subsumsjon»?</a:t>
            </a:r>
          </a:p>
          <a:p>
            <a:endParaRPr lang="nb-NO" dirty="0"/>
          </a:p>
          <a:p>
            <a:r>
              <a:rPr lang="nb-NO" dirty="0" smtClean="0"/>
              <a:t>(2) Hva menes med «minimal subsumsjon» og «omfattende subsumsjon»?</a:t>
            </a:r>
          </a:p>
          <a:p>
            <a:endParaRPr lang="nb-NO" dirty="0"/>
          </a:p>
          <a:p>
            <a:r>
              <a:rPr lang="nb-NO" dirty="0" smtClean="0"/>
              <a:t>(3) Hva er forskjellen på «tolkningstunge» og «subsumsjonstunge» rettslige vurderinger?</a:t>
            </a:r>
            <a:endParaRPr lang="nb-NO" dirty="0"/>
          </a:p>
        </p:txBody>
      </p:sp>
      <p:sp>
        <p:nvSpPr>
          <p:cNvPr id="5" name="Title 1"/>
          <p:cNvSpPr txBox="1">
            <a:spLocks/>
          </p:cNvSpPr>
          <p:nvPr/>
        </p:nvSpPr>
        <p:spPr bwMode="auto">
          <a:xfrm>
            <a:off x="0" y="655637"/>
            <a:ext cx="12192000" cy="1325563"/>
          </a:xfrm>
          <a:prstGeom prst="rect">
            <a:avLst/>
          </a:prstGeom>
          <a:solidFill>
            <a:srgbClr val="0070C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chemeClr val="bg1"/>
                </a:solidFill>
                <a:latin typeface="+mn-lt"/>
              </a:rPr>
              <a:t>Grunnspørsmål</a:t>
            </a:r>
            <a:endParaRPr lang="nb-NO" sz="3600" b="0" kern="0" dirty="0">
              <a:solidFill>
                <a:schemeClr val="bg1"/>
              </a:solidFill>
              <a:latin typeface="+mn-lt"/>
            </a:endParaRPr>
          </a:p>
        </p:txBody>
      </p:sp>
    </p:spTree>
    <p:extLst>
      <p:ext uri="{BB962C8B-B14F-4D97-AF65-F5344CB8AC3E}">
        <p14:creationId xmlns:p14="http://schemas.microsoft.com/office/powerpoint/2010/main" val="3581135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12192000" cy="5687144"/>
          </a:xfrm>
          <a:solidFill>
            <a:srgbClr val="00B0F0"/>
          </a:solidFill>
        </p:spPr>
        <p:txBody>
          <a:bodyPr/>
          <a:lstStyle/>
          <a:p>
            <a:pPr algn="ct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dirty="0" smtClean="0">
                <a:solidFill>
                  <a:schemeClr val="bg1"/>
                </a:solidFill>
                <a:latin typeface="American Typewriter"/>
                <a:cs typeface="American Typewriter"/>
              </a:rPr>
              <a:t/>
            </a:r>
            <a:br>
              <a:rPr lang="nb-NO"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r>
              <a:rPr lang="nb-NO" sz="4000" dirty="0" smtClean="0">
                <a:solidFill>
                  <a:schemeClr val="bg1"/>
                </a:solidFill>
                <a:latin typeface="American Typewriter"/>
                <a:cs typeface="American Typewriter"/>
              </a:rPr>
              <a:t/>
            </a:r>
            <a:br>
              <a:rPr lang="nb-NO" sz="4000" dirty="0" smtClean="0">
                <a:solidFill>
                  <a:schemeClr val="bg1"/>
                </a:solidFill>
                <a:latin typeface="American Typewriter"/>
                <a:cs typeface="American Typewriter"/>
              </a:rPr>
            </a:br>
            <a:endParaRPr lang="nb-NO" sz="4000" dirty="0">
              <a:solidFill>
                <a:schemeClr val="bg1"/>
              </a:solidFill>
              <a:latin typeface="American Typewriter"/>
              <a:cs typeface="American Typewriter"/>
            </a:endParaRPr>
          </a:p>
        </p:txBody>
      </p:sp>
      <p:sp>
        <p:nvSpPr>
          <p:cNvPr id="3" name="TextBox 2"/>
          <p:cNvSpPr txBox="1"/>
          <p:nvPr/>
        </p:nvSpPr>
        <p:spPr>
          <a:xfrm>
            <a:off x="597130" y="3236271"/>
            <a:ext cx="7697586" cy="2554545"/>
          </a:xfrm>
          <a:prstGeom prst="rect">
            <a:avLst/>
          </a:prstGeom>
          <a:noFill/>
        </p:spPr>
        <p:txBody>
          <a:bodyPr wrap="square" rtlCol="0">
            <a:spAutoFit/>
          </a:bodyPr>
          <a:lstStyle/>
          <a:p>
            <a:pPr marL="514350" indent="-514350">
              <a:buFont typeface="+mj-lt"/>
              <a:buAutoNum type="arabicPeriod"/>
            </a:pPr>
            <a:r>
              <a:rPr lang="nb-NO" sz="3200" dirty="0" err="1">
                <a:solidFill>
                  <a:srgbClr val="FFFFFF"/>
                </a:solidFill>
              </a:rPr>
              <a:t>Rt</a:t>
            </a:r>
            <a:r>
              <a:rPr lang="nb-NO" sz="3200" dirty="0">
                <a:solidFill>
                  <a:srgbClr val="FFFFFF"/>
                </a:solidFill>
              </a:rPr>
              <a:t>. </a:t>
            </a:r>
            <a:r>
              <a:rPr lang="nb-NO" sz="3200" dirty="0" smtClean="0">
                <a:solidFill>
                  <a:srgbClr val="FFFFFF"/>
                </a:solidFill>
              </a:rPr>
              <a:t>1998 s. 1164 </a:t>
            </a:r>
            <a:r>
              <a:rPr lang="nb-NO" sz="3200" dirty="0" err="1" smtClean="0">
                <a:solidFill>
                  <a:srgbClr val="FFFFFF"/>
                </a:solidFill>
              </a:rPr>
              <a:t>Furumoa</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rPr>
              <a:t>Rt</a:t>
            </a:r>
            <a:r>
              <a:rPr lang="nb-NO" sz="3200" dirty="0">
                <a:solidFill>
                  <a:srgbClr val="FFFFFF"/>
                </a:solidFill>
              </a:rPr>
              <a:t>. </a:t>
            </a:r>
            <a:r>
              <a:rPr lang="nb-NO" sz="3200" dirty="0" smtClean="0">
                <a:solidFill>
                  <a:srgbClr val="FFFFFF"/>
                </a:solidFill>
              </a:rPr>
              <a:t>2005 s. 805 Hvaler</a:t>
            </a:r>
          </a:p>
          <a:p>
            <a:pPr marL="514350" indent="-514350">
              <a:buFont typeface="+mj-lt"/>
              <a:buAutoNum type="arabicPeriod"/>
            </a:pPr>
            <a:r>
              <a:rPr lang="nb-NO" sz="3200" dirty="0" err="1" smtClean="0">
                <a:solidFill>
                  <a:srgbClr val="FFFFFF"/>
                </a:solidFill>
              </a:rPr>
              <a:t>Rt</a:t>
            </a:r>
            <a:r>
              <a:rPr lang="nb-NO" sz="3200" dirty="0">
                <a:solidFill>
                  <a:srgbClr val="FFFFFF"/>
                </a:solidFill>
              </a:rPr>
              <a:t>. 2008 s. </a:t>
            </a:r>
            <a:r>
              <a:rPr lang="nb-NO" sz="3200" dirty="0" smtClean="0">
                <a:solidFill>
                  <a:srgbClr val="FFFFFF"/>
                </a:solidFill>
              </a:rPr>
              <a:t>803 </a:t>
            </a:r>
            <a:r>
              <a:rPr lang="nb-NO" sz="3200" dirty="0" err="1" smtClean="0">
                <a:solidFill>
                  <a:srgbClr val="FFFFFF"/>
                </a:solidFill>
              </a:rPr>
              <a:t>Kongsbakke</a:t>
            </a:r>
            <a:endParaRPr lang="nb-NO" sz="3200" dirty="0" smtClean="0">
              <a:solidFill>
                <a:srgbClr val="FFFFFF"/>
              </a:solidFill>
            </a:endParaRPr>
          </a:p>
          <a:p>
            <a:pPr marL="514350" indent="-514350">
              <a:buFont typeface="+mj-lt"/>
              <a:buAutoNum type="arabicPeriod"/>
            </a:pPr>
            <a:r>
              <a:rPr lang="nb-NO" sz="3200" dirty="0" err="1" smtClean="0">
                <a:solidFill>
                  <a:srgbClr val="FFFFFF"/>
                </a:solidFill>
                <a:latin typeface="American Typewriter"/>
                <a:cs typeface="American Typewriter"/>
              </a:rPr>
              <a:t>Rt</a:t>
            </a:r>
            <a:r>
              <a:rPr lang="nb-NO" sz="3200" dirty="0" smtClean="0">
                <a:solidFill>
                  <a:srgbClr val="FFFFFF"/>
                </a:solidFill>
                <a:latin typeface="American Typewriter"/>
                <a:cs typeface="American Typewriter"/>
              </a:rPr>
              <a:t>. 2012 s. 882 Nesodden </a:t>
            </a:r>
            <a:r>
              <a:rPr lang="nb-NO" sz="3200" dirty="0">
                <a:solidFill>
                  <a:schemeClr val="bg1"/>
                </a:solidFill>
                <a:latin typeface="American Typewriter"/>
                <a:cs typeface="American Typewriter"/>
              </a:rPr>
              <a:t/>
            </a:r>
            <a:br>
              <a:rPr lang="nb-NO" sz="3200" dirty="0">
                <a:solidFill>
                  <a:schemeClr val="bg1"/>
                </a:solidFill>
                <a:latin typeface="American Typewriter"/>
                <a:cs typeface="American Typewriter"/>
              </a:rPr>
            </a:br>
            <a:endParaRPr lang="nb-NO" sz="3200" dirty="0"/>
          </a:p>
        </p:txBody>
      </p:sp>
      <p:sp>
        <p:nvSpPr>
          <p:cNvPr id="4" name="TextBox 3"/>
          <p:cNvSpPr txBox="1"/>
          <p:nvPr/>
        </p:nvSpPr>
        <p:spPr>
          <a:xfrm>
            <a:off x="597130" y="1878675"/>
            <a:ext cx="10997739" cy="1015663"/>
          </a:xfrm>
          <a:prstGeom prst="rect">
            <a:avLst/>
          </a:prstGeom>
          <a:noFill/>
        </p:spPr>
        <p:txBody>
          <a:bodyPr wrap="square" rtlCol="0">
            <a:spAutoFit/>
          </a:bodyPr>
          <a:lstStyle/>
          <a:p>
            <a:r>
              <a:rPr lang="nb-NO" sz="6000" dirty="0">
                <a:solidFill>
                  <a:schemeClr val="bg1"/>
                </a:solidFill>
                <a:latin typeface="American Typewriter"/>
                <a:cs typeface="American Typewriter"/>
              </a:rPr>
              <a:t>Dommer som skal analyseres</a:t>
            </a:r>
            <a:endParaRPr lang="nb-NO" sz="6000" dirty="0"/>
          </a:p>
        </p:txBody>
      </p:sp>
    </p:spTree>
    <p:extLst>
      <p:ext uri="{BB962C8B-B14F-4D97-AF65-F5344CB8AC3E}">
        <p14:creationId xmlns:p14="http://schemas.microsoft.com/office/powerpoint/2010/main" val="329600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r>
              <a:rPr lang="nb-NO" sz="2400" dirty="0" smtClean="0"/>
              <a:t>Alle dommene gjelder tolkning og anvendelse av friluftsloven § 1a, jf. § 2: Forståelsen av hva som er ‘innmark’ i relasjon til den alminnelige ferdselsretten i utmark</a:t>
            </a:r>
          </a:p>
          <a:p>
            <a:r>
              <a:rPr lang="nb-NO" sz="2400" dirty="0" smtClean="0"/>
              <a:t>§ 1a:</a:t>
            </a:r>
            <a:r>
              <a:rPr lang="nb-NO" sz="2000" dirty="0" smtClean="0"/>
              <a:t>	</a:t>
            </a:r>
          </a:p>
          <a:p>
            <a:pPr marL="457200" lvl="1" indent="0">
              <a:buNone/>
            </a:pPr>
            <a:r>
              <a:rPr lang="nb-NO" sz="2000" dirty="0"/>
              <a:t>	</a:t>
            </a:r>
            <a:r>
              <a:rPr lang="nb-NO" sz="2000" dirty="0" smtClean="0"/>
              <a:t>«Som </a:t>
            </a:r>
            <a:r>
              <a:rPr lang="nb-NO" sz="2000" dirty="0">
                <a:solidFill>
                  <a:srgbClr val="FF0000"/>
                </a:solidFill>
              </a:rPr>
              <a:t>innmark</a:t>
            </a:r>
            <a:r>
              <a:rPr lang="nb-NO" sz="2000" dirty="0"/>
              <a:t> eller like med innmark </a:t>
            </a:r>
            <a:r>
              <a:rPr lang="nb-NO" sz="2000" dirty="0" err="1"/>
              <a:t>reknes</a:t>
            </a:r>
            <a:r>
              <a:rPr lang="nb-NO" sz="2000" dirty="0"/>
              <a:t> i denne lov gårdsplass, </a:t>
            </a:r>
            <a:r>
              <a:rPr lang="nb-NO" sz="2000" dirty="0">
                <a:solidFill>
                  <a:srgbClr val="FF0000"/>
                </a:solidFill>
              </a:rPr>
              <a:t>hustomt</a:t>
            </a:r>
            <a:r>
              <a:rPr lang="nb-NO" sz="2000" dirty="0"/>
              <a:t>, dyrket </a:t>
            </a:r>
            <a:r>
              <a:rPr lang="nb-NO" sz="2000" dirty="0" smtClean="0"/>
              <a:t>	mark</a:t>
            </a:r>
            <a:r>
              <a:rPr lang="nb-NO" sz="2000" dirty="0"/>
              <a:t>, engslått og kulturbeite samt </a:t>
            </a:r>
            <a:r>
              <a:rPr lang="nb-NO" sz="2000" dirty="0">
                <a:solidFill>
                  <a:srgbClr val="FF0000"/>
                </a:solidFill>
              </a:rPr>
              <a:t>liknende område hvor </a:t>
            </a:r>
            <a:r>
              <a:rPr lang="nb-NO" sz="2000" dirty="0" err="1">
                <a:solidFill>
                  <a:srgbClr val="FF0000"/>
                </a:solidFill>
              </a:rPr>
              <a:t>almenhetens</a:t>
            </a:r>
            <a:r>
              <a:rPr lang="nb-NO" sz="2000" dirty="0">
                <a:solidFill>
                  <a:srgbClr val="FF0000"/>
                </a:solidFill>
              </a:rPr>
              <a:t> ferdsel vil være til </a:t>
            </a:r>
            <a:r>
              <a:rPr lang="nb-NO" sz="2000" dirty="0" smtClean="0">
                <a:solidFill>
                  <a:srgbClr val="FF0000"/>
                </a:solidFill>
              </a:rPr>
              <a:t>	utilbørlig </a:t>
            </a:r>
            <a:r>
              <a:rPr lang="nb-NO" sz="2000" dirty="0">
                <a:solidFill>
                  <a:srgbClr val="FF0000"/>
                </a:solidFill>
              </a:rPr>
              <a:t>fortrengsel for eier eller bruker</a:t>
            </a:r>
            <a:r>
              <a:rPr lang="nb-NO" sz="2000" dirty="0"/>
              <a:t>. Udyrkete, mindre grunnstykker som ligger i </a:t>
            </a:r>
            <a:r>
              <a:rPr lang="nb-NO" sz="2000" dirty="0" smtClean="0"/>
              <a:t>	dyrket </a:t>
            </a:r>
            <a:r>
              <a:rPr lang="nb-NO" sz="2000" dirty="0"/>
              <a:t>mark eller engslått eller er gjerdet inn sammen med slikt område, </a:t>
            </a:r>
            <a:r>
              <a:rPr lang="nb-NO" sz="2000" dirty="0" err="1"/>
              <a:t>reknes</a:t>
            </a:r>
            <a:r>
              <a:rPr lang="nb-NO" sz="2000" dirty="0"/>
              <a:t> også like </a:t>
            </a:r>
            <a:r>
              <a:rPr lang="nb-NO" sz="2000" dirty="0" smtClean="0"/>
              <a:t>	med </a:t>
            </a:r>
            <a:r>
              <a:rPr lang="nb-NO" sz="2000" dirty="0"/>
              <a:t>innmark. Det samme gjelder område for industrielt eller annet særlig øyemed hvor </a:t>
            </a:r>
            <a:r>
              <a:rPr lang="nb-NO" sz="2000" dirty="0" smtClean="0"/>
              <a:t>	</a:t>
            </a:r>
            <a:r>
              <a:rPr lang="nb-NO" sz="2000" dirty="0" err="1" smtClean="0"/>
              <a:t>almenhetens</a:t>
            </a:r>
            <a:r>
              <a:rPr lang="nb-NO" sz="2000" dirty="0" smtClean="0"/>
              <a:t> </a:t>
            </a:r>
            <a:r>
              <a:rPr lang="nb-NO" sz="2000" dirty="0"/>
              <a:t>ferdsel vil være til utilbørlig fortrengsel for eier, bruker eller andre</a:t>
            </a:r>
            <a:r>
              <a:rPr lang="nb-NO" sz="2000" dirty="0" smtClean="0"/>
              <a:t>.</a:t>
            </a:r>
            <a:endParaRPr lang="nb-NO" sz="2000" dirty="0"/>
          </a:p>
          <a:p>
            <a:pPr marL="457200" lvl="1" indent="0">
              <a:buNone/>
            </a:pPr>
            <a:r>
              <a:rPr lang="nb-NO" sz="2000" dirty="0" smtClean="0"/>
              <a:t>	</a:t>
            </a:r>
          </a:p>
          <a:p>
            <a:pPr marL="457200" lvl="1" indent="0">
              <a:buNone/>
            </a:pPr>
            <a:r>
              <a:rPr lang="nb-NO" sz="2000" dirty="0"/>
              <a:t>	</a:t>
            </a:r>
            <a:r>
              <a:rPr lang="nb-NO" sz="2000" dirty="0" smtClean="0"/>
              <a:t>Med </a:t>
            </a:r>
            <a:r>
              <a:rPr lang="nb-NO" sz="2000" dirty="0"/>
              <a:t>utmark mener denne lov udyrket mark som etter foregående ledd ikke </a:t>
            </a:r>
            <a:r>
              <a:rPr lang="nb-NO" sz="2000" dirty="0" err="1"/>
              <a:t>reknes</a:t>
            </a:r>
            <a:r>
              <a:rPr lang="nb-NO" sz="2000" dirty="0"/>
              <a:t> like </a:t>
            </a:r>
            <a:r>
              <a:rPr lang="nb-NO" sz="2000" dirty="0" smtClean="0"/>
              <a:t>	med </a:t>
            </a:r>
            <a:r>
              <a:rPr lang="nb-NO" sz="2000" dirty="0"/>
              <a:t>innmark</a:t>
            </a:r>
            <a:r>
              <a:rPr lang="nb-NO" sz="2000" dirty="0" smtClean="0"/>
              <a:t>.»</a:t>
            </a:r>
            <a:endParaRPr lang="nb-NO" sz="2000" dirty="0"/>
          </a:p>
          <a:p>
            <a:pPr lvl="1"/>
            <a:endParaRPr lang="nb-NO" dirty="0"/>
          </a:p>
          <a:p>
            <a:pPr marL="0" indent="0">
              <a:buNone/>
            </a:pPr>
            <a:endParaRPr lang="nb-NO" dirty="0" smtClean="0"/>
          </a:p>
        </p:txBody>
      </p:sp>
      <p:sp>
        <p:nvSpPr>
          <p:cNvPr id="4" name="Title 1"/>
          <p:cNvSpPr>
            <a:spLocks noGrp="1"/>
          </p:cNvSpPr>
          <p:nvPr>
            <p:ph type="title"/>
          </p:nvPr>
        </p:nvSpPr>
        <p:spPr>
          <a:xfrm>
            <a:off x="0" y="0"/>
            <a:ext cx="12192000" cy="1325563"/>
          </a:xfrm>
          <a:solidFill>
            <a:srgbClr val="00B0F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Tree>
    <p:extLst>
      <p:ext uri="{BB962C8B-B14F-4D97-AF65-F5344CB8AC3E}">
        <p14:creationId xmlns:p14="http://schemas.microsoft.com/office/powerpoint/2010/main" val="77515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250" y="1833936"/>
            <a:ext cx="11696830" cy="5024063"/>
          </a:xfrm>
          <a:ln>
            <a:noFill/>
          </a:ln>
        </p:spPr>
        <p:txBody>
          <a:bodyPr>
            <a:normAutofit fontScale="77500" lnSpcReduction="20000"/>
          </a:bodyPr>
          <a:lstStyle/>
          <a:p>
            <a:pPr marL="0" indent="0">
              <a:buNone/>
            </a:pPr>
            <a:r>
              <a:rPr lang="nb-NO" b="1" dirty="0" err="1" smtClean="0"/>
              <a:t>Rt</a:t>
            </a:r>
            <a:r>
              <a:rPr lang="nb-NO" b="1" dirty="0" smtClean="0"/>
              <a:t>. 1998 s. 1164 </a:t>
            </a:r>
            <a:r>
              <a:rPr lang="nb-NO" b="1" dirty="0" err="1" smtClean="0"/>
              <a:t>Furumoa</a:t>
            </a:r>
            <a:r>
              <a:rPr lang="nb-NO" b="1" dirty="0" smtClean="0"/>
              <a:t>:</a:t>
            </a:r>
            <a:r>
              <a:rPr lang="nb-NO" dirty="0" smtClean="0"/>
              <a:t> Spørsmål om gyldighet av vedtak som påla grunneier å fjerne gjerder i strandsonen av hensyn til allmennhetens ferdselsrett. Avstand på 65 meter fra bolighus til strandsonens begynnelse. Strandsonen ikke ansett som ‘innmark’.</a:t>
            </a:r>
          </a:p>
          <a:p>
            <a:pPr marL="0" indent="0">
              <a:buNone/>
            </a:pPr>
            <a:r>
              <a:rPr lang="nb-NO" b="1" dirty="0" err="1" smtClean="0"/>
              <a:t>Rt</a:t>
            </a:r>
            <a:r>
              <a:rPr lang="nb-NO" b="1" dirty="0" smtClean="0"/>
              <a:t>. 2005 s. 805 Hvaler:</a:t>
            </a:r>
            <a:r>
              <a:rPr lang="nb-NO" dirty="0" smtClean="0"/>
              <a:t> Spørsmål om allmennhetens </a:t>
            </a:r>
            <a:r>
              <a:rPr lang="nb-NO" dirty="0" err="1" smtClean="0"/>
              <a:t>ferdelsrett</a:t>
            </a:r>
            <a:r>
              <a:rPr lang="nb-NO" dirty="0" smtClean="0"/>
              <a:t> på en sti over en fritidseiendom i strandsonen. Avstand mellom sti og hytte på 20 meter med en høydeforskjell på 4 meter. Stien ikke ansett som ‘innmark’.</a:t>
            </a:r>
          </a:p>
          <a:p>
            <a:pPr marL="0" indent="0">
              <a:buNone/>
            </a:pPr>
            <a:r>
              <a:rPr lang="nb-NO" b="1" dirty="0" err="1" smtClean="0"/>
              <a:t>Rt</a:t>
            </a:r>
            <a:r>
              <a:rPr lang="nb-NO" b="1" dirty="0"/>
              <a:t>. 2008 s. </a:t>
            </a:r>
            <a:r>
              <a:rPr lang="nb-NO" b="1" dirty="0" smtClean="0"/>
              <a:t>803 </a:t>
            </a:r>
            <a:r>
              <a:rPr lang="nb-NO" b="1" dirty="0" err="1" smtClean="0"/>
              <a:t>Kongsbakke</a:t>
            </a:r>
            <a:r>
              <a:rPr lang="nb-NO" b="1" dirty="0" smtClean="0"/>
              <a:t>: </a:t>
            </a:r>
            <a:r>
              <a:rPr lang="nb-NO" dirty="0" smtClean="0"/>
              <a:t>Spørsmål om gyldighet av vedtak om fjerning av port ved atkomsten til en fritidseiendom for å sikre allmennhetens adgang til sjøen på stier som lå mellom hyttene på eiendommen. Stiene ansett som ‘innmark’ og vedtaket kjent ugyldig. Dissens (3-2)</a:t>
            </a:r>
          </a:p>
          <a:p>
            <a:pPr marL="0" indent="0">
              <a:buNone/>
            </a:pPr>
            <a:r>
              <a:rPr lang="nb-NO" b="1" dirty="0" err="1" smtClean="0"/>
              <a:t>Rt</a:t>
            </a:r>
            <a:r>
              <a:rPr lang="nb-NO" b="1" dirty="0" smtClean="0"/>
              <a:t>. 2012 s. 882 Nesodden: </a:t>
            </a:r>
            <a:r>
              <a:rPr lang="nb-NO" dirty="0" smtClean="0"/>
              <a:t>Spørsmål om gyldighet av vedtak om tillatelse til merking av </a:t>
            </a:r>
            <a:r>
              <a:rPr lang="nb-NO" dirty="0" err="1" smtClean="0"/>
              <a:t>kyststi</a:t>
            </a:r>
            <a:r>
              <a:rPr lang="nb-NO" dirty="0" smtClean="0"/>
              <a:t> over privat eiendom. Stien gikk 5,5 meter fra det ene hjørnet av hovedhuset, men med en høydeforskjell på 4-5 meter fra husene og uteområdene rundt disse. Stien ikke ansett som ‘innmark’, og vedtaket ble opprettholdt.</a:t>
            </a:r>
            <a:endParaRPr lang="nb-NO" b="1" dirty="0" smtClean="0"/>
          </a:p>
          <a:p>
            <a:pPr marL="0" indent="0">
              <a:buNone/>
            </a:pPr>
            <a:endParaRPr lang="nb-NO" b="1" dirty="0" smtClean="0"/>
          </a:p>
          <a:p>
            <a:pPr marL="0" indent="0">
              <a:buNone/>
            </a:pPr>
            <a:r>
              <a:rPr lang="nb-NO" b="1" dirty="0" smtClean="0"/>
              <a:t>Fellestrekk:</a:t>
            </a:r>
            <a:r>
              <a:rPr lang="nb-NO" dirty="0" smtClean="0"/>
              <a:t> Dommene tolker uttrykkene ‘hustomt’ og ‘utilbørlig fortrengsel for eier, bruker eller andre’ og anvender dem på det konkrete saksforholdet. Rettsnormen som brukes er den samme, selv om vurderingsmomenter utvikles gjennom praksis, men saksforholdet (faktum) avgjør utfallet.</a:t>
            </a:r>
            <a:endParaRPr lang="en-US" dirty="0"/>
          </a:p>
          <a:p>
            <a:pPr marL="0" indent="0">
              <a:buNone/>
            </a:pPr>
            <a:endParaRPr lang="nb-NO" dirty="0"/>
          </a:p>
        </p:txBody>
      </p:sp>
      <p:sp>
        <p:nvSpPr>
          <p:cNvPr id="8" name="Title 1"/>
          <p:cNvSpPr>
            <a:spLocks noGrp="1"/>
          </p:cNvSpPr>
          <p:nvPr>
            <p:ph type="title"/>
          </p:nvPr>
        </p:nvSpPr>
        <p:spPr>
          <a:xfrm>
            <a:off x="-1" y="319349"/>
            <a:ext cx="12192000" cy="1325563"/>
          </a:xfrm>
          <a:solidFill>
            <a:srgbClr val="00B0F0"/>
          </a:solidFill>
        </p:spPr>
        <p:txBody>
          <a:bodyPr>
            <a:normAutofit/>
          </a:bodyPr>
          <a:lstStyle/>
          <a:p>
            <a:pPr algn="ctr"/>
            <a:r>
              <a:rPr lang="nb-NO" sz="3600" b="0" dirty="0" smtClean="0">
                <a:solidFill>
                  <a:srgbClr val="FFFFFF"/>
                </a:solidFill>
                <a:latin typeface="+mn-lt"/>
              </a:rPr>
              <a:t>Innledende betraktninger</a:t>
            </a:r>
            <a:endParaRPr lang="nb-NO" sz="3600" b="0" dirty="0">
              <a:solidFill>
                <a:srgbClr val="FFFFFF"/>
              </a:solidFill>
              <a:latin typeface="+mn-lt"/>
            </a:endParaRPr>
          </a:p>
        </p:txBody>
      </p:sp>
      <p:sp>
        <p:nvSpPr>
          <p:cNvPr id="10" name="Slide Number Placeholder 9"/>
          <p:cNvSpPr>
            <a:spLocks noGrp="1"/>
          </p:cNvSpPr>
          <p:nvPr>
            <p:ph type="sldNum" sz="quarter" idx="12"/>
          </p:nvPr>
        </p:nvSpPr>
        <p:spPr/>
        <p:txBody>
          <a:bodyPr/>
          <a:lstStyle/>
          <a:p>
            <a:fld id="{CF2D0A27-4C01-42AB-B64D-CC3004506035}" type="slidenum">
              <a:rPr lang="nb-NO" smtClean="0"/>
              <a:t>7</a:t>
            </a:fld>
            <a:endParaRPr lang="nb-NO"/>
          </a:p>
        </p:txBody>
      </p:sp>
    </p:spTree>
    <p:extLst>
      <p:ext uri="{BB962C8B-B14F-4D97-AF65-F5344CB8AC3E}">
        <p14:creationId xmlns:p14="http://schemas.microsoft.com/office/powerpoint/2010/main" val="755150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4341" y="97735"/>
            <a:ext cx="12192000" cy="1325563"/>
          </a:xfrm>
          <a:prstGeom prst="rect">
            <a:avLst/>
          </a:prstGeom>
          <a:solidFill>
            <a:srgbClr val="00B0F0"/>
          </a:solidFill>
          <a:ln>
            <a:solidFill>
              <a:srgbClr val="FF821D"/>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b-NO" sz="3600" dirty="0" smtClean="0">
                <a:solidFill>
                  <a:srgbClr val="FFFFFF"/>
                </a:solidFill>
                <a:latin typeface="+mn-lt"/>
              </a:rPr>
              <a:t>Innledende betraktninger</a:t>
            </a:r>
            <a:endParaRPr lang="nb-NO" sz="3600" dirty="0">
              <a:solidFill>
                <a:srgbClr val="FFFFFF"/>
              </a:solidFill>
              <a:latin typeface="+mn-lt"/>
            </a:endParaRPr>
          </a:p>
        </p:txBody>
      </p:sp>
      <p:cxnSp>
        <p:nvCxnSpPr>
          <p:cNvPr id="7" name="Straight Connector 6"/>
          <p:cNvCxnSpPr/>
          <p:nvPr/>
        </p:nvCxnSpPr>
        <p:spPr>
          <a:xfrm flipH="1">
            <a:off x="7305587" y="1968999"/>
            <a:ext cx="23304" cy="4683654"/>
          </a:xfrm>
          <a:prstGeom prst="line">
            <a:avLst/>
          </a:prstGeom>
          <a:ln w="57150" cmpd="sng">
            <a:solidFill>
              <a:schemeClr val="accent1">
                <a:lumMod val="50000"/>
              </a:schemeClr>
            </a:solidFill>
            <a:prstDash val="sysDash"/>
          </a:ln>
        </p:spPr>
        <p:style>
          <a:lnRef idx="2">
            <a:schemeClr val="accent1"/>
          </a:lnRef>
          <a:fillRef idx="0">
            <a:schemeClr val="accent1"/>
          </a:fillRef>
          <a:effectRef idx="1">
            <a:schemeClr val="accent1"/>
          </a:effectRef>
          <a:fontRef idx="minor">
            <a:schemeClr val="tx1"/>
          </a:fontRef>
        </p:style>
      </p:cxnSp>
      <p:pic>
        <p:nvPicPr>
          <p:cNvPr id="9" name="Picture 8" descr="Skjermbilde 2018-04-18 kl. 15.34.3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8620" y="2493289"/>
            <a:ext cx="3064386" cy="4124411"/>
          </a:xfrm>
          <a:prstGeom prst="rect">
            <a:avLst/>
          </a:prstGeom>
        </p:spPr>
      </p:pic>
      <p:cxnSp>
        <p:nvCxnSpPr>
          <p:cNvPr id="10" name="Curved Connector 9"/>
          <p:cNvCxnSpPr/>
          <p:nvPr/>
        </p:nvCxnSpPr>
        <p:spPr>
          <a:xfrm rot="5400000" flipH="1" flipV="1">
            <a:off x="6723104" y="4718575"/>
            <a:ext cx="2866113" cy="97874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13" name="Curved Connector 12"/>
          <p:cNvCxnSpPr/>
          <p:nvPr/>
        </p:nvCxnSpPr>
        <p:spPr>
          <a:xfrm rot="5400000" flipH="1" flipV="1">
            <a:off x="6772881" y="4733398"/>
            <a:ext cx="2871423" cy="92048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14" name="Curved Connector 13"/>
          <p:cNvCxnSpPr/>
          <p:nvPr/>
        </p:nvCxnSpPr>
        <p:spPr>
          <a:xfrm rot="5400000" flipH="1" flipV="1">
            <a:off x="6845434" y="4736990"/>
            <a:ext cx="2785505" cy="884599"/>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0" name="Curved Connector 19"/>
          <p:cNvCxnSpPr/>
          <p:nvPr/>
        </p:nvCxnSpPr>
        <p:spPr>
          <a:xfrm rot="5400000" flipH="1" flipV="1">
            <a:off x="6886215" y="4707856"/>
            <a:ext cx="2808805" cy="989468"/>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1" name="Curved Connector 20"/>
          <p:cNvCxnSpPr/>
          <p:nvPr/>
        </p:nvCxnSpPr>
        <p:spPr>
          <a:xfrm rot="5400000" flipH="1" flipV="1">
            <a:off x="6798828" y="4714619"/>
            <a:ext cx="2961203" cy="91862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2" name="Curved Connector 21"/>
          <p:cNvCxnSpPr/>
          <p:nvPr/>
        </p:nvCxnSpPr>
        <p:spPr>
          <a:xfrm rot="5400000" flipH="1" flipV="1">
            <a:off x="6932811" y="4791281"/>
            <a:ext cx="2775728" cy="92935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cxnSp>
        <p:nvCxnSpPr>
          <p:cNvPr id="23" name="Curved Connector 22"/>
          <p:cNvCxnSpPr/>
          <p:nvPr/>
        </p:nvCxnSpPr>
        <p:spPr>
          <a:xfrm rot="5400000" flipH="1" flipV="1">
            <a:off x="6717275" y="4689447"/>
            <a:ext cx="2912722" cy="1013694"/>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sp>
        <p:nvSpPr>
          <p:cNvPr id="27" name="Snip Same Side Corner Rectangle 26"/>
          <p:cNvSpPr/>
          <p:nvPr/>
        </p:nvSpPr>
        <p:spPr>
          <a:xfrm>
            <a:off x="337898" y="1829187"/>
            <a:ext cx="1071953" cy="1048580"/>
          </a:xfrm>
          <a:prstGeom prst="snip2Same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5802525" y="1502963"/>
            <a:ext cx="3041082" cy="400110"/>
          </a:xfrm>
          <a:prstGeom prst="rect">
            <a:avLst/>
          </a:prstGeom>
          <a:solidFill>
            <a:schemeClr val="accent1">
              <a:lumMod val="40000"/>
              <a:lumOff val="60000"/>
            </a:schemeClr>
          </a:solidFill>
          <a:ln>
            <a:solidFill>
              <a:schemeClr val="accent1">
                <a:lumMod val="50000"/>
              </a:schemeClr>
            </a:solidFill>
          </a:ln>
        </p:spPr>
        <p:txBody>
          <a:bodyPr wrap="square" rtlCol="0">
            <a:spAutoFit/>
          </a:bodyPr>
          <a:lstStyle/>
          <a:p>
            <a:pPr algn="ctr"/>
            <a:r>
              <a:rPr lang="en-US" sz="2000" dirty="0" err="1" smtClean="0">
                <a:solidFill>
                  <a:srgbClr val="1F4E79"/>
                </a:solidFill>
              </a:rPr>
              <a:t>Strandsonens</a:t>
            </a:r>
            <a:r>
              <a:rPr lang="en-US" sz="2000" dirty="0" smtClean="0">
                <a:solidFill>
                  <a:srgbClr val="1F4E79"/>
                </a:solidFill>
              </a:rPr>
              <a:t> </a:t>
            </a:r>
            <a:r>
              <a:rPr lang="en-US" sz="2000" dirty="0" err="1" smtClean="0">
                <a:solidFill>
                  <a:srgbClr val="1F4E79"/>
                </a:solidFill>
              </a:rPr>
              <a:t>begynnelse</a:t>
            </a:r>
            <a:endParaRPr lang="en-US" sz="2000" dirty="0">
              <a:solidFill>
                <a:srgbClr val="1F4E79"/>
              </a:solidFill>
            </a:endParaRPr>
          </a:p>
        </p:txBody>
      </p:sp>
      <p:cxnSp>
        <p:nvCxnSpPr>
          <p:cNvPr id="42" name="Straight Arrow Connector 41"/>
          <p:cNvCxnSpPr/>
          <p:nvPr/>
        </p:nvCxnSpPr>
        <p:spPr>
          <a:xfrm flipH="1" flipV="1">
            <a:off x="8598921" y="4776862"/>
            <a:ext cx="2295377" cy="1165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0999162" y="4567144"/>
            <a:ext cx="901547" cy="369332"/>
          </a:xfrm>
          <a:prstGeom prst="rect">
            <a:avLst/>
          </a:prstGeom>
          <a:noFill/>
        </p:spPr>
        <p:txBody>
          <a:bodyPr wrap="square" rtlCol="0">
            <a:spAutoFit/>
          </a:bodyPr>
          <a:lstStyle/>
          <a:p>
            <a:r>
              <a:rPr lang="en-US" dirty="0" smtClean="0"/>
              <a:t>STI</a:t>
            </a:r>
            <a:endParaRPr lang="en-US" dirty="0"/>
          </a:p>
        </p:txBody>
      </p:sp>
      <p:cxnSp>
        <p:nvCxnSpPr>
          <p:cNvPr id="54" name="Straight Arrow Connector 53"/>
          <p:cNvCxnSpPr/>
          <p:nvPr/>
        </p:nvCxnSpPr>
        <p:spPr>
          <a:xfrm>
            <a:off x="1549670" y="2411732"/>
            <a:ext cx="5651052" cy="1165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3483845" y="1759283"/>
            <a:ext cx="1316637" cy="369332"/>
          </a:xfrm>
          <a:prstGeom prst="rect">
            <a:avLst/>
          </a:prstGeom>
          <a:noFill/>
        </p:spPr>
        <p:txBody>
          <a:bodyPr wrap="square" rtlCol="0">
            <a:spAutoFit/>
          </a:bodyPr>
          <a:lstStyle/>
          <a:p>
            <a:r>
              <a:rPr lang="en-US" dirty="0" smtClean="0"/>
              <a:t>65 meter</a:t>
            </a:r>
            <a:endParaRPr lang="en-US" dirty="0"/>
          </a:p>
        </p:txBody>
      </p:sp>
      <p:grpSp>
        <p:nvGrpSpPr>
          <p:cNvPr id="91" name="Group 90"/>
          <p:cNvGrpSpPr/>
          <p:nvPr/>
        </p:nvGrpSpPr>
        <p:grpSpPr>
          <a:xfrm>
            <a:off x="3950511" y="2780608"/>
            <a:ext cx="3343096" cy="1560283"/>
            <a:chOff x="3962491" y="3379691"/>
            <a:chExt cx="3343096" cy="1560283"/>
          </a:xfrm>
        </p:grpSpPr>
        <p:sp>
          <p:nvSpPr>
            <p:cNvPr id="56" name="Snip Same Side Corner Rectangle 55"/>
            <p:cNvSpPr/>
            <p:nvPr/>
          </p:nvSpPr>
          <p:spPr>
            <a:xfrm>
              <a:off x="3962491" y="3379691"/>
              <a:ext cx="1071953" cy="1024342"/>
            </a:xfrm>
            <a:prstGeom prst="snip2Same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8" name="Straight Arrow Connector 57"/>
            <p:cNvCxnSpPr/>
            <p:nvPr/>
          </p:nvCxnSpPr>
          <p:spPr>
            <a:xfrm>
              <a:off x="5161683" y="4404033"/>
              <a:ext cx="2015736" cy="535941"/>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558768" y="3834078"/>
              <a:ext cx="1316637" cy="369332"/>
            </a:xfrm>
            <a:prstGeom prst="rect">
              <a:avLst/>
            </a:prstGeom>
            <a:noFill/>
            <a:ln>
              <a:noFill/>
            </a:ln>
          </p:spPr>
          <p:txBody>
            <a:bodyPr wrap="square" rtlCol="0">
              <a:spAutoFit/>
            </a:bodyPr>
            <a:lstStyle/>
            <a:p>
              <a:r>
                <a:rPr lang="en-US" dirty="0" smtClean="0"/>
                <a:t>20 meter</a:t>
              </a:r>
              <a:endParaRPr lang="en-US" dirty="0"/>
            </a:p>
          </p:txBody>
        </p:sp>
        <p:cxnSp>
          <p:nvCxnSpPr>
            <p:cNvPr id="65" name="Straight Connector 64"/>
            <p:cNvCxnSpPr/>
            <p:nvPr/>
          </p:nvCxnSpPr>
          <p:spPr>
            <a:xfrm>
              <a:off x="5196638" y="4322477"/>
              <a:ext cx="2108949" cy="46603"/>
            </a:xfrm>
            <a:prstGeom prst="line">
              <a:avLst/>
            </a:prstGeom>
            <a:ln w="38100" cmpd="sng">
              <a:solidFill>
                <a:schemeClr val="accent1">
                  <a:lumMod val="75000"/>
                </a:schemeClr>
              </a:solidFill>
              <a:prstDash val="sysDash"/>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H="1">
              <a:off x="5150031" y="4358367"/>
              <a:ext cx="929" cy="569956"/>
            </a:xfrm>
            <a:prstGeom prst="line">
              <a:avLst/>
            </a:prstGeom>
            <a:ln w="38100" cmpd="sng">
              <a:solidFill>
                <a:schemeClr val="accent1">
                  <a:lumMod val="75000"/>
                </a:schemeClr>
              </a:solidFill>
              <a:prstDash val="sysDash"/>
            </a:ln>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5210147" y="4522418"/>
              <a:ext cx="1316637" cy="369332"/>
            </a:xfrm>
            <a:prstGeom prst="rect">
              <a:avLst/>
            </a:prstGeom>
            <a:noFill/>
            <a:ln>
              <a:solidFill>
                <a:srgbClr val="FFFFFF"/>
              </a:solidFill>
            </a:ln>
          </p:spPr>
          <p:txBody>
            <a:bodyPr wrap="square" rtlCol="0">
              <a:spAutoFit/>
            </a:bodyPr>
            <a:lstStyle/>
            <a:p>
              <a:r>
                <a:rPr lang="en-US" dirty="0"/>
                <a:t>4</a:t>
              </a:r>
              <a:r>
                <a:rPr lang="en-US" dirty="0" smtClean="0"/>
                <a:t> m</a:t>
              </a:r>
              <a:endParaRPr lang="en-US" dirty="0"/>
            </a:p>
          </p:txBody>
        </p:sp>
      </p:grpSp>
      <p:cxnSp>
        <p:nvCxnSpPr>
          <p:cNvPr id="78" name="Straight Arrow Connector 77"/>
          <p:cNvCxnSpPr/>
          <p:nvPr/>
        </p:nvCxnSpPr>
        <p:spPr>
          <a:xfrm>
            <a:off x="6164514" y="5624142"/>
            <a:ext cx="1006508" cy="536880"/>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361201" y="2190367"/>
            <a:ext cx="1060301" cy="369332"/>
          </a:xfrm>
          <a:prstGeom prst="rect">
            <a:avLst/>
          </a:prstGeom>
          <a:noFill/>
        </p:spPr>
        <p:txBody>
          <a:bodyPr wrap="square" rtlCol="0">
            <a:spAutoFit/>
          </a:bodyPr>
          <a:lstStyle/>
          <a:p>
            <a:pPr algn="ctr"/>
            <a:r>
              <a:rPr lang="nb-NO" b="1" dirty="0" err="1"/>
              <a:t>Furumoa</a:t>
            </a:r>
            <a:endParaRPr lang="en-US" dirty="0"/>
          </a:p>
        </p:txBody>
      </p:sp>
      <p:sp>
        <p:nvSpPr>
          <p:cNvPr id="88" name="TextBox 87"/>
          <p:cNvSpPr txBox="1"/>
          <p:nvPr/>
        </p:nvSpPr>
        <p:spPr>
          <a:xfrm>
            <a:off x="3973215" y="3739933"/>
            <a:ext cx="1060300" cy="369332"/>
          </a:xfrm>
          <a:prstGeom prst="rect">
            <a:avLst/>
          </a:prstGeom>
          <a:noFill/>
        </p:spPr>
        <p:txBody>
          <a:bodyPr wrap="square" rtlCol="0">
            <a:spAutoFit/>
          </a:bodyPr>
          <a:lstStyle/>
          <a:p>
            <a:pPr algn="ctr"/>
            <a:r>
              <a:rPr lang="nb-NO" b="1" dirty="0"/>
              <a:t>Hvaler</a:t>
            </a:r>
            <a:endParaRPr lang="en-US" dirty="0"/>
          </a:p>
        </p:txBody>
      </p:sp>
      <p:grpSp>
        <p:nvGrpSpPr>
          <p:cNvPr id="92" name="Group 91"/>
          <p:cNvGrpSpPr/>
          <p:nvPr/>
        </p:nvGrpSpPr>
        <p:grpSpPr>
          <a:xfrm>
            <a:off x="4928780" y="4530837"/>
            <a:ext cx="2318680" cy="1663516"/>
            <a:chOff x="5348109" y="5070012"/>
            <a:chExt cx="2318680" cy="1663516"/>
          </a:xfrm>
        </p:grpSpPr>
        <p:sp>
          <p:nvSpPr>
            <p:cNvPr id="57" name="Snip Same Side Corner Rectangle 56"/>
            <p:cNvSpPr/>
            <p:nvPr/>
          </p:nvSpPr>
          <p:spPr>
            <a:xfrm>
              <a:off x="5396570" y="5070012"/>
              <a:ext cx="1071953" cy="1058352"/>
            </a:xfrm>
            <a:prstGeom prst="snip2SameRect">
              <a:avLst/>
            </a:prstGeom>
            <a:solidFill>
              <a:schemeClr val="accent6">
                <a:lumMod val="40000"/>
                <a:lumOff val="60000"/>
              </a:schemeClr>
            </a:solidFill>
            <a:ln>
              <a:solidFill>
                <a:schemeClr val="accent6">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6426580" y="5617602"/>
              <a:ext cx="1031392" cy="369332"/>
            </a:xfrm>
            <a:prstGeom prst="rect">
              <a:avLst/>
            </a:prstGeom>
            <a:noFill/>
          </p:spPr>
          <p:txBody>
            <a:bodyPr wrap="square" rtlCol="0">
              <a:spAutoFit/>
            </a:bodyPr>
            <a:lstStyle/>
            <a:p>
              <a:r>
                <a:rPr lang="en-US" dirty="0"/>
                <a:t> </a:t>
              </a:r>
              <a:r>
                <a:rPr lang="en-US" dirty="0" smtClean="0"/>
                <a:t>5,5  m</a:t>
              </a:r>
              <a:endParaRPr lang="en-US" dirty="0"/>
            </a:p>
          </p:txBody>
        </p:sp>
        <p:cxnSp>
          <p:nvCxnSpPr>
            <p:cNvPr id="80" name="Straight Connector 79"/>
            <p:cNvCxnSpPr/>
            <p:nvPr/>
          </p:nvCxnSpPr>
          <p:spPr>
            <a:xfrm>
              <a:off x="6583185" y="6105062"/>
              <a:ext cx="1083604" cy="24240"/>
            </a:xfrm>
            <a:prstGeom prst="line">
              <a:avLst/>
            </a:prstGeom>
            <a:ln w="38100" cmpd="sng">
              <a:solidFill>
                <a:srgbClr val="008000"/>
              </a:solidFill>
              <a:prstDash val="sysDash"/>
            </a:ln>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flipH="1">
              <a:off x="6537507" y="6118589"/>
              <a:ext cx="728" cy="569956"/>
            </a:xfrm>
            <a:prstGeom prst="line">
              <a:avLst/>
            </a:prstGeom>
            <a:ln w="38100" cmpd="sng">
              <a:solidFill>
                <a:srgbClr val="008000"/>
              </a:solidFill>
              <a:prstDash val="sysDash"/>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6514688" y="6364196"/>
              <a:ext cx="1031392" cy="369332"/>
            </a:xfrm>
            <a:prstGeom prst="rect">
              <a:avLst/>
            </a:prstGeom>
            <a:noFill/>
            <a:ln>
              <a:noFill/>
            </a:ln>
          </p:spPr>
          <p:txBody>
            <a:bodyPr wrap="square" rtlCol="0">
              <a:spAutoFit/>
            </a:bodyPr>
            <a:lstStyle/>
            <a:p>
              <a:r>
                <a:rPr lang="en-US" dirty="0"/>
                <a:t>4</a:t>
              </a:r>
              <a:r>
                <a:rPr lang="en-US" dirty="0" smtClean="0"/>
                <a:t> m</a:t>
              </a:r>
              <a:endParaRPr lang="en-US" dirty="0"/>
            </a:p>
          </p:txBody>
        </p:sp>
        <p:sp>
          <p:nvSpPr>
            <p:cNvPr id="89" name="TextBox 88"/>
            <p:cNvSpPr txBox="1"/>
            <p:nvPr/>
          </p:nvSpPr>
          <p:spPr>
            <a:xfrm>
              <a:off x="5348109" y="5499216"/>
              <a:ext cx="1188470" cy="369332"/>
            </a:xfrm>
            <a:prstGeom prst="rect">
              <a:avLst/>
            </a:prstGeom>
            <a:noFill/>
          </p:spPr>
          <p:txBody>
            <a:bodyPr wrap="square" rtlCol="0">
              <a:spAutoFit/>
            </a:bodyPr>
            <a:lstStyle/>
            <a:p>
              <a:r>
                <a:rPr lang="nb-NO" b="1" dirty="0"/>
                <a:t>Nesodden</a:t>
              </a:r>
              <a:endParaRPr lang="en-US" dirty="0"/>
            </a:p>
          </p:txBody>
        </p:sp>
      </p:grpSp>
      <p:sp>
        <p:nvSpPr>
          <p:cNvPr id="90" name="Oval 89"/>
          <p:cNvSpPr/>
          <p:nvPr/>
        </p:nvSpPr>
        <p:spPr>
          <a:xfrm>
            <a:off x="-274505" y="4013525"/>
            <a:ext cx="4587606" cy="3762569"/>
          </a:xfrm>
          <a:prstGeom prst="ellipse">
            <a:avLst/>
          </a:prstGeom>
          <a:noFill/>
          <a:ln w="57150" cmpd="sng">
            <a:solidFill>
              <a:srgbClr val="767171"/>
            </a:solidFill>
            <a:prstDash val="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Snip Same Side Corner Rectangle 94"/>
          <p:cNvSpPr/>
          <p:nvPr/>
        </p:nvSpPr>
        <p:spPr>
          <a:xfrm>
            <a:off x="490298" y="5180689"/>
            <a:ext cx="1071953" cy="1048580"/>
          </a:xfrm>
          <a:prstGeom prst="snip2SameRect">
            <a:avLst/>
          </a:prstGeom>
          <a:solidFill>
            <a:srgbClr val="FFD966"/>
          </a:solidFill>
          <a:ln>
            <a:solidFill>
              <a:srgbClr val="FFD9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Snip Same Side Corner Rectangle 95"/>
          <p:cNvSpPr/>
          <p:nvPr/>
        </p:nvSpPr>
        <p:spPr>
          <a:xfrm>
            <a:off x="2407232" y="5215311"/>
            <a:ext cx="1071953" cy="1048580"/>
          </a:xfrm>
          <a:prstGeom prst="snip2SameRect">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7" name="Curved Connector 96"/>
          <p:cNvCxnSpPr/>
          <p:nvPr/>
        </p:nvCxnSpPr>
        <p:spPr>
          <a:xfrm rot="5400000" flipH="1" flipV="1">
            <a:off x="759328" y="5005460"/>
            <a:ext cx="2775728" cy="929352"/>
          </a:xfrm>
          <a:prstGeom prst="curvedConnector3">
            <a:avLst/>
          </a:prstGeom>
          <a:ln w="76200" cmpd="sng">
            <a:solidFill>
              <a:schemeClr val="accent4">
                <a:lumMod val="50000"/>
              </a:schemeClr>
            </a:solidFill>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978739" y="4567145"/>
            <a:ext cx="1596277" cy="369332"/>
          </a:xfrm>
          <a:prstGeom prst="rect">
            <a:avLst/>
          </a:prstGeom>
          <a:noFill/>
        </p:spPr>
        <p:txBody>
          <a:bodyPr wrap="square" rtlCol="0">
            <a:spAutoFit/>
          </a:bodyPr>
          <a:lstStyle/>
          <a:p>
            <a:r>
              <a:rPr lang="nb-NO" b="1" dirty="0" err="1"/>
              <a:t>Kongsbakke</a:t>
            </a:r>
            <a:endParaRPr lang="en-US" dirty="0"/>
          </a:p>
        </p:txBody>
      </p:sp>
      <p:sp>
        <p:nvSpPr>
          <p:cNvPr id="101" name="Equal 100"/>
          <p:cNvSpPr/>
          <p:nvPr/>
        </p:nvSpPr>
        <p:spPr>
          <a:xfrm>
            <a:off x="1363243" y="6303127"/>
            <a:ext cx="722403" cy="554873"/>
          </a:xfrm>
          <a:prstGeom prst="mathEqual">
            <a:avLst/>
          </a:prstGeom>
          <a:solidFill>
            <a:srgbClr val="BFBFBF"/>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4" name="Oval 103"/>
          <p:cNvSpPr/>
          <p:nvPr/>
        </p:nvSpPr>
        <p:spPr>
          <a:xfrm>
            <a:off x="1304986" y="5207943"/>
            <a:ext cx="1130211" cy="1001976"/>
          </a:xfrm>
          <a:prstGeom prst="ellipse">
            <a:avLst/>
          </a:prstGeom>
          <a:solidFill>
            <a:schemeClr val="accent2">
              <a:lumMod val="20000"/>
              <a:lumOff val="80000"/>
            </a:schemeClr>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0" name="Group 109"/>
          <p:cNvGrpSpPr/>
          <p:nvPr/>
        </p:nvGrpSpPr>
        <p:grpSpPr>
          <a:xfrm>
            <a:off x="8122131" y="3717569"/>
            <a:ext cx="1164238" cy="1001976"/>
            <a:chOff x="8122131" y="3717569"/>
            <a:chExt cx="1164238" cy="1001976"/>
          </a:xfrm>
        </p:grpSpPr>
        <p:sp>
          <p:nvSpPr>
            <p:cNvPr id="108" name="Oval 107"/>
            <p:cNvSpPr/>
            <p:nvPr/>
          </p:nvSpPr>
          <p:spPr>
            <a:xfrm>
              <a:off x="8122131" y="3717569"/>
              <a:ext cx="1130211" cy="1001976"/>
            </a:xfrm>
            <a:prstGeom prst="ellipse">
              <a:avLst/>
            </a:prstGeom>
            <a:solidFill>
              <a:schemeClr val="accent2">
                <a:lumMod val="60000"/>
                <a:lumOff val="40000"/>
              </a:schemeClr>
            </a:solid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TextBox 108"/>
            <p:cNvSpPr txBox="1"/>
            <p:nvPr/>
          </p:nvSpPr>
          <p:spPr>
            <a:xfrm>
              <a:off x="8133781" y="3810776"/>
              <a:ext cx="1152588" cy="646331"/>
            </a:xfrm>
            <a:prstGeom prst="rect">
              <a:avLst/>
            </a:prstGeom>
            <a:noFill/>
            <a:ln>
              <a:noFill/>
            </a:ln>
          </p:spPr>
          <p:txBody>
            <a:bodyPr wrap="square" rtlCol="0">
              <a:spAutoFit/>
            </a:bodyPr>
            <a:lstStyle/>
            <a:p>
              <a:pPr algn="ctr"/>
              <a:r>
                <a:rPr lang="en-US" b="1" dirty="0" err="1" smtClean="0">
                  <a:solidFill>
                    <a:schemeClr val="bg1"/>
                  </a:solidFill>
                </a:rPr>
                <a:t>Ikke</a:t>
              </a:r>
              <a:r>
                <a:rPr lang="en-US" b="1" dirty="0" smtClean="0">
                  <a:solidFill>
                    <a:schemeClr val="bg1"/>
                  </a:solidFill>
                </a:rPr>
                <a:t> ‘</a:t>
              </a:r>
              <a:r>
                <a:rPr lang="en-US" b="1" dirty="0" err="1" smtClean="0">
                  <a:solidFill>
                    <a:schemeClr val="bg1"/>
                  </a:solidFill>
                </a:rPr>
                <a:t>Innmark</a:t>
              </a:r>
              <a:r>
                <a:rPr lang="en-US" b="1" dirty="0" smtClean="0">
                  <a:solidFill>
                    <a:srgbClr val="FFFFFF"/>
                  </a:solidFill>
                </a:rPr>
                <a:t>’</a:t>
              </a:r>
              <a:endParaRPr lang="en-US" b="1" dirty="0">
                <a:solidFill>
                  <a:srgbClr val="FFFFFF"/>
                </a:solidFill>
              </a:endParaRPr>
            </a:p>
          </p:txBody>
        </p:sp>
      </p:grpSp>
      <p:sp>
        <p:nvSpPr>
          <p:cNvPr id="111" name="TextBox 110"/>
          <p:cNvSpPr txBox="1"/>
          <p:nvPr/>
        </p:nvSpPr>
        <p:spPr>
          <a:xfrm>
            <a:off x="1304985" y="5534169"/>
            <a:ext cx="1083603" cy="369332"/>
          </a:xfrm>
          <a:prstGeom prst="rect">
            <a:avLst/>
          </a:prstGeom>
          <a:noFill/>
          <a:ln>
            <a:noFill/>
          </a:ln>
        </p:spPr>
        <p:txBody>
          <a:bodyPr wrap="square" rtlCol="0">
            <a:spAutoFit/>
          </a:bodyPr>
          <a:lstStyle/>
          <a:p>
            <a:pPr algn="ctr"/>
            <a:r>
              <a:rPr lang="en-US" dirty="0" err="1" smtClean="0"/>
              <a:t>Innmark</a:t>
            </a:r>
            <a:endParaRPr lang="en-US" dirty="0"/>
          </a:p>
        </p:txBody>
      </p:sp>
    </p:spTree>
    <p:extLst>
      <p:ext uri="{BB962C8B-B14F-4D97-AF65-F5344CB8AC3E}">
        <p14:creationId xmlns:p14="http://schemas.microsoft.com/office/powerpoint/2010/main" val="323300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p:tgtEl>
                                          <p:spTgt spid="27"/>
                                        </p:tgtEl>
                                        <p:attrNameLst>
                                          <p:attrName>ppt_y</p:attrName>
                                        </p:attrNameLst>
                                      </p:cBhvr>
                                      <p:tavLst>
                                        <p:tav tm="0">
                                          <p:val>
                                            <p:strVal val="#ppt_y+#ppt_h*1.125000"/>
                                          </p:val>
                                        </p:tav>
                                        <p:tav tm="100000">
                                          <p:val>
                                            <p:strVal val="#ppt_y"/>
                                          </p:val>
                                        </p:tav>
                                      </p:tavLst>
                                    </p:anim>
                                    <p:animEffect transition="in" filter="wipe(up)">
                                      <p:cBhvr>
                                        <p:cTn id="8" dur="500"/>
                                        <p:tgtEl>
                                          <p:spTgt spid="27"/>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additive="base">
                                        <p:cTn id="11" dur="500"/>
                                        <p:tgtEl>
                                          <p:spTgt spid="87"/>
                                        </p:tgtEl>
                                        <p:attrNameLst>
                                          <p:attrName>ppt_y</p:attrName>
                                        </p:attrNameLst>
                                      </p:cBhvr>
                                      <p:tavLst>
                                        <p:tav tm="0">
                                          <p:val>
                                            <p:strVal val="#ppt_y+#ppt_h*1.125000"/>
                                          </p:val>
                                        </p:tav>
                                        <p:tav tm="100000">
                                          <p:val>
                                            <p:strVal val="#ppt_y"/>
                                          </p:val>
                                        </p:tav>
                                      </p:tavLst>
                                    </p:anim>
                                    <p:animEffect transition="in" filter="wipe(up)">
                                      <p:cBhvr>
                                        <p:cTn id="12" dur="500"/>
                                        <p:tgtEl>
                                          <p:spTgt spid="87"/>
                                        </p:tgtEl>
                                      </p:cBhvr>
                                    </p:animEffect>
                                  </p:childTnLst>
                                </p:cTn>
                              </p:par>
                              <p:par>
                                <p:cTn id="13" presetID="12" presetClass="entr" presetSubtype="4" fill="hold" nodeType="withEffect">
                                  <p:stCondLst>
                                    <p:cond delay="0"/>
                                  </p:stCondLst>
                                  <p:childTnLst>
                                    <p:set>
                                      <p:cBhvr>
                                        <p:cTn id="14" dur="1" fill="hold">
                                          <p:stCondLst>
                                            <p:cond delay="0"/>
                                          </p:stCondLst>
                                        </p:cTn>
                                        <p:tgtEl>
                                          <p:spTgt spid="54"/>
                                        </p:tgtEl>
                                        <p:attrNameLst>
                                          <p:attrName>style.visibility</p:attrName>
                                        </p:attrNameLst>
                                      </p:cBhvr>
                                      <p:to>
                                        <p:strVal val="visible"/>
                                      </p:to>
                                    </p:set>
                                    <p:anim calcmode="lin" valueType="num">
                                      <p:cBhvr additive="base">
                                        <p:cTn id="15" dur="500"/>
                                        <p:tgtEl>
                                          <p:spTgt spid="54"/>
                                        </p:tgtEl>
                                        <p:attrNameLst>
                                          <p:attrName>ppt_y</p:attrName>
                                        </p:attrNameLst>
                                      </p:cBhvr>
                                      <p:tavLst>
                                        <p:tav tm="0">
                                          <p:val>
                                            <p:strVal val="#ppt_y+#ppt_h*1.125000"/>
                                          </p:val>
                                        </p:tav>
                                        <p:tav tm="100000">
                                          <p:val>
                                            <p:strVal val="#ppt_y"/>
                                          </p:val>
                                        </p:tav>
                                      </p:tavLst>
                                    </p:anim>
                                    <p:animEffect transition="in" filter="wipe(up)">
                                      <p:cBhvr>
                                        <p:cTn id="16" dur="500"/>
                                        <p:tgtEl>
                                          <p:spTgt spid="54"/>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500"/>
                                        <p:tgtEl>
                                          <p:spTgt spid="55"/>
                                        </p:tgtEl>
                                        <p:attrNameLst>
                                          <p:attrName>ppt_y</p:attrName>
                                        </p:attrNameLst>
                                      </p:cBhvr>
                                      <p:tavLst>
                                        <p:tav tm="0">
                                          <p:val>
                                            <p:strVal val="#ppt_y+#ppt_h*1.125000"/>
                                          </p:val>
                                        </p:tav>
                                        <p:tav tm="100000">
                                          <p:val>
                                            <p:strVal val="#ppt_y"/>
                                          </p:val>
                                        </p:tav>
                                      </p:tavLst>
                                    </p:anim>
                                    <p:animEffect transition="in" filter="wipe(up)">
                                      <p:cBhvr>
                                        <p:cTn id="20" dur="500"/>
                                        <p:tgtEl>
                                          <p:spTgt spid="55"/>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91"/>
                                        </p:tgtEl>
                                        <p:attrNameLst>
                                          <p:attrName>style.visibility</p:attrName>
                                        </p:attrNameLst>
                                      </p:cBhvr>
                                      <p:to>
                                        <p:strVal val="visible"/>
                                      </p:to>
                                    </p:set>
                                    <p:anim calcmode="lin" valueType="num">
                                      <p:cBhvr additive="base">
                                        <p:cTn id="25" dur="500"/>
                                        <p:tgtEl>
                                          <p:spTgt spid="91"/>
                                        </p:tgtEl>
                                        <p:attrNameLst>
                                          <p:attrName>ppt_y</p:attrName>
                                        </p:attrNameLst>
                                      </p:cBhvr>
                                      <p:tavLst>
                                        <p:tav tm="0">
                                          <p:val>
                                            <p:strVal val="#ppt_y+#ppt_h*1.125000"/>
                                          </p:val>
                                        </p:tav>
                                        <p:tav tm="100000">
                                          <p:val>
                                            <p:strVal val="#ppt_y"/>
                                          </p:val>
                                        </p:tav>
                                      </p:tavLst>
                                    </p:anim>
                                    <p:animEffect transition="in" filter="wipe(up)">
                                      <p:cBhvr>
                                        <p:cTn id="26" dur="500"/>
                                        <p:tgtEl>
                                          <p:spTgt spid="91"/>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88"/>
                                        </p:tgtEl>
                                        <p:attrNameLst>
                                          <p:attrName>style.visibility</p:attrName>
                                        </p:attrNameLst>
                                      </p:cBhvr>
                                      <p:to>
                                        <p:strVal val="visible"/>
                                      </p:to>
                                    </p:set>
                                    <p:anim calcmode="lin" valueType="num">
                                      <p:cBhvr additive="base">
                                        <p:cTn id="29" dur="500"/>
                                        <p:tgtEl>
                                          <p:spTgt spid="88"/>
                                        </p:tgtEl>
                                        <p:attrNameLst>
                                          <p:attrName>ppt_y</p:attrName>
                                        </p:attrNameLst>
                                      </p:cBhvr>
                                      <p:tavLst>
                                        <p:tav tm="0">
                                          <p:val>
                                            <p:strVal val="#ppt_y+#ppt_h*1.125000"/>
                                          </p:val>
                                        </p:tav>
                                        <p:tav tm="100000">
                                          <p:val>
                                            <p:strVal val="#ppt_y"/>
                                          </p:val>
                                        </p:tav>
                                      </p:tavLst>
                                    </p:anim>
                                    <p:animEffect transition="in" filter="wipe(up)">
                                      <p:cBhvr>
                                        <p:cTn id="30" dur="500"/>
                                        <p:tgtEl>
                                          <p:spTgt spid="88"/>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92"/>
                                        </p:tgtEl>
                                        <p:attrNameLst>
                                          <p:attrName>style.visibility</p:attrName>
                                        </p:attrNameLst>
                                      </p:cBhvr>
                                      <p:to>
                                        <p:strVal val="visible"/>
                                      </p:to>
                                    </p:set>
                                    <p:anim calcmode="lin" valueType="num">
                                      <p:cBhvr additive="base">
                                        <p:cTn id="35" dur="500"/>
                                        <p:tgtEl>
                                          <p:spTgt spid="92"/>
                                        </p:tgtEl>
                                        <p:attrNameLst>
                                          <p:attrName>ppt_y</p:attrName>
                                        </p:attrNameLst>
                                      </p:cBhvr>
                                      <p:tavLst>
                                        <p:tav tm="0">
                                          <p:val>
                                            <p:strVal val="#ppt_y+#ppt_h*1.125000"/>
                                          </p:val>
                                        </p:tav>
                                        <p:tav tm="100000">
                                          <p:val>
                                            <p:strVal val="#ppt_y"/>
                                          </p:val>
                                        </p:tav>
                                      </p:tavLst>
                                    </p:anim>
                                    <p:animEffect transition="in" filter="wipe(up)">
                                      <p:cBhvr>
                                        <p:cTn id="36" dur="500"/>
                                        <p:tgtEl>
                                          <p:spTgt spid="92"/>
                                        </p:tgtEl>
                                      </p:cBhvr>
                                    </p:animEffect>
                                  </p:childTnLst>
                                </p:cTn>
                              </p:par>
                              <p:par>
                                <p:cTn id="37" presetID="12" presetClass="entr" presetSubtype="4"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additive="base">
                                        <p:cTn id="39" dur="500"/>
                                        <p:tgtEl>
                                          <p:spTgt spid="78"/>
                                        </p:tgtEl>
                                        <p:attrNameLst>
                                          <p:attrName>ppt_y</p:attrName>
                                        </p:attrNameLst>
                                      </p:cBhvr>
                                      <p:tavLst>
                                        <p:tav tm="0">
                                          <p:val>
                                            <p:strVal val="#ppt_y+#ppt_h*1.125000"/>
                                          </p:val>
                                        </p:tav>
                                        <p:tav tm="100000">
                                          <p:val>
                                            <p:strVal val="#ppt_y"/>
                                          </p:val>
                                        </p:tav>
                                      </p:tavLst>
                                    </p:anim>
                                    <p:animEffect transition="in" filter="wipe(up)">
                                      <p:cBhvr>
                                        <p:cTn id="40" dur="500"/>
                                        <p:tgtEl>
                                          <p:spTgt spid="78"/>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nodeType="clickEffect">
                                  <p:stCondLst>
                                    <p:cond delay="0"/>
                                  </p:stCondLst>
                                  <p:childTnLst>
                                    <p:set>
                                      <p:cBhvr>
                                        <p:cTn id="44" dur="1" fill="hold">
                                          <p:stCondLst>
                                            <p:cond delay="0"/>
                                          </p:stCondLst>
                                        </p:cTn>
                                        <p:tgtEl>
                                          <p:spTgt spid="110"/>
                                        </p:tgtEl>
                                        <p:attrNameLst>
                                          <p:attrName>style.visibility</p:attrName>
                                        </p:attrNameLst>
                                      </p:cBhvr>
                                      <p:to>
                                        <p:strVal val="visible"/>
                                      </p:to>
                                    </p:set>
                                    <p:anim calcmode="lin" valueType="num">
                                      <p:cBhvr additive="base">
                                        <p:cTn id="45" dur="500"/>
                                        <p:tgtEl>
                                          <p:spTgt spid="110"/>
                                        </p:tgtEl>
                                        <p:attrNameLst>
                                          <p:attrName>ppt_y</p:attrName>
                                        </p:attrNameLst>
                                      </p:cBhvr>
                                      <p:tavLst>
                                        <p:tav tm="0">
                                          <p:val>
                                            <p:strVal val="#ppt_y+#ppt_h*1.125000"/>
                                          </p:val>
                                        </p:tav>
                                        <p:tav tm="100000">
                                          <p:val>
                                            <p:strVal val="#ppt_y"/>
                                          </p:val>
                                        </p:tav>
                                      </p:tavLst>
                                    </p:anim>
                                    <p:animEffect transition="in" filter="wipe(up)">
                                      <p:cBhvr>
                                        <p:cTn id="46" dur="500"/>
                                        <p:tgtEl>
                                          <p:spTgt spid="110"/>
                                        </p:tgtEl>
                                      </p:cBhvr>
                                    </p:animEffect>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grpId="0" nodeType="clickEffect">
                                  <p:stCondLst>
                                    <p:cond delay="0"/>
                                  </p:stCondLst>
                                  <p:childTnLst>
                                    <p:set>
                                      <p:cBhvr>
                                        <p:cTn id="50" dur="1" fill="hold">
                                          <p:stCondLst>
                                            <p:cond delay="0"/>
                                          </p:stCondLst>
                                        </p:cTn>
                                        <p:tgtEl>
                                          <p:spTgt spid="98"/>
                                        </p:tgtEl>
                                        <p:attrNameLst>
                                          <p:attrName>style.visibility</p:attrName>
                                        </p:attrNameLst>
                                      </p:cBhvr>
                                      <p:to>
                                        <p:strVal val="visible"/>
                                      </p:to>
                                    </p:set>
                                    <p:anim calcmode="lin" valueType="num">
                                      <p:cBhvr additive="base">
                                        <p:cTn id="51" dur="500"/>
                                        <p:tgtEl>
                                          <p:spTgt spid="98"/>
                                        </p:tgtEl>
                                        <p:attrNameLst>
                                          <p:attrName>ppt_y</p:attrName>
                                        </p:attrNameLst>
                                      </p:cBhvr>
                                      <p:tavLst>
                                        <p:tav tm="0">
                                          <p:val>
                                            <p:strVal val="#ppt_y+#ppt_h*1.125000"/>
                                          </p:val>
                                        </p:tav>
                                        <p:tav tm="100000">
                                          <p:val>
                                            <p:strVal val="#ppt_y"/>
                                          </p:val>
                                        </p:tav>
                                      </p:tavLst>
                                    </p:anim>
                                    <p:animEffect transition="in" filter="wipe(up)">
                                      <p:cBhvr>
                                        <p:cTn id="52" dur="500"/>
                                        <p:tgtEl>
                                          <p:spTgt spid="98"/>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p:tgtEl>
                                          <p:spTgt spid="95"/>
                                        </p:tgtEl>
                                        <p:attrNameLst>
                                          <p:attrName>ppt_y</p:attrName>
                                        </p:attrNameLst>
                                      </p:cBhvr>
                                      <p:tavLst>
                                        <p:tav tm="0">
                                          <p:val>
                                            <p:strVal val="#ppt_y+#ppt_h*1.125000"/>
                                          </p:val>
                                        </p:tav>
                                        <p:tav tm="100000">
                                          <p:val>
                                            <p:strVal val="#ppt_y"/>
                                          </p:val>
                                        </p:tav>
                                      </p:tavLst>
                                    </p:anim>
                                    <p:animEffect transition="in" filter="wipe(up)">
                                      <p:cBhvr>
                                        <p:cTn id="56" dur="500"/>
                                        <p:tgtEl>
                                          <p:spTgt spid="95"/>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96"/>
                                        </p:tgtEl>
                                        <p:attrNameLst>
                                          <p:attrName>style.visibility</p:attrName>
                                        </p:attrNameLst>
                                      </p:cBhvr>
                                      <p:to>
                                        <p:strVal val="visible"/>
                                      </p:to>
                                    </p:set>
                                    <p:anim calcmode="lin" valueType="num">
                                      <p:cBhvr additive="base">
                                        <p:cTn id="59" dur="500"/>
                                        <p:tgtEl>
                                          <p:spTgt spid="96"/>
                                        </p:tgtEl>
                                        <p:attrNameLst>
                                          <p:attrName>ppt_y</p:attrName>
                                        </p:attrNameLst>
                                      </p:cBhvr>
                                      <p:tavLst>
                                        <p:tav tm="0">
                                          <p:val>
                                            <p:strVal val="#ppt_y+#ppt_h*1.125000"/>
                                          </p:val>
                                        </p:tav>
                                        <p:tav tm="100000">
                                          <p:val>
                                            <p:strVal val="#ppt_y"/>
                                          </p:val>
                                        </p:tav>
                                      </p:tavLst>
                                    </p:anim>
                                    <p:animEffect transition="in" filter="wipe(up)">
                                      <p:cBhvr>
                                        <p:cTn id="60" dur="500"/>
                                        <p:tgtEl>
                                          <p:spTgt spid="96"/>
                                        </p:tgtEl>
                                      </p:cBhvr>
                                    </p:animEffect>
                                  </p:childTnLst>
                                </p:cTn>
                              </p:par>
                              <p:par>
                                <p:cTn id="61" presetID="12" presetClass="entr" presetSubtype="4" fill="hold" nodeType="withEffect">
                                  <p:stCondLst>
                                    <p:cond delay="0"/>
                                  </p:stCondLst>
                                  <p:childTnLst>
                                    <p:set>
                                      <p:cBhvr>
                                        <p:cTn id="62" dur="1" fill="hold">
                                          <p:stCondLst>
                                            <p:cond delay="0"/>
                                          </p:stCondLst>
                                        </p:cTn>
                                        <p:tgtEl>
                                          <p:spTgt spid="97"/>
                                        </p:tgtEl>
                                        <p:attrNameLst>
                                          <p:attrName>style.visibility</p:attrName>
                                        </p:attrNameLst>
                                      </p:cBhvr>
                                      <p:to>
                                        <p:strVal val="visible"/>
                                      </p:to>
                                    </p:set>
                                    <p:anim calcmode="lin" valueType="num">
                                      <p:cBhvr additive="base">
                                        <p:cTn id="63" dur="500"/>
                                        <p:tgtEl>
                                          <p:spTgt spid="97"/>
                                        </p:tgtEl>
                                        <p:attrNameLst>
                                          <p:attrName>ppt_y</p:attrName>
                                        </p:attrNameLst>
                                      </p:cBhvr>
                                      <p:tavLst>
                                        <p:tav tm="0">
                                          <p:val>
                                            <p:strVal val="#ppt_y+#ppt_h*1.125000"/>
                                          </p:val>
                                        </p:tav>
                                        <p:tav tm="100000">
                                          <p:val>
                                            <p:strVal val="#ppt_y"/>
                                          </p:val>
                                        </p:tav>
                                      </p:tavLst>
                                    </p:anim>
                                    <p:animEffect transition="in" filter="wipe(up)">
                                      <p:cBhvr>
                                        <p:cTn id="64" dur="500"/>
                                        <p:tgtEl>
                                          <p:spTgt spid="97"/>
                                        </p:tgtEl>
                                      </p:cBhvr>
                                    </p:animEffect>
                                  </p:childTnLst>
                                </p:cTn>
                              </p:par>
                              <p:par>
                                <p:cTn id="65" presetID="12" presetClass="entr" presetSubtype="4"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anim calcmode="lin" valueType="num">
                                      <p:cBhvr additive="base">
                                        <p:cTn id="67" dur="500"/>
                                        <p:tgtEl>
                                          <p:spTgt spid="101"/>
                                        </p:tgtEl>
                                        <p:attrNameLst>
                                          <p:attrName>ppt_y</p:attrName>
                                        </p:attrNameLst>
                                      </p:cBhvr>
                                      <p:tavLst>
                                        <p:tav tm="0">
                                          <p:val>
                                            <p:strVal val="#ppt_y+#ppt_h*1.125000"/>
                                          </p:val>
                                        </p:tav>
                                        <p:tav tm="100000">
                                          <p:val>
                                            <p:strVal val="#ppt_y"/>
                                          </p:val>
                                        </p:tav>
                                      </p:tavLst>
                                    </p:anim>
                                    <p:animEffect transition="in" filter="wipe(up)">
                                      <p:cBhvr>
                                        <p:cTn id="68" dur="500"/>
                                        <p:tgtEl>
                                          <p:spTgt spid="101"/>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additive="base">
                                        <p:cTn id="71" dur="500"/>
                                        <p:tgtEl>
                                          <p:spTgt spid="90"/>
                                        </p:tgtEl>
                                        <p:attrNameLst>
                                          <p:attrName>ppt_y</p:attrName>
                                        </p:attrNameLst>
                                      </p:cBhvr>
                                      <p:tavLst>
                                        <p:tav tm="0">
                                          <p:val>
                                            <p:strVal val="#ppt_y+#ppt_h*1.125000"/>
                                          </p:val>
                                        </p:tav>
                                        <p:tav tm="100000">
                                          <p:val>
                                            <p:strVal val="#ppt_y"/>
                                          </p:val>
                                        </p:tav>
                                      </p:tavLst>
                                    </p:anim>
                                    <p:animEffect transition="in" filter="wipe(up)">
                                      <p:cBhvr>
                                        <p:cTn id="72" dur="500"/>
                                        <p:tgtEl>
                                          <p:spTgt spid="90"/>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04"/>
                                        </p:tgtEl>
                                        <p:attrNameLst>
                                          <p:attrName>style.visibility</p:attrName>
                                        </p:attrNameLst>
                                      </p:cBhvr>
                                      <p:to>
                                        <p:strVal val="visible"/>
                                      </p:to>
                                    </p:set>
                                    <p:anim calcmode="lin" valueType="num">
                                      <p:cBhvr additive="base">
                                        <p:cTn id="77" dur="500"/>
                                        <p:tgtEl>
                                          <p:spTgt spid="104"/>
                                        </p:tgtEl>
                                        <p:attrNameLst>
                                          <p:attrName>ppt_y</p:attrName>
                                        </p:attrNameLst>
                                      </p:cBhvr>
                                      <p:tavLst>
                                        <p:tav tm="0">
                                          <p:val>
                                            <p:strVal val="#ppt_y+#ppt_h*1.125000"/>
                                          </p:val>
                                        </p:tav>
                                        <p:tav tm="100000">
                                          <p:val>
                                            <p:strVal val="#ppt_y"/>
                                          </p:val>
                                        </p:tav>
                                      </p:tavLst>
                                    </p:anim>
                                    <p:animEffect transition="in" filter="wipe(up)">
                                      <p:cBhvr>
                                        <p:cTn id="78" dur="500"/>
                                        <p:tgtEl>
                                          <p:spTgt spid="104"/>
                                        </p:tgtEl>
                                      </p:cBhvr>
                                    </p:animEffect>
                                  </p:childTnLst>
                                </p:cTn>
                              </p:par>
                              <p:par>
                                <p:cTn id="79" presetID="12" presetClass="entr" presetSubtype="4" fill="hold" grpId="0" nodeType="withEffect">
                                  <p:stCondLst>
                                    <p:cond delay="0"/>
                                  </p:stCondLst>
                                  <p:childTnLst>
                                    <p:set>
                                      <p:cBhvr>
                                        <p:cTn id="80" dur="1" fill="hold">
                                          <p:stCondLst>
                                            <p:cond delay="0"/>
                                          </p:stCondLst>
                                        </p:cTn>
                                        <p:tgtEl>
                                          <p:spTgt spid="111"/>
                                        </p:tgtEl>
                                        <p:attrNameLst>
                                          <p:attrName>style.visibility</p:attrName>
                                        </p:attrNameLst>
                                      </p:cBhvr>
                                      <p:to>
                                        <p:strVal val="visible"/>
                                      </p:to>
                                    </p:set>
                                    <p:anim calcmode="lin" valueType="num">
                                      <p:cBhvr additive="base">
                                        <p:cTn id="81" dur="500"/>
                                        <p:tgtEl>
                                          <p:spTgt spid="111"/>
                                        </p:tgtEl>
                                        <p:attrNameLst>
                                          <p:attrName>ppt_y</p:attrName>
                                        </p:attrNameLst>
                                      </p:cBhvr>
                                      <p:tavLst>
                                        <p:tav tm="0">
                                          <p:val>
                                            <p:strVal val="#ppt_y+#ppt_h*1.125000"/>
                                          </p:val>
                                        </p:tav>
                                        <p:tav tm="100000">
                                          <p:val>
                                            <p:strVal val="#ppt_y"/>
                                          </p:val>
                                        </p:tav>
                                      </p:tavLst>
                                    </p:anim>
                                    <p:animEffect transition="in" filter="wipe(up)">
                                      <p:cBhvr>
                                        <p:cTn id="82"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55" grpId="0"/>
      <p:bldP spid="87" grpId="0"/>
      <p:bldP spid="88" grpId="0"/>
      <p:bldP spid="90" grpId="0" animBg="1"/>
      <p:bldP spid="95" grpId="0" animBg="1"/>
      <p:bldP spid="96" grpId="0" animBg="1"/>
      <p:bldP spid="98" grpId="0"/>
      <p:bldP spid="101" grpId="0" animBg="1"/>
      <p:bldP spid="104" grpId="0" animBg="1"/>
      <p:bldP spid="1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241" y="2055090"/>
            <a:ext cx="11113977" cy="4604327"/>
          </a:xfrm>
        </p:spPr>
        <p:txBody>
          <a:bodyPr/>
          <a:lstStyle/>
          <a:p>
            <a:pPr marL="0" indent="0">
              <a:buNone/>
            </a:pPr>
            <a:r>
              <a:rPr lang="nb-NO" dirty="0" smtClean="0"/>
              <a:t>To tolkningsproblemer:</a:t>
            </a:r>
          </a:p>
          <a:p>
            <a:pPr marL="0" indent="0">
              <a:buNone/>
            </a:pPr>
            <a:endParaRPr lang="nb-NO" dirty="0" smtClean="0"/>
          </a:p>
          <a:p>
            <a:pPr marL="514350" indent="-514350">
              <a:buAutoNum type="arabicPeriod"/>
            </a:pPr>
            <a:r>
              <a:rPr lang="nb-NO" dirty="0" smtClean="0"/>
              <a:t>Hva menes med ‘hustomt’?</a:t>
            </a:r>
          </a:p>
          <a:p>
            <a:pPr marL="514350" indent="-514350">
              <a:buAutoNum type="arabicPeriod"/>
            </a:pPr>
            <a:endParaRPr lang="nb-NO" dirty="0" smtClean="0"/>
          </a:p>
          <a:p>
            <a:pPr marL="514350" indent="-514350">
              <a:buAutoNum type="arabicPeriod"/>
            </a:pPr>
            <a:r>
              <a:rPr lang="nb-NO" dirty="0" smtClean="0"/>
              <a:t>Hva menes med ‘utilbørlig </a:t>
            </a:r>
            <a:r>
              <a:rPr lang="nb-NO" dirty="0"/>
              <a:t>fortrengsel for eier, bruker eller </a:t>
            </a:r>
            <a:r>
              <a:rPr lang="nb-NO" dirty="0" smtClean="0"/>
              <a:t>andre’?</a:t>
            </a:r>
          </a:p>
          <a:p>
            <a:pPr marL="0" indent="0">
              <a:buNone/>
            </a:pPr>
            <a:endParaRPr lang="nb-NO" dirty="0"/>
          </a:p>
          <a:p>
            <a:pPr marL="0" indent="0">
              <a:buNone/>
            </a:pPr>
            <a:endParaRPr lang="nb-NO" dirty="0" smtClean="0"/>
          </a:p>
          <a:p>
            <a:pPr marL="0" indent="0">
              <a:buNone/>
            </a:pPr>
            <a:endParaRPr lang="nb-NO" dirty="0"/>
          </a:p>
        </p:txBody>
      </p:sp>
      <p:sp>
        <p:nvSpPr>
          <p:cNvPr id="5" name="Title 1"/>
          <p:cNvSpPr txBox="1">
            <a:spLocks/>
          </p:cNvSpPr>
          <p:nvPr/>
        </p:nvSpPr>
        <p:spPr bwMode="auto">
          <a:xfrm>
            <a:off x="0" y="0"/>
            <a:ext cx="12192000" cy="1325563"/>
          </a:xfrm>
          <a:prstGeom prst="rect">
            <a:avLst/>
          </a:prstGeom>
          <a:solidFill>
            <a:srgbClr val="00B0F0"/>
          </a:solidFill>
          <a:ln w="9525">
            <a:noFill/>
            <a:miter lim="800000"/>
            <a:headEnd/>
            <a:tailEnd/>
          </a:ln>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ctr"/>
            <a:r>
              <a:rPr lang="nb-NO" sz="3600" b="0" kern="0" dirty="0" smtClean="0">
                <a:solidFill>
                  <a:srgbClr val="FFFFFF"/>
                </a:solidFill>
                <a:latin typeface="+mn-lt"/>
              </a:rPr>
              <a:t>Innledende bemerkninger </a:t>
            </a:r>
            <a:endParaRPr lang="nb-NO" sz="3600" b="0" kern="0" dirty="0">
              <a:solidFill>
                <a:srgbClr val="FFFFFF"/>
              </a:solidFill>
              <a:latin typeface="+mn-lt"/>
            </a:endParaRPr>
          </a:p>
        </p:txBody>
      </p:sp>
    </p:spTree>
    <p:extLst>
      <p:ext uri="{BB962C8B-B14F-4D97-AF65-F5344CB8AC3E}">
        <p14:creationId xmlns:p14="http://schemas.microsoft.com/office/powerpoint/2010/main" val="3107550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jus-ifp-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7321</TotalTime>
  <Words>2882</Words>
  <Application>Microsoft Office PowerPoint</Application>
  <PresentationFormat>Widescreen</PresentationFormat>
  <Paragraphs>310</Paragraphs>
  <Slides>32</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American Typewriter</vt:lpstr>
      <vt:lpstr>Arial</vt:lpstr>
      <vt:lpstr>Ayuthaya</vt:lpstr>
      <vt:lpstr>Calibri</vt:lpstr>
      <vt:lpstr>Calibri Light</vt:lpstr>
      <vt:lpstr>ヒラギノ角ゴ Pro W3</vt:lpstr>
      <vt:lpstr>Office Theme</vt:lpstr>
      <vt:lpstr>jus-ifp-1</vt:lpstr>
      <vt:lpstr>Professor Ole-Andreas Rognstad  </vt:lpstr>
      <vt:lpstr>HOVEDTEMA V  Domsanalyse: Regelformulering og -utvikling og forholdet til faktum (subsumsjon)</vt:lpstr>
      <vt:lpstr> </vt:lpstr>
      <vt:lpstr>PowerPoint Presentation</vt:lpstr>
      <vt:lpstr>    </vt:lpstr>
      <vt:lpstr>Innledende betraktninger</vt:lpstr>
      <vt:lpstr>Innledende betraktninger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HOVEDTEMA VI: OPPSUMMERING. HVA HAR VI LÆRT I FAGET JURIDISK METODELÆRE?</vt:lpstr>
      <vt:lpstr>Grunnspørsmål</vt:lpstr>
      <vt:lpstr>Sentrale rettskilder / rettskildefaktorer</vt:lpstr>
      <vt:lpstr>PowerPoint Presentation</vt:lpstr>
      <vt:lpstr>PowerPoint Presentation</vt:lpstr>
      <vt:lpstr>PowerPoint Presentation</vt:lpstr>
      <vt:lpstr>Lovregel</vt:lpstr>
      <vt:lpstr>Tolkningsresultater</vt:lpstr>
      <vt:lpstr>PowerPoint Presentation</vt:lpstr>
      <vt:lpstr>PowerPoint Presentation</vt:lpstr>
      <vt:lpstr>PowerPoint Presentation</vt:lpstr>
      <vt:lpstr>PowerPoint Presentation</vt:lpstr>
      <vt:lpstr>TAKK FOR OPPMERKSOMHETEN  &amp;   LYKKE TIL PÅ EKSAMEN! </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Forelesninger i juridisk metodelære, JUS 1211 Domsanalyse</dc:title>
  <dc:creator>Ole-Andreas Rognstad</dc:creator>
  <cp:lastModifiedBy>Ole-Andreas Rognstad</cp:lastModifiedBy>
  <cp:revision>422</cp:revision>
  <cp:lastPrinted>2019-11-28T08:58:59Z</cp:lastPrinted>
  <dcterms:created xsi:type="dcterms:W3CDTF">2018-02-26T20:42:43Z</dcterms:created>
  <dcterms:modified xsi:type="dcterms:W3CDTF">2019-11-28T16:57:20Z</dcterms:modified>
</cp:coreProperties>
</file>