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8"/>
  </p:notesMasterIdLst>
  <p:handoutMasterIdLst>
    <p:handoutMasterId r:id="rId49"/>
  </p:handoutMasterIdLst>
  <p:sldIdLst>
    <p:sldId id="276" r:id="rId3"/>
    <p:sldId id="284" r:id="rId4"/>
    <p:sldId id="344" r:id="rId5"/>
    <p:sldId id="350" r:id="rId6"/>
    <p:sldId id="285" r:id="rId7"/>
    <p:sldId id="328" r:id="rId8"/>
    <p:sldId id="332" r:id="rId9"/>
    <p:sldId id="331" r:id="rId10"/>
    <p:sldId id="329" r:id="rId11"/>
    <p:sldId id="330" r:id="rId12"/>
    <p:sldId id="337" r:id="rId13"/>
    <p:sldId id="338" r:id="rId14"/>
    <p:sldId id="335" r:id="rId15"/>
    <p:sldId id="341" r:id="rId16"/>
    <p:sldId id="336" r:id="rId17"/>
    <p:sldId id="305" r:id="rId18"/>
    <p:sldId id="347" r:id="rId19"/>
    <p:sldId id="340" r:id="rId20"/>
    <p:sldId id="333" r:id="rId21"/>
    <p:sldId id="342" r:id="rId22"/>
    <p:sldId id="343" r:id="rId23"/>
    <p:sldId id="345" r:id="rId24"/>
    <p:sldId id="346" r:id="rId25"/>
    <p:sldId id="349" r:id="rId26"/>
    <p:sldId id="322" r:id="rId27"/>
    <p:sldId id="348" r:id="rId28"/>
    <p:sldId id="315" r:id="rId29"/>
    <p:sldId id="352" r:id="rId30"/>
    <p:sldId id="353" r:id="rId31"/>
    <p:sldId id="354" r:id="rId32"/>
    <p:sldId id="355" r:id="rId33"/>
    <p:sldId id="356" r:id="rId34"/>
    <p:sldId id="357" r:id="rId35"/>
    <p:sldId id="358" r:id="rId36"/>
    <p:sldId id="359" r:id="rId37"/>
    <p:sldId id="360" r:id="rId38"/>
    <p:sldId id="361" r:id="rId39"/>
    <p:sldId id="362" r:id="rId40"/>
    <p:sldId id="363" r:id="rId41"/>
    <p:sldId id="364" r:id="rId42"/>
    <p:sldId id="365" r:id="rId43"/>
    <p:sldId id="366" r:id="rId44"/>
    <p:sldId id="367" r:id="rId45"/>
    <p:sldId id="368" r:id="rId46"/>
    <p:sldId id="369" r:id="rId47"/>
  </p:sldIdLst>
  <p:sldSz cx="12192000" cy="6858000"/>
  <p:notesSz cx="6794500" cy="99314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A88B"/>
    <a:srgbClr val="00CC66"/>
    <a:srgbClr val="5995B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autoAdjust="0"/>
  </p:normalViewPr>
  <p:slideViewPr>
    <p:cSldViewPr snapToGrid="0">
      <p:cViewPr varScale="1">
        <p:scale>
          <a:sx n="88" d="100"/>
          <a:sy n="88" d="100"/>
        </p:scale>
        <p:origin x="494" y="62"/>
      </p:cViewPr>
      <p:guideLst>
        <p:guide orient="horz" pos="2160"/>
        <p:guide pos="3840"/>
      </p:guideLst>
    </p:cSldViewPr>
  </p:slideViewPr>
  <p:outlineViewPr>
    <p:cViewPr>
      <p:scale>
        <a:sx n="33" d="100"/>
        <a:sy n="33" d="100"/>
      </p:scale>
      <p:origin x="0" y="5472"/>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5E76EF-4202-6241-A6F5-3FF88E8605AD}" type="doc">
      <dgm:prSet loTypeId="urn:microsoft.com/office/officeart/2005/8/layout/process1" loCatId="" qsTypeId="urn:microsoft.com/office/officeart/2005/8/quickstyle/simple4" qsCatId="simple" csTypeId="urn:microsoft.com/office/officeart/2005/8/colors/colorful4" csCatId="colorful" phldr="1"/>
      <dgm:spPr/>
    </dgm:pt>
    <dgm:pt modelId="{B4462C3E-3CB5-2F4C-BD12-4D7E4A8BFCC8}">
      <dgm:prSet phldrT="[Text]"/>
      <dgm:spPr/>
      <dgm:t>
        <a:bodyPr/>
        <a:lstStyle/>
        <a:p>
          <a:r>
            <a:rPr lang="en-US" dirty="0" err="1" smtClean="0">
              <a:solidFill>
                <a:srgbClr val="000000"/>
              </a:solidFill>
            </a:rPr>
            <a:t>Fastlegge</a:t>
          </a:r>
          <a:r>
            <a:rPr lang="en-US" dirty="0" smtClean="0">
              <a:solidFill>
                <a:srgbClr val="000000"/>
              </a:solidFill>
            </a:rPr>
            <a:t> </a:t>
          </a:r>
          <a:r>
            <a:rPr lang="en-US" dirty="0" err="1" smtClean="0">
              <a:solidFill>
                <a:srgbClr val="000000"/>
              </a:solidFill>
            </a:rPr>
            <a:t>regelinnhold</a:t>
          </a:r>
          <a:endParaRPr lang="en-US" dirty="0">
            <a:solidFill>
              <a:srgbClr val="000000"/>
            </a:solidFill>
          </a:endParaRPr>
        </a:p>
      </dgm:t>
    </dgm:pt>
    <dgm:pt modelId="{FE40360C-E5BE-FF40-AB22-02AEB704C5F9}" type="parTrans" cxnId="{B3BFBF15-8FE7-114E-8E83-6A787AB345E8}">
      <dgm:prSet/>
      <dgm:spPr/>
      <dgm:t>
        <a:bodyPr/>
        <a:lstStyle/>
        <a:p>
          <a:endParaRPr lang="en-US"/>
        </a:p>
      </dgm:t>
    </dgm:pt>
    <dgm:pt modelId="{DF3C9B98-398D-FB4B-BD52-C758641B84B1}" type="sibTrans" cxnId="{B3BFBF15-8FE7-114E-8E83-6A787AB345E8}">
      <dgm:prSet/>
      <dgm:spPr/>
      <dgm:t>
        <a:bodyPr/>
        <a:lstStyle/>
        <a:p>
          <a:endParaRPr lang="en-US">
            <a:solidFill>
              <a:srgbClr val="000000"/>
            </a:solidFill>
          </a:endParaRPr>
        </a:p>
      </dgm:t>
    </dgm:pt>
    <dgm:pt modelId="{76CDBDBB-F143-514A-ABD9-090C459E9063}">
      <dgm:prSet phldrT="[Text]"/>
      <dgm:spPr/>
      <dgm:t>
        <a:bodyPr/>
        <a:lstStyle/>
        <a:p>
          <a:r>
            <a:rPr lang="en-US" dirty="0" smtClean="0">
              <a:solidFill>
                <a:srgbClr val="000000"/>
              </a:solidFill>
            </a:rPr>
            <a:t>a. 84</a:t>
          </a:r>
          <a:br>
            <a:rPr lang="en-US" dirty="0" smtClean="0">
              <a:solidFill>
                <a:srgbClr val="000000"/>
              </a:solidFill>
            </a:rPr>
          </a:br>
          <a:r>
            <a:rPr lang="nb-NO" dirty="0" smtClean="0">
              <a:solidFill>
                <a:srgbClr val="000000"/>
              </a:solidFill>
            </a:rPr>
            <a:t>«Jeg går så over til forholdene ....»</a:t>
          </a:r>
          <a:endParaRPr lang="en-US" dirty="0">
            <a:solidFill>
              <a:srgbClr val="000000"/>
            </a:solidFill>
          </a:endParaRPr>
        </a:p>
      </dgm:t>
    </dgm:pt>
    <dgm:pt modelId="{621AB8DB-3430-3949-8437-073E47697443}" type="parTrans" cxnId="{5C1734F4-6907-6647-B52A-36566B016A13}">
      <dgm:prSet/>
      <dgm:spPr/>
      <dgm:t>
        <a:bodyPr/>
        <a:lstStyle/>
        <a:p>
          <a:endParaRPr lang="en-US"/>
        </a:p>
      </dgm:t>
    </dgm:pt>
    <dgm:pt modelId="{10D38D82-B826-5646-A2DE-F4E2AADA4BCA}" type="sibTrans" cxnId="{5C1734F4-6907-6647-B52A-36566B016A13}">
      <dgm:prSet/>
      <dgm:spPr/>
      <dgm:t>
        <a:bodyPr/>
        <a:lstStyle/>
        <a:p>
          <a:endParaRPr lang="en-US">
            <a:solidFill>
              <a:srgbClr val="000000"/>
            </a:solidFill>
          </a:endParaRPr>
        </a:p>
      </dgm:t>
    </dgm:pt>
    <dgm:pt modelId="{D83C4058-B817-C44A-ACA9-C4EA915062B1}">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mtClean="0">
              <a:solidFill>
                <a:srgbClr val="000000"/>
              </a:solidFill>
            </a:rPr>
            <a:t>Regelanvendelse (subsumsjon)</a:t>
          </a:r>
          <a:endParaRPr lang="en-US" dirty="0">
            <a:solidFill>
              <a:srgbClr val="000000"/>
            </a:solidFill>
          </a:endParaRPr>
        </a:p>
      </dgm:t>
    </dgm:pt>
    <dgm:pt modelId="{F6EFE6F4-9E1C-0F49-AE51-CBDC8EF2A25D}" type="parTrans" cxnId="{FF95818D-390E-B243-9775-DE5AFBFD0E13}">
      <dgm:prSet/>
      <dgm:spPr/>
      <dgm:t>
        <a:bodyPr/>
        <a:lstStyle/>
        <a:p>
          <a:endParaRPr lang="en-US"/>
        </a:p>
      </dgm:t>
    </dgm:pt>
    <dgm:pt modelId="{C6F90ED6-9475-9741-9F38-80AF139A712F}" type="sibTrans" cxnId="{FF95818D-390E-B243-9775-DE5AFBFD0E13}">
      <dgm:prSet/>
      <dgm:spPr/>
      <dgm:t>
        <a:bodyPr/>
        <a:lstStyle/>
        <a:p>
          <a:endParaRPr lang="en-US"/>
        </a:p>
      </dgm:t>
    </dgm:pt>
    <dgm:pt modelId="{BC560BBE-3148-534B-A468-89A58C3CD2E7}" type="pres">
      <dgm:prSet presAssocID="{A95E76EF-4202-6241-A6F5-3FF88E8605AD}" presName="Name0" presStyleCnt="0">
        <dgm:presLayoutVars>
          <dgm:dir/>
          <dgm:resizeHandles val="exact"/>
        </dgm:presLayoutVars>
      </dgm:prSet>
      <dgm:spPr/>
    </dgm:pt>
    <dgm:pt modelId="{8DAF0067-5FD0-FA45-9947-DBD2F2EC8AF5}" type="pres">
      <dgm:prSet presAssocID="{B4462C3E-3CB5-2F4C-BD12-4D7E4A8BFCC8}" presName="node" presStyleLbl="node1" presStyleIdx="0" presStyleCnt="3">
        <dgm:presLayoutVars>
          <dgm:bulletEnabled val="1"/>
        </dgm:presLayoutVars>
      </dgm:prSet>
      <dgm:spPr/>
      <dgm:t>
        <a:bodyPr/>
        <a:lstStyle/>
        <a:p>
          <a:endParaRPr lang="en-US"/>
        </a:p>
      </dgm:t>
    </dgm:pt>
    <dgm:pt modelId="{D5FF0577-A12F-024A-9676-D8DEFEC66DBB}" type="pres">
      <dgm:prSet presAssocID="{DF3C9B98-398D-FB4B-BD52-C758641B84B1}" presName="sibTrans" presStyleLbl="sibTrans2D1" presStyleIdx="0" presStyleCnt="2"/>
      <dgm:spPr/>
      <dgm:t>
        <a:bodyPr/>
        <a:lstStyle/>
        <a:p>
          <a:endParaRPr lang="en-US"/>
        </a:p>
      </dgm:t>
    </dgm:pt>
    <dgm:pt modelId="{B642F598-F84B-5941-9D3F-B65AE2BEBA97}" type="pres">
      <dgm:prSet presAssocID="{DF3C9B98-398D-FB4B-BD52-C758641B84B1}" presName="connectorText" presStyleLbl="sibTrans2D1" presStyleIdx="0" presStyleCnt="2"/>
      <dgm:spPr/>
      <dgm:t>
        <a:bodyPr/>
        <a:lstStyle/>
        <a:p>
          <a:endParaRPr lang="en-US"/>
        </a:p>
      </dgm:t>
    </dgm:pt>
    <dgm:pt modelId="{4F5DCED8-436F-2E41-9428-DB0BA6487B7B}" type="pres">
      <dgm:prSet presAssocID="{76CDBDBB-F143-514A-ABD9-090C459E9063}" presName="node" presStyleLbl="node1" presStyleIdx="1" presStyleCnt="3">
        <dgm:presLayoutVars>
          <dgm:bulletEnabled val="1"/>
        </dgm:presLayoutVars>
      </dgm:prSet>
      <dgm:spPr/>
      <dgm:t>
        <a:bodyPr/>
        <a:lstStyle/>
        <a:p>
          <a:endParaRPr lang="en-US"/>
        </a:p>
      </dgm:t>
    </dgm:pt>
    <dgm:pt modelId="{76665035-C1C1-1A4A-A637-05DFF3EE26E8}" type="pres">
      <dgm:prSet presAssocID="{10D38D82-B826-5646-A2DE-F4E2AADA4BCA}" presName="sibTrans" presStyleLbl="sibTrans2D1" presStyleIdx="1" presStyleCnt="2"/>
      <dgm:spPr/>
      <dgm:t>
        <a:bodyPr/>
        <a:lstStyle/>
        <a:p>
          <a:endParaRPr lang="en-US"/>
        </a:p>
      </dgm:t>
    </dgm:pt>
    <dgm:pt modelId="{B95EA96B-E375-6146-ACC6-D45097EDC4EF}" type="pres">
      <dgm:prSet presAssocID="{10D38D82-B826-5646-A2DE-F4E2AADA4BCA}" presName="connectorText" presStyleLbl="sibTrans2D1" presStyleIdx="1" presStyleCnt="2"/>
      <dgm:spPr/>
      <dgm:t>
        <a:bodyPr/>
        <a:lstStyle/>
        <a:p>
          <a:endParaRPr lang="en-US"/>
        </a:p>
      </dgm:t>
    </dgm:pt>
    <dgm:pt modelId="{B35F7673-F03C-184C-82A6-C52E40539622}" type="pres">
      <dgm:prSet presAssocID="{D83C4058-B817-C44A-ACA9-C4EA915062B1}" presName="node" presStyleLbl="node1" presStyleIdx="2" presStyleCnt="3">
        <dgm:presLayoutVars>
          <dgm:bulletEnabled val="1"/>
        </dgm:presLayoutVars>
      </dgm:prSet>
      <dgm:spPr/>
      <dgm:t>
        <a:bodyPr/>
        <a:lstStyle/>
        <a:p>
          <a:endParaRPr lang="en-US"/>
        </a:p>
      </dgm:t>
    </dgm:pt>
  </dgm:ptLst>
  <dgm:cxnLst>
    <dgm:cxn modelId="{B3BFBF15-8FE7-114E-8E83-6A787AB345E8}" srcId="{A95E76EF-4202-6241-A6F5-3FF88E8605AD}" destId="{B4462C3E-3CB5-2F4C-BD12-4D7E4A8BFCC8}" srcOrd="0" destOrd="0" parTransId="{FE40360C-E5BE-FF40-AB22-02AEB704C5F9}" sibTransId="{DF3C9B98-398D-FB4B-BD52-C758641B84B1}"/>
    <dgm:cxn modelId="{5C1734F4-6907-6647-B52A-36566B016A13}" srcId="{A95E76EF-4202-6241-A6F5-3FF88E8605AD}" destId="{76CDBDBB-F143-514A-ABD9-090C459E9063}" srcOrd="1" destOrd="0" parTransId="{621AB8DB-3430-3949-8437-073E47697443}" sibTransId="{10D38D82-B826-5646-A2DE-F4E2AADA4BCA}"/>
    <dgm:cxn modelId="{9B87EA98-2AC5-AE44-B7A4-C1AAFB4CE1D0}" type="presOf" srcId="{B4462C3E-3CB5-2F4C-BD12-4D7E4A8BFCC8}" destId="{8DAF0067-5FD0-FA45-9947-DBD2F2EC8AF5}" srcOrd="0" destOrd="0" presId="urn:microsoft.com/office/officeart/2005/8/layout/process1"/>
    <dgm:cxn modelId="{EA18E53B-4E7E-064A-B883-1CBA8C05AE9F}" type="presOf" srcId="{DF3C9B98-398D-FB4B-BD52-C758641B84B1}" destId="{D5FF0577-A12F-024A-9676-D8DEFEC66DBB}" srcOrd="0" destOrd="0" presId="urn:microsoft.com/office/officeart/2005/8/layout/process1"/>
    <dgm:cxn modelId="{D7DCD7AC-2DD0-5642-9AEB-8AC880EF93E3}" type="presOf" srcId="{10D38D82-B826-5646-A2DE-F4E2AADA4BCA}" destId="{76665035-C1C1-1A4A-A637-05DFF3EE26E8}" srcOrd="0" destOrd="0" presId="urn:microsoft.com/office/officeart/2005/8/layout/process1"/>
    <dgm:cxn modelId="{E373CB40-ABCA-FE40-BCA0-0FDBB2450CFB}" type="presOf" srcId="{DF3C9B98-398D-FB4B-BD52-C758641B84B1}" destId="{B642F598-F84B-5941-9D3F-B65AE2BEBA97}" srcOrd="1" destOrd="0" presId="urn:microsoft.com/office/officeart/2005/8/layout/process1"/>
    <dgm:cxn modelId="{FF95818D-390E-B243-9775-DE5AFBFD0E13}" srcId="{A95E76EF-4202-6241-A6F5-3FF88E8605AD}" destId="{D83C4058-B817-C44A-ACA9-C4EA915062B1}" srcOrd="2" destOrd="0" parTransId="{F6EFE6F4-9E1C-0F49-AE51-CBDC8EF2A25D}" sibTransId="{C6F90ED6-9475-9741-9F38-80AF139A712F}"/>
    <dgm:cxn modelId="{ACFE2248-0D5F-454E-A2AC-75297F9697C1}" type="presOf" srcId="{76CDBDBB-F143-514A-ABD9-090C459E9063}" destId="{4F5DCED8-436F-2E41-9428-DB0BA6487B7B}" srcOrd="0" destOrd="0" presId="urn:microsoft.com/office/officeart/2005/8/layout/process1"/>
    <dgm:cxn modelId="{5649E1EB-E68E-CD4E-BAD8-93DFC60F96EA}" type="presOf" srcId="{A95E76EF-4202-6241-A6F5-3FF88E8605AD}" destId="{BC560BBE-3148-534B-A468-89A58C3CD2E7}" srcOrd="0" destOrd="0" presId="urn:microsoft.com/office/officeart/2005/8/layout/process1"/>
    <dgm:cxn modelId="{D0513716-25DB-AB4B-84EF-FB7DFCBAE98B}" type="presOf" srcId="{10D38D82-B826-5646-A2DE-F4E2AADA4BCA}" destId="{B95EA96B-E375-6146-ACC6-D45097EDC4EF}" srcOrd="1" destOrd="0" presId="urn:microsoft.com/office/officeart/2005/8/layout/process1"/>
    <dgm:cxn modelId="{C99757B6-637B-764F-80E2-1E5F0370FBC4}" type="presOf" srcId="{D83C4058-B817-C44A-ACA9-C4EA915062B1}" destId="{B35F7673-F03C-184C-82A6-C52E40539622}" srcOrd="0" destOrd="0" presId="urn:microsoft.com/office/officeart/2005/8/layout/process1"/>
    <dgm:cxn modelId="{5E218476-473B-FD45-A256-5D08463CEB0B}" type="presParOf" srcId="{BC560BBE-3148-534B-A468-89A58C3CD2E7}" destId="{8DAF0067-5FD0-FA45-9947-DBD2F2EC8AF5}" srcOrd="0" destOrd="0" presId="urn:microsoft.com/office/officeart/2005/8/layout/process1"/>
    <dgm:cxn modelId="{2CB6F246-179E-2A46-81FA-A8BC0DD28B4A}" type="presParOf" srcId="{BC560BBE-3148-534B-A468-89A58C3CD2E7}" destId="{D5FF0577-A12F-024A-9676-D8DEFEC66DBB}" srcOrd="1" destOrd="0" presId="urn:microsoft.com/office/officeart/2005/8/layout/process1"/>
    <dgm:cxn modelId="{8EC6BE74-2351-164B-88EF-E75A4AC345EF}" type="presParOf" srcId="{D5FF0577-A12F-024A-9676-D8DEFEC66DBB}" destId="{B642F598-F84B-5941-9D3F-B65AE2BEBA97}" srcOrd="0" destOrd="0" presId="urn:microsoft.com/office/officeart/2005/8/layout/process1"/>
    <dgm:cxn modelId="{57A9F206-315E-E84F-B177-EA816A357142}" type="presParOf" srcId="{BC560BBE-3148-534B-A468-89A58C3CD2E7}" destId="{4F5DCED8-436F-2E41-9428-DB0BA6487B7B}" srcOrd="2" destOrd="0" presId="urn:microsoft.com/office/officeart/2005/8/layout/process1"/>
    <dgm:cxn modelId="{02BA92D6-5F32-A649-930E-2D93C28540A4}" type="presParOf" srcId="{BC560BBE-3148-534B-A468-89A58C3CD2E7}" destId="{76665035-C1C1-1A4A-A637-05DFF3EE26E8}" srcOrd="3" destOrd="0" presId="urn:microsoft.com/office/officeart/2005/8/layout/process1"/>
    <dgm:cxn modelId="{716B0B0B-6427-E149-8B63-1AAC331693D6}" type="presParOf" srcId="{76665035-C1C1-1A4A-A637-05DFF3EE26E8}" destId="{B95EA96B-E375-6146-ACC6-D45097EDC4EF}" srcOrd="0" destOrd="0" presId="urn:microsoft.com/office/officeart/2005/8/layout/process1"/>
    <dgm:cxn modelId="{CE955E84-9B06-514F-BD48-600BD4BC3DF0}" type="presParOf" srcId="{BC560BBE-3148-534B-A468-89A58C3CD2E7}" destId="{B35F7673-F03C-184C-82A6-C52E40539622}"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AF0067-5FD0-FA45-9947-DBD2F2EC8AF5}">
      <dsp:nvSpPr>
        <dsp:cNvPr id="0" name=""/>
        <dsp:cNvSpPr/>
      </dsp:nvSpPr>
      <dsp:spPr>
        <a:xfrm>
          <a:off x="7143" y="2068777"/>
          <a:ext cx="2135187" cy="128111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solidFill>
                <a:srgbClr val="000000"/>
              </a:solidFill>
            </a:rPr>
            <a:t>Fastlegge</a:t>
          </a:r>
          <a:r>
            <a:rPr lang="en-US" sz="2000" kern="1200" dirty="0" smtClean="0">
              <a:solidFill>
                <a:srgbClr val="000000"/>
              </a:solidFill>
            </a:rPr>
            <a:t> </a:t>
          </a:r>
          <a:r>
            <a:rPr lang="en-US" sz="2000" kern="1200" dirty="0" err="1" smtClean="0">
              <a:solidFill>
                <a:srgbClr val="000000"/>
              </a:solidFill>
            </a:rPr>
            <a:t>regelinnhold</a:t>
          </a:r>
          <a:endParaRPr lang="en-US" sz="2000" kern="1200" dirty="0">
            <a:solidFill>
              <a:srgbClr val="000000"/>
            </a:solidFill>
          </a:endParaRPr>
        </a:p>
      </dsp:txBody>
      <dsp:txXfrm>
        <a:off x="44665" y="2106299"/>
        <a:ext cx="2060143" cy="1206068"/>
      </dsp:txXfrm>
    </dsp:sp>
    <dsp:sp modelId="{D5FF0577-A12F-024A-9676-D8DEFEC66DBB}">
      <dsp:nvSpPr>
        <dsp:cNvPr id="0" name=""/>
        <dsp:cNvSpPr/>
      </dsp:nvSpPr>
      <dsp:spPr>
        <a:xfrm>
          <a:off x="2355850" y="2444570"/>
          <a:ext cx="452659" cy="529526"/>
        </a:xfrm>
        <a:prstGeom prst="rightArrow">
          <a:avLst>
            <a:gd name="adj1" fmla="val 60000"/>
            <a:gd name="adj2" fmla="val 5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solidFill>
              <a:srgbClr val="000000"/>
            </a:solidFill>
          </a:endParaRPr>
        </a:p>
      </dsp:txBody>
      <dsp:txXfrm>
        <a:off x="2355850" y="2550475"/>
        <a:ext cx="316861" cy="317716"/>
      </dsp:txXfrm>
    </dsp:sp>
    <dsp:sp modelId="{4F5DCED8-436F-2E41-9428-DB0BA6487B7B}">
      <dsp:nvSpPr>
        <dsp:cNvPr id="0" name=""/>
        <dsp:cNvSpPr/>
      </dsp:nvSpPr>
      <dsp:spPr>
        <a:xfrm>
          <a:off x="2996406" y="2068777"/>
          <a:ext cx="2135187" cy="1281112"/>
        </a:xfrm>
        <a:prstGeom prst="roundRect">
          <a:avLst>
            <a:gd name="adj" fmla="val 10000"/>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000000"/>
              </a:solidFill>
            </a:rPr>
            <a:t>a. 84</a:t>
          </a:r>
          <a:br>
            <a:rPr lang="en-US" sz="2000" kern="1200" dirty="0" smtClean="0">
              <a:solidFill>
                <a:srgbClr val="000000"/>
              </a:solidFill>
            </a:rPr>
          </a:br>
          <a:r>
            <a:rPr lang="nb-NO" sz="2000" kern="1200" dirty="0" smtClean="0">
              <a:solidFill>
                <a:srgbClr val="000000"/>
              </a:solidFill>
            </a:rPr>
            <a:t>«Jeg går så over til forholdene ....»</a:t>
          </a:r>
          <a:endParaRPr lang="en-US" sz="2000" kern="1200" dirty="0">
            <a:solidFill>
              <a:srgbClr val="000000"/>
            </a:solidFill>
          </a:endParaRPr>
        </a:p>
      </dsp:txBody>
      <dsp:txXfrm>
        <a:off x="3033928" y="2106299"/>
        <a:ext cx="2060143" cy="1206068"/>
      </dsp:txXfrm>
    </dsp:sp>
    <dsp:sp modelId="{76665035-C1C1-1A4A-A637-05DFF3EE26E8}">
      <dsp:nvSpPr>
        <dsp:cNvPr id="0" name=""/>
        <dsp:cNvSpPr/>
      </dsp:nvSpPr>
      <dsp:spPr>
        <a:xfrm>
          <a:off x="5345112" y="2444570"/>
          <a:ext cx="452659" cy="529526"/>
        </a:xfrm>
        <a:prstGeom prst="rightArrow">
          <a:avLst>
            <a:gd name="adj1" fmla="val 60000"/>
            <a:gd name="adj2" fmla="val 50000"/>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solidFill>
              <a:srgbClr val="000000"/>
            </a:solidFill>
          </a:endParaRPr>
        </a:p>
      </dsp:txBody>
      <dsp:txXfrm>
        <a:off x="5345112" y="2550475"/>
        <a:ext cx="316861" cy="317716"/>
      </dsp:txXfrm>
    </dsp:sp>
    <dsp:sp modelId="{B35F7673-F03C-184C-82A6-C52E40539622}">
      <dsp:nvSpPr>
        <dsp:cNvPr id="0" name=""/>
        <dsp:cNvSpPr/>
      </dsp:nvSpPr>
      <dsp:spPr>
        <a:xfrm>
          <a:off x="5985668" y="2068777"/>
          <a:ext cx="2135187" cy="1281112"/>
        </a:xfrm>
        <a:prstGeom prst="roundRect">
          <a:avLst>
            <a:gd name="adj" fmla="val 10000"/>
          </a:avLst>
        </a:prstGeom>
        <a:solidFill>
          <a:schemeClr val="accent1"/>
        </a:solidFill>
        <a:ln w="12700" cap="flat" cmpd="sng" algn="ctr">
          <a:solidFill>
            <a:schemeClr val="accent1">
              <a:shade val="50000"/>
            </a:schemeClr>
          </a:solid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smtClean="0">
              <a:solidFill>
                <a:srgbClr val="000000"/>
              </a:solidFill>
            </a:rPr>
            <a:t>Regelanvendelse (subsumsjon)</a:t>
          </a:r>
          <a:endParaRPr lang="en-US" sz="2000" kern="1200" dirty="0">
            <a:solidFill>
              <a:srgbClr val="000000"/>
            </a:solidFill>
          </a:endParaRPr>
        </a:p>
      </dsp:txBody>
      <dsp:txXfrm>
        <a:off x="6023190" y="2106299"/>
        <a:ext cx="2060143" cy="12060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48100" y="0"/>
            <a:ext cx="2944813" cy="498475"/>
          </a:xfrm>
          <a:prstGeom prst="rect">
            <a:avLst/>
          </a:prstGeom>
        </p:spPr>
        <p:txBody>
          <a:bodyPr vert="horz" lIns="91440" tIns="45720" rIns="91440" bIns="45720" rtlCol="0"/>
          <a:lstStyle>
            <a:lvl1pPr algn="r">
              <a:defRPr sz="1200"/>
            </a:lvl1pPr>
          </a:lstStyle>
          <a:p>
            <a:fld id="{678E9376-FC63-4FFB-A3BF-76A85234EA3B}" type="datetimeFigureOut">
              <a:rPr lang="nb-NO" smtClean="0"/>
              <a:t>23.04.2021</a:t>
            </a:fld>
            <a:endParaRPr lang="nb-NO"/>
          </a:p>
        </p:txBody>
      </p:sp>
      <p:sp>
        <p:nvSpPr>
          <p:cNvPr id="4" name="Footer Placeholder 3"/>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48100" y="9432925"/>
            <a:ext cx="2944813" cy="498475"/>
          </a:xfrm>
          <a:prstGeom prst="rect">
            <a:avLst/>
          </a:prstGeom>
        </p:spPr>
        <p:txBody>
          <a:bodyPr vert="horz" lIns="91440" tIns="45720" rIns="91440" bIns="45720" rtlCol="0" anchor="b"/>
          <a:lstStyle>
            <a:lvl1pPr algn="r">
              <a:defRPr sz="1200"/>
            </a:lvl1pPr>
          </a:lstStyle>
          <a:p>
            <a:fld id="{443BA4E0-7066-4841-BFC7-F1CAD11647EA}" type="slidenum">
              <a:rPr lang="nb-NO" smtClean="0"/>
              <a:t>‹#›</a:t>
            </a:fld>
            <a:endParaRPr lang="nb-NO"/>
          </a:p>
        </p:txBody>
      </p:sp>
    </p:spTree>
    <p:extLst>
      <p:ext uri="{BB962C8B-B14F-4D97-AF65-F5344CB8AC3E}">
        <p14:creationId xmlns:p14="http://schemas.microsoft.com/office/powerpoint/2010/main" val="4208161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7397D0E3-FFE8-CF44-B8D1-FB16AA6A7494}" type="datetimeFigureOut">
              <a:rPr lang="en-US" smtClean="0"/>
              <a:t>4/23/2021</a:t>
            </a:fld>
            <a:endParaRPr lang="en-US"/>
          </a:p>
        </p:txBody>
      </p:sp>
      <p:sp>
        <p:nvSpPr>
          <p:cNvPr id="4" name="Slide Image Placeholder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1EB1EEC1-09F0-864A-BD46-CA900E3347CC}" type="slidenum">
              <a:rPr lang="en-US" smtClean="0"/>
              <a:t>‹#›</a:t>
            </a:fld>
            <a:endParaRPr lang="en-US"/>
          </a:p>
        </p:txBody>
      </p:sp>
    </p:spTree>
    <p:extLst>
      <p:ext uri="{BB962C8B-B14F-4D97-AF65-F5344CB8AC3E}">
        <p14:creationId xmlns:p14="http://schemas.microsoft.com/office/powerpoint/2010/main" val="34257571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3416565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10</a:t>
            </a:fld>
            <a:endParaRPr lang="en-US"/>
          </a:p>
        </p:txBody>
      </p:sp>
    </p:spTree>
    <p:extLst>
      <p:ext uri="{BB962C8B-B14F-4D97-AF65-F5344CB8AC3E}">
        <p14:creationId xmlns:p14="http://schemas.microsoft.com/office/powerpoint/2010/main" val="3768253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11</a:t>
            </a:fld>
            <a:endParaRPr lang="en-US"/>
          </a:p>
        </p:txBody>
      </p:sp>
    </p:spTree>
    <p:extLst>
      <p:ext uri="{BB962C8B-B14F-4D97-AF65-F5344CB8AC3E}">
        <p14:creationId xmlns:p14="http://schemas.microsoft.com/office/powerpoint/2010/main" val="2826642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12</a:t>
            </a:fld>
            <a:endParaRPr lang="en-US"/>
          </a:p>
        </p:txBody>
      </p:sp>
    </p:spTree>
    <p:extLst>
      <p:ext uri="{BB962C8B-B14F-4D97-AF65-F5344CB8AC3E}">
        <p14:creationId xmlns:p14="http://schemas.microsoft.com/office/powerpoint/2010/main" val="560346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13</a:t>
            </a:fld>
            <a:endParaRPr lang="en-US"/>
          </a:p>
        </p:txBody>
      </p:sp>
    </p:spTree>
    <p:extLst>
      <p:ext uri="{BB962C8B-B14F-4D97-AF65-F5344CB8AC3E}">
        <p14:creationId xmlns:p14="http://schemas.microsoft.com/office/powerpoint/2010/main" val="3398385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14</a:t>
            </a:fld>
            <a:endParaRPr lang="en-US"/>
          </a:p>
        </p:txBody>
      </p:sp>
    </p:spTree>
    <p:extLst>
      <p:ext uri="{BB962C8B-B14F-4D97-AF65-F5344CB8AC3E}">
        <p14:creationId xmlns:p14="http://schemas.microsoft.com/office/powerpoint/2010/main" val="1721017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15</a:t>
            </a:fld>
            <a:endParaRPr lang="en-US"/>
          </a:p>
        </p:txBody>
      </p:sp>
    </p:spTree>
    <p:extLst>
      <p:ext uri="{BB962C8B-B14F-4D97-AF65-F5344CB8AC3E}">
        <p14:creationId xmlns:p14="http://schemas.microsoft.com/office/powerpoint/2010/main" val="3593772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16</a:t>
            </a:fld>
            <a:endParaRPr lang="en-US"/>
          </a:p>
        </p:txBody>
      </p:sp>
    </p:spTree>
    <p:extLst>
      <p:ext uri="{BB962C8B-B14F-4D97-AF65-F5344CB8AC3E}">
        <p14:creationId xmlns:p14="http://schemas.microsoft.com/office/powerpoint/2010/main" val="3500230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17</a:t>
            </a:fld>
            <a:endParaRPr lang="en-US"/>
          </a:p>
        </p:txBody>
      </p:sp>
    </p:spTree>
    <p:extLst>
      <p:ext uri="{BB962C8B-B14F-4D97-AF65-F5344CB8AC3E}">
        <p14:creationId xmlns:p14="http://schemas.microsoft.com/office/powerpoint/2010/main" val="18742365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18</a:t>
            </a:fld>
            <a:endParaRPr lang="en-US"/>
          </a:p>
        </p:txBody>
      </p:sp>
    </p:spTree>
    <p:extLst>
      <p:ext uri="{BB962C8B-B14F-4D97-AF65-F5344CB8AC3E}">
        <p14:creationId xmlns:p14="http://schemas.microsoft.com/office/powerpoint/2010/main" val="727182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19</a:t>
            </a:fld>
            <a:endParaRPr lang="en-US"/>
          </a:p>
        </p:txBody>
      </p:sp>
    </p:spTree>
    <p:extLst>
      <p:ext uri="{BB962C8B-B14F-4D97-AF65-F5344CB8AC3E}">
        <p14:creationId xmlns:p14="http://schemas.microsoft.com/office/powerpoint/2010/main" val="1081872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3157259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20</a:t>
            </a:fld>
            <a:endParaRPr lang="en-US"/>
          </a:p>
        </p:txBody>
      </p:sp>
    </p:spTree>
    <p:extLst>
      <p:ext uri="{BB962C8B-B14F-4D97-AF65-F5344CB8AC3E}">
        <p14:creationId xmlns:p14="http://schemas.microsoft.com/office/powerpoint/2010/main" val="36536093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21</a:t>
            </a:fld>
            <a:endParaRPr lang="en-US"/>
          </a:p>
        </p:txBody>
      </p:sp>
    </p:spTree>
    <p:extLst>
      <p:ext uri="{BB962C8B-B14F-4D97-AF65-F5344CB8AC3E}">
        <p14:creationId xmlns:p14="http://schemas.microsoft.com/office/powerpoint/2010/main" val="18488549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22</a:t>
            </a:fld>
            <a:endParaRPr lang="en-US"/>
          </a:p>
        </p:txBody>
      </p:sp>
    </p:spTree>
    <p:extLst>
      <p:ext uri="{BB962C8B-B14F-4D97-AF65-F5344CB8AC3E}">
        <p14:creationId xmlns:p14="http://schemas.microsoft.com/office/powerpoint/2010/main" val="1337472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23</a:t>
            </a:fld>
            <a:endParaRPr lang="en-US"/>
          </a:p>
        </p:txBody>
      </p:sp>
    </p:spTree>
    <p:extLst>
      <p:ext uri="{BB962C8B-B14F-4D97-AF65-F5344CB8AC3E}">
        <p14:creationId xmlns:p14="http://schemas.microsoft.com/office/powerpoint/2010/main" val="39207145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24</a:t>
            </a:fld>
            <a:endParaRPr lang="en-US"/>
          </a:p>
        </p:txBody>
      </p:sp>
    </p:spTree>
    <p:extLst>
      <p:ext uri="{BB962C8B-B14F-4D97-AF65-F5344CB8AC3E}">
        <p14:creationId xmlns:p14="http://schemas.microsoft.com/office/powerpoint/2010/main" val="33548668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25</a:t>
            </a:fld>
            <a:endParaRPr lang="en-US"/>
          </a:p>
        </p:txBody>
      </p:sp>
    </p:spTree>
    <p:extLst>
      <p:ext uri="{BB962C8B-B14F-4D97-AF65-F5344CB8AC3E}">
        <p14:creationId xmlns:p14="http://schemas.microsoft.com/office/powerpoint/2010/main" val="8443051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26</a:t>
            </a:fld>
            <a:endParaRPr lang="en-US"/>
          </a:p>
        </p:txBody>
      </p:sp>
    </p:spTree>
    <p:extLst>
      <p:ext uri="{BB962C8B-B14F-4D97-AF65-F5344CB8AC3E}">
        <p14:creationId xmlns:p14="http://schemas.microsoft.com/office/powerpoint/2010/main" val="18246278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27</a:t>
            </a:fld>
            <a:endParaRPr lang="en-US"/>
          </a:p>
        </p:txBody>
      </p:sp>
    </p:spTree>
    <p:extLst>
      <p:ext uri="{BB962C8B-B14F-4D97-AF65-F5344CB8AC3E}">
        <p14:creationId xmlns:p14="http://schemas.microsoft.com/office/powerpoint/2010/main" val="24035337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29787408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1994762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812131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r>
              <a:rPr lang="nb-NO" dirty="0" smtClean="0"/>
              <a:t>Anvendelse</a:t>
            </a:r>
            <a:r>
              <a:rPr lang="nb-NO" baseline="0" dirty="0" smtClean="0"/>
              <a:t> av reglene på faktum.</a:t>
            </a:r>
          </a:p>
          <a:p>
            <a:pPr marL="228600" indent="-228600">
              <a:buAutoNum type="arabicParenBoth"/>
            </a:pPr>
            <a:r>
              <a:rPr lang="nb-NO" dirty="0" smtClean="0"/>
              <a:t>Uttrykk fra Bekkedal/Farsethås.</a:t>
            </a:r>
            <a:r>
              <a:rPr lang="nb-NO" baseline="0" dirty="0" smtClean="0"/>
              <a:t> </a:t>
            </a:r>
            <a:r>
              <a:rPr lang="nb-NO" dirty="0" smtClean="0"/>
              <a:t>Minimal subsumsjon: Når resultatet i faktum mer eller mindre skjer automatisk etter man er ferdig med tolkningen. Omfattende subsumsjon: Når sakene </a:t>
            </a:r>
            <a:r>
              <a:rPr lang="nb-NO" sz="1200" b="0" i="0" u="none" strike="noStrike" kern="1200" dirty="0" smtClean="0">
                <a:solidFill>
                  <a:schemeClr val="tx1"/>
                </a:solidFill>
                <a:effectLst/>
                <a:latin typeface="+mn-lt"/>
                <a:ea typeface="+mn-ea"/>
                <a:cs typeface="+mn-cs"/>
              </a:rPr>
              <a:t>reiser </a:t>
            </a:r>
            <a:r>
              <a:rPr lang="nb-NO" sz="1200" b="0" i="1" u="none" strike="noStrike" kern="1200" dirty="0" smtClean="0">
                <a:solidFill>
                  <a:schemeClr val="tx1"/>
                </a:solidFill>
                <a:effectLst/>
                <a:latin typeface="+mn-lt"/>
                <a:ea typeface="+mn-ea"/>
                <a:cs typeface="+mn-cs"/>
              </a:rPr>
              <a:t>både</a:t>
            </a:r>
            <a:r>
              <a:rPr lang="nb-NO" sz="1200" b="0" i="0" u="none" strike="noStrike" kern="1200" dirty="0" smtClean="0">
                <a:solidFill>
                  <a:schemeClr val="tx1"/>
                </a:solidFill>
                <a:effectLst/>
                <a:latin typeface="+mn-lt"/>
                <a:ea typeface="+mn-ea"/>
                <a:cs typeface="+mn-cs"/>
              </a:rPr>
              <a:t> spørsmål om hvordan de generelle rettslige utgangspunktene er å forstå og om hvordan disse utgangspunktene skal anvendes på det konkrete tilfellet. Her</a:t>
            </a:r>
            <a:r>
              <a:rPr lang="nb-NO" sz="1200" b="0" i="0" u="none" strike="noStrike" kern="1200" baseline="0" dirty="0" smtClean="0">
                <a:solidFill>
                  <a:schemeClr val="tx1"/>
                </a:solidFill>
                <a:effectLst/>
                <a:latin typeface="+mn-lt"/>
                <a:ea typeface="+mn-ea"/>
                <a:cs typeface="+mn-cs"/>
              </a:rPr>
              <a:t> kan også subsumsjonen skje etter at man er ferdig med tolkningen (f.eks. «vederlagsdommene»), men det hender ikke så sjelden at det skjer vekselvis (ofte det dere gjør i praktikumsoppgaver, og skal også se noen eksempler på det).</a:t>
            </a:r>
          </a:p>
          <a:p>
            <a:pPr marL="228600" indent="-228600">
              <a:buAutoNum type="arabicParenBoth"/>
            </a:pPr>
            <a:r>
              <a:rPr lang="nb-NO" sz="1200" b="0" i="0" u="none" strike="noStrike" kern="1200" baseline="0" dirty="0" smtClean="0">
                <a:solidFill>
                  <a:schemeClr val="tx1"/>
                </a:solidFill>
                <a:effectLst/>
                <a:latin typeface="+mn-lt"/>
                <a:ea typeface="+mn-ea"/>
                <a:cs typeface="+mn-cs"/>
              </a:rPr>
              <a:t>Også fra Bekkedal/Farsethås. Tolkningstunge vurderinger: Der </a:t>
            </a:r>
            <a:r>
              <a:rPr lang="nb-NO" sz="1200" b="0" i="0" u="none" strike="noStrike" kern="1200" dirty="0" smtClean="0">
                <a:solidFill>
                  <a:schemeClr val="tx1"/>
                </a:solidFill>
                <a:effectLst/>
                <a:latin typeface="+mn-lt"/>
                <a:ea typeface="+mn-ea"/>
                <a:cs typeface="+mn-cs"/>
              </a:rPr>
              <a:t>rettsspørsmålene først og fremst er spørsmål om hvordan det rettslige kildematerialet er å forstå. Der vurderingstemaet først og fremst</a:t>
            </a:r>
            <a:r>
              <a:rPr lang="nb-NO" sz="1200" b="0" i="0" u="none" strike="noStrike" kern="1200" baseline="0" dirty="0" smtClean="0">
                <a:solidFill>
                  <a:schemeClr val="tx1"/>
                </a:solidFill>
                <a:effectLst/>
                <a:latin typeface="+mn-lt"/>
                <a:ea typeface="+mn-ea"/>
                <a:cs typeface="+mn-cs"/>
              </a:rPr>
              <a:t> er</a:t>
            </a:r>
            <a:r>
              <a:rPr lang="nb-NO" sz="1200" b="0" i="0" u="none" strike="noStrike" kern="1200" dirty="0" smtClean="0">
                <a:solidFill>
                  <a:schemeClr val="tx1"/>
                </a:solidFill>
                <a:effectLst/>
                <a:latin typeface="+mn-lt"/>
                <a:ea typeface="+mn-ea"/>
                <a:cs typeface="+mn-cs"/>
              </a:rPr>
              <a:t> spørsmål om hvordan det rettslige utgangspunktet best kan anvendes i den konkrete saken</a:t>
            </a:r>
            <a:endParaRPr lang="nb-NO" dirty="0"/>
          </a:p>
        </p:txBody>
      </p:sp>
      <p:sp>
        <p:nvSpPr>
          <p:cNvPr id="4" name="Slide Number Placeholder 3"/>
          <p:cNvSpPr>
            <a:spLocks noGrp="1"/>
          </p:cNvSpPr>
          <p:nvPr>
            <p:ph type="sldNum" sz="quarter" idx="10"/>
          </p:nvPr>
        </p:nvSpPr>
        <p:spPr/>
        <p:txBody>
          <a:bodyPr/>
          <a:lstStyle/>
          <a:p>
            <a:fld id="{1EB1EEC1-09F0-864A-BD46-CA900E3347CC}" type="slidenum">
              <a:rPr lang="en-US" smtClean="0"/>
              <a:t>30</a:t>
            </a:fld>
            <a:endParaRPr lang="en-US"/>
          </a:p>
        </p:txBody>
      </p:sp>
    </p:spTree>
    <p:extLst>
      <p:ext uri="{BB962C8B-B14F-4D97-AF65-F5344CB8AC3E}">
        <p14:creationId xmlns:p14="http://schemas.microsoft.com/office/powerpoint/2010/main" val="42324680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10510314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32</a:t>
            </a:fld>
            <a:endParaRPr lang="en-US"/>
          </a:p>
        </p:txBody>
      </p:sp>
    </p:spTree>
    <p:extLst>
      <p:ext uri="{BB962C8B-B14F-4D97-AF65-F5344CB8AC3E}">
        <p14:creationId xmlns:p14="http://schemas.microsoft.com/office/powerpoint/2010/main" val="19213372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33</a:t>
            </a:fld>
            <a:endParaRPr lang="en-US"/>
          </a:p>
        </p:txBody>
      </p:sp>
    </p:spTree>
    <p:extLst>
      <p:ext uri="{BB962C8B-B14F-4D97-AF65-F5344CB8AC3E}">
        <p14:creationId xmlns:p14="http://schemas.microsoft.com/office/powerpoint/2010/main" val="10065241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err="1" smtClean="0"/>
              <a:t>Furumoa</a:t>
            </a:r>
            <a:r>
              <a:rPr lang="nb-NO" dirty="0" smtClean="0"/>
              <a:t>-dommen: Avstand på 65 meter til strandsonens</a:t>
            </a:r>
            <a:r>
              <a:rPr lang="nb-NO" baseline="0" dirty="0" smtClean="0"/>
              <a:t> begynnelse.</a:t>
            </a:r>
          </a:p>
          <a:p>
            <a:endParaRPr lang="nb-NO" baseline="0" dirty="0" smtClean="0"/>
          </a:p>
          <a:p>
            <a:r>
              <a:rPr lang="nb-NO" baseline="0" dirty="0" smtClean="0"/>
              <a:t>Hvaler-dommen: Stien gir 20 meter fra husene med 4 meters høydeforskjell.</a:t>
            </a:r>
          </a:p>
          <a:p>
            <a:endParaRPr lang="nb-NO" baseline="0" dirty="0" smtClean="0"/>
          </a:p>
          <a:p>
            <a:r>
              <a:rPr lang="nb-NO" baseline="0" dirty="0" err="1" smtClean="0"/>
              <a:t>Kongsbakke</a:t>
            </a:r>
            <a:r>
              <a:rPr lang="nb-NO" baseline="0" dirty="0" smtClean="0"/>
              <a:t>-dommen: Stien gikk mellom hyttene på eiendommen.</a:t>
            </a:r>
          </a:p>
          <a:p>
            <a:endParaRPr lang="nb-NO" baseline="0" dirty="0" smtClean="0"/>
          </a:p>
          <a:p>
            <a:r>
              <a:rPr lang="nb-NO" baseline="0" dirty="0" smtClean="0"/>
              <a:t>Nesodden-dommen: Sti 5,5 meter fra det ene hjørnet på huset, men med 4-5 meters høydeforskjell.</a:t>
            </a:r>
            <a:endParaRPr lang="nb-NO" dirty="0"/>
          </a:p>
        </p:txBody>
      </p:sp>
      <p:sp>
        <p:nvSpPr>
          <p:cNvPr id="4" name="Slide Number Placeholder 3"/>
          <p:cNvSpPr>
            <a:spLocks noGrp="1"/>
          </p:cNvSpPr>
          <p:nvPr>
            <p:ph type="sldNum" sz="quarter" idx="10"/>
          </p:nvPr>
        </p:nvSpPr>
        <p:spPr/>
        <p:txBody>
          <a:bodyPr/>
          <a:lstStyle/>
          <a:p>
            <a:fld id="{1EB1EEC1-09F0-864A-BD46-CA900E3347CC}" type="slidenum">
              <a:rPr lang="en-US" smtClean="0"/>
              <a:t>34</a:t>
            </a:fld>
            <a:endParaRPr lang="en-US"/>
          </a:p>
        </p:txBody>
      </p:sp>
    </p:spTree>
    <p:extLst>
      <p:ext uri="{BB962C8B-B14F-4D97-AF65-F5344CB8AC3E}">
        <p14:creationId xmlns:p14="http://schemas.microsoft.com/office/powerpoint/2010/main" val="27856295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35</a:t>
            </a:fld>
            <a:endParaRPr lang="en-US"/>
          </a:p>
        </p:txBody>
      </p:sp>
    </p:spTree>
    <p:extLst>
      <p:ext uri="{BB962C8B-B14F-4D97-AF65-F5344CB8AC3E}">
        <p14:creationId xmlns:p14="http://schemas.microsoft.com/office/powerpoint/2010/main" val="6259421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36</a:t>
            </a:fld>
            <a:endParaRPr lang="en-US"/>
          </a:p>
        </p:txBody>
      </p:sp>
    </p:spTree>
    <p:extLst>
      <p:ext uri="{BB962C8B-B14F-4D97-AF65-F5344CB8AC3E}">
        <p14:creationId xmlns:p14="http://schemas.microsoft.com/office/powerpoint/2010/main" val="7348544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37</a:t>
            </a:fld>
            <a:endParaRPr lang="en-US"/>
          </a:p>
        </p:txBody>
      </p:sp>
    </p:spTree>
    <p:extLst>
      <p:ext uri="{BB962C8B-B14F-4D97-AF65-F5344CB8AC3E}">
        <p14:creationId xmlns:p14="http://schemas.microsoft.com/office/powerpoint/2010/main" val="19845602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38</a:t>
            </a:fld>
            <a:endParaRPr lang="en-US"/>
          </a:p>
        </p:txBody>
      </p:sp>
    </p:spTree>
    <p:extLst>
      <p:ext uri="{BB962C8B-B14F-4D97-AF65-F5344CB8AC3E}">
        <p14:creationId xmlns:p14="http://schemas.microsoft.com/office/powerpoint/2010/main" val="26280799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39</a:t>
            </a:fld>
            <a:endParaRPr lang="en-US"/>
          </a:p>
        </p:txBody>
      </p:sp>
    </p:spTree>
    <p:extLst>
      <p:ext uri="{BB962C8B-B14F-4D97-AF65-F5344CB8AC3E}">
        <p14:creationId xmlns:p14="http://schemas.microsoft.com/office/powerpoint/2010/main" val="3986542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25187268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1EB1EEC1-09F0-864A-BD46-CA900E3347CC}" type="slidenum">
              <a:rPr lang="en-US" smtClean="0"/>
              <a:t>40</a:t>
            </a:fld>
            <a:endParaRPr lang="en-US"/>
          </a:p>
        </p:txBody>
      </p:sp>
    </p:spTree>
    <p:extLst>
      <p:ext uri="{BB962C8B-B14F-4D97-AF65-F5344CB8AC3E}">
        <p14:creationId xmlns:p14="http://schemas.microsoft.com/office/powerpoint/2010/main" val="38095610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1EB1EEC1-09F0-864A-BD46-CA900E3347CC}" type="slidenum">
              <a:rPr lang="en-US" smtClean="0"/>
              <a:t>41</a:t>
            </a:fld>
            <a:endParaRPr lang="en-US"/>
          </a:p>
        </p:txBody>
      </p:sp>
    </p:spTree>
    <p:extLst>
      <p:ext uri="{BB962C8B-B14F-4D97-AF65-F5344CB8AC3E}">
        <p14:creationId xmlns:p14="http://schemas.microsoft.com/office/powerpoint/2010/main" val="29417919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Minimal eller omfattende subsumsjon?</a:t>
            </a:r>
          </a:p>
          <a:p>
            <a:endParaRPr lang="nb-NO" dirty="0" smtClean="0"/>
          </a:p>
          <a:p>
            <a:r>
              <a:rPr lang="nb-NO" dirty="0" smtClean="0"/>
              <a:t>I alle fall: Klare skiller mellom tolkning og rettsanvendelse i den saken (i motsetning til i </a:t>
            </a:r>
            <a:r>
              <a:rPr lang="nb-NO" dirty="0" err="1" smtClean="0"/>
              <a:t>Furumoa</a:t>
            </a:r>
            <a:r>
              <a:rPr lang="nb-NO" dirty="0" smtClean="0"/>
              <a:t>).</a:t>
            </a:r>
            <a:endParaRPr lang="nb-NO" dirty="0"/>
          </a:p>
        </p:txBody>
      </p:sp>
      <p:sp>
        <p:nvSpPr>
          <p:cNvPr id="4" name="Slide Number Placeholder 3"/>
          <p:cNvSpPr>
            <a:spLocks noGrp="1"/>
          </p:cNvSpPr>
          <p:nvPr>
            <p:ph type="sldNum" sz="quarter" idx="10"/>
          </p:nvPr>
        </p:nvSpPr>
        <p:spPr/>
        <p:txBody>
          <a:bodyPr/>
          <a:lstStyle/>
          <a:p>
            <a:fld id="{1EB1EEC1-09F0-864A-BD46-CA900E3347CC}" type="slidenum">
              <a:rPr lang="en-US" smtClean="0"/>
              <a:t>42</a:t>
            </a:fld>
            <a:endParaRPr lang="en-US"/>
          </a:p>
        </p:txBody>
      </p:sp>
    </p:spTree>
    <p:extLst>
      <p:ext uri="{BB962C8B-B14F-4D97-AF65-F5344CB8AC3E}">
        <p14:creationId xmlns:p14="http://schemas.microsoft.com/office/powerpoint/2010/main" val="42616162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Direktoratet for naturforvaltnings</a:t>
            </a:r>
            <a:r>
              <a:rPr lang="nb-NO" baseline="0" dirty="0" smtClean="0"/>
              <a:t> håndbok. Hvilken rettskilde? Juridisk litteratur? Redegjørelse for forvaltningspraksis. Uansett ikke stor rettskildeverdi i seg selv, men litt man haver den man haver.</a:t>
            </a:r>
            <a:endParaRPr lang="nb-NO" dirty="0"/>
          </a:p>
        </p:txBody>
      </p:sp>
      <p:sp>
        <p:nvSpPr>
          <p:cNvPr id="4" name="Slide Number Placeholder 3"/>
          <p:cNvSpPr>
            <a:spLocks noGrp="1"/>
          </p:cNvSpPr>
          <p:nvPr>
            <p:ph type="sldNum" sz="quarter" idx="10"/>
          </p:nvPr>
        </p:nvSpPr>
        <p:spPr/>
        <p:txBody>
          <a:bodyPr/>
          <a:lstStyle/>
          <a:p>
            <a:fld id="{1EB1EEC1-09F0-864A-BD46-CA900E3347CC}" type="slidenum">
              <a:rPr lang="en-US" smtClean="0"/>
              <a:t>43</a:t>
            </a:fld>
            <a:endParaRPr lang="en-US"/>
          </a:p>
        </p:txBody>
      </p:sp>
    </p:spTree>
    <p:extLst>
      <p:ext uri="{BB962C8B-B14F-4D97-AF65-F5344CB8AC3E}">
        <p14:creationId xmlns:p14="http://schemas.microsoft.com/office/powerpoint/2010/main" val="10435870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44</a:t>
            </a:fld>
            <a:endParaRPr lang="en-US"/>
          </a:p>
        </p:txBody>
      </p:sp>
    </p:spTree>
    <p:extLst>
      <p:ext uri="{BB962C8B-B14F-4D97-AF65-F5344CB8AC3E}">
        <p14:creationId xmlns:p14="http://schemas.microsoft.com/office/powerpoint/2010/main" val="37364728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Omfattende subsumsjon.</a:t>
            </a:r>
            <a:endParaRPr lang="nb-NO" dirty="0"/>
          </a:p>
        </p:txBody>
      </p:sp>
      <p:sp>
        <p:nvSpPr>
          <p:cNvPr id="4" name="Slide Number Placeholder 3"/>
          <p:cNvSpPr>
            <a:spLocks noGrp="1"/>
          </p:cNvSpPr>
          <p:nvPr>
            <p:ph type="sldNum" sz="quarter" idx="10"/>
          </p:nvPr>
        </p:nvSpPr>
        <p:spPr/>
        <p:txBody>
          <a:bodyPr/>
          <a:lstStyle/>
          <a:p>
            <a:fld id="{1EB1EEC1-09F0-864A-BD46-CA900E3347CC}" type="slidenum">
              <a:rPr lang="en-US" smtClean="0"/>
              <a:t>45</a:t>
            </a:fld>
            <a:endParaRPr lang="en-US"/>
          </a:p>
        </p:txBody>
      </p:sp>
    </p:spTree>
    <p:extLst>
      <p:ext uri="{BB962C8B-B14F-4D97-AF65-F5344CB8AC3E}">
        <p14:creationId xmlns:p14="http://schemas.microsoft.com/office/powerpoint/2010/main" val="1158136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5</a:t>
            </a:fld>
            <a:endParaRPr lang="en-US"/>
          </a:p>
        </p:txBody>
      </p:sp>
    </p:spTree>
    <p:extLst>
      <p:ext uri="{BB962C8B-B14F-4D97-AF65-F5344CB8AC3E}">
        <p14:creationId xmlns:p14="http://schemas.microsoft.com/office/powerpoint/2010/main" val="2999848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6</a:t>
            </a:fld>
            <a:endParaRPr lang="en-US"/>
          </a:p>
        </p:txBody>
      </p:sp>
    </p:spTree>
    <p:extLst>
      <p:ext uri="{BB962C8B-B14F-4D97-AF65-F5344CB8AC3E}">
        <p14:creationId xmlns:p14="http://schemas.microsoft.com/office/powerpoint/2010/main" val="1340197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7</a:t>
            </a:fld>
            <a:endParaRPr lang="en-US"/>
          </a:p>
        </p:txBody>
      </p:sp>
    </p:spTree>
    <p:extLst>
      <p:ext uri="{BB962C8B-B14F-4D97-AF65-F5344CB8AC3E}">
        <p14:creationId xmlns:p14="http://schemas.microsoft.com/office/powerpoint/2010/main" val="1969435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8</a:t>
            </a:fld>
            <a:endParaRPr lang="en-US"/>
          </a:p>
        </p:txBody>
      </p:sp>
    </p:spTree>
    <p:extLst>
      <p:ext uri="{BB962C8B-B14F-4D97-AF65-F5344CB8AC3E}">
        <p14:creationId xmlns:p14="http://schemas.microsoft.com/office/powerpoint/2010/main" val="2713218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9</a:t>
            </a:fld>
            <a:endParaRPr lang="en-US"/>
          </a:p>
        </p:txBody>
      </p:sp>
    </p:spTree>
    <p:extLst>
      <p:ext uri="{BB962C8B-B14F-4D97-AF65-F5344CB8AC3E}">
        <p14:creationId xmlns:p14="http://schemas.microsoft.com/office/powerpoint/2010/main" val="3591651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nb-N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3489971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3514056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3353534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727200" y="2362200"/>
            <a:ext cx="9753600" cy="685800"/>
          </a:xfrm>
        </p:spPr>
        <p:txBody>
          <a:bodyPr anchor="b"/>
          <a:lstStyle>
            <a:lvl1pPr>
              <a:defRPr sz="2000">
                <a:solidFill>
                  <a:schemeClr val="bg2"/>
                </a:solidFill>
              </a:defRPr>
            </a:lvl1pPr>
          </a:lstStyle>
          <a:p>
            <a:r>
              <a:rPr lang="en-US" smtClean="0"/>
              <a:t>Click to edit Master title style</a:t>
            </a:r>
            <a:endParaRPr lang="en-US" dirty="0"/>
          </a:p>
        </p:txBody>
      </p:sp>
      <p:sp>
        <p:nvSpPr>
          <p:cNvPr id="3075" name="Rectangle 1027"/>
          <p:cNvSpPr>
            <a:spLocks noGrp="1" noChangeArrowheads="1"/>
          </p:cNvSpPr>
          <p:nvPr>
            <p:ph type="subTitle" sz="quarter" idx="1"/>
          </p:nvPr>
        </p:nvSpPr>
        <p:spPr>
          <a:xfrm>
            <a:off x="1727200" y="3048000"/>
            <a:ext cx="9753600" cy="1752600"/>
          </a:xfrm>
        </p:spPr>
        <p:txBody>
          <a:bodyPr/>
          <a:lstStyle>
            <a:lvl1pPr marL="0" indent="0">
              <a:buFontTx/>
              <a:buNone/>
              <a:defRPr sz="3000" b="1" i="0" baseline="0">
                <a:latin typeface="Arial"/>
                <a:cs typeface="Arial"/>
              </a:defRPr>
            </a:lvl1pPr>
          </a:lstStyle>
          <a:p>
            <a:r>
              <a:rPr lang="en-US" smtClean="0"/>
              <a:t>Click to edit Master subtitle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1320800" y="1981200"/>
            <a:ext cx="5029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6553200" y="1981200"/>
            <a:ext cx="5029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609602" y="15240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4106358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7000" y="838200"/>
            <a:ext cx="256540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1320800" y="838200"/>
            <a:ext cx="74930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nb-NO"/>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3223784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4003099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nb-NO"/>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202561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3771813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393272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b-NO"/>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1095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b-NO"/>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3876294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b-NO"/>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D0A27-4C01-42AB-B64D-CC3004506035}" type="slidenum">
              <a:rPr lang="nb-NO" smtClean="0"/>
              <a:t>‹#›</a:t>
            </a:fld>
            <a:endParaRPr lang="nb-NO"/>
          </a:p>
        </p:txBody>
      </p:sp>
    </p:spTree>
    <p:extLst>
      <p:ext uri="{BB962C8B-B14F-4D97-AF65-F5344CB8AC3E}">
        <p14:creationId xmlns:p14="http://schemas.microsoft.com/office/powerpoint/2010/main" val="624345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320800" y="838200"/>
            <a:ext cx="10261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8"/>
          <p:cNvSpPr>
            <a:spLocks noGrp="1" noChangeArrowheads="1"/>
          </p:cNvSpPr>
          <p:nvPr>
            <p:ph type="body" idx="1"/>
          </p:nvPr>
        </p:nvSpPr>
        <p:spPr bwMode="auto">
          <a:xfrm>
            <a:off x="1320800" y="1981200"/>
            <a:ext cx="10261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pPr eaLnBrk="0" fontAlgn="base" hangingPunct="0">
              <a:spcBef>
                <a:spcPct val="0"/>
              </a:spcBef>
              <a:spcAft>
                <a:spcPct val="0"/>
              </a:spcAft>
              <a:defRPr/>
            </a:pPr>
            <a:endParaRPr lang="nb-NO">
              <a:solidFill>
                <a:srgbClr val="000000">
                  <a:tint val="75000"/>
                </a:srgbClr>
              </a:solidFill>
              <a:latin typeface="Arial" charset="0"/>
              <a:ea typeface="ヒラギノ角ゴ Pro W3" charset="-128"/>
              <a:cs typeface="ヒラギノ角ゴ Pro W3" charset="-128"/>
            </a:endParaRPr>
          </a:p>
        </p:txBody>
      </p:sp>
      <p:sp>
        <p:nvSpPr>
          <p:cNvPr id="9" name="Slide Number Placeholder 8"/>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800">
                <a:solidFill>
                  <a:schemeClr val="tx1">
                    <a:tint val="75000"/>
                  </a:schemeClr>
                </a:solidFill>
              </a:defRPr>
            </a:lvl1pPr>
          </a:lstStyle>
          <a:p>
            <a:pPr eaLnBrk="0" fontAlgn="base" hangingPunct="0">
              <a:spcBef>
                <a:spcPct val="0"/>
              </a:spcBef>
              <a:spcAft>
                <a:spcPct val="0"/>
              </a:spcAft>
              <a:defRPr/>
            </a:pPr>
            <a:fld id="{48BA70D8-7E08-8944-871A-C534CCC04867}" type="slidenum">
              <a:rPr lang="nb-NO">
                <a:solidFill>
                  <a:srgbClr val="000000">
                    <a:tint val="75000"/>
                  </a:srgbClr>
                </a:solidFill>
                <a:latin typeface="Arial" charset="0"/>
                <a:ea typeface="ヒラギノ角ゴ Pro W3" charset="-128"/>
                <a:cs typeface="ヒラギノ角ゴ Pro W3" charset="-128"/>
              </a:rPr>
              <a:pPr eaLnBrk="0" fontAlgn="base" hangingPunct="0">
                <a:spcBef>
                  <a:spcPct val="0"/>
                </a:spcBef>
                <a:spcAft>
                  <a:spcPct val="0"/>
                </a:spcAft>
                <a:defRPr/>
              </a:pPr>
              <a:t>‹#›</a:t>
            </a:fld>
            <a:endParaRPr lang="nb-NO" dirty="0">
              <a:solidFill>
                <a:srgbClr val="000000">
                  <a:tint val="75000"/>
                </a:srgbClr>
              </a:solidFill>
              <a:latin typeface="Arial" charset="0"/>
              <a:ea typeface="ヒラギノ角ゴ Pro W3" charset="-128"/>
              <a:cs typeface="ヒラギノ角ゴ Pro W3" charset="-128"/>
            </a:endParaRPr>
          </a:p>
        </p:txBody>
      </p:sp>
      <p:sp>
        <p:nvSpPr>
          <p:cNvPr id="10" name="Date Placeholder 9"/>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800">
                <a:solidFill>
                  <a:schemeClr val="tx1">
                    <a:tint val="75000"/>
                  </a:schemeClr>
                </a:solidFill>
              </a:defRPr>
            </a:lvl1pPr>
          </a:lstStyle>
          <a:p>
            <a:pPr eaLnBrk="0" fontAlgn="base" hangingPunct="0">
              <a:spcBef>
                <a:spcPct val="0"/>
              </a:spcBef>
              <a:spcAft>
                <a:spcPct val="0"/>
              </a:spcAft>
              <a:defRPr/>
            </a:pPr>
            <a:endParaRPr lang="nb-NO" dirty="0">
              <a:solidFill>
                <a:srgbClr val="000000">
                  <a:tint val="75000"/>
                </a:srgbClr>
              </a:solidFill>
              <a:latin typeface="Arial" charset="0"/>
              <a:ea typeface="ヒラギノ角ゴ Pro W3" charset="-128"/>
              <a:cs typeface="ヒラギノ角ゴ Pro W3" charset="-128"/>
            </a:endParaRPr>
          </a:p>
        </p:txBody>
      </p:sp>
      <p:pic>
        <p:nvPicPr>
          <p:cNvPr id="1031" name="Picture 10" descr="JUS_IFP_A.png"/>
          <p:cNvPicPr>
            <a:picLocks noChangeAspect="1"/>
          </p:cNvPicPr>
          <p:nvPr/>
        </p:nvPicPr>
        <p:blipFill>
          <a:blip r:embed="rId13"/>
          <a:srcRect/>
          <a:stretch>
            <a:fillRect/>
          </a:stretch>
        </p:blipFill>
        <p:spPr bwMode="auto">
          <a:xfrm>
            <a:off x="406401" y="228600"/>
            <a:ext cx="3132667" cy="342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lovdata.no/pro/#reference/avgjorelse/rt-1900-147"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lovdata.no/pro/#reference/avgjorelse/rt-1953-1360" TargetMode="External"/><Relationship Id="rId4" Type="http://schemas.openxmlformats.org/officeDocument/2006/relationships/hyperlink" Target="https://lovdata.no/pro/#reference/avgjorelse/rt-1903-417"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hyperlink" Target="https://lovdata.no/pro/#reference/avgjorelse/rt-1900-147" TargetMode="External"/><Relationship Id="rId7" Type="http://schemas.openxmlformats.org/officeDocument/2006/relationships/slide" Target="slide19.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lovdata.no/pro/#reference/avgjorelse/rt-1995-904" TargetMode="External"/><Relationship Id="rId5" Type="http://schemas.openxmlformats.org/officeDocument/2006/relationships/hyperlink" Target="https://lovdata.no/pro/#reference/avgjorelse/rt-1953-1360" TargetMode="External"/><Relationship Id="rId4" Type="http://schemas.openxmlformats.org/officeDocument/2006/relationships/hyperlink" Target="https://lovdata.no/pro/#reference/avgjorelse/rt-1903-417" TargetMode="External"/><Relationship Id="rId9" Type="http://schemas.openxmlformats.org/officeDocument/2006/relationships/slide" Target="slide21.xml"/></Relationships>
</file>

<file path=ppt/slides/_rels/slide19.xml.rels><?xml version="1.0" encoding="UTF-8" standalone="yes"?>
<Relationships xmlns="http://schemas.openxmlformats.org/package/2006/relationships"><Relationship Id="rId3" Type="http://schemas.openxmlformats.org/officeDocument/2006/relationships/hyperlink" Target="https://lovdata.no/pro/#reference/avgjorelse/rt-1953-1360"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lovdata.no/pro/#reference/avgjorelse/rt-1900-147"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hyperlink" Target="https://lovdata.no/pro/#reference/avgjorelse/rt-1953-1360" TargetMode="External"/><Relationship Id="rId4" Type="http://schemas.openxmlformats.org/officeDocument/2006/relationships/hyperlink" Target="https://lovdata.no/pro/#reference/avgjorelse/rt-1903-417"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lovdata.no/pro/#reference/avgjorelse/rt-2004-883"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hyperlink" Target="https://lovdata.no/pro/#reference/avgjorelse/rt-2002-145" TargetMode="External"/><Relationship Id="rId4" Type="http://schemas.openxmlformats.org/officeDocument/2006/relationships/hyperlink" Target="https://lovdata.no/pro/#reference/avgjorelse/rt-1995-904"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lovdata.no/pro/#reference/forarbeid/otprp-1-196465/s93" TargetMode="External"/><Relationship Id="rId3" Type="http://schemas.openxmlformats.org/officeDocument/2006/relationships/hyperlink" Target="https://lovdata.no/pro/#reference/lov/1985-06-14-77/%C2%A731" TargetMode="External"/><Relationship Id="rId7" Type="http://schemas.openxmlformats.org/officeDocument/2006/relationships/hyperlink" Target="https://lovdata.no/pro/#reference/lov/1968-11-29/%C2%A75"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lovdata.no/pro/#reference/lov/1959-10-23-3/%C2%A71" TargetMode="External"/><Relationship Id="rId5" Type="http://schemas.openxmlformats.org/officeDocument/2006/relationships/hyperlink" Target="https://lovdata.no/pro/#reference/lov/1959-10-23-3/%C2%A72" TargetMode="External"/><Relationship Id="rId4" Type="http://schemas.openxmlformats.org/officeDocument/2006/relationships/hyperlink" Target="https://lovdata.no/pro/#reference/lov/1985-06-14-77/%C2%A734" TargetMode="External"/><Relationship Id="rId9" Type="http://schemas.openxmlformats.org/officeDocument/2006/relationships/hyperlink" Target="https://lovdata.no/pro/#reference/avgjorelse/rt-1953-1360"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lovdata.no/pro/#reference/avgjorelse/rt-2004-883"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lovdata.no/pro/#reference/lov/1957-06-28-16/%C2%A713"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5634334"/>
            <a:ext cx="12192000" cy="685800"/>
          </a:xfrm>
        </p:spPr>
        <p:txBody>
          <a:bodyPr/>
          <a:lstStyle/>
          <a:p>
            <a:pPr algn="ctr"/>
            <a:r>
              <a:rPr lang="nb-NO" altLang="en-US" b="0" dirty="0" smtClean="0">
                <a:solidFill>
                  <a:srgbClr val="606060"/>
                </a:solidFill>
                <a:latin typeface="American Typewriter"/>
                <a:cs typeface="American Typewriter"/>
              </a:rPr>
              <a:t>Professor Ole-Andreas Rognstad</a:t>
            </a:r>
            <a:br>
              <a:rPr lang="nb-NO" altLang="en-US" b="0" dirty="0" smtClean="0">
                <a:solidFill>
                  <a:srgbClr val="606060"/>
                </a:solidFill>
                <a:latin typeface="American Typewriter"/>
                <a:cs typeface="American Typewriter"/>
              </a:rPr>
            </a:br>
            <a:r>
              <a:rPr lang="nb-NO" altLang="en-US" b="0" dirty="0" smtClean="0">
                <a:solidFill>
                  <a:srgbClr val="606060"/>
                </a:solidFill>
                <a:latin typeface="American Typewriter"/>
                <a:cs typeface="American Typewriter"/>
              </a:rPr>
              <a:t>Professor</a:t>
            </a:r>
            <a:r>
              <a:rPr lang="nb-NO" altLang="en-US" b="0" dirty="0" smtClean="0">
                <a:solidFill>
                  <a:srgbClr val="606060"/>
                </a:solidFill>
                <a:latin typeface="American Typewriter"/>
                <a:cs typeface="American Typewriter"/>
              </a:rPr>
              <a:t> </a:t>
            </a:r>
            <a:r>
              <a:rPr lang="nb-NO" altLang="en-US" b="0" dirty="0" smtClean="0">
                <a:solidFill>
                  <a:srgbClr val="606060"/>
                </a:solidFill>
                <a:latin typeface="American Typewriter"/>
                <a:cs typeface="American Typewriter"/>
              </a:rPr>
              <a:t>Birgitte Hagland</a:t>
            </a:r>
            <a:r>
              <a:rPr lang="nb-NO" altLang="en-US" dirty="0" smtClean="0">
                <a:latin typeface="American Typewriter"/>
                <a:cs typeface="American Typewriter"/>
              </a:rPr>
              <a:t/>
            </a:r>
            <a:br>
              <a:rPr lang="nb-NO" altLang="en-US" dirty="0" smtClean="0">
                <a:latin typeface="American Typewriter"/>
                <a:cs typeface="American Typewriter"/>
              </a:rPr>
            </a:br>
            <a:endParaRPr lang="en-US" altLang="en-US" dirty="0">
              <a:latin typeface="American Typewriter"/>
              <a:cs typeface="American Typewriter"/>
            </a:endParaRPr>
          </a:p>
        </p:txBody>
      </p:sp>
      <p:sp>
        <p:nvSpPr>
          <p:cNvPr id="3075" name="Rectangle 3"/>
          <p:cNvSpPr>
            <a:spLocks noGrp="1" noChangeArrowheads="1"/>
          </p:cNvSpPr>
          <p:nvPr>
            <p:ph type="subTitle" idx="1"/>
          </p:nvPr>
        </p:nvSpPr>
        <p:spPr>
          <a:xfrm>
            <a:off x="-93685" y="3065480"/>
            <a:ext cx="12192000" cy="1752600"/>
          </a:xfrm>
        </p:spPr>
        <p:txBody>
          <a:bodyPr/>
          <a:lstStyle/>
          <a:p>
            <a:pPr algn="ctr"/>
            <a:r>
              <a:rPr lang="en-US" sz="3200" b="0" dirty="0">
                <a:latin typeface="American Typewriter"/>
                <a:cs typeface="American Typewriter"/>
              </a:rPr>
              <a:t>JUS </a:t>
            </a:r>
            <a:r>
              <a:rPr lang="en-US" sz="3200" b="0" dirty="0" smtClean="0">
                <a:latin typeface="American Typewriter"/>
                <a:cs typeface="American Typewriter"/>
              </a:rPr>
              <a:t>1211 </a:t>
            </a:r>
            <a:r>
              <a:rPr lang="en-US" sz="3200" b="0" dirty="0" err="1" smtClean="0">
                <a:latin typeface="American Typewriter"/>
                <a:cs typeface="American Typewriter"/>
              </a:rPr>
              <a:t>Juridisk</a:t>
            </a:r>
            <a:r>
              <a:rPr lang="en-US" sz="3200" b="0" dirty="0" smtClean="0">
                <a:latin typeface="American Typewriter"/>
                <a:cs typeface="American Typewriter"/>
              </a:rPr>
              <a:t> </a:t>
            </a:r>
            <a:r>
              <a:rPr lang="en-US" sz="3200" b="0" dirty="0" err="1" smtClean="0">
                <a:latin typeface="American Typewriter"/>
                <a:cs typeface="American Typewriter"/>
              </a:rPr>
              <a:t>metodelære</a:t>
            </a:r>
            <a:r>
              <a:rPr lang="en-US" sz="3200" b="0" dirty="0" smtClean="0">
                <a:latin typeface="American Typewriter"/>
                <a:cs typeface="American Typewriter"/>
              </a:rPr>
              <a:t> </a:t>
            </a:r>
            <a:r>
              <a:rPr lang="en-US" sz="3200" b="0" dirty="0">
                <a:latin typeface="American Typewriter"/>
                <a:cs typeface="American Typewriter"/>
              </a:rPr>
              <a:t/>
            </a:r>
            <a:br>
              <a:rPr lang="en-US" sz="3200" b="0" dirty="0">
                <a:latin typeface="American Typewriter"/>
                <a:cs typeface="American Typewriter"/>
              </a:rPr>
            </a:br>
            <a:r>
              <a:rPr lang="en-US" sz="3200" b="0" dirty="0" err="1" smtClean="0">
                <a:latin typeface="American Typewriter"/>
                <a:cs typeface="American Typewriter"/>
              </a:rPr>
              <a:t>Bolk</a:t>
            </a:r>
            <a:r>
              <a:rPr lang="en-US" sz="3200" b="0" dirty="0" smtClean="0">
                <a:latin typeface="American Typewriter"/>
                <a:cs typeface="American Typewriter"/>
              </a:rPr>
              <a:t> </a:t>
            </a:r>
            <a:r>
              <a:rPr lang="en-US" sz="3200" b="0" dirty="0" smtClean="0">
                <a:latin typeface="American Typewriter"/>
                <a:cs typeface="American Typewriter"/>
              </a:rPr>
              <a:t>III – </a:t>
            </a:r>
            <a:r>
              <a:rPr lang="en-US" sz="3200" b="0" dirty="0" err="1" smtClean="0">
                <a:latin typeface="American Typewriter"/>
                <a:cs typeface="American Typewriter"/>
              </a:rPr>
              <a:t>Domsanalyse</a:t>
            </a:r>
            <a:r>
              <a:rPr lang="en-US" sz="3200" b="0" dirty="0" smtClean="0">
                <a:latin typeface="American Typewriter"/>
                <a:cs typeface="American Typewriter"/>
              </a:rPr>
              <a:t> – </a:t>
            </a:r>
            <a:r>
              <a:rPr lang="en-US" sz="3200" b="0" smtClean="0">
                <a:latin typeface="American Typewriter"/>
                <a:cs typeface="American Typewriter"/>
              </a:rPr>
              <a:t>Dag </a:t>
            </a:r>
            <a:r>
              <a:rPr lang="en-US" sz="3200" b="0" smtClean="0">
                <a:latin typeface="American Typewriter"/>
                <a:cs typeface="American Typewriter"/>
              </a:rPr>
              <a:t>3, del I</a:t>
            </a:r>
            <a:endParaRPr lang="en-US" sz="3200" b="0" dirty="0" smtClean="0">
              <a:latin typeface="American Typewriter"/>
              <a:cs typeface="American Typewriter"/>
            </a:endParaRPr>
          </a:p>
          <a:p>
            <a:pPr algn="ctr"/>
            <a:endParaRPr lang="en-US" altLang="en-US" sz="2800" b="0" dirty="0" smtClean="0">
              <a:latin typeface="American Typewriter"/>
              <a:cs typeface="American Typewriter"/>
            </a:endParaRPr>
          </a:p>
        </p:txBody>
      </p:sp>
    </p:spTree>
    <p:extLst>
      <p:ext uri="{BB962C8B-B14F-4D97-AF65-F5344CB8AC3E}">
        <p14:creationId xmlns:p14="http://schemas.microsoft.com/office/powerpoint/2010/main" val="98714553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443" y="2128433"/>
            <a:ext cx="11612506" cy="3838414"/>
          </a:xfrm>
        </p:spPr>
        <p:txBody>
          <a:bodyPr/>
          <a:lstStyle/>
          <a:p>
            <a:pPr marL="514350" indent="-514350">
              <a:buFont typeface="+mj-lt"/>
              <a:buAutoNum type="arabicPeriod" startAt="3"/>
            </a:pPr>
            <a:r>
              <a:rPr lang="en-US" b="1" dirty="0" err="1" smtClean="0"/>
              <a:t>Hva</a:t>
            </a:r>
            <a:r>
              <a:rPr lang="en-US" b="1" dirty="0" smtClean="0"/>
              <a:t> </a:t>
            </a:r>
            <a:r>
              <a:rPr lang="en-US" b="1" dirty="0" err="1" smtClean="0"/>
              <a:t>er</a:t>
            </a:r>
            <a:r>
              <a:rPr lang="en-US" b="1" dirty="0" smtClean="0"/>
              <a:t> </a:t>
            </a:r>
            <a:r>
              <a:rPr lang="en-US" b="1" dirty="0" err="1" smtClean="0"/>
              <a:t>regelen</a:t>
            </a:r>
            <a:r>
              <a:rPr lang="en-US" b="1" dirty="0" smtClean="0"/>
              <a:t> </a:t>
            </a:r>
            <a:r>
              <a:rPr lang="en-US" b="1" dirty="0" err="1" smtClean="0"/>
              <a:t>etter</a:t>
            </a:r>
            <a:r>
              <a:rPr lang="en-US" b="1" dirty="0" smtClean="0"/>
              <a:t> </a:t>
            </a:r>
            <a:r>
              <a:rPr lang="en-US" b="1" dirty="0" err="1" smtClean="0"/>
              <a:t>dommen</a:t>
            </a:r>
            <a:r>
              <a:rPr lang="en-US" b="1" dirty="0" smtClean="0"/>
              <a:t> </a:t>
            </a:r>
            <a:r>
              <a:rPr lang="en-US" b="1" dirty="0" err="1" smtClean="0"/>
              <a:t>i</a:t>
            </a:r>
            <a:r>
              <a:rPr lang="en-US" b="1" dirty="0" smtClean="0"/>
              <a:t> Rt. 2008 s. 362 (Ivar </a:t>
            </a:r>
            <a:r>
              <a:rPr lang="en-US" b="1" dirty="0" err="1" smtClean="0"/>
              <a:t>Aasen</a:t>
            </a:r>
            <a:r>
              <a:rPr lang="en-US" b="1" dirty="0" smtClean="0"/>
              <a:t>)?</a:t>
            </a:r>
          </a:p>
          <a:p>
            <a:pPr marL="0" indent="0">
              <a:buNone/>
            </a:pPr>
            <a:r>
              <a:rPr lang="nb-NO" sz="2400" dirty="0" smtClean="0"/>
              <a:t>«Jeg </a:t>
            </a:r>
            <a:r>
              <a:rPr lang="nb-NO" sz="2400" dirty="0"/>
              <a:t>finner ... at den helt generelle setningen i </a:t>
            </a:r>
            <a:r>
              <a:rPr lang="nb-NO" sz="2400" dirty="0" smtClean="0"/>
              <a:t>Gjensidigedommen </a:t>
            </a:r>
            <a:r>
              <a:rPr lang="nb-NO" sz="2400" dirty="0"/>
              <a:t>om at negative servitutter faller bort i den </a:t>
            </a:r>
            <a:r>
              <a:rPr lang="nb-NO" sz="2400" dirty="0" smtClean="0"/>
              <a:t>utstrekning </a:t>
            </a:r>
            <a:r>
              <a:rPr lang="nb-NO" sz="2400" dirty="0"/>
              <a:t>de strider mot bestemmelser i </a:t>
            </a:r>
            <a:r>
              <a:rPr lang="nb-NO" sz="2400" dirty="0" smtClean="0"/>
              <a:t>reguleringsplaner</a:t>
            </a:r>
            <a:r>
              <a:rPr lang="nb-NO" sz="2400" dirty="0"/>
              <a:t>, </a:t>
            </a:r>
            <a:r>
              <a:rPr lang="nb-NO" sz="2400" dirty="0" smtClean="0"/>
              <a:t>ikke </a:t>
            </a:r>
            <a:r>
              <a:rPr lang="nb-NO" sz="2400" dirty="0"/>
              <a:t>kan opprettholdes. På den annen side kan det ikke være </a:t>
            </a:r>
            <a:r>
              <a:rPr lang="nb-NO" sz="2400" dirty="0" smtClean="0"/>
              <a:t>tvilsomt </a:t>
            </a:r>
            <a:r>
              <a:rPr lang="nb-NO" sz="2400" dirty="0"/>
              <a:t>at reguleringsplaner kan medføre at servitutter faller </a:t>
            </a:r>
            <a:r>
              <a:rPr lang="nb-NO" sz="2400" dirty="0" smtClean="0"/>
              <a:t>bort</a:t>
            </a:r>
            <a:r>
              <a:rPr lang="nb-NO" sz="2400" dirty="0"/>
              <a:t>. De klareste tilfeller er det gitt eksempler på i </a:t>
            </a:r>
            <a:r>
              <a:rPr lang="nb-NO" sz="2400" dirty="0" err="1" smtClean="0"/>
              <a:t>Borteliddommen</a:t>
            </a:r>
            <a:r>
              <a:rPr lang="nb-NO" sz="2400" dirty="0"/>
              <a:t>, nemlig hvor det er direkte strid mellom </a:t>
            </a:r>
            <a:r>
              <a:rPr lang="nb-NO" sz="2400" dirty="0" smtClean="0"/>
              <a:t>formålene </a:t>
            </a:r>
            <a:r>
              <a:rPr lang="nb-NO" sz="2400" dirty="0"/>
              <a:t>i servitutt og reguleringsbestemmelse, og hvor </a:t>
            </a:r>
            <a:r>
              <a:rPr lang="nb-NO" sz="2400" dirty="0" smtClean="0"/>
              <a:t>etterlevelse </a:t>
            </a:r>
            <a:r>
              <a:rPr lang="nb-NO" sz="2400" dirty="0"/>
              <a:t>av servitutten på annen måte vil føre til meningsløs </a:t>
            </a:r>
            <a:r>
              <a:rPr lang="nb-NO" sz="2400" dirty="0" smtClean="0"/>
              <a:t>ikke-bruk </a:t>
            </a:r>
            <a:r>
              <a:rPr lang="nb-NO" sz="2400" dirty="0"/>
              <a:t>eller utilsiktede følger. Utover dette er det vanskelig å </a:t>
            </a:r>
            <a:r>
              <a:rPr lang="nb-NO" sz="2400" dirty="0" smtClean="0"/>
              <a:t>stille </a:t>
            </a:r>
            <a:r>
              <a:rPr lang="nb-NO" sz="2400" dirty="0"/>
              <a:t>opp noen mer presise </a:t>
            </a:r>
            <a:r>
              <a:rPr lang="nb-NO" sz="2400" dirty="0" smtClean="0"/>
              <a:t>retningslinjer» (a. 83)</a:t>
            </a:r>
            <a:endParaRPr lang="nb-NO" sz="2400" dirty="0"/>
          </a:p>
          <a:p>
            <a:pPr marL="0" indent="0">
              <a:buNone/>
            </a:pPr>
            <a:r>
              <a:rPr lang="en-US" sz="2400" dirty="0" smtClean="0"/>
              <a:t> </a:t>
            </a:r>
            <a:endParaRPr lang="nb-NO" sz="2400" dirty="0"/>
          </a:p>
        </p:txBody>
      </p:sp>
      <p:sp>
        <p:nvSpPr>
          <p:cNvPr id="2" name="Title 1"/>
          <p:cNvSpPr>
            <a:spLocks noGrp="1"/>
          </p:cNvSpPr>
          <p:nvPr>
            <p:ph type="title"/>
          </p:nvPr>
        </p:nvSpPr>
        <p:spPr/>
        <p:txBody>
          <a:bodyPr/>
          <a:lstStyle/>
          <a:p>
            <a:endParaRPr lang="nb-NO"/>
          </a:p>
        </p:txBody>
      </p:sp>
      <p:sp>
        <p:nvSpPr>
          <p:cNvPr id="5" name="Title 1"/>
          <p:cNvSpPr txBox="1">
            <a:spLocks/>
          </p:cNvSpPr>
          <p:nvPr/>
        </p:nvSpPr>
        <p:spPr bwMode="auto">
          <a:xfrm>
            <a:off x="0" y="656624"/>
            <a:ext cx="12192000" cy="1325563"/>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smtClean="0">
                <a:solidFill>
                  <a:srgbClr val="FFFFFF"/>
                </a:solidFill>
                <a:latin typeface="+mn-lt"/>
              </a:rPr>
              <a:t>Innledende betraktninger</a:t>
            </a:r>
            <a:endParaRPr lang="nb-NO" sz="3600" b="0" kern="0" dirty="0">
              <a:solidFill>
                <a:srgbClr val="FFFFFF"/>
              </a:solidFill>
              <a:latin typeface="+mn-lt"/>
            </a:endParaRPr>
          </a:p>
        </p:txBody>
      </p:sp>
    </p:spTree>
    <p:extLst>
      <p:ext uri="{BB962C8B-B14F-4D97-AF65-F5344CB8AC3E}">
        <p14:creationId xmlns:p14="http://schemas.microsoft.com/office/powerpoint/2010/main" val="847966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053" y="1853847"/>
            <a:ext cx="10515600" cy="1325563"/>
          </a:xfrm>
        </p:spPr>
        <p:txBody>
          <a:bodyPr/>
          <a:lstStyle/>
          <a:p>
            <a:r>
              <a:rPr lang="nb-NO" dirty="0">
                <a:solidFill>
                  <a:srgbClr val="00CC66"/>
                </a:solidFill>
              </a:rPr>
              <a:t>M</a:t>
            </a:r>
            <a:r>
              <a:rPr lang="nb-NO" dirty="0" smtClean="0">
                <a:solidFill>
                  <a:srgbClr val="00CC66"/>
                </a:solidFill>
              </a:rPr>
              <a:t>etodespørsmål</a:t>
            </a:r>
            <a:endParaRPr lang="nb-NO" dirty="0">
              <a:solidFill>
                <a:srgbClr val="00CC66"/>
              </a:solidFill>
            </a:endParaRPr>
          </a:p>
        </p:txBody>
      </p:sp>
      <p:sp>
        <p:nvSpPr>
          <p:cNvPr id="3" name="Content Placeholder 2"/>
          <p:cNvSpPr>
            <a:spLocks noGrp="1"/>
          </p:cNvSpPr>
          <p:nvPr>
            <p:ph idx="1"/>
          </p:nvPr>
        </p:nvSpPr>
        <p:spPr>
          <a:xfrm>
            <a:off x="453053" y="3145170"/>
            <a:ext cx="11299150" cy="2661356"/>
          </a:xfrm>
        </p:spPr>
        <p:txBody>
          <a:bodyPr>
            <a:normAutofit/>
          </a:bodyPr>
          <a:lstStyle/>
          <a:p>
            <a:pPr marL="514350" lvl="0" indent="-514350" fontAlgn="base">
              <a:buFont typeface="+mj-ea"/>
              <a:buAutoNum type="circleNumDbPlain"/>
            </a:pPr>
            <a:r>
              <a:rPr lang="nb-NO" dirty="0" smtClean="0"/>
              <a:t>  Hvordan </a:t>
            </a:r>
            <a:r>
              <a:rPr lang="nb-NO" dirty="0"/>
              <a:t>viser dommene at ulovfestede rettsregler utvikles </a:t>
            </a:r>
            <a:r>
              <a:rPr lang="nb-NO" dirty="0" smtClean="0">
                <a:solidFill>
                  <a:srgbClr val="000000"/>
                </a:solidFill>
              </a:rPr>
              <a:t>i   </a:t>
            </a:r>
            <a:br>
              <a:rPr lang="nb-NO" dirty="0" smtClean="0">
                <a:solidFill>
                  <a:srgbClr val="000000"/>
                </a:solidFill>
              </a:rPr>
            </a:br>
            <a:r>
              <a:rPr lang="nb-NO" dirty="0" smtClean="0">
                <a:solidFill>
                  <a:srgbClr val="000000"/>
                </a:solidFill>
              </a:rPr>
              <a:t>  </a:t>
            </a:r>
            <a:r>
              <a:rPr lang="nb-NO" dirty="0" smtClean="0"/>
              <a:t>rettspraksis</a:t>
            </a:r>
            <a:r>
              <a:rPr lang="nb-NO" dirty="0"/>
              <a:t>? </a:t>
            </a:r>
          </a:p>
          <a:p>
            <a:pPr marL="514350" lvl="0" indent="-514350" fontAlgn="base">
              <a:buFont typeface="+mj-ea"/>
              <a:buAutoNum type="circleNumDbPlain"/>
            </a:pPr>
            <a:r>
              <a:rPr lang="nb-NO" dirty="0" smtClean="0"/>
              <a:t>  Er </a:t>
            </a:r>
            <a:r>
              <a:rPr lang="nb-NO" dirty="0"/>
              <a:t>dommene prejudikater og i så fall for hva? </a:t>
            </a:r>
          </a:p>
          <a:p>
            <a:pPr marL="742950" indent="-742950">
              <a:buFont typeface="+mj-ea"/>
              <a:buAutoNum type="circleNumDbPlain" startAt="3"/>
            </a:pPr>
            <a:r>
              <a:rPr lang="nb-NO" dirty="0"/>
              <a:t>Hvilke rettskilder bygger rettssetningen og senere modifikasjoner på?</a:t>
            </a:r>
          </a:p>
          <a:p>
            <a:pPr marL="0" lvl="0" indent="0" fontAlgn="base">
              <a:buNone/>
            </a:pPr>
            <a:endParaRPr lang="nb-NO" dirty="0"/>
          </a:p>
        </p:txBody>
      </p:sp>
      <p:sp>
        <p:nvSpPr>
          <p:cNvPr id="6" name="Title 1"/>
          <p:cNvSpPr txBox="1">
            <a:spLocks/>
          </p:cNvSpPr>
          <p:nvPr/>
        </p:nvSpPr>
        <p:spPr bwMode="auto">
          <a:xfrm>
            <a:off x="0" y="656624"/>
            <a:ext cx="12192000" cy="1325563"/>
          </a:xfrm>
          <a:prstGeom prst="rect">
            <a:avLst/>
          </a:prstGeom>
          <a:solidFill>
            <a:srgbClr val="78A88B"/>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smtClean="0">
                <a:solidFill>
                  <a:srgbClr val="FFFFFF"/>
                </a:solidFill>
                <a:latin typeface="+mn-lt"/>
              </a:rPr>
              <a:t>Videre fremstilling</a:t>
            </a:r>
            <a:endParaRPr lang="nb-NO" sz="3600" b="0" kern="0" dirty="0">
              <a:solidFill>
                <a:srgbClr val="FFFFFF"/>
              </a:solidFill>
              <a:latin typeface="+mn-lt"/>
            </a:endParaRPr>
          </a:p>
        </p:txBody>
      </p:sp>
    </p:spTree>
    <p:extLst>
      <p:ext uri="{BB962C8B-B14F-4D97-AF65-F5344CB8AC3E}">
        <p14:creationId xmlns:p14="http://schemas.microsoft.com/office/powerpoint/2010/main" val="2181472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409" y="1787919"/>
            <a:ext cx="10515600" cy="1325563"/>
          </a:xfrm>
        </p:spPr>
        <p:txBody>
          <a:bodyPr/>
          <a:lstStyle/>
          <a:p>
            <a:r>
              <a:rPr lang="nb-NO" dirty="0" smtClean="0">
                <a:solidFill>
                  <a:srgbClr val="00CC66"/>
                </a:solidFill>
              </a:rPr>
              <a:t>Metodespørsmål</a:t>
            </a:r>
            <a:endParaRPr lang="nb-NO" dirty="0">
              <a:solidFill>
                <a:srgbClr val="00CC66"/>
              </a:solidFill>
            </a:endParaRPr>
          </a:p>
        </p:txBody>
      </p:sp>
      <p:sp>
        <p:nvSpPr>
          <p:cNvPr id="3" name="Content Placeholder 2"/>
          <p:cNvSpPr>
            <a:spLocks noGrp="1"/>
          </p:cNvSpPr>
          <p:nvPr>
            <p:ph idx="1"/>
          </p:nvPr>
        </p:nvSpPr>
        <p:spPr>
          <a:xfrm>
            <a:off x="257695" y="2919213"/>
            <a:ext cx="12011889" cy="3614590"/>
          </a:xfrm>
        </p:spPr>
        <p:txBody>
          <a:bodyPr>
            <a:normAutofit/>
          </a:bodyPr>
          <a:lstStyle/>
          <a:p>
            <a:pPr marL="514350" lvl="0" indent="-514350" fontAlgn="base">
              <a:buFont typeface="+mj-ea"/>
              <a:buAutoNum type="circleNumDbPlain" startAt="4"/>
            </a:pPr>
            <a:r>
              <a:rPr lang="nb-NO" dirty="0" smtClean="0"/>
              <a:t>Hvordan slutter HR fra rettspraksis i etableringen og modifikasjonen av rettssetningen? </a:t>
            </a:r>
            <a:endParaRPr lang="nb-NO" dirty="0"/>
          </a:p>
          <a:p>
            <a:pPr marL="514350" lvl="0" indent="-514350">
              <a:buFont typeface="+mj-ea"/>
              <a:buAutoNum type="circleNumDbPlain" startAt="4"/>
            </a:pPr>
            <a:r>
              <a:rPr lang="nb-NO" dirty="0" smtClean="0"/>
              <a:t>Hvordan </a:t>
            </a:r>
            <a:r>
              <a:rPr lang="nb-NO" dirty="0"/>
              <a:t>slutter HR fra </a:t>
            </a:r>
            <a:r>
              <a:rPr lang="nb-NO" dirty="0" smtClean="0"/>
              <a:t>andre rettskilder, i tillegg til rettspraksis, ved modifikasjonen av rettssetningen </a:t>
            </a:r>
            <a:r>
              <a:rPr lang="nb-NO" dirty="0"/>
              <a:t>i </a:t>
            </a:r>
            <a:r>
              <a:rPr lang="nb-NO" dirty="0" err="1"/>
              <a:t>Rt</a:t>
            </a:r>
            <a:r>
              <a:rPr lang="nb-NO" dirty="0"/>
              <a:t>. 2008 362 (Ivar Aasen</a:t>
            </a:r>
            <a:r>
              <a:rPr lang="nb-NO" dirty="0" smtClean="0"/>
              <a:t>)? </a:t>
            </a:r>
            <a:endParaRPr lang="nb-NO" dirty="0"/>
          </a:p>
          <a:p>
            <a:pPr marL="514350" lvl="0" indent="-514350">
              <a:buFont typeface="+mj-ea"/>
              <a:buAutoNum type="circleNumDbPlain" startAt="4"/>
            </a:pPr>
            <a:r>
              <a:rPr lang="nb-NO" dirty="0" smtClean="0"/>
              <a:t>Hvordan modifiseres </a:t>
            </a:r>
            <a:r>
              <a:rPr lang="nb-NO" dirty="0"/>
              <a:t>rettssetningen </a:t>
            </a:r>
            <a:r>
              <a:rPr lang="nb-NO" dirty="0" smtClean="0"/>
              <a:t>i </a:t>
            </a:r>
            <a:r>
              <a:rPr lang="nb-NO" dirty="0" err="1" smtClean="0"/>
              <a:t>Rt</a:t>
            </a:r>
            <a:r>
              <a:rPr lang="nb-NO" dirty="0"/>
              <a:t>. 2008 362 (Ivar Aasen</a:t>
            </a:r>
            <a:r>
              <a:rPr lang="nb-NO" dirty="0" smtClean="0"/>
              <a:t>)?</a:t>
            </a:r>
          </a:p>
          <a:p>
            <a:pPr marL="514350" indent="-514350">
              <a:buFont typeface="+mj-ea"/>
              <a:buAutoNum type="circleNumDbPlain" startAt="4"/>
            </a:pPr>
            <a:r>
              <a:rPr lang="nb-NO" dirty="0" smtClean="0"/>
              <a:t>Hvordan skjer subsumsjonen i  </a:t>
            </a:r>
            <a:r>
              <a:rPr lang="nb-NO" dirty="0" err="1"/>
              <a:t>Rt</a:t>
            </a:r>
            <a:r>
              <a:rPr lang="nb-NO" dirty="0"/>
              <a:t>. 2008 362 (Ivar Aasen)?</a:t>
            </a:r>
          </a:p>
          <a:p>
            <a:pPr marL="514350" lvl="0" indent="-514350">
              <a:buFont typeface="+mj-ea"/>
              <a:buAutoNum type="circleNumDbPlain" startAt="4"/>
            </a:pPr>
            <a:endParaRPr lang="nb-NO" dirty="0"/>
          </a:p>
        </p:txBody>
      </p:sp>
      <p:sp>
        <p:nvSpPr>
          <p:cNvPr id="7" name="Title 1"/>
          <p:cNvSpPr txBox="1">
            <a:spLocks/>
          </p:cNvSpPr>
          <p:nvPr/>
        </p:nvSpPr>
        <p:spPr bwMode="auto">
          <a:xfrm>
            <a:off x="0" y="656624"/>
            <a:ext cx="12192000" cy="1325563"/>
          </a:xfrm>
          <a:prstGeom prst="rect">
            <a:avLst/>
          </a:prstGeom>
          <a:solidFill>
            <a:srgbClr val="78A88B"/>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smtClean="0">
                <a:solidFill>
                  <a:srgbClr val="FFFFFF"/>
                </a:solidFill>
                <a:latin typeface="+mn-lt"/>
              </a:rPr>
              <a:t>Videre fremstilling</a:t>
            </a:r>
            <a:endParaRPr lang="nb-NO" sz="3600" b="0" kern="0" dirty="0">
              <a:solidFill>
                <a:srgbClr val="FFFFFF"/>
              </a:solidFill>
              <a:latin typeface="+mn-lt"/>
            </a:endParaRPr>
          </a:p>
        </p:txBody>
      </p:sp>
    </p:spTree>
    <p:extLst>
      <p:ext uri="{BB962C8B-B14F-4D97-AF65-F5344CB8AC3E}">
        <p14:creationId xmlns:p14="http://schemas.microsoft.com/office/powerpoint/2010/main" val="3343056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608667"/>
            <a:ext cx="11954933" cy="5249333"/>
          </a:xfrm>
        </p:spPr>
        <p:txBody>
          <a:bodyPr>
            <a:normAutofit/>
          </a:bodyPr>
          <a:lstStyle/>
          <a:p>
            <a:r>
              <a:rPr lang="nb-NO" dirty="0" err="1"/>
              <a:t>Rt</a:t>
            </a:r>
            <a:r>
              <a:rPr lang="nb-NO" dirty="0"/>
              <a:t>. 1995 s. 904 (Gjensidige): </a:t>
            </a:r>
            <a:r>
              <a:rPr lang="nb-NO" dirty="0" smtClean="0"/>
              <a:t>Presenterer en generell rettssetning i form av et </a:t>
            </a:r>
            <a:r>
              <a:rPr lang="nb-NO" dirty="0" err="1" smtClean="0"/>
              <a:t>obiter</a:t>
            </a:r>
            <a:r>
              <a:rPr lang="nb-NO" dirty="0" smtClean="0"/>
              <a:t> dictum</a:t>
            </a:r>
          </a:p>
          <a:p>
            <a:pPr lvl="1"/>
            <a:r>
              <a:rPr lang="nb-NO" dirty="0" smtClean="0"/>
              <a:t>«</a:t>
            </a:r>
            <a:r>
              <a:rPr lang="nb-NO" dirty="0"/>
              <a:t>Etter min mening kan servituttene ikke tolkes slik at de er til hinder for oppføring av Gjensidigebygget, og hensett til utviklingen i det strøket der det ligger, må de for øvrig anses bortfalt. Bygget er videre oppført i henhold til reguleringsplan. Negative servitutter som hindrer utbygging i samsvar med slik plan, faller bort, uten at det gir grunnlag for noe erstatningskrav fra rettighetshavere i en tilsvarende stilling som ankemotpartene i denne saken. Ut fra den generelle interesse rettsspørsmålene i denne saken har, vil jeg begrunne mitt syn på samtlige grunnlag nærmere</a:t>
            </a:r>
            <a:r>
              <a:rPr lang="nb-NO" dirty="0" smtClean="0"/>
              <a:t>.</a:t>
            </a:r>
            <a:r>
              <a:rPr lang="nb-NO" dirty="0"/>
              <a:t>» (på side </a:t>
            </a:r>
            <a:r>
              <a:rPr lang="nb-NO" dirty="0" smtClean="0"/>
              <a:t>907) </a:t>
            </a:r>
          </a:p>
        </p:txBody>
      </p:sp>
      <p:sp>
        <p:nvSpPr>
          <p:cNvPr id="4" name="Title 1"/>
          <p:cNvSpPr txBox="1">
            <a:spLocks/>
          </p:cNvSpPr>
          <p:nvPr/>
        </p:nvSpPr>
        <p:spPr>
          <a:xfrm>
            <a:off x="0" y="154376"/>
            <a:ext cx="12192000" cy="1325563"/>
          </a:xfrm>
          <a:prstGeom prst="rect">
            <a:avLst/>
          </a:prstGeom>
          <a:solidFill>
            <a:srgbClr val="00CC6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ctr">
              <a:buFont typeface="+mj-ea"/>
              <a:buAutoNum type="circleNumDbPlain"/>
            </a:pPr>
            <a:r>
              <a:rPr lang="nb-NO" dirty="0" smtClean="0">
                <a:solidFill>
                  <a:schemeClr val="bg1"/>
                </a:solidFill>
              </a:rPr>
              <a:t>Hvordan viser dommene at ulovfestede rettsregler utvikles i rettspraksis?</a:t>
            </a:r>
            <a:endParaRPr lang="nb-NO" dirty="0">
              <a:solidFill>
                <a:schemeClr val="bg1"/>
              </a:solidFill>
            </a:endParaRPr>
          </a:p>
        </p:txBody>
      </p:sp>
    </p:spTree>
    <p:extLst>
      <p:ext uri="{BB962C8B-B14F-4D97-AF65-F5344CB8AC3E}">
        <p14:creationId xmlns:p14="http://schemas.microsoft.com/office/powerpoint/2010/main" val="1158306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608667"/>
            <a:ext cx="11954933" cy="5249333"/>
          </a:xfrm>
        </p:spPr>
        <p:txBody>
          <a:bodyPr>
            <a:normAutofit/>
          </a:bodyPr>
          <a:lstStyle/>
          <a:p>
            <a:r>
              <a:rPr lang="nb-NO" dirty="0" err="1" smtClean="0"/>
              <a:t>Rt</a:t>
            </a:r>
            <a:r>
              <a:rPr lang="nb-NO" dirty="0" smtClean="0"/>
              <a:t>. 2002 s. 145 (Bortelid): Modifiserer rettssetningen </a:t>
            </a:r>
          </a:p>
          <a:p>
            <a:pPr lvl="1"/>
            <a:r>
              <a:rPr lang="nb-NO" dirty="0" smtClean="0"/>
              <a:t>«bortfall av negative </a:t>
            </a:r>
            <a:r>
              <a:rPr lang="nb-NO" dirty="0" err="1" smtClean="0"/>
              <a:t>byggeservitutter</a:t>
            </a:r>
            <a:r>
              <a:rPr lang="nb-NO" dirty="0" smtClean="0"/>
              <a:t> har fått en for generell utforming og bør modereres. De passer kanskje best på </a:t>
            </a:r>
            <a:r>
              <a:rPr lang="nb-NO" dirty="0" err="1" smtClean="0"/>
              <a:t>byggeservitutter</a:t>
            </a:r>
            <a:r>
              <a:rPr lang="nb-NO" dirty="0" smtClean="0"/>
              <a:t> som har vært mer aktuelle i tidligere tider, men som nå fremstår som lite tilpasset dagens utbyggingsbehov» </a:t>
            </a:r>
            <a:r>
              <a:rPr lang="nb-NO" dirty="0"/>
              <a:t>(på side 149) </a:t>
            </a:r>
            <a:endParaRPr lang="nb-NO" dirty="0" smtClean="0"/>
          </a:p>
          <a:p>
            <a:r>
              <a:rPr lang="nb-NO" dirty="0" err="1" smtClean="0"/>
              <a:t>Rt</a:t>
            </a:r>
            <a:r>
              <a:rPr lang="nb-NO" dirty="0"/>
              <a:t>. 2008 s. 362 (Ivar Aasens </a:t>
            </a:r>
            <a:r>
              <a:rPr lang="nb-NO" dirty="0" smtClean="0"/>
              <a:t>vei): Ytterligere tilskjæring </a:t>
            </a:r>
          </a:p>
          <a:p>
            <a:pPr lvl="1"/>
            <a:r>
              <a:rPr lang="nb-NO" dirty="0" smtClean="0"/>
              <a:t>«</a:t>
            </a:r>
            <a:r>
              <a:rPr lang="nb-NO" dirty="0"/>
              <a:t>reguleringsplaner kan medføre at servitutter faller bort. De klareste tilfeller er det gitt eksempler på i </a:t>
            </a:r>
            <a:r>
              <a:rPr lang="nb-NO" dirty="0" err="1"/>
              <a:t>Borteliddommen</a:t>
            </a:r>
            <a:r>
              <a:rPr lang="nb-NO" dirty="0"/>
              <a:t>, nemlig hvor det er direkte strid mellom formålene i servitutt og reguleringsbestemmelse, og hvor etterlevelse av servitutten på annen måte vil føre til meningsløs ikke-bruk eller utilsiktede følger. Utover dette er det vanskelig å stille opp noen mer presise retningslinjer» (a. 83</a:t>
            </a:r>
            <a:r>
              <a:rPr lang="nb-NO" dirty="0" smtClean="0"/>
              <a:t>)</a:t>
            </a:r>
            <a:endParaRPr lang="nb-NO" dirty="0"/>
          </a:p>
        </p:txBody>
      </p:sp>
      <p:sp>
        <p:nvSpPr>
          <p:cNvPr id="4" name="Title 1"/>
          <p:cNvSpPr txBox="1">
            <a:spLocks/>
          </p:cNvSpPr>
          <p:nvPr/>
        </p:nvSpPr>
        <p:spPr>
          <a:xfrm>
            <a:off x="0" y="154376"/>
            <a:ext cx="12192000" cy="1325563"/>
          </a:xfrm>
          <a:prstGeom prst="rect">
            <a:avLst/>
          </a:prstGeom>
          <a:solidFill>
            <a:srgbClr val="00CC6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ctr">
              <a:buFont typeface="+mj-ea"/>
              <a:buAutoNum type="circleNumDbPlain"/>
            </a:pPr>
            <a:r>
              <a:rPr lang="nb-NO" dirty="0" smtClean="0">
                <a:solidFill>
                  <a:schemeClr val="bg1"/>
                </a:solidFill>
              </a:rPr>
              <a:t>Hvordan viser dommene at ulovfestede rettsregler utvikles i rettspraksis?</a:t>
            </a:r>
            <a:endParaRPr lang="nb-NO" dirty="0">
              <a:solidFill>
                <a:schemeClr val="bg1"/>
              </a:solidFill>
            </a:endParaRPr>
          </a:p>
        </p:txBody>
      </p:sp>
    </p:spTree>
    <p:extLst>
      <p:ext uri="{BB962C8B-B14F-4D97-AF65-F5344CB8AC3E}">
        <p14:creationId xmlns:p14="http://schemas.microsoft.com/office/powerpoint/2010/main" val="1631709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433" y="1331582"/>
            <a:ext cx="11779134" cy="5474248"/>
          </a:xfrm>
        </p:spPr>
        <p:txBody>
          <a:bodyPr>
            <a:normAutofit fontScale="85000" lnSpcReduction="20000"/>
          </a:bodyPr>
          <a:lstStyle/>
          <a:p>
            <a:r>
              <a:rPr lang="nb-NO" dirty="0" smtClean="0"/>
              <a:t>Prejudikat: mønsterdannende høyesterettsdom</a:t>
            </a:r>
            <a:br>
              <a:rPr lang="nb-NO" dirty="0" smtClean="0"/>
            </a:br>
            <a:endParaRPr lang="nb-NO" dirty="0"/>
          </a:p>
          <a:p>
            <a:r>
              <a:rPr lang="nb-NO" dirty="0" smtClean="0"/>
              <a:t>Dersom rettssetning gjentas, forsterkes prejudikatsvirkningen (sml. Vederlagsdommene). </a:t>
            </a:r>
          </a:p>
          <a:p>
            <a:pPr marL="0" indent="0">
              <a:buNone/>
            </a:pPr>
            <a:endParaRPr lang="nb-NO" sz="1400" dirty="0"/>
          </a:p>
          <a:p>
            <a:r>
              <a:rPr lang="en-US" dirty="0" err="1" smtClean="0"/>
              <a:t>Tilfellet</a:t>
            </a:r>
            <a:r>
              <a:rPr lang="en-US" dirty="0" smtClean="0"/>
              <a:t> her ? Rt</a:t>
            </a:r>
            <a:r>
              <a:rPr lang="en-US" dirty="0"/>
              <a:t>. 2008 s. 362 (Ivar </a:t>
            </a:r>
            <a:r>
              <a:rPr lang="en-US" dirty="0" err="1"/>
              <a:t>Aasen</a:t>
            </a:r>
            <a:r>
              <a:rPr lang="en-US" dirty="0" smtClean="0"/>
              <a:t>)</a:t>
            </a:r>
            <a:r>
              <a:rPr lang="nb-NO" dirty="0" smtClean="0"/>
              <a:t>:</a:t>
            </a:r>
          </a:p>
          <a:p>
            <a:pPr lvl="1"/>
            <a:r>
              <a:rPr lang="nb-NO" dirty="0" smtClean="0"/>
              <a:t>«Jeg </a:t>
            </a:r>
            <a:r>
              <a:rPr lang="nb-NO" dirty="0"/>
              <a:t>oppfatter det slik at Høyesterett i Bortelid-dommen klart modifiserer uttalelsene i Gjensidige-dommen. Videre konstaterer jeg at uttalelsene i Bortelid-dommen er helt generelle; de retter seg ikke bare mot situasjonen hvor det gjelder festekontrakter av nyere </a:t>
            </a:r>
            <a:r>
              <a:rPr lang="nb-NO" dirty="0" smtClean="0"/>
              <a:t>dato.» (a. 80)</a:t>
            </a:r>
          </a:p>
          <a:p>
            <a:pPr lvl="1"/>
            <a:r>
              <a:rPr lang="nb-NO" sz="2600" dirty="0" smtClean="0"/>
              <a:t>Tilskjæring av prejudikatet: «Jeg </a:t>
            </a:r>
            <a:r>
              <a:rPr lang="nb-NO" sz="2600" dirty="0"/>
              <a:t>finner ... at den helt generelle setningen i Gjensidigedommen om at negative servitutter faller bort i den utstrekning de strider mot bestemmelser i reguleringsplaner, ikke kan opprettholdes.</a:t>
            </a:r>
            <a:r>
              <a:rPr lang="nb-NO" sz="2600" dirty="0" smtClean="0"/>
              <a:t>.» </a:t>
            </a:r>
            <a:r>
              <a:rPr lang="nb-NO" sz="2600" dirty="0"/>
              <a:t>(a. 83</a:t>
            </a:r>
            <a:r>
              <a:rPr lang="nb-NO" sz="2600" dirty="0" smtClean="0"/>
              <a:t>)</a:t>
            </a:r>
          </a:p>
          <a:p>
            <a:pPr lvl="1"/>
            <a:r>
              <a:rPr lang="nb-NO" sz="2600" dirty="0" smtClean="0"/>
              <a:t>Prejudikat: «reguleringsplaner </a:t>
            </a:r>
            <a:r>
              <a:rPr lang="nb-NO" sz="2600" dirty="0"/>
              <a:t>kan medføre at servitutter faller bort. De klareste tilfeller er det gitt eksempler på i </a:t>
            </a:r>
            <a:r>
              <a:rPr lang="nb-NO" sz="2600" dirty="0" err="1"/>
              <a:t>Borteliddommen</a:t>
            </a:r>
            <a:r>
              <a:rPr lang="nb-NO" sz="2600" dirty="0"/>
              <a:t>, nemlig hvor det er direkte strid mellom formålene i servitutt og reguleringsbestemmelse, og hvor etterlevelse av servitutten på annen måte vil føre til meningsløs ikke-bruk eller utilsiktede følger. Utover dette er det vanskelig å stille opp noen mer presise retningslinjer» (a. 83)</a:t>
            </a:r>
          </a:p>
          <a:p>
            <a:pPr lvl="1"/>
            <a:endParaRPr lang="nb-NO" sz="2000" b="1" dirty="0" smtClean="0"/>
          </a:p>
          <a:p>
            <a:pPr marL="0" indent="0">
              <a:buNone/>
            </a:pPr>
            <a:endParaRPr lang="nb-NO" sz="2400" dirty="0"/>
          </a:p>
          <a:p>
            <a:pPr lvl="1"/>
            <a:endParaRPr lang="nb-NO" dirty="0"/>
          </a:p>
        </p:txBody>
      </p:sp>
      <p:sp>
        <p:nvSpPr>
          <p:cNvPr id="4" name="Title 1"/>
          <p:cNvSpPr txBox="1">
            <a:spLocks/>
          </p:cNvSpPr>
          <p:nvPr/>
        </p:nvSpPr>
        <p:spPr>
          <a:xfrm>
            <a:off x="-107191" y="-485285"/>
            <a:ext cx="12192000" cy="1325563"/>
          </a:xfrm>
          <a:prstGeom prst="rect">
            <a:avLst/>
          </a:prstGeom>
          <a:solidFill>
            <a:srgbClr val="00CC6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ctr">
              <a:buFont typeface="+mj-ea"/>
              <a:buAutoNum type="circleNumDbPlain" startAt="2"/>
            </a:pPr>
            <a:r>
              <a:rPr lang="nb-NO" dirty="0" smtClean="0">
                <a:solidFill>
                  <a:schemeClr val="bg1"/>
                </a:solidFill>
              </a:rPr>
              <a:t>Er dommene prejudikater og i så fall for hva?</a:t>
            </a:r>
            <a:endParaRPr lang="nb-NO" dirty="0">
              <a:solidFill>
                <a:schemeClr val="bg1"/>
              </a:solidFill>
            </a:endParaRPr>
          </a:p>
        </p:txBody>
      </p:sp>
      <p:sp>
        <p:nvSpPr>
          <p:cNvPr id="5" name="TextBox 4"/>
          <p:cNvSpPr txBox="1"/>
          <p:nvPr/>
        </p:nvSpPr>
        <p:spPr>
          <a:xfrm>
            <a:off x="1014152" y="6245237"/>
            <a:ext cx="7664335" cy="523220"/>
          </a:xfrm>
          <a:prstGeom prst="rect">
            <a:avLst/>
          </a:prstGeom>
          <a:noFill/>
        </p:spPr>
        <p:txBody>
          <a:bodyPr wrap="square" rtlCol="0">
            <a:spAutoFit/>
          </a:bodyPr>
          <a:lstStyle/>
          <a:p>
            <a:r>
              <a:rPr lang="nb-NO" sz="2800" b="1" dirty="0" smtClean="0">
                <a:solidFill>
                  <a:srgbClr val="00CC66"/>
                </a:solidFill>
              </a:rPr>
              <a:t>MODIFIKASJON AV PREJUDIKATET</a:t>
            </a:r>
            <a:endParaRPr lang="nb-NO" sz="2800" b="1" dirty="0">
              <a:solidFill>
                <a:srgbClr val="00CC66"/>
              </a:solidFill>
            </a:endParaRPr>
          </a:p>
        </p:txBody>
      </p:sp>
      <p:sp>
        <p:nvSpPr>
          <p:cNvPr id="6" name="Right Arrow 5"/>
          <p:cNvSpPr/>
          <p:nvPr/>
        </p:nvSpPr>
        <p:spPr bwMode="auto">
          <a:xfrm>
            <a:off x="432261" y="6349010"/>
            <a:ext cx="581891" cy="315674"/>
          </a:xfrm>
          <a:prstGeom prst="rightArrow">
            <a:avLst/>
          </a:prstGeom>
          <a:solidFill>
            <a:srgbClr val="00CC66"/>
          </a:solidFill>
          <a:ln w="9525" cap="flat" cmpd="sng" algn="ctr">
            <a:solidFill>
              <a:srgbClr val="00CC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21602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44" y="1562792"/>
            <a:ext cx="3887492" cy="5093729"/>
          </a:xfrm>
          <a:solidFill>
            <a:schemeClr val="accent6">
              <a:lumMod val="60000"/>
              <a:lumOff val="40000"/>
            </a:schemeClr>
          </a:solidFill>
          <a:ln w="76200">
            <a:solidFill>
              <a:schemeClr val="accent6">
                <a:lumMod val="60000"/>
                <a:lumOff val="40000"/>
              </a:schemeClr>
            </a:solidFill>
          </a:ln>
        </p:spPr>
        <p:txBody>
          <a:bodyPr>
            <a:normAutofit/>
          </a:bodyPr>
          <a:lstStyle/>
          <a:p>
            <a:pPr marL="514350" indent="-514350">
              <a:buFont typeface="+mj-lt"/>
              <a:buAutoNum type="arabicPeriod"/>
            </a:pPr>
            <a:endParaRPr lang="nb-NO" sz="2000" dirty="0" smtClean="0">
              <a:solidFill>
                <a:schemeClr val="accent6">
                  <a:lumMod val="50000"/>
                </a:schemeClr>
              </a:solidFill>
            </a:endParaRPr>
          </a:p>
          <a:p>
            <a:pPr marL="514350" indent="-514350">
              <a:buFont typeface="+mj-lt"/>
              <a:buAutoNum type="arabicPeriod"/>
            </a:pPr>
            <a:r>
              <a:rPr lang="nb-NO" sz="2000" b="1" dirty="0" err="1" smtClean="0"/>
              <a:t>Rt</a:t>
            </a:r>
            <a:r>
              <a:rPr lang="nb-NO" sz="2000" b="1" dirty="0"/>
              <a:t>. 1995 s. 904 (Gjensidige</a:t>
            </a:r>
            <a:r>
              <a:rPr lang="nb-NO" sz="2000" b="1" dirty="0" smtClean="0"/>
              <a:t>)</a:t>
            </a:r>
            <a:endParaRPr lang="nb-NO" sz="2000" b="1" dirty="0"/>
          </a:p>
          <a:p>
            <a:r>
              <a:rPr lang="nb-NO" sz="2000" dirty="0" smtClean="0"/>
              <a:t>Presenterer en generell rettssetning (</a:t>
            </a:r>
            <a:r>
              <a:rPr lang="nb-NO" sz="2000" dirty="0" err="1" smtClean="0"/>
              <a:t>obiter</a:t>
            </a:r>
            <a:r>
              <a:rPr lang="nb-NO" sz="2000" dirty="0" smtClean="0"/>
              <a:t>)</a:t>
            </a:r>
            <a:endParaRPr lang="nb-NO" sz="2000" dirty="0"/>
          </a:p>
          <a:p>
            <a:r>
              <a:rPr lang="nb-NO" sz="2000" dirty="0" smtClean="0"/>
              <a:t>Rettspraksis: </a:t>
            </a:r>
          </a:p>
          <a:p>
            <a:pPr lvl="1"/>
            <a:r>
              <a:rPr lang="nb-NO" sz="1800" dirty="0" smtClean="0">
                <a:hlinkClick r:id="rId3"/>
              </a:rPr>
              <a:t>Rt-1900-147</a:t>
            </a:r>
            <a:r>
              <a:rPr lang="nb-NO" sz="1800" dirty="0" smtClean="0"/>
              <a:t>, </a:t>
            </a:r>
            <a:r>
              <a:rPr lang="nb-NO" sz="1800" dirty="0" smtClean="0">
                <a:hlinkClick r:id="rId4"/>
              </a:rPr>
              <a:t>Rt-1903-417</a:t>
            </a:r>
            <a:r>
              <a:rPr lang="nb-NO" sz="1800" dirty="0" smtClean="0"/>
              <a:t> og </a:t>
            </a:r>
            <a:r>
              <a:rPr lang="nb-NO" sz="1800" dirty="0" smtClean="0">
                <a:hlinkClick r:id="rId5"/>
              </a:rPr>
              <a:t>Rt-1953-1360</a:t>
            </a:r>
            <a:r>
              <a:rPr lang="nb-NO" sz="1800" dirty="0" smtClean="0"/>
              <a:t>.</a:t>
            </a:r>
            <a:br>
              <a:rPr lang="nb-NO" sz="1800" dirty="0" smtClean="0"/>
            </a:br>
            <a:r>
              <a:rPr lang="nb-NO" sz="1800" dirty="0" smtClean="0"/>
              <a:t/>
            </a:r>
            <a:br>
              <a:rPr lang="nb-NO" sz="1800" dirty="0" smtClean="0"/>
            </a:br>
            <a:r>
              <a:rPr lang="nb-NO" sz="1800" dirty="0" smtClean="0"/>
              <a:t/>
            </a:r>
            <a:br>
              <a:rPr lang="nb-NO" sz="1800" dirty="0" smtClean="0"/>
            </a:br>
            <a:endParaRPr lang="nb-NO" sz="1800" dirty="0"/>
          </a:p>
          <a:p>
            <a:r>
              <a:rPr lang="nb-NO" sz="2000" dirty="0" smtClean="0"/>
              <a:t>Rettskilder som ikke brukes: </a:t>
            </a:r>
          </a:p>
          <a:p>
            <a:pPr lvl="1"/>
            <a:r>
              <a:rPr lang="nb-NO" sz="1600" dirty="0" smtClean="0"/>
              <a:t>Lov</a:t>
            </a:r>
          </a:p>
          <a:p>
            <a:pPr lvl="1"/>
            <a:r>
              <a:rPr lang="nb-NO" sz="1600" dirty="0" smtClean="0"/>
              <a:t>Forarbeider</a:t>
            </a:r>
          </a:p>
          <a:p>
            <a:pPr lvl="1"/>
            <a:r>
              <a:rPr lang="nb-NO" sz="1600" dirty="0" smtClean="0"/>
              <a:t>Rettslitteratur</a:t>
            </a:r>
          </a:p>
          <a:p>
            <a:pPr lvl="1"/>
            <a:r>
              <a:rPr lang="nb-NO" sz="1600" dirty="0" smtClean="0"/>
              <a:t>Utenlandsk rett</a:t>
            </a:r>
            <a:endParaRPr lang="nb-NO" dirty="0" smtClean="0"/>
          </a:p>
          <a:p>
            <a:pPr lvl="1"/>
            <a:endParaRPr lang="nb-NO" dirty="0">
              <a:solidFill>
                <a:schemeClr val="accent6">
                  <a:lumMod val="50000"/>
                </a:schemeClr>
              </a:solidFill>
            </a:endParaRPr>
          </a:p>
        </p:txBody>
      </p:sp>
      <p:sp>
        <p:nvSpPr>
          <p:cNvPr id="5" name="Content Placeholder 2"/>
          <p:cNvSpPr txBox="1">
            <a:spLocks/>
          </p:cNvSpPr>
          <p:nvPr/>
        </p:nvSpPr>
        <p:spPr>
          <a:xfrm>
            <a:off x="4105759" y="1562792"/>
            <a:ext cx="3887492" cy="5093727"/>
          </a:xfrm>
          <a:prstGeom prst="rect">
            <a:avLst/>
          </a:prstGeom>
          <a:solidFill>
            <a:schemeClr val="accent6">
              <a:lumMod val="40000"/>
              <a:lumOff val="60000"/>
            </a:schemeClr>
          </a:solidFill>
          <a:ln w="76200">
            <a:solidFill>
              <a:schemeClr val="accent6">
                <a:lumMod val="40000"/>
                <a:lumOff val="6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2"/>
            </a:pPr>
            <a:endParaRPr lang="en-US" sz="2000" dirty="0" smtClean="0"/>
          </a:p>
          <a:p>
            <a:pPr marL="514350" indent="-514350">
              <a:buFont typeface="+mj-lt"/>
              <a:buAutoNum type="arabicPeriod" startAt="2"/>
            </a:pPr>
            <a:r>
              <a:rPr lang="nb-NO" sz="2000" b="1" dirty="0" err="1" smtClean="0"/>
              <a:t>Rt</a:t>
            </a:r>
            <a:r>
              <a:rPr lang="nb-NO" sz="2000" b="1" dirty="0" smtClean="0"/>
              <a:t>. </a:t>
            </a:r>
            <a:r>
              <a:rPr lang="en-US" sz="2000" b="1" dirty="0" smtClean="0"/>
              <a:t>2002 </a:t>
            </a:r>
            <a:r>
              <a:rPr lang="en-US" sz="2000" b="1" dirty="0"/>
              <a:t>s. 145 (</a:t>
            </a:r>
            <a:r>
              <a:rPr lang="en-US" sz="2000" b="1" dirty="0" err="1"/>
              <a:t>Bortelid</a:t>
            </a:r>
            <a:r>
              <a:rPr lang="en-US" sz="2000" b="1" dirty="0" smtClean="0"/>
              <a:t>)</a:t>
            </a:r>
            <a:endParaRPr lang="nb-NO" sz="2000" b="1" dirty="0" smtClean="0"/>
          </a:p>
          <a:p>
            <a:r>
              <a:rPr lang="nb-NO" sz="2000" dirty="0" smtClean="0"/>
              <a:t>Utgangspunkt i Gjensidige-dommen (s. 149)</a:t>
            </a:r>
          </a:p>
          <a:p>
            <a:r>
              <a:rPr lang="nb-NO" sz="2000" dirty="0" smtClean="0"/>
              <a:t>Rettslitteratur </a:t>
            </a:r>
          </a:p>
          <a:p>
            <a:r>
              <a:rPr lang="nb-NO" sz="2000" dirty="0" smtClean="0"/>
              <a:t>Rettspraksis</a:t>
            </a:r>
            <a:r>
              <a:rPr lang="nb-NO" sz="2000" dirty="0"/>
              <a:t>: </a:t>
            </a:r>
          </a:p>
          <a:p>
            <a:pPr lvl="1"/>
            <a:r>
              <a:rPr lang="nb-NO" sz="1800" dirty="0">
                <a:hlinkClick r:id="rId3"/>
              </a:rPr>
              <a:t>Rt-1900-147</a:t>
            </a:r>
            <a:r>
              <a:rPr lang="nb-NO" sz="1800" dirty="0"/>
              <a:t>, </a:t>
            </a:r>
            <a:r>
              <a:rPr lang="nb-NO" sz="1800" dirty="0">
                <a:hlinkClick r:id="rId4"/>
              </a:rPr>
              <a:t>Rt-1903-417</a:t>
            </a:r>
            <a:r>
              <a:rPr lang="nb-NO" sz="1800" dirty="0"/>
              <a:t> og </a:t>
            </a:r>
            <a:r>
              <a:rPr lang="nb-NO" sz="1800" dirty="0">
                <a:hlinkClick r:id="rId5"/>
              </a:rPr>
              <a:t>Rt-1953-1360</a:t>
            </a:r>
            <a:r>
              <a:rPr lang="nb-NO" sz="1800" dirty="0"/>
              <a:t>.</a:t>
            </a:r>
          </a:p>
          <a:p>
            <a:endParaRPr lang="nb-NO" sz="2000" dirty="0" smtClean="0"/>
          </a:p>
        </p:txBody>
      </p:sp>
      <p:sp>
        <p:nvSpPr>
          <p:cNvPr id="6" name="Content Placeholder 2"/>
          <p:cNvSpPr txBox="1">
            <a:spLocks/>
          </p:cNvSpPr>
          <p:nvPr/>
        </p:nvSpPr>
        <p:spPr>
          <a:xfrm>
            <a:off x="8157274" y="1562793"/>
            <a:ext cx="3954651" cy="5093727"/>
          </a:xfrm>
          <a:prstGeom prst="rect">
            <a:avLst/>
          </a:prstGeom>
          <a:solidFill>
            <a:schemeClr val="accent6">
              <a:lumMod val="20000"/>
              <a:lumOff val="80000"/>
            </a:schemeClr>
          </a:solidFill>
          <a:ln w="76200">
            <a:solidFill>
              <a:schemeClr val="accent6">
                <a:lumMod val="20000"/>
                <a:lumOff val="8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3"/>
            </a:pPr>
            <a:endParaRPr lang="en-US" sz="1400" dirty="0" smtClean="0"/>
          </a:p>
          <a:p>
            <a:pPr marL="514350" indent="-514350">
              <a:buFont typeface="+mj-lt"/>
              <a:buAutoNum type="arabicPeriod" startAt="3"/>
            </a:pPr>
            <a:r>
              <a:rPr lang="en-US" sz="2000" b="1" dirty="0" smtClean="0"/>
              <a:t>Rt. 2008 s. 362 (Ivar </a:t>
            </a:r>
            <a:r>
              <a:rPr lang="en-US" sz="2000" b="1" dirty="0" err="1" smtClean="0"/>
              <a:t>Aasen</a:t>
            </a:r>
            <a:r>
              <a:rPr lang="en-US" sz="2000" b="1" dirty="0" smtClean="0"/>
              <a:t>)</a:t>
            </a:r>
          </a:p>
          <a:p>
            <a:pPr>
              <a:buFontTx/>
              <a:buChar char="-"/>
            </a:pPr>
            <a:r>
              <a:rPr lang="nb-NO" sz="2000" dirty="0" smtClean="0"/>
              <a:t>Lovregulering og praksis omkring negative servitutter og reguleringsplaner (a. 67 flg.)</a:t>
            </a:r>
          </a:p>
          <a:p>
            <a:pPr>
              <a:buFontTx/>
              <a:buChar char="-"/>
            </a:pPr>
            <a:r>
              <a:rPr lang="nb-NO" sz="2000" dirty="0" smtClean="0"/>
              <a:t>Dansk planlov (!) (a. 70, sml. </a:t>
            </a:r>
            <a:r>
              <a:rPr lang="nb-NO" sz="2000" dirty="0"/>
              <a:t>a</a:t>
            </a:r>
            <a:r>
              <a:rPr lang="nb-NO" sz="2000" dirty="0" smtClean="0"/>
              <a:t> 88)</a:t>
            </a:r>
          </a:p>
          <a:p>
            <a:pPr>
              <a:buFontTx/>
              <a:buChar char="-"/>
            </a:pPr>
            <a:r>
              <a:rPr lang="nb-NO" sz="2000" dirty="0" smtClean="0"/>
              <a:t>Forarbeidene (a. 71-72)</a:t>
            </a:r>
          </a:p>
          <a:p>
            <a:r>
              <a:rPr lang="nb-NO" sz="2000" dirty="0"/>
              <a:t>Rettspraksis: </a:t>
            </a:r>
          </a:p>
          <a:p>
            <a:pPr lvl="1"/>
            <a:r>
              <a:rPr lang="nb-NO" sz="1800" dirty="0" err="1"/>
              <a:t>Rt</a:t>
            </a:r>
            <a:r>
              <a:rPr lang="nb-NO" sz="1800" dirty="0"/>
              <a:t>. 1995 s. 904 (Gjensidige)</a:t>
            </a:r>
            <a:endParaRPr lang="nb-NO" sz="1800" dirty="0" smtClean="0">
              <a:hlinkClick r:id="rId3"/>
            </a:endParaRPr>
          </a:p>
          <a:p>
            <a:pPr lvl="2"/>
            <a:r>
              <a:rPr lang="nb-NO" sz="1800" dirty="0" smtClean="0">
                <a:hlinkClick r:id="rId3"/>
              </a:rPr>
              <a:t>Rt-1900-147</a:t>
            </a:r>
            <a:r>
              <a:rPr lang="nb-NO" sz="1800" dirty="0"/>
              <a:t>, </a:t>
            </a:r>
            <a:r>
              <a:rPr lang="nb-NO" sz="1800" dirty="0">
                <a:hlinkClick r:id="rId4"/>
              </a:rPr>
              <a:t>Rt-1903-417</a:t>
            </a:r>
            <a:r>
              <a:rPr lang="nb-NO" sz="1800" dirty="0"/>
              <a:t> og </a:t>
            </a:r>
            <a:r>
              <a:rPr lang="nb-NO" sz="1800" dirty="0">
                <a:hlinkClick r:id="rId5"/>
              </a:rPr>
              <a:t>Rt-1953-1360</a:t>
            </a:r>
            <a:r>
              <a:rPr lang="nb-NO" sz="1800" dirty="0" smtClean="0"/>
              <a:t>.</a:t>
            </a:r>
          </a:p>
          <a:p>
            <a:pPr lvl="1"/>
            <a:r>
              <a:rPr lang="nb-NO" sz="1800" dirty="0" err="1"/>
              <a:t>Rt</a:t>
            </a:r>
            <a:r>
              <a:rPr lang="nb-NO" sz="1800" dirty="0"/>
              <a:t>. </a:t>
            </a:r>
            <a:r>
              <a:rPr lang="en-US" sz="1800" dirty="0"/>
              <a:t>2002 s. 145 (</a:t>
            </a:r>
            <a:r>
              <a:rPr lang="en-US" sz="1800" dirty="0" err="1"/>
              <a:t>Bortelid</a:t>
            </a:r>
            <a:r>
              <a:rPr lang="en-US" sz="1800" dirty="0"/>
              <a:t>)?</a:t>
            </a:r>
            <a:endParaRPr lang="nb-NO" sz="1800" dirty="0"/>
          </a:p>
          <a:p>
            <a:pPr lvl="1"/>
            <a:r>
              <a:rPr lang="nb-NO" sz="1800" dirty="0" err="1" smtClean="0"/>
              <a:t>Rt</a:t>
            </a:r>
            <a:r>
              <a:rPr lang="nb-NO" sz="1800" dirty="0" smtClean="0"/>
              <a:t>. 2004 s. 883</a:t>
            </a:r>
          </a:p>
          <a:p>
            <a:pPr>
              <a:buFontTx/>
              <a:buChar char="-"/>
            </a:pPr>
            <a:endParaRPr lang="nb-NO" sz="1400" dirty="0" smtClean="0"/>
          </a:p>
          <a:p>
            <a:pPr>
              <a:buFontTx/>
              <a:buChar char="-"/>
            </a:pPr>
            <a:endParaRPr lang="nb-NO" sz="1400" dirty="0" smtClean="0"/>
          </a:p>
        </p:txBody>
      </p:sp>
      <p:sp>
        <p:nvSpPr>
          <p:cNvPr id="9" name="Title 1"/>
          <p:cNvSpPr txBox="1">
            <a:spLocks/>
          </p:cNvSpPr>
          <p:nvPr/>
        </p:nvSpPr>
        <p:spPr>
          <a:xfrm>
            <a:off x="0" y="180068"/>
            <a:ext cx="12192000" cy="1200633"/>
          </a:xfrm>
          <a:prstGeom prst="rect">
            <a:avLst/>
          </a:prstGeom>
          <a:solidFill>
            <a:srgbClr val="00CC6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ctr">
              <a:buFont typeface="+mj-ea"/>
              <a:buAutoNum type="circleNumDbPlain" startAt="3"/>
            </a:pPr>
            <a:r>
              <a:rPr lang="nb-NO" sz="3600" dirty="0">
                <a:solidFill>
                  <a:schemeClr val="bg1"/>
                </a:solidFill>
              </a:rPr>
              <a:t>Hvilke rettskilder bygger rettssetningen og senere modifikasjoner på</a:t>
            </a:r>
            <a:r>
              <a:rPr lang="nb-NO" sz="3600" dirty="0" smtClean="0">
                <a:solidFill>
                  <a:schemeClr val="bg1"/>
                </a:solidFill>
              </a:rPr>
              <a:t>?</a:t>
            </a:r>
            <a:endParaRPr lang="nb-NO" sz="3600" dirty="0">
              <a:solidFill>
                <a:schemeClr val="bg1"/>
              </a:solidFill>
            </a:endParaRPr>
          </a:p>
        </p:txBody>
      </p:sp>
      <p:sp>
        <p:nvSpPr>
          <p:cNvPr id="10" name="Slide Number Placeholder 9"/>
          <p:cNvSpPr>
            <a:spLocks noGrp="1"/>
          </p:cNvSpPr>
          <p:nvPr>
            <p:ph type="sldNum" sz="quarter" idx="12"/>
          </p:nvPr>
        </p:nvSpPr>
        <p:spPr/>
        <p:txBody>
          <a:bodyPr/>
          <a:lstStyle/>
          <a:p>
            <a:fld id="{CF2D0A27-4C01-42AB-B64D-CC3004506035}" type="slidenum">
              <a:rPr lang="nb-NO" smtClean="0"/>
              <a:t>16</a:t>
            </a:fld>
            <a:endParaRPr lang="nb-NO"/>
          </a:p>
        </p:txBody>
      </p:sp>
    </p:spTree>
    <p:extLst>
      <p:ext uri="{BB962C8B-B14F-4D97-AF65-F5344CB8AC3E}">
        <p14:creationId xmlns:p14="http://schemas.microsoft.com/office/powerpoint/2010/main" val="2384004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180068"/>
            <a:ext cx="12192000" cy="1200633"/>
          </a:xfrm>
          <a:prstGeom prst="rect">
            <a:avLst/>
          </a:prstGeom>
          <a:solidFill>
            <a:srgbClr val="78A88B"/>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3600" dirty="0" smtClean="0">
                <a:solidFill>
                  <a:schemeClr val="bg1"/>
                </a:solidFill>
              </a:rPr>
              <a:t>VIDERE FREMSTILLING</a:t>
            </a:r>
            <a:endParaRPr lang="nb-NO" sz="3600" dirty="0">
              <a:solidFill>
                <a:schemeClr val="bg1"/>
              </a:solidFill>
            </a:endParaRPr>
          </a:p>
        </p:txBody>
      </p:sp>
      <p:sp>
        <p:nvSpPr>
          <p:cNvPr id="2" name="Content Placeholder 1"/>
          <p:cNvSpPr>
            <a:spLocks noGrp="1"/>
          </p:cNvSpPr>
          <p:nvPr>
            <p:ph idx="1"/>
          </p:nvPr>
        </p:nvSpPr>
        <p:spPr>
          <a:xfrm>
            <a:off x="482138" y="1825625"/>
            <a:ext cx="10871662" cy="4351338"/>
          </a:xfrm>
        </p:spPr>
        <p:txBody>
          <a:bodyPr/>
          <a:lstStyle/>
          <a:p>
            <a:r>
              <a:rPr lang="nb-NO" dirty="0" smtClean="0"/>
              <a:t>Med utgangspunkt i alle tre dommer:</a:t>
            </a:r>
            <a:br>
              <a:rPr lang="nb-NO" dirty="0" smtClean="0"/>
            </a:br>
            <a:r>
              <a:rPr lang="nb-NO" dirty="0" smtClean="0"/>
              <a:t>Hvordan </a:t>
            </a:r>
            <a:r>
              <a:rPr lang="nb-NO" dirty="0"/>
              <a:t>slutter HR fra </a:t>
            </a:r>
            <a:r>
              <a:rPr lang="nb-NO" dirty="0" smtClean="0"/>
              <a:t>rettspraksis i </a:t>
            </a:r>
            <a:r>
              <a:rPr lang="nb-NO" dirty="0"/>
              <a:t>etableringen og modifikasjonen av </a:t>
            </a:r>
            <a:r>
              <a:rPr lang="nb-NO" dirty="0" smtClean="0"/>
              <a:t>rettssetningen? </a:t>
            </a:r>
          </a:p>
          <a:p>
            <a:r>
              <a:rPr lang="nb-NO" dirty="0" smtClean="0"/>
              <a:t>Med utgangspunkt i nyeste dom: </a:t>
            </a:r>
            <a:br>
              <a:rPr lang="nb-NO" dirty="0" smtClean="0"/>
            </a:br>
            <a:r>
              <a:rPr lang="nb-NO" dirty="0"/>
              <a:t>Hvordan slutter HR fra </a:t>
            </a:r>
            <a:r>
              <a:rPr lang="nb-NO" b="1" dirty="0"/>
              <a:t>andre rettskilder, i tillegg til rettspraksis, </a:t>
            </a:r>
            <a:br>
              <a:rPr lang="nb-NO" b="1" dirty="0"/>
            </a:br>
            <a:r>
              <a:rPr lang="nb-NO" dirty="0"/>
              <a:t>ved modifikasjonen av rettssetningen i </a:t>
            </a:r>
            <a:r>
              <a:rPr lang="en-US" b="1" dirty="0"/>
              <a:t>Rt. 2008 s. 362 (Ivar </a:t>
            </a:r>
            <a:r>
              <a:rPr lang="en-US" b="1" dirty="0" err="1"/>
              <a:t>Aasen</a:t>
            </a:r>
            <a:r>
              <a:rPr lang="en-US" b="1" dirty="0"/>
              <a:t>)</a:t>
            </a:r>
            <a:r>
              <a:rPr lang="nb-NO" dirty="0"/>
              <a:t> ?</a:t>
            </a:r>
          </a:p>
          <a:p>
            <a:endParaRPr lang="nb-NO" dirty="0">
              <a:solidFill>
                <a:srgbClr val="00CC66"/>
              </a:solidFill>
            </a:endParaRPr>
          </a:p>
        </p:txBody>
      </p:sp>
      <p:sp>
        <p:nvSpPr>
          <p:cNvPr id="7" name="Slide Number Placeholder 6"/>
          <p:cNvSpPr>
            <a:spLocks noGrp="1"/>
          </p:cNvSpPr>
          <p:nvPr>
            <p:ph type="sldNum" sz="quarter" idx="12"/>
          </p:nvPr>
        </p:nvSpPr>
        <p:spPr/>
        <p:txBody>
          <a:bodyPr/>
          <a:lstStyle/>
          <a:p>
            <a:fld id="{CF2D0A27-4C01-42AB-B64D-CC3004506035}" type="slidenum">
              <a:rPr lang="nb-NO" smtClean="0"/>
              <a:t>17</a:t>
            </a:fld>
            <a:endParaRPr lang="nb-NO"/>
          </a:p>
        </p:txBody>
      </p:sp>
    </p:spTree>
    <p:extLst>
      <p:ext uri="{BB962C8B-B14F-4D97-AF65-F5344CB8AC3E}">
        <p14:creationId xmlns:p14="http://schemas.microsoft.com/office/powerpoint/2010/main" val="8299728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102639"/>
            <a:ext cx="12192000" cy="1036205"/>
          </a:xfrm>
          <a:prstGeom prst="rect">
            <a:avLst/>
          </a:prstGeom>
          <a:solidFill>
            <a:srgbClr val="00CC66"/>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ctr">
              <a:buFont typeface="+mj-ea"/>
              <a:buAutoNum type="circleNumDbPlain" startAt="4"/>
            </a:pPr>
            <a:r>
              <a:rPr lang="nb-NO" sz="3600" dirty="0">
                <a:solidFill>
                  <a:schemeClr val="bg1"/>
                </a:solidFill>
              </a:rPr>
              <a:t>Hvordan slutter HR fra </a:t>
            </a:r>
            <a:r>
              <a:rPr lang="nb-NO" sz="3600" dirty="0" smtClean="0">
                <a:solidFill>
                  <a:schemeClr val="bg1"/>
                </a:solidFill>
              </a:rPr>
              <a:t>rettspraksis</a:t>
            </a:r>
            <a:br>
              <a:rPr lang="nb-NO" sz="3600" dirty="0" smtClean="0">
                <a:solidFill>
                  <a:schemeClr val="bg1"/>
                </a:solidFill>
              </a:rPr>
            </a:br>
            <a:r>
              <a:rPr lang="nb-NO" sz="3600" dirty="0" smtClean="0">
                <a:solidFill>
                  <a:schemeClr val="bg1"/>
                </a:solidFill>
              </a:rPr>
              <a:t>i etableringen og modifikasjonen av rettssetningen?</a:t>
            </a:r>
            <a:endParaRPr lang="nb-NO" sz="3600" dirty="0">
              <a:solidFill>
                <a:schemeClr val="bg1"/>
              </a:solidFill>
            </a:endParaRPr>
          </a:p>
        </p:txBody>
      </p:sp>
      <p:sp>
        <p:nvSpPr>
          <p:cNvPr id="10" name="Content Placeholder 2"/>
          <p:cNvSpPr txBox="1">
            <a:spLocks/>
          </p:cNvSpPr>
          <p:nvPr/>
        </p:nvSpPr>
        <p:spPr>
          <a:xfrm>
            <a:off x="80075" y="1263534"/>
            <a:ext cx="3887492" cy="5527963"/>
          </a:xfrm>
          <a:prstGeom prst="rect">
            <a:avLst/>
          </a:prstGeom>
          <a:solidFill>
            <a:schemeClr val="accent6">
              <a:lumMod val="60000"/>
              <a:lumOff val="40000"/>
            </a:schemeClr>
          </a:solidFill>
          <a:ln w="76200">
            <a:solidFill>
              <a:schemeClr val="accent6">
                <a:lumMod val="60000"/>
                <a:lumOff val="40000"/>
              </a:schemeClr>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nb-NO" sz="2100" b="1" dirty="0" err="1" smtClean="0"/>
              <a:t>Rt</a:t>
            </a:r>
            <a:r>
              <a:rPr lang="nb-NO" sz="2100" b="1" dirty="0" smtClean="0"/>
              <a:t>. 1995 s. 904 (Gjensidige)</a:t>
            </a:r>
          </a:p>
          <a:p>
            <a:r>
              <a:rPr lang="nb-NO" sz="1900" dirty="0" smtClean="0"/>
              <a:t>Rettspraksis: </a:t>
            </a:r>
            <a:br>
              <a:rPr lang="nb-NO" sz="1900" dirty="0" smtClean="0"/>
            </a:br>
            <a:r>
              <a:rPr lang="nb-NO" sz="1900" dirty="0" smtClean="0">
                <a:solidFill>
                  <a:srgbClr val="002060"/>
                </a:solidFill>
                <a:hlinkClick r:id="rId3"/>
              </a:rPr>
              <a:t>Rt-1900-147</a:t>
            </a:r>
            <a:r>
              <a:rPr lang="nb-NO" sz="1900" dirty="0" smtClean="0">
                <a:solidFill>
                  <a:srgbClr val="002060"/>
                </a:solidFill>
              </a:rPr>
              <a:t>, </a:t>
            </a:r>
            <a:r>
              <a:rPr lang="nb-NO" sz="1900" dirty="0" smtClean="0">
                <a:solidFill>
                  <a:srgbClr val="002060"/>
                </a:solidFill>
                <a:hlinkClick r:id="rId4"/>
              </a:rPr>
              <a:t>Rt-1903-417</a:t>
            </a:r>
            <a:r>
              <a:rPr lang="nb-NO" sz="1900" dirty="0" smtClean="0">
                <a:solidFill>
                  <a:srgbClr val="002060"/>
                </a:solidFill>
              </a:rPr>
              <a:t> og </a:t>
            </a:r>
            <a:r>
              <a:rPr lang="nb-NO" sz="1900" dirty="0" smtClean="0">
                <a:solidFill>
                  <a:srgbClr val="002060"/>
                </a:solidFill>
                <a:hlinkClick r:id="rId5"/>
              </a:rPr>
              <a:t>Rt-1953-1360</a:t>
            </a:r>
            <a:endParaRPr lang="nb-NO" sz="1900" dirty="0">
              <a:solidFill>
                <a:srgbClr val="002060"/>
              </a:solidFill>
            </a:endParaRPr>
          </a:p>
          <a:p>
            <a:r>
              <a:rPr lang="nb-NO" sz="2200" dirty="0" smtClean="0">
                <a:solidFill>
                  <a:srgbClr val="002060"/>
                </a:solidFill>
              </a:rPr>
              <a:t> «</a:t>
            </a:r>
            <a:r>
              <a:rPr lang="nb-NO" sz="2200" dirty="0"/>
              <a:t>Allerede tidlig i dette århundret oppsto spørsmålet om forholdet mellom private servitutter og offentlige arealplaner. Jeg viser til avgjørelser inntatt i </a:t>
            </a:r>
            <a:r>
              <a:rPr lang="nb-NO" sz="2200" dirty="0">
                <a:hlinkClick r:id="rId3"/>
              </a:rPr>
              <a:t>Rt-1900-147</a:t>
            </a:r>
            <a:r>
              <a:rPr lang="nb-NO" sz="2200" dirty="0"/>
              <a:t> og </a:t>
            </a:r>
            <a:r>
              <a:rPr lang="nb-NO" sz="2200" dirty="0">
                <a:hlinkClick r:id="rId4"/>
              </a:rPr>
              <a:t>Rt-1903-417</a:t>
            </a:r>
            <a:r>
              <a:rPr lang="nb-NO" sz="2200" dirty="0"/>
              <a:t> der Høyesterett fastslo at negative servitutter som var til hinder for utbygging i samsvar med arealplan, måtte vike for denne og anses bortfalt. Det kan være noe tvilsomt i hvilken grad det her ble lagt vekt på en tolking av de avtalene som lå til grunn for servituttene. Etter min mening følger resultatet av lovgivningen om arealplanlegging og virkningen av reguleringsplaner. Som støtte for dette syn viser jeg til </a:t>
            </a:r>
            <a:r>
              <a:rPr lang="nb-NO" sz="2200" dirty="0">
                <a:hlinkClick r:id="rId5"/>
              </a:rPr>
              <a:t>Rt-1953-1360</a:t>
            </a:r>
            <a:r>
              <a:rPr lang="nb-NO" sz="2200" dirty="0" smtClean="0"/>
              <a:t>.» (på side 907)</a:t>
            </a:r>
            <a:endParaRPr lang="nb-NO" sz="2200" dirty="0" smtClean="0">
              <a:solidFill>
                <a:srgbClr val="002060"/>
              </a:solidFill>
            </a:endParaRPr>
          </a:p>
        </p:txBody>
      </p:sp>
      <p:sp>
        <p:nvSpPr>
          <p:cNvPr id="11" name="Content Placeholder 2"/>
          <p:cNvSpPr txBox="1">
            <a:spLocks/>
          </p:cNvSpPr>
          <p:nvPr/>
        </p:nvSpPr>
        <p:spPr>
          <a:xfrm>
            <a:off x="4118675" y="1263535"/>
            <a:ext cx="3887492" cy="5527963"/>
          </a:xfrm>
          <a:prstGeom prst="rect">
            <a:avLst/>
          </a:prstGeom>
          <a:solidFill>
            <a:schemeClr val="accent6">
              <a:lumMod val="40000"/>
              <a:lumOff val="60000"/>
            </a:schemeClr>
          </a:solidFill>
          <a:ln w="76200">
            <a:solidFill>
              <a:schemeClr val="accent6">
                <a:lumMod val="40000"/>
                <a:lumOff val="60000"/>
              </a:schemeClr>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2"/>
            </a:pPr>
            <a:r>
              <a:rPr lang="nb-NO" sz="2100" b="1" dirty="0" err="1" smtClean="0"/>
              <a:t>Rt</a:t>
            </a:r>
            <a:r>
              <a:rPr lang="nb-NO" sz="2100" b="1" dirty="0" smtClean="0"/>
              <a:t>. </a:t>
            </a:r>
            <a:r>
              <a:rPr lang="en-US" sz="2100" b="1" dirty="0" smtClean="0"/>
              <a:t>2002 </a:t>
            </a:r>
            <a:r>
              <a:rPr lang="en-US" sz="2100" b="1" dirty="0"/>
              <a:t>s. 145 (</a:t>
            </a:r>
            <a:r>
              <a:rPr lang="en-US" sz="2100" b="1" dirty="0" err="1"/>
              <a:t>Bortelid</a:t>
            </a:r>
            <a:r>
              <a:rPr lang="en-US" sz="2100" b="1" dirty="0" smtClean="0"/>
              <a:t>)</a:t>
            </a:r>
            <a:endParaRPr lang="nb-NO" sz="2100" b="1" dirty="0" smtClean="0"/>
          </a:p>
          <a:p>
            <a:r>
              <a:rPr lang="nb-NO" sz="1900" dirty="0" smtClean="0"/>
              <a:t>Rettspraksis: </a:t>
            </a:r>
            <a:r>
              <a:rPr lang="nb-NO" sz="1900" dirty="0" smtClean="0">
                <a:hlinkClick r:id="rId6"/>
              </a:rPr>
              <a:t>Rt-1995-904</a:t>
            </a:r>
            <a:r>
              <a:rPr lang="nb-NO" sz="1900" dirty="0" smtClean="0"/>
              <a:t>, </a:t>
            </a:r>
            <a:r>
              <a:rPr lang="nb-NO" sz="1900" dirty="0" smtClean="0">
                <a:hlinkClick r:id="rId3"/>
              </a:rPr>
              <a:t>Rt-1900-147</a:t>
            </a:r>
            <a:r>
              <a:rPr lang="nb-NO" sz="1900" dirty="0"/>
              <a:t>, </a:t>
            </a:r>
            <a:r>
              <a:rPr lang="nb-NO" sz="1900" dirty="0">
                <a:hlinkClick r:id="rId4"/>
              </a:rPr>
              <a:t>Rt-1903-417</a:t>
            </a:r>
            <a:r>
              <a:rPr lang="nb-NO" sz="1900" dirty="0"/>
              <a:t> og </a:t>
            </a:r>
            <a:r>
              <a:rPr lang="nb-NO" sz="1900" dirty="0">
                <a:hlinkClick r:id="rId5"/>
              </a:rPr>
              <a:t>Rt-1953-1360</a:t>
            </a:r>
            <a:r>
              <a:rPr lang="nb-NO" sz="1900" dirty="0"/>
              <a:t>.</a:t>
            </a:r>
          </a:p>
          <a:p>
            <a:r>
              <a:rPr lang="nb-NO" sz="2000" dirty="0" smtClean="0"/>
              <a:t>Utgangspunkt: </a:t>
            </a:r>
            <a:r>
              <a:rPr lang="nb-NO" sz="2000" dirty="0"/>
              <a:t>Gjensidige-dommen (s. 149)</a:t>
            </a:r>
          </a:p>
          <a:p>
            <a:r>
              <a:rPr lang="nb-NO" sz="2000" dirty="0"/>
              <a:t>Poengterer at «dommen har i ettertid vært kritisert», viser til rettslitteratur.</a:t>
            </a:r>
          </a:p>
          <a:p>
            <a:r>
              <a:rPr lang="nb-NO" sz="2000" dirty="0" smtClean="0"/>
              <a:t>«..uttalelsene </a:t>
            </a:r>
            <a:r>
              <a:rPr lang="nb-NO" sz="2000" dirty="0"/>
              <a:t>om bortfall av negative </a:t>
            </a:r>
            <a:r>
              <a:rPr lang="nb-NO" sz="2000" dirty="0" err="1"/>
              <a:t>byggeservitutter</a:t>
            </a:r>
            <a:r>
              <a:rPr lang="nb-NO" sz="2000" dirty="0"/>
              <a:t> har fått en for generell utforming og bør modereres. </a:t>
            </a:r>
            <a:r>
              <a:rPr lang="nb-NO" sz="2000" dirty="0" smtClean="0"/>
              <a:t>De </a:t>
            </a:r>
            <a:r>
              <a:rPr lang="nb-NO" sz="2000" dirty="0"/>
              <a:t>passer kanskje best på </a:t>
            </a:r>
            <a:r>
              <a:rPr lang="nb-NO" sz="2000" dirty="0" err="1"/>
              <a:t>byggeservitutter</a:t>
            </a:r>
            <a:r>
              <a:rPr lang="nb-NO" sz="2000" dirty="0"/>
              <a:t> som har vært mer aktuelle i tidligere tider, men som nå fremstår som lite tilpasset dagens utbyggingsbehov, som </a:t>
            </a:r>
            <a:r>
              <a:rPr lang="nb-NO" sz="2000" dirty="0" err="1"/>
              <a:t>strøkservitutter</a:t>
            </a:r>
            <a:r>
              <a:rPr lang="nb-NO" sz="2000" dirty="0"/>
              <a:t> som båndlegger areal til et annet formål enn det reguleringsplanen har, deleforbud i eldre villastrøk og bestemmelser om byggegrenser mv., slik det har vært tale om i </a:t>
            </a:r>
            <a:r>
              <a:rPr lang="nb-NO" sz="2000" dirty="0">
                <a:hlinkClick r:id="rId3"/>
              </a:rPr>
              <a:t>Rt-1900-147</a:t>
            </a:r>
            <a:r>
              <a:rPr lang="nb-NO" sz="2000" dirty="0"/>
              <a:t>, </a:t>
            </a:r>
            <a:r>
              <a:rPr lang="nb-NO" sz="2000" dirty="0">
                <a:hlinkClick r:id="rId4"/>
              </a:rPr>
              <a:t>Rt-1903-417</a:t>
            </a:r>
            <a:r>
              <a:rPr lang="nb-NO" sz="2000" dirty="0"/>
              <a:t> og </a:t>
            </a:r>
            <a:r>
              <a:rPr lang="nb-NO" sz="2000" dirty="0">
                <a:hlinkClick r:id="rId5"/>
              </a:rPr>
              <a:t>Rt-1953-1360</a:t>
            </a:r>
            <a:r>
              <a:rPr lang="nb-NO" sz="2000" dirty="0"/>
              <a:t>.» </a:t>
            </a:r>
          </a:p>
        </p:txBody>
      </p:sp>
      <p:sp>
        <p:nvSpPr>
          <p:cNvPr id="12" name="Content Placeholder 2"/>
          <p:cNvSpPr txBox="1">
            <a:spLocks/>
          </p:cNvSpPr>
          <p:nvPr/>
        </p:nvSpPr>
        <p:spPr>
          <a:xfrm>
            <a:off x="8157275" y="1263534"/>
            <a:ext cx="3954651" cy="5527964"/>
          </a:xfrm>
          <a:prstGeom prst="rect">
            <a:avLst/>
          </a:prstGeom>
          <a:solidFill>
            <a:schemeClr val="accent6">
              <a:lumMod val="20000"/>
              <a:lumOff val="80000"/>
            </a:schemeClr>
          </a:solidFill>
          <a:ln w="76200">
            <a:solidFill>
              <a:schemeClr val="accent6">
                <a:lumMod val="20000"/>
                <a:lumOff val="8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3"/>
            </a:pPr>
            <a:r>
              <a:rPr lang="en-US" sz="1800" b="1" dirty="0" smtClean="0"/>
              <a:t>Rt. 2008 s. 362 (Ivar </a:t>
            </a:r>
            <a:r>
              <a:rPr lang="en-US" sz="1800" b="1" dirty="0" err="1" smtClean="0"/>
              <a:t>Aasen</a:t>
            </a:r>
            <a:r>
              <a:rPr lang="en-US" sz="1800" b="1" dirty="0" smtClean="0"/>
              <a:t>)</a:t>
            </a:r>
          </a:p>
          <a:p>
            <a:r>
              <a:rPr lang="nb-NO" sz="1200" dirty="0" smtClean="0"/>
              <a:t>Rettspraksis</a:t>
            </a:r>
            <a:r>
              <a:rPr lang="nb-NO" sz="1200" dirty="0"/>
              <a:t>: </a:t>
            </a:r>
            <a:r>
              <a:rPr lang="nb-NO" sz="1200" dirty="0" err="1" smtClean="0"/>
              <a:t>Rt</a:t>
            </a:r>
            <a:r>
              <a:rPr lang="nb-NO" sz="1200" dirty="0"/>
              <a:t>. 1995 s. 904 (</a:t>
            </a:r>
            <a:r>
              <a:rPr lang="nb-NO" sz="1200" dirty="0" smtClean="0"/>
              <a:t>Gjensidige), </a:t>
            </a:r>
            <a:r>
              <a:rPr lang="nb-NO" sz="1200" dirty="0" smtClean="0">
                <a:hlinkClick r:id="rId3"/>
              </a:rPr>
              <a:t>Rt-1900-147</a:t>
            </a:r>
            <a:r>
              <a:rPr lang="nb-NO" sz="1200" dirty="0"/>
              <a:t>, </a:t>
            </a:r>
            <a:r>
              <a:rPr lang="nb-NO" sz="1200" dirty="0">
                <a:hlinkClick r:id="rId4"/>
              </a:rPr>
              <a:t>Rt-1903-417</a:t>
            </a:r>
            <a:r>
              <a:rPr lang="nb-NO" sz="1200" dirty="0"/>
              <a:t> og </a:t>
            </a:r>
            <a:r>
              <a:rPr lang="nb-NO" sz="1200" dirty="0" smtClean="0">
                <a:hlinkClick r:id="rId5"/>
              </a:rPr>
              <a:t>Rt-1953-1360</a:t>
            </a:r>
            <a:r>
              <a:rPr lang="nb-NO" sz="1200" dirty="0" smtClean="0"/>
              <a:t>, </a:t>
            </a:r>
            <a:r>
              <a:rPr lang="nb-NO" sz="1200" dirty="0" err="1" smtClean="0"/>
              <a:t>Rt</a:t>
            </a:r>
            <a:r>
              <a:rPr lang="nb-NO" sz="1200" dirty="0"/>
              <a:t>. </a:t>
            </a:r>
            <a:r>
              <a:rPr lang="en-US" sz="1200" dirty="0"/>
              <a:t>2002 s. 145 (</a:t>
            </a:r>
            <a:r>
              <a:rPr lang="en-US" sz="1200" dirty="0" err="1"/>
              <a:t>Bortelid</a:t>
            </a:r>
            <a:r>
              <a:rPr lang="en-US" sz="1200" dirty="0" smtClean="0"/>
              <a:t>), </a:t>
            </a:r>
            <a:r>
              <a:rPr lang="nb-NO" sz="1200" dirty="0" err="1" smtClean="0"/>
              <a:t>Rt</a:t>
            </a:r>
            <a:r>
              <a:rPr lang="nb-NO" sz="1200" dirty="0" smtClean="0"/>
              <a:t>. 2004 s. 883</a:t>
            </a:r>
          </a:p>
          <a:p>
            <a:pPr marL="0" indent="0">
              <a:buNone/>
            </a:pPr>
            <a:r>
              <a:rPr lang="nb-NO" sz="1400" b="1" dirty="0" smtClean="0">
                <a:hlinkClick r:id="rId7" action="ppaction://hlinksldjump"/>
              </a:rPr>
              <a:t>Om </a:t>
            </a:r>
            <a:r>
              <a:rPr lang="nb-NO" sz="1400" b="1" dirty="0" err="1">
                <a:hlinkClick r:id="rId7" action="ppaction://hlinksldjump"/>
              </a:rPr>
              <a:t>Rt</a:t>
            </a:r>
            <a:r>
              <a:rPr lang="nb-NO" sz="1400" b="1" dirty="0">
                <a:hlinkClick r:id="rId7" action="ppaction://hlinksldjump"/>
              </a:rPr>
              <a:t>. 1995 s. 904 (Gjensidige</a:t>
            </a:r>
            <a:r>
              <a:rPr lang="nb-NO" sz="1400" b="1" dirty="0" smtClean="0">
                <a:hlinkClick r:id="rId7" action="ppaction://hlinksldjump"/>
              </a:rPr>
              <a:t>) (a 74-77)</a:t>
            </a:r>
            <a:endParaRPr lang="nb-NO" sz="1400" b="1" dirty="0" smtClean="0"/>
          </a:p>
          <a:p>
            <a:r>
              <a:rPr lang="nb-NO" sz="1200" dirty="0" smtClean="0"/>
              <a:t>Avgrenser prejudikatsvirkningen av dommene fra </a:t>
            </a:r>
            <a:br>
              <a:rPr lang="nb-NO" sz="1200" dirty="0" smtClean="0"/>
            </a:br>
            <a:r>
              <a:rPr lang="nb-NO" sz="1200" dirty="0" smtClean="0"/>
              <a:t>1900 og 1903 ved hjelp av </a:t>
            </a:r>
            <a:r>
              <a:rPr lang="nb-NO" sz="1200" dirty="0" err="1" smtClean="0"/>
              <a:t>førstvoterendes</a:t>
            </a:r>
            <a:r>
              <a:rPr lang="nb-NO" sz="1200" dirty="0" smtClean="0"/>
              <a:t> egne uttalelser</a:t>
            </a:r>
          </a:p>
          <a:p>
            <a:r>
              <a:rPr lang="nb-NO" sz="1200" dirty="0" smtClean="0"/>
              <a:t>Tolker dommen fra 1953 i lys av forarbeider og uttalelsene </a:t>
            </a:r>
            <a:r>
              <a:rPr lang="nb-NO" sz="1200" dirty="0"/>
              <a:t>i Gjensidige. </a:t>
            </a:r>
            <a:r>
              <a:rPr lang="nb-NO" sz="1200" dirty="0" smtClean="0"/>
              <a:t>«Uttalelsene </a:t>
            </a:r>
            <a:r>
              <a:rPr lang="nb-NO" sz="1200" dirty="0"/>
              <a:t>i Gjensidige-dommen må oppfattes som atskillig </a:t>
            </a:r>
            <a:r>
              <a:rPr lang="nb-NO" sz="1200" dirty="0" smtClean="0"/>
              <a:t>videre». </a:t>
            </a:r>
            <a:br>
              <a:rPr lang="nb-NO" sz="1200" dirty="0" smtClean="0"/>
            </a:br>
            <a:r>
              <a:rPr lang="nb-NO" sz="1400" dirty="0" smtClean="0">
                <a:sym typeface="Wingdings" panose="05000000000000000000" pitchFamily="2" charset="2"/>
              </a:rPr>
              <a:t> </a:t>
            </a:r>
            <a:r>
              <a:rPr lang="nb-NO" sz="1400" dirty="0" err="1" smtClean="0">
                <a:sym typeface="Wingdings" panose="05000000000000000000" pitchFamily="2" charset="2"/>
              </a:rPr>
              <a:t>Dvs</a:t>
            </a:r>
            <a:r>
              <a:rPr lang="nb-NO" sz="1400" dirty="0" smtClean="0">
                <a:sym typeface="Wingdings" panose="05000000000000000000" pitchFamily="2" charset="2"/>
              </a:rPr>
              <a:t> </a:t>
            </a:r>
            <a:r>
              <a:rPr lang="nb-NO" sz="1400" dirty="0" smtClean="0"/>
              <a:t>Begrenser rettskildebelegget for uttalelsen </a:t>
            </a:r>
          </a:p>
          <a:p>
            <a:pPr marL="0" indent="0">
              <a:buNone/>
            </a:pPr>
            <a:r>
              <a:rPr lang="nb-NO" sz="1400" b="1" dirty="0" smtClean="0">
                <a:hlinkClick r:id="rId8" action="ppaction://hlinksldjump"/>
              </a:rPr>
              <a:t>Om </a:t>
            </a:r>
            <a:r>
              <a:rPr lang="nb-NO" sz="1400" b="1" dirty="0" err="1" smtClean="0">
                <a:hlinkClick r:id="rId8" action="ppaction://hlinksldjump"/>
              </a:rPr>
              <a:t>Rt</a:t>
            </a:r>
            <a:r>
              <a:rPr lang="nb-NO" sz="1400" b="1" dirty="0">
                <a:hlinkClick r:id="rId8" action="ppaction://hlinksldjump"/>
              </a:rPr>
              <a:t>. </a:t>
            </a:r>
            <a:r>
              <a:rPr lang="en-US" sz="1400" b="1" dirty="0">
                <a:hlinkClick r:id="rId8" action="ppaction://hlinksldjump"/>
              </a:rPr>
              <a:t>2002 s. 145 (</a:t>
            </a:r>
            <a:r>
              <a:rPr lang="en-US" sz="1400" b="1" dirty="0" err="1">
                <a:hlinkClick r:id="rId8" action="ppaction://hlinksldjump"/>
              </a:rPr>
              <a:t>Bortelid</a:t>
            </a:r>
            <a:r>
              <a:rPr lang="en-US" sz="1400" b="1" dirty="0" smtClean="0">
                <a:hlinkClick r:id="rId8" action="ppaction://hlinksldjump"/>
              </a:rPr>
              <a:t>) (a. 78-80)</a:t>
            </a:r>
            <a:r>
              <a:rPr lang="en-US" sz="1400" b="1" dirty="0"/>
              <a:t/>
            </a:r>
            <a:br>
              <a:rPr lang="en-US" sz="1400" b="1" dirty="0"/>
            </a:br>
            <a:r>
              <a:rPr lang="nb-NO" sz="1200" dirty="0" smtClean="0"/>
              <a:t>«Jeg </a:t>
            </a:r>
            <a:r>
              <a:rPr lang="nb-NO" sz="1200" dirty="0"/>
              <a:t>oppfatter det slik at Høyesterett i Bortelid-dommen klart modifiserer uttalelsene i Gjensidige-dommen. Videre konstaterer jeg at uttalelsene i Bortelid-dommen er helt generelle; de retter seg ikke bare mot situasjonen hvor det gjelder festekontrakter av nyere </a:t>
            </a:r>
            <a:r>
              <a:rPr lang="nb-NO" sz="1200" dirty="0" smtClean="0"/>
              <a:t>dato» (a. 80.) </a:t>
            </a:r>
            <a:br>
              <a:rPr lang="nb-NO" sz="1200" dirty="0" smtClean="0"/>
            </a:br>
            <a:r>
              <a:rPr lang="nb-NO" sz="1400" dirty="0" smtClean="0">
                <a:sym typeface="Wingdings" panose="05000000000000000000" pitchFamily="2" charset="2"/>
              </a:rPr>
              <a:t></a:t>
            </a:r>
            <a:r>
              <a:rPr lang="nb-NO" sz="1400" dirty="0" err="1" smtClean="0"/>
              <a:t>Dvs</a:t>
            </a:r>
            <a:r>
              <a:rPr lang="nb-NO" sz="1400" dirty="0" smtClean="0"/>
              <a:t> utvider uttalelsens rekkevidde</a:t>
            </a:r>
          </a:p>
          <a:p>
            <a:pPr marL="0" indent="0">
              <a:buNone/>
            </a:pPr>
            <a:r>
              <a:rPr lang="nb-NO" sz="1400" b="1" dirty="0" smtClean="0">
                <a:hlinkClick r:id="rId9" action="ppaction://hlinksldjump"/>
              </a:rPr>
              <a:t>Om </a:t>
            </a:r>
            <a:r>
              <a:rPr lang="nb-NO" sz="1400" b="1" dirty="0" err="1">
                <a:hlinkClick r:id="rId9" action="ppaction://hlinksldjump"/>
              </a:rPr>
              <a:t>Rt</a:t>
            </a:r>
            <a:r>
              <a:rPr lang="nb-NO" sz="1400" b="1" dirty="0">
                <a:hlinkClick r:id="rId9" action="ppaction://hlinksldjump"/>
              </a:rPr>
              <a:t>. 2004 s. </a:t>
            </a:r>
            <a:r>
              <a:rPr lang="nb-NO" sz="1400" b="1" dirty="0" smtClean="0">
                <a:hlinkClick r:id="rId9" action="ppaction://hlinksldjump"/>
              </a:rPr>
              <a:t>883 (a. 81-82)</a:t>
            </a:r>
            <a:r>
              <a:rPr lang="nb-NO" sz="1400" b="1" dirty="0"/>
              <a:t/>
            </a:r>
            <a:br>
              <a:rPr lang="nb-NO" sz="1400" b="1" dirty="0"/>
            </a:br>
            <a:r>
              <a:rPr lang="nb-NO" sz="1200" dirty="0" smtClean="0"/>
              <a:t> </a:t>
            </a:r>
            <a:r>
              <a:rPr lang="nb-NO" sz="1200" dirty="0"/>
              <a:t>«Jeg kan imidlertid ikke se at uttalelsen løser spørsmålet i den foreliggende sak</a:t>
            </a:r>
            <a:r>
              <a:rPr lang="nb-NO" sz="1200" dirty="0" smtClean="0"/>
              <a:t>.» Dommen «har utgangspunkt </a:t>
            </a:r>
            <a:r>
              <a:rPr lang="nb-NO" sz="1200" dirty="0"/>
              <a:t>i en tinglysningsrettslig problemstilling og knytter seg til </a:t>
            </a:r>
            <a:r>
              <a:rPr lang="nb-NO" sz="1200" dirty="0" smtClean="0"/>
              <a:t>delingsforbud»</a:t>
            </a:r>
            <a:r>
              <a:rPr lang="nb-NO" sz="1400" dirty="0" smtClean="0"/>
              <a:t/>
            </a:r>
            <a:br>
              <a:rPr lang="nb-NO" sz="1400" dirty="0" smtClean="0"/>
            </a:br>
            <a:r>
              <a:rPr lang="nb-NO" sz="1400" dirty="0">
                <a:sym typeface="Wingdings" panose="05000000000000000000" pitchFamily="2" charset="2"/>
              </a:rPr>
              <a:t> </a:t>
            </a:r>
            <a:r>
              <a:rPr lang="nb-NO" sz="1400" dirty="0" smtClean="0">
                <a:sym typeface="Wingdings" panose="05000000000000000000" pitchFamily="2" charset="2"/>
              </a:rPr>
              <a:t>Avgrenser evt. annet prejudikats relevans: annet rettsspørsmål og annet faktum</a:t>
            </a:r>
            <a:endParaRPr lang="nb-NO" sz="1800" dirty="0"/>
          </a:p>
          <a:p>
            <a:pPr marL="0" indent="0">
              <a:buNone/>
            </a:pPr>
            <a:endParaRPr lang="nb-NO" sz="1800" dirty="0" smtClean="0"/>
          </a:p>
          <a:p>
            <a:endParaRPr lang="nb-NO" sz="1800" dirty="0" smtClean="0"/>
          </a:p>
          <a:p>
            <a:pPr>
              <a:buFontTx/>
              <a:buChar char="-"/>
            </a:pPr>
            <a:endParaRPr lang="nb-NO" sz="1400" dirty="0" smtClean="0"/>
          </a:p>
          <a:p>
            <a:pPr>
              <a:buFontTx/>
              <a:buChar char="-"/>
            </a:pPr>
            <a:endParaRPr lang="nb-NO" sz="1400" dirty="0" smtClean="0"/>
          </a:p>
        </p:txBody>
      </p:sp>
      <p:sp>
        <p:nvSpPr>
          <p:cNvPr id="22" name="Rectangle 21"/>
          <p:cNvSpPr/>
          <p:nvPr/>
        </p:nvSpPr>
        <p:spPr>
          <a:xfrm>
            <a:off x="8449271" y="2765368"/>
            <a:ext cx="914400" cy="22860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5" name="Rectangle 24"/>
          <p:cNvSpPr/>
          <p:nvPr/>
        </p:nvSpPr>
        <p:spPr>
          <a:xfrm>
            <a:off x="9702337" y="3195243"/>
            <a:ext cx="338667" cy="22860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Rectangle 26"/>
          <p:cNvSpPr/>
          <p:nvPr/>
        </p:nvSpPr>
        <p:spPr>
          <a:xfrm>
            <a:off x="4284133" y="6024032"/>
            <a:ext cx="3352799" cy="605363"/>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9" name="Slide Number Placeholder 28"/>
          <p:cNvSpPr>
            <a:spLocks noGrp="1"/>
          </p:cNvSpPr>
          <p:nvPr>
            <p:ph type="sldNum" sz="quarter" idx="12"/>
          </p:nvPr>
        </p:nvSpPr>
        <p:spPr/>
        <p:txBody>
          <a:bodyPr/>
          <a:lstStyle/>
          <a:p>
            <a:fld id="{CF2D0A27-4C01-42AB-B64D-CC3004506035}" type="slidenum">
              <a:rPr lang="nb-NO" smtClean="0"/>
              <a:t>18</a:t>
            </a:fld>
            <a:endParaRPr lang="nb-NO"/>
          </a:p>
        </p:txBody>
      </p:sp>
    </p:spTree>
    <p:extLst>
      <p:ext uri="{BB962C8B-B14F-4D97-AF65-F5344CB8AC3E}">
        <p14:creationId xmlns:p14="http://schemas.microsoft.com/office/powerpoint/2010/main" val="208239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91193" y="1766808"/>
            <a:ext cx="11787448" cy="5008065"/>
          </a:xfrm>
          <a:prstGeom prst="rect">
            <a:avLst/>
          </a:prstGeom>
          <a:solidFill>
            <a:schemeClr val="accent6">
              <a:lumMod val="20000"/>
              <a:lumOff val="80000"/>
            </a:schemeClr>
          </a:solidFill>
          <a:ln w="76200">
            <a:solidFill>
              <a:schemeClr val="accent6">
                <a:lumMod val="20000"/>
                <a:lumOff val="8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3"/>
            </a:pPr>
            <a:endParaRPr lang="en-US" sz="1400" dirty="0" smtClean="0"/>
          </a:p>
          <a:p>
            <a:pPr marL="514350" indent="-514350">
              <a:buFont typeface="+mj-lt"/>
              <a:buAutoNum type="arabicPeriod" startAt="3"/>
            </a:pPr>
            <a:r>
              <a:rPr lang="en-US" sz="2000" b="1" dirty="0" smtClean="0"/>
              <a:t>Rt. 2008 s. 362 (Ivar </a:t>
            </a:r>
            <a:r>
              <a:rPr lang="en-US" sz="2000" b="1" dirty="0" err="1" smtClean="0"/>
              <a:t>Aasen</a:t>
            </a:r>
            <a:r>
              <a:rPr lang="en-US" sz="2000" b="1" dirty="0" smtClean="0"/>
              <a:t>) – om </a:t>
            </a:r>
            <a:r>
              <a:rPr lang="en-US" sz="2000" b="1" dirty="0" err="1" smtClean="0"/>
              <a:t>Gjensidige</a:t>
            </a:r>
            <a:endParaRPr lang="en-US" sz="2000" b="1" dirty="0" smtClean="0"/>
          </a:p>
          <a:p>
            <a:r>
              <a:rPr lang="nb-NO" sz="2000" dirty="0" smtClean="0"/>
              <a:t>«(75)	Det </a:t>
            </a:r>
            <a:r>
              <a:rPr lang="nb-NO" sz="2000" dirty="0"/>
              <a:t>er i dommen ikke presisert nærmere hvilke lovbestemmelser resultatet bygger på. </a:t>
            </a:r>
            <a:r>
              <a:rPr lang="nb-NO" sz="2000" dirty="0" smtClean="0"/>
              <a:t/>
            </a:r>
            <a:br>
              <a:rPr lang="nb-NO" sz="2000" dirty="0" smtClean="0"/>
            </a:br>
            <a:r>
              <a:rPr lang="nb-NO" sz="2000" dirty="0" smtClean="0"/>
              <a:t/>
            </a:r>
            <a:br>
              <a:rPr lang="nb-NO" sz="2000" dirty="0" smtClean="0"/>
            </a:br>
            <a:r>
              <a:rPr lang="nb-NO" sz="2000" dirty="0" smtClean="0"/>
              <a:t>  (76)	Som </a:t>
            </a:r>
            <a:r>
              <a:rPr lang="nb-NO" sz="2000" dirty="0"/>
              <a:t>førstvoterende i Gjensidige-dommen fremhever, er det tvilsomt hva som på generelt grunnlag kan </a:t>
            </a:r>
            <a:r>
              <a:rPr lang="nb-NO" sz="2000" dirty="0" smtClean="0"/>
              <a:t>  </a:t>
            </a:r>
            <a:br>
              <a:rPr lang="nb-NO" sz="2000" dirty="0" smtClean="0"/>
            </a:br>
            <a:r>
              <a:rPr lang="nb-NO" sz="2000" dirty="0" smtClean="0"/>
              <a:t>  	utledes </a:t>
            </a:r>
            <a:r>
              <a:rPr lang="nb-NO" sz="2000" dirty="0"/>
              <a:t>av de nevnte avgjørelsene fra 1900 og 1903, fordi tolkning av de aktuelle klausuler sto sentralt i </a:t>
            </a:r>
            <a:r>
              <a:rPr lang="nb-NO" sz="2000" dirty="0" smtClean="0"/>
              <a:t>	disse dommene</a:t>
            </a:r>
            <a:r>
              <a:rPr lang="nb-NO" sz="2000" dirty="0"/>
              <a:t>. </a:t>
            </a:r>
            <a:r>
              <a:rPr lang="nb-NO" sz="2000" dirty="0" smtClean="0"/>
              <a:t/>
            </a:r>
            <a:br>
              <a:rPr lang="nb-NO" sz="2000" dirty="0" smtClean="0"/>
            </a:br>
            <a:r>
              <a:rPr lang="nb-NO" sz="2000" dirty="0" smtClean="0"/>
              <a:t>  (77)	Avgjørelsen </a:t>
            </a:r>
            <a:r>
              <a:rPr lang="nb-NO" sz="2000" dirty="0"/>
              <a:t>fra 1953 synes å være mer generell. Her er det lagt til grunn at en servitutt måtte vike ved </a:t>
            </a:r>
            <a:r>
              <a:rPr lang="nb-NO" sz="2000" dirty="0" smtClean="0"/>
              <a:t>  </a:t>
            </a:r>
            <a:br>
              <a:rPr lang="nb-NO" sz="2000" dirty="0" smtClean="0"/>
            </a:br>
            <a:r>
              <a:rPr lang="nb-NO" sz="2000" dirty="0" smtClean="0"/>
              <a:t>  	kollisjon </a:t>
            </a:r>
            <a:r>
              <a:rPr lang="nb-NO" sz="2000" dirty="0"/>
              <a:t>mellom offentlig regulering og servitutten. Saken gjaldt et klart tilfelle av kollisjon mellom </a:t>
            </a:r>
            <a:r>
              <a:rPr lang="nb-NO" sz="2000" dirty="0" smtClean="0"/>
              <a:t>	negativ servitutt </a:t>
            </a:r>
            <a:r>
              <a:rPr lang="nb-NO" sz="2000" dirty="0"/>
              <a:t>og reguleringsplan, idet bestemmelser om eiendommens formål i de to reguleringer </a:t>
            </a:r>
            <a:r>
              <a:rPr lang="nb-NO" sz="2000" dirty="0" smtClean="0"/>
              <a:t>	ikke </a:t>
            </a:r>
            <a:r>
              <a:rPr lang="nb-NO" sz="2000" dirty="0"/>
              <a:t>lot seg forene. Etter servitutten skulle bebyggelsen være </a:t>
            </a:r>
            <a:r>
              <a:rPr lang="nb-NO" sz="2000" dirty="0" err="1"/>
              <a:t>villamessig</a:t>
            </a:r>
            <a:r>
              <a:rPr lang="nb-NO" sz="2000" dirty="0"/>
              <a:t>; etter reguleringsplanen var </a:t>
            </a:r>
            <a:r>
              <a:rPr lang="nb-NO" sz="2000" dirty="0" smtClean="0"/>
              <a:t>	formålet </a:t>
            </a:r>
            <a:r>
              <a:rPr lang="nb-NO" sz="2000" dirty="0"/>
              <a:t>industri, nærmere bestemt skulle det anlegges en mølle på tomten. Dommen tar ikke stilling </a:t>
            </a:r>
            <a:r>
              <a:rPr lang="nb-NO" sz="2000" dirty="0" smtClean="0"/>
              <a:t>	til </a:t>
            </a:r>
            <a:r>
              <a:rPr lang="nb-NO" sz="2000" dirty="0"/>
              <a:t>situasjonen hvor det ikke er fullstendig kollisjon mellom servitutt og reguleringsplan. Uttalelsene i </a:t>
            </a:r>
            <a:r>
              <a:rPr lang="nb-NO" sz="2000" dirty="0" smtClean="0"/>
              <a:t>	Gjensidige-dommen </a:t>
            </a:r>
            <a:r>
              <a:rPr lang="nb-NO" sz="2000" dirty="0"/>
              <a:t>må oppfattes som atskillig videre</a:t>
            </a:r>
            <a:r>
              <a:rPr lang="nb-NO" sz="2000" dirty="0" smtClean="0"/>
              <a:t>.»</a:t>
            </a:r>
            <a:endParaRPr lang="nb-NO" sz="1800" dirty="0"/>
          </a:p>
          <a:p>
            <a:r>
              <a:rPr lang="nb-NO" sz="2000" dirty="0" smtClean="0"/>
              <a:t>Sml. a. 71 og 72 </a:t>
            </a:r>
            <a:r>
              <a:rPr lang="nb-NO" sz="2000" dirty="0"/>
              <a:t>om slutning fra forarbeidene: </a:t>
            </a:r>
            <a:r>
              <a:rPr lang="nb-NO" sz="2000" dirty="0" smtClean="0"/>
              <a:t>«Etter </a:t>
            </a:r>
            <a:r>
              <a:rPr lang="nb-NO" sz="2000" dirty="0"/>
              <a:t>mitt syn gir ikke </a:t>
            </a:r>
            <a:r>
              <a:rPr lang="nb-NO" sz="2000" dirty="0" smtClean="0"/>
              <a:t>[forarbeids]uttalelsen </a:t>
            </a:r>
            <a:r>
              <a:rPr lang="nb-NO" sz="2000" dirty="0"/>
              <a:t>uttrykk for annet enn det som følger av avgjørelsen i </a:t>
            </a:r>
            <a:r>
              <a:rPr lang="nb-NO" sz="2000" dirty="0">
                <a:hlinkClick r:id="rId3"/>
              </a:rPr>
              <a:t>Rt-1953-1360</a:t>
            </a:r>
            <a:r>
              <a:rPr lang="nb-NO" sz="2000" dirty="0"/>
              <a:t>, som jeg kommer tilbake </a:t>
            </a:r>
            <a:r>
              <a:rPr lang="nb-NO" sz="2000" dirty="0" smtClean="0"/>
              <a:t>til» .</a:t>
            </a:r>
          </a:p>
          <a:p>
            <a:pPr>
              <a:buFontTx/>
              <a:buChar char="-"/>
            </a:pPr>
            <a:endParaRPr lang="nb-NO" sz="1400" dirty="0" smtClean="0"/>
          </a:p>
          <a:p>
            <a:pPr>
              <a:buFontTx/>
              <a:buChar char="-"/>
            </a:pPr>
            <a:endParaRPr lang="nb-NO" sz="1400" dirty="0" smtClean="0"/>
          </a:p>
        </p:txBody>
      </p:sp>
      <p:sp>
        <p:nvSpPr>
          <p:cNvPr id="12" name="TextBox 11"/>
          <p:cNvSpPr txBox="1"/>
          <p:nvPr/>
        </p:nvSpPr>
        <p:spPr>
          <a:xfrm>
            <a:off x="11155680" y="6405541"/>
            <a:ext cx="465512" cy="369332"/>
          </a:xfrm>
          <a:prstGeom prst="rect">
            <a:avLst/>
          </a:prstGeom>
          <a:noFill/>
        </p:spPr>
        <p:txBody>
          <a:bodyPr wrap="square" rtlCol="0">
            <a:spAutoFit/>
          </a:bodyPr>
          <a:lstStyle/>
          <a:p>
            <a:r>
              <a:rPr lang="nb-NO" dirty="0" err="1" smtClean="0">
                <a:hlinkClick r:id="rId4" action="ppaction://hlinksldjump"/>
              </a:rPr>
              <a:t>X</a:t>
            </a:r>
            <a:endParaRPr lang="nb-NO" dirty="0"/>
          </a:p>
        </p:txBody>
      </p:sp>
      <p:sp>
        <p:nvSpPr>
          <p:cNvPr id="13" name="Title 1"/>
          <p:cNvSpPr txBox="1">
            <a:spLocks/>
          </p:cNvSpPr>
          <p:nvPr/>
        </p:nvSpPr>
        <p:spPr>
          <a:xfrm>
            <a:off x="0" y="170764"/>
            <a:ext cx="12192000" cy="1200633"/>
          </a:xfrm>
          <a:prstGeom prst="rect">
            <a:avLst/>
          </a:prstGeom>
          <a:solidFill>
            <a:srgbClr val="00CC6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ctr">
              <a:buFont typeface="+mj-ea"/>
              <a:buAutoNum type="circleNumDbPlain" startAt="4"/>
            </a:pPr>
            <a:r>
              <a:rPr lang="nb-NO" sz="3600" dirty="0">
                <a:solidFill>
                  <a:schemeClr val="bg1"/>
                </a:solidFill>
              </a:rPr>
              <a:t>Hvordan slutter HR fra rettspraksis</a:t>
            </a:r>
            <a:br>
              <a:rPr lang="nb-NO" sz="3600" dirty="0">
                <a:solidFill>
                  <a:schemeClr val="bg1"/>
                </a:solidFill>
              </a:rPr>
            </a:br>
            <a:r>
              <a:rPr lang="nb-NO" sz="3600" dirty="0">
                <a:solidFill>
                  <a:schemeClr val="bg1"/>
                </a:solidFill>
              </a:rPr>
              <a:t>i etableringen og modifikasjonen av rettssetningen?</a:t>
            </a:r>
          </a:p>
        </p:txBody>
      </p:sp>
      <p:sp>
        <p:nvSpPr>
          <p:cNvPr id="15" name="Slide Number Placeholder 14"/>
          <p:cNvSpPr>
            <a:spLocks noGrp="1"/>
          </p:cNvSpPr>
          <p:nvPr>
            <p:ph type="sldNum" sz="quarter" idx="12"/>
          </p:nvPr>
        </p:nvSpPr>
        <p:spPr/>
        <p:txBody>
          <a:bodyPr/>
          <a:lstStyle/>
          <a:p>
            <a:fld id="{CF2D0A27-4C01-42AB-B64D-CC3004506035}" type="slidenum">
              <a:rPr lang="nb-NO" smtClean="0"/>
              <a:t>19</a:t>
            </a:fld>
            <a:endParaRPr lang="nb-NO"/>
          </a:p>
        </p:txBody>
      </p:sp>
    </p:spTree>
    <p:extLst>
      <p:ext uri="{BB962C8B-B14F-4D97-AF65-F5344CB8AC3E}">
        <p14:creationId xmlns:p14="http://schemas.microsoft.com/office/powerpoint/2010/main" val="2362347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12192000" cy="5687144"/>
          </a:xfrm>
          <a:solidFill>
            <a:srgbClr val="00CC66"/>
          </a:solidFill>
        </p:spPr>
        <p:txBody>
          <a:bodyPr/>
          <a:lstStyle/>
          <a:p>
            <a:pPr algn="ctr"/>
            <a:r>
              <a:rPr lang="nb-NO" dirty="0" smtClean="0">
                <a:solidFill>
                  <a:schemeClr val="bg1"/>
                </a:solidFill>
                <a:latin typeface="American Typewriter"/>
                <a:cs typeface="American Typewriter"/>
              </a:rPr>
              <a:t>HOVEDTEMA IV </a:t>
            </a:r>
            <a:br>
              <a:rPr lang="nb-NO" dirty="0" smtClean="0">
                <a:solidFill>
                  <a:schemeClr val="bg1"/>
                </a:solidFill>
                <a:latin typeface="American Typewriter"/>
                <a:cs typeface="American Typewriter"/>
              </a:rPr>
            </a:br>
            <a:r>
              <a:rPr lang="nb-NO" dirty="0" smtClean="0">
                <a:solidFill>
                  <a:schemeClr val="bg1"/>
                </a:solidFill>
                <a:latin typeface="American Typewriter"/>
                <a:cs typeface="American Typewriter"/>
              </a:rPr>
              <a:t>Domsanalyse: Regelformulering og modifisering</a:t>
            </a:r>
            <a:endParaRPr lang="nb-NO" dirty="0">
              <a:solidFill>
                <a:schemeClr val="bg1"/>
              </a:solidFill>
              <a:latin typeface="American Typewriter"/>
              <a:cs typeface="American Typewriter"/>
            </a:endParaRPr>
          </a:p>
        </p:txBody>
      </p:sp>
    </p:spTree>
    <p:extLst>
      <p:ext uri="{BB962C8B-B14F-4D97-AF65-F5344CB8AC3E}">
        <p14:creationId xmlns:p14="http://schemas.microsoft.com/office/powerpoint/2010/main" val="34289949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41317" y="1350374"/>
            <a:ext cx="11787448" cy="5008065"/>
          </a:xfrm>
          <a:prstGeom prst="rect">
            <a:avLst/>
          </a:prstGeom>
          <a:solidFill>
            <a:schemeClr val="accent6">
              <a:lumMod val="20000"/>
              <a:lumOff val="80000"/>
            </a:schemeClr>
          </a:solidFill>
          <a:ln w="76200">
            <a:solidFill>
              <a:schemeClr val="accent6">
                <a:lumMod val="20000"/>
                <a:lumOff val="8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3"/>
            </a:pPr>
            <a:endParaRPr lang="en-US" sz="1400" dirty="0" smtClean="0"/>
          </a:p>
          <a:p>
            <a:pPr marL="514350" indent="-514350">
              <a:buFont typeface="+mj-lt"/>
              <a:buAutoNum type="arabicPeriod" startAt="3"/>
            </a:pPr>
            <a:r>
              <a:rPr lang="en-US" sz="2000" b="1" dirty="0" smtClean="0"/>
              <a:t>Rt. 2008 s. 362 (Ivar </a:t>
            </a:r>
            <a:r>
              <a:rPr lang="en-US" sz="2000" b="1" dirty="0" err="1" smtClean="0"/>
              <a:t>Aasen</a:t>
            </a:r>
            <a:r>
              <a:rPr lang="en-US" sz="2000" b="1" dirty="0" smtClean="0"/>
              <a:t>) – Om </a:t>
            </a:r>
            <a:r>
              <a:rPr lang="en-US" sz="2000" b="1" dirty="0" err="1" smtClean="0"/>
              <a:t>Bortelid</a:t>
            </a:r>
            <a:endParaRPr lang="en-US" sz="2000" b="1" dirty="0" smtClean="0"/>
          </a:p>
          <a:p>
            <a:r>
              <a:rPr lang="nb-NO" sz="2000" dirty="0"/>
              <a:t>«(78)	I Bortelid-dommen var spørsmålet om fortetting av et hytteområde i samsvar med en reguleringsplan </a:t>
            </a:r>
            <a:r>
              <a:rPr lang="nb-NO" sz="2000" dirty="0" smtClean="0"/>
              <a:t>	kunne </a:t>
            </a:r>
            <a:r>
              <a:rPr lang="nb-NO" sz="2000" dirty="0"/>
              <a:t>skje uavhengig av festekontrakter som forbød ytterligere utbygging i området. På side 149 i </a:t>
            </a:r>
            <a:r>
              <a:rPr lang="nb-NO" sz="2000" dirty="0" smtClean="0"/>
              <a:t>	dommen </a:t>
            </a:r>
            <a:r>
              <a:rPr lang="nb-NO" sz="2000" dirty="0"/>
              <a:t>heter det blant annet</a:t>
            </a:r>
            <a:r>
              <a:rPr lang="nb-NO" sz="2000" dirty="0" smtClean="0"/>
              <a:t>: </a:t>
            </a:r>
            <a:br>
              <a:rPr lang="nb-NO" sz="2000" dirty="0" smtClean="0"/>
            </a:br>
            <a:r>
              <a:rPr lang="nb-NO" sz="2000" dirty="0" smtClean="0"/>
              <a:t>	«Gjensidige-dommen </a:t>
            </a:r>
            <a:r>
              <a:rPr lang="nb-NO" sz="2000" dirty="0"/>
              <a:t>har i ettertid vært </a:t>
            </a:r>
            <a:r>
              <a:rPr lang="nb-NO" sz="2000" dirty="0" smtClean="0"/>
              <a:t>kritisert [i rettslitteraturen] … </a:t>
            </a:r>
            <a:r>
              <a:rPr lang="nb-NO" sz="2000" dirty="0"/>
              <a:t>Jeg er kommet til at uttalelsene </a:t>
            </a:r>
            <a:r>
              <a:rPr lang="nb-NO" sz="2000" dirty="0" smtClean="0"/>
              <a:t>	om </a:t>
            </a:r>
            <a:r>
              <a:rPr lang="nb-NO" sz="2000" dirty="0"/>
              <a:t>bortfall av negative </a:t>
            </a:r>
            <a:r>
              <a:rPr lang="nb-NO" sz="2000" dirty="0" err="1"/>
              <a:t>byggeservitutter</a:t>
            </a:r>
            <a:r>
              <a:rPr lang="nb-NO" sz="2000" dirty="0"/>
              <a:t> har fått en for generell utforming og bør modereres. De passer </a:t>
            </a:r>
            <a:r>
              <a:rPr lang="nb-NO" sz="2000" dirty="0" smtClean="0"/>
              <a:t>	kanskje </a:t>
            </a:r>
            <a:r>
              <a:rPr lang="nb-NO" sz="2000" dirty="0"/>
              <a:t>best på </a:t>
            </a:r>
            <a:r>
              <a:rPr lang="nb-NO" sz="2000" dirty="0" err="1"/>
              <a:t>byggeservitutter</a:t>
            </a:r>
            <a:r>
              <a:rPr lang="nb-NO" sz="2000" dirty="0"/>
              <a:t> som har vært mer aktuelle i tidligere tider, men som nå fremstår som </a:t>
            </a:r>
            <a:r>
              <a:rPr lang="nb-NO" sz="2000" dirty="0" smtClean="0"/>
              <a:t>	lite </a:t>
            </a:r>
            <a:r>
              <a:rPr lang="nb-NO" sz="2000" dirty="0"/>
              <a:t>tilpasset dagens utbyggingsbehov, som </a:t>
            </a:r>
            <a:r>
              <a:rPr lang="nb-NO" sz="2000" dirty="0" err="1"/>
              <a:t>strøkservitutter</a:t>
            </a:r>
            <a:r>
              <a:rPr lang="nb-NO" sz="2000" dirty="0"/>
              <a:t> som båndlegger areal til et annet formål </a:t>
            </a:r>
            <a:r>
              <a:rPr lang="nb-NO" sz="2000" dirty="0" smtClean="0"/>
              <a:t>	enn </a:t>
            </a:r>
            <a:r>
              <a:rPr lang="nb-NO" sz="2000" dirty="0"/>
              <a:t>det reguleringsplanen har, deleforbud i eldre villastrøk og bestemmelser om byggegrenser mv., slik </a:t>
            </a:r>
            <a:r>
              <a:rPr lang="nb-NO" sz="2000" dirty="0" smtClean="0"/>
              <a:t>	det </a:t>
            </a:r>
            <a:r>
              <a:rPr lang="nb-NO" sz="2000" dirty="0"/>
              <a:t>har vært tale om i </a:t>
            </a:r>
            <a:r>
              <a:rPr lang="nb-NO" sz="2000" dirty="0">
                <a:hlinkClick r:id="rId3"/>
              </a:rPr>
              <a:t>Rt-1900-147</a:t>
            </a:r>
            <a:r>
              <a:rPr lang="nb-NO" sz="2000" dirty="0"/>
              <a:t>, </a:t>
            </a:r>
            <a:r>
              <a:rPr lang="nb-NO" sz="2000" dirty="0">
                <a:hlinkClick r:id="rId4"/>
              </a:rPr>
              <a:t>Rt-1903-417</a:t>
            </a:r>
            <a:r>
              <a:rPr lang="nb-NO" sz="2000" dirty="0"/>
              <a:t> og </a:t>
            </a:r>
            <a:r>
              <a:rPr lang="nb-NO" sz="2000" dirty="0" smtClean="0">
                <a:hlinkClick r:id="rId5"/>
              </a:rPr>
              <a:t>Rt-1953-1360</a:t>
            </a:r>
            <a:r>
              <a:rPr lang="nb-NO" sz="2000" dirty="0" smtClean="0"/>
              <a:t>…. </a:t>
            </a:r>
            <a:br>
              <a:rPr lang="nb-NO" sz="2000" dirty="0" smtClean="0"/>
            </a:br>
            <a:r>
              <a:rPr lang="nb-NO" sz="2000" dirty="0" smtClean="0"/>
              <a:t>(79)</a:t>
            </a:r>
            <a:r>
              <a:rPr lang="nb-NO" sz="2000" dirty="0"/>
              <a:t>	</a:t>
            </a:r>
            <a:r>
              <a:rPr lang="nb-NO" sz="2000" dirty="0" smtClean="0"/>
              <a:t>I </a:t>
            </a:r>
            <a:r>
              <a:rPr lang="nb-NO" sz="2000" dirty="0"/>
              <a:t>den konkrete vurderingen av om servitutten kunne opprettholdes, heter det på side 150 blant annet:</a:t>
            </a:r>
            <a:br>
              <a:rPr lang="nb-NO" sz="2000" dirty="0"/>
            </a:br>
            <a:r>
              <a:rPr lang="nb-NO" sz="2000" dirty="0" smtClean="0"/>
              <a:t>	«Opprettholdelse </a:t>
            </a:r>
            <a:r>
              <a:rPr lang="nb-NO" sz="2000" dirty="0"/>
              <a:t>av servitutten innebærer ikke en meningsløs 'ikke-bebyggelse' av området, eller et </a:t>
            </a:r>
            <a:r>
              <a:rPr lang="nb-NO" sz="2000" dirty="0" smtClean="0"/>
              <a:t>	utilsiktet </a:t>
            </a:r>
            <a:r>
              <a:rPr lang="nb-NO" sz="2000" dirty="0"/>
              <a:t>hinder, slik det var tale om i de eldre dommene jeg har nevnt.»</a:t>
            </a:r>
            <a:br>
              <a:rPr lang="nb-NO" sz="2000" dirty="0"/>
            </a:br>
            <a:r>
              <a:rPr lang="nb-NO" sz="2000" dirty="0"/>
              <a:t>(80)	Jeg oppfatter det slik at Høyesterett i Bortelid-dommen klart modifiserer uttalelsene i </a:t>
            </a:r>
            <a:r>
              <a:rPr lang="nb-NO" sz="2000" dirty="0" smtClean="0"/>
              <a:t>Gjensidige-	dommen</a:t>
            </a:r>
            <a:r>
              <a:rPr lang="nb-NO" sz="2000" dirty="0"/>
              <a:t>. Videre konstaterer jeg at uttalelsene i Bortelid-dommen er helt generelle; de retter seg ikke </a:t>
            </a:r>
            <a:r>
              <a:rPr lang="nb-NO" sz="2000" dirty="0" smtClean="0"/>
              <a:t>	bare </a:t>
            </a:r>
            <a:r>
              <a:rPr lang="nb-NO" sz="2000" dirty="0"/>
              <a:t>mot situasjonen hvor det gjelder festekontrakter av nyere </a:t>
            </a:r>
            <a:r>
              <a:rPr lang="nb-NO" sz="2000" dirty="0" smtClean="0"/>
              <a:t>dato»</a:t>
            </a:r>
          </a:p>
          <a:p>
            <a:pPr marL="0" indent="0">
              <a:buNone/>
            </a:pPr>
            <a:r>
              <a:rPr lang="nb-NO" sz="2000" dirty="0" smtClean="0"/>
              <a:t>    </a:t>
            </a:r>
            <a:br>
              <a:rPr lang="nb-NO" sz="2000" dirty="0" smtClean="0"/>
            </a:br>
            <a:endParaRPr lang="nb-NO" sz="1400" dirty="0" smtClean="0"/>
          </a:p>
          <a:p>
            <a:pPr>
              <a:buFontTx/>
              <a:buChar char="-"/>
            </a:pPr>
            <a:endParaRPr lang="nb-NO" sz="1400" dirty="0" smtClean="0"/>
          </a:p>
        </p:txBody>
      </p:sp>
      <p:sp>
        <p:nvSpPr>
          <p:cNvPr id="12" name="TextBox 11"/>
          <p:cNvSpPr txBox="1"/>
          <p:nvPr/>
        </p:nvSpPr>
        <p:spPr>
          <a:xfrm>
            <a:off x="11155680" y="6405541"/>
            <a:ext cx="465512" cy="369332"/>
          </a:xfrm>
          <a:prstGeom prst="rect">
            <a:avLst/>
          </a:prstGeom>
          <a:noFill/>
        </p:spPr>
        <p:txBody>
          <a:bodyPr wrap="square" rtlCol="0">
            <a:spAutoFit/>
          </a:bodyPr>
          <a:lstStyle/>
          <a:p>
            <a:r>
              <a:rPr lang="nb-NO" dirty="0" err="1" smtClean="0">
                <a:hlinkClick r:id="rId6" action="ppaction://hlinksldjump"/>
              </a:rPr>
              <a:t>X</a:t>
            </a:r>
            <a:endParaRPr lang="nb-NO" dirty="0"/>
          </a:p>
        </p:txBody>
      </p:sp>
      <p:sp>
        <p:nvSpPr>
          <p:cNvPr id="5" name="Title 1"/>
          <p:cNvSpPr txBox="1">
            <a:spLocks/>
          </p:cNvSpPr>
          <p:nvPr/>
        </p:nvSpPr>
        <p:spPr>
          <a:xfrm>
            <a:off x="0" y="102639"/>
            <a:ext cx="12192000" cy="1200633"/>
          </a:xfrm>
          <a:prstGeom prst="rect">
            <a:avLst/>
          </a:prstGeom>
          <a:solidFill>
            <a:srgbClr val="00CC6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ctr">
              <a:buFont typeface="+mj-ea"/>
              <a:buAutoNum type="circleNumDbPlain" startAt="4"/>
            </a:pPr>
            <a:r>
              <a:rPr lang="nb-NO" sz="3600" dirty="0">
                <a:solidFill>
                  <a:schemeClr val="bg1"/>
                </a:solidFill>
              </a:rPr>
              <a:t>Hvordan slutter HR fra rettspraksis</a:t>
            </a:r>
            <a:br>
              <a:rPr lang="nb-NO" sz="3600" dirty="0">
                <a:solidFill>
                  <a:schemeClr val="bg1"/>
                </a:solidFill>
              </a:rPr>
            </a:br>
            <a:r>
              <a:rPr lang="nb-NO" sz="3600" dirty="0">
                <a:solidFill>
                  <a:schemeClr val="bg1"/>
                </a:solidFill>
              </a:rPr>
              <a:t>i etableringen og modifikasjonen av rettssetningen?</a:t>
            </a:r>
          </a:p>
        </p:txBody>
      </p:sp>
      <p:sp>
        <p:nvSpPr>
          <p:cNvPr id="6" name="Slide Number Placeholder 5"/>
          <p:cNvSpPr>
            <a:spLocks noGrp="1"/>
          </p:cNvSpPr>
          <p:nvPr>
            <p:ph type="sldNum" sz="quarter" idx="12"/>
          </p:nvPr>
        </p:nvSpPr>
        <p:spPr/>
        <p:txBody>
          <a:bodyPr/>
          <a:lstStyle/>
          <a:p>
            <a:fld id="{CF2D0A27-4C01-42AB-B64D-CC3004506035}" type="slidenum">
              <a:rPr lang="nb-NO" smtClean="0"/>
              <a:t>20</a:t>
            </a:fld>
            <a:endParaRPr lang="nb-NO"/>
          </a:p>
        </p:txBody>
      </p:sp>
    </p:spTree>
    <p:extLst>
      <p:ext uri="{BB962C8B-B14F-4D97-AF65-F5344CB8AC3E}">
        <p14:creationId xmlns:p14="http://schemas.microsoft.com/office/powerpoint/2010/main" val="18007989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41317" y="1350374"/>
            <a:ext cx="11787448" cy="5008065"/>
          </a:xfrm>
          <a:prstGeom prst="rect">
            <a:avLst/>
          </a:prstGeom>
          <a:solidFill>
            <a:schemeClr val="accent6">
              <a:lumMod val="20000"/>
              <a:lumOff val="80000"/>
            </a:schemeClr>
          </a:solidFill>
          <a:ln w="76200">
            <a:solidFill>
              <a:schemeClr val="accent6">
                <a:lumMod val="20000"/>
                <a:lumOff val="8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3"/>
            </a:pPr>
            <a:endParaRPr lang="en-US" sz="1400" dirty="0" smtClean="0"/>
          </a:p>
          <a:p>
            <a:pPr marL="514350" indent="-514350">
              <a:buFont typeface="+mj-lt"/>
              <a:buAutoNum type="arabicPeriod" startAt="3"/>
            </a:pPr>
            <a:r>
              <a:rPr lang="en-US" sz="2000" b="1" dirty="0" smtClean="0"/>
              <a:t>Rt. 2008 s. 362 (Ivar </a:t>
            </a:r>
            <a:r>
              <a:rPr lang="en-US" sz="2000" b="1" dirty="0" err="1" smtClean="0"/>
              <a:t>Aasen</a:t>
            </a:r>
            <a:r>
              <a:rPr lang="en-US" sz="2000" b="1" dirty="0" smtClean="0"/>
              <a:t>) – om </a:t>
            </a:r>
            <a:r>
              <a:rPr lang="nb-NO" sz="2000" dirty="0" smtClean="0">
                <a:hlinkClick r:id="rId3"/>
              </a:rPr>
              <a:t>Rt-2004-883</a:t>
            </a:r>
            <a:endParaRPr lang="en-US" sz="2000" b="1" dirty="0" smtClean="0"/>
          </a:p>
          <a:p>
            <a:r>
              <a:rPr lang="nb-NO" sz="2000" dirty="0" smtClean="0"/>
              <a:t>«(81)</a:t>
            </a:r>
            <a:r>
              <a:rPr lang="nb-NO" sz="2000" dirty="0"/>
              <a:t>	Jeg nevner også avgjørelsen i </a:t>
            </a:r>
            <a:r>
              <a:rPr lang="nb-NO" sz="2000" dirty="0">
                <a:hlinkClick r:id="rId3"/>
              </a:rPr>
              <a:t>Rt-2004-883</a:t>
            </a:r>
            <a:r>
              <a:rPr lang="nb-NO" sz="2000" dirty="0"/>
              <a:t>, som gjaldt spørsmålet om et tinglyst deleforbud var til </a:t>
            </a:r>
            <a:r>
              <a:rPr lang="nb-NO" sz="2000" dirty="0" smtClean="0"/>
              <a:t>	hinder </a:t>
            </a:r>
            <a:r>
              <a:rPr lang="nb-NO" sz="2000" dirty="0"/>
              <a:t>for tinglysing av en deleforretning. Her uttales det i avsnitt 25 blant annet</a:t>
            </a:r>
            <a:r>
              <a:rPr lang="nb-NO" sz="2000" dirty="0" smtClean="0"/>
              <a:t>: «</a:t>
            </a:r>
            <a:r>
              <a:rPr lang="nb-NO" sz="2000" dirty="0"/>
              <a:t>Når det gjelder </a:t>
            </a:r>
            <a:r>
              <a:rPr lang="nb-NO" sz="2000" dirty="0" smtClean="0"/>
              <a:t>	</a:t>
            </a:r>
            <a:r>
              <a:rPr lang="nb-NO" sz="2000" dirty="0" err="1" smtClean="0"/>
              <a:t>strøkservituttene</a:t>
            </a:r>
            <a:r>
              <a:rPr lang="nb-NO" sz="2000" dirty="0"/>
              <a:t>, er situasjonen for svært mange at tiden har løpt fra dem. Det kan være kommet nye </a:t>
            </a:r>
            <a:r>
              <a:rPr lang="nb-NO" sz="2000" dirty="0" smtClean="0"/>
              <a:t>	reguleringsplaner</a:t>
            </a:r>
            <a:r>
              <a:rPr lang="nb-NO" sz="2000" dirty="0"/>
              <a:t>, jf. </a:t>
            </a:r>
            <a:r>
              <a:rPr lang="nb-NO" sz="2000" dirty="0">
                <a:hlinkClick r:id="rId4"/>
              </a:rPr>
              <a:t>Rt-1995-904</a:t>
            </a:r>
            <a:r>
              <a:rPr lang="nb-NO" sz="2000" dirty="0"/>
              <a:t> og </a:t>
            </a:r>
            <a:r>
              <a:rPr lang="nb-NO" sz="2000" dirty="0">
                <a:hlinkClick r:id="rId5"/>
              </a:rPr>
              <a:t>Rt-2002-145</a:t>
            </a:r>
            <a:r>
              <a:rPr lang="nb-NO" sz="2000" dirty="0"/>
              <a:t>, og det kan dessuten allerede fra gammelt av være </a:t>
            </a:r>
            <a:r>
              <a:rPr lang="nb-NO" sz="2000" dirty="0" smtClean="0"/>
              <a:t>	foretatt </a:t>
            </a:r>
            <a:r>
              <a:rPr lang="nb-NO" sz="2000" dirty="0"/>
              <a:t>utparselleringer i strid med servitutten, fordi ingen rettighetshaver har protestert. Etter </a:t>
            </a:r>
            <a:r>
              <a:rPr lang="nb-NO" sz="2000" dirty="0" smtClean="0"/>
              <a:t>	rettspraksis </a:t>
            </a:r>
            <a:r>
              <a:rPr lang="nb-NO" sz="2000" dirty="0"/>
              <a:t>vil servituttene i utviklingens medfør ofte være </a:t>
            </a:r>
            <a:r>
              <a:rPr lang="nb-NO" sz="2000" dirty="0" smtClean="0"/>
              <a:t>bortfalt». </a:t>
            </a:r>
            <a:br>
              <a:rPr lang="nb-NO" sz="2000" dirty="0" smtClean="0"/>
            </a:br>
            <a:r>
              <a:rPr lang="nb-NO" sz="2000" dirty="0" smtClean="0"/>
              <a:t>(82)</a:t>
            </a:r>
            <a:r>
              <a:rPr lang="nb-NO" sz="2000" dirty="0"/>
              <a:t>	Her presumeres det altså at de aktuelle </a:t>
            </a:r>
            <a:r>
              <a:rPr lang="nb-NO" sz="2000" dirty="0" err="1"/>
              <a:t>strøkservitutter</a:t>
            </a:r>
            <a:r>
              <a:rPr lang="nb-NO" sz="2000" dirty="0"/>
              <a:t> bortfaller. Jeg kan imidlertid ikke se at </a:t>
            </a:r>
            <a:r>
              <a:rPr lang="nb-NO" sz="2000" dirty="0" smtClean="0"/>
              <a:t>	uttalelsen </a:t>
            </a:r>
            <a:r>
              <a:rPr lang="nb-NO" sz="2000" dirty="0"/>
              <a:t>løser spørsmålet i den foreliggende sak. Den har utgangspunkt i en tinglysningsrettslig </a:t>
            </a:r>
            <a:r>
              <a:rPr lang="nb-NO" sz="2000" dirty="0" smtClean="0"/>
              <a:t>	problemstilling </a:t>
            </a:r>
            <a:r>
              <a:rPr lang="nb-NO" sz="2000" dirty="0"/>
              <a:t>og knytter seg til delingsforbud, som nettopp er blant de reguleringer som </a:t>
            </a:r>
            <a:r>
              <a:rPr lang="nb-NO" sz="2000" dirty="0" smtClean="0"/>
              <a:t>Bortelid-	dommen </a:t>
            </a:r>
            <a:r>
              <a:rPr lang="nb-NO" sz="2000" dirty="0"/>
              <a:t>nevner som eksempler på at må vike for reguleringsplan..»</a:t>
            </a:r>
            <a:br>
              <a:rPr lang="nb-NO" sz="2000" dirty="0"/>
            </a:br>
            <a:endParaRPr lang="nb-NO" sz="1400" dirty="0" smtClean="0"/>
          </a:p>
        </p:txBody>
      </p:sp>
      <p:sp>
        <p:nvSpPr>
          <p:cNvPr id="12" name="TextBox 11"/>
          <p:cNvSpPr txBox="1"/>
          <p:nvPr/>
        </p:nvSpPr>
        <p:spPr>
          <a:xfrm>
            <a:off x="11155680" y="6405541"/>
            <a:ext cx="465512" cy="369332"/>
          </a:xfrm>
          <a:prstGeom prst="rect">
            <a:avLst/>
          </a:prstGeom>
          <a:noFill/>
        </p:spPr>
        <p:txBody>
          <a:bodyPr wrap="square" rtlCol="0">
            <a:spAutoFit/>
          </a:bodyPr>
          <a:lstStyle/>
          <a:p>
            <a:r>
              <a:rPr lang="nb-NO" dirty="0" err="1" smtClean="0">
                <a:hlinkClick r:id="rId6" action="ppaction://hlinksldjump"/>
              </a:rPr>
              <a:t>X</a:t>
            </a:r>
            <a:endParaRPr lang="nb-NO" dirty="0"/>
          </a:p>
        </p:txBody>
      </p:sp>
      <p:sp>
        <p:nvSpPr>
          <p:cNvPr id="5" name="Title 1"/>
          <p:cNvSpPr txBox="1">
            <a:spLocks/>
          </p:cNvSpPr>
          <p:nvPr/>
        </p:nvSpPr>
        <p:spPr>
          <a:xfrm>
            <a:off x="0" y="102639"/>
            <a:ext cx="12192000" cy="1200633"/>
          </a:xfrm>
          <a:prstGeom prst="rect">
            <a:avLst/>
          </a:prstGeom>
          <a:solidFill>
            <a:srgbClr val="00CC6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ctr">
              <a:buFont typeface="+mj-ea"/>
              <a:buAutoNum type="circleNumDbPlain" startAt="4"/>
            </a:pPr>
            <a:r>
              <a:rPr lang="nb-NO" sz="3600" dirty="0">
                <a:solidFill>
                  <a:schemeClr val="bg1"/>
                </a:solidFill>
              </a:rPr>
              <a:t>Hvordan slutter HR fra rettspraksis</a:t>
            </a:r>
            <a:br>
              <a:rPr lang="nb-NO" sz="3600" dirty="0">
                <a:solidFill>
                  <a:schemeClr val="bg1"/>
                </a:solidFill>
              </a:rPr>
            </a:br>
            <a:r>
              <a:rPr lang="nb-NO" sz="3600" dirty="0">
                <a:solidFill>
                  <a:schemeClr val="bg1"/>
                </a:solidFill>
              </a:rPr>
              <a:t>i etableringen og modifikasjonen av rettssetningen?</a:t>
            </a:r>
          </a:p>
        </p:txBody>
      </p:sp>
      <p:sp>
        <p:nvSpPr>
          <p:cNvPr id="3" name="Slide Number Placeholder 2"/>
          <p:cNvSpPr>
            <a:spLocks noGrp="1"/>
          </p:cNvSpPr>
          <p:nvPr>
            <p:ph type="sldNum" sz="quarter" idx="12"/>
          </p:nvPr>
        </p:nvSpPr>
        <p:spPr/>
        <p:txBody>
          <a:bodyPr/>
          <a:lstStyle/>
          <a:p>
            <a:fld id="{CF2D0A27-4C01-42AB-B64D-CC3004506035}" type="slidenum">
              <a:rPr lang="nb-NO" smtClean="0"/>
              <a:t>21</a:t>
            </a:fld>
            <a:endParaRPr lang="nb-NO"/>
          </a:p>
        </p:txBody>
      </p:sp>
    </p:spTree>
    <p:extLst>
      <p:ext uri="{BB962C8B-B14F-4D97-AF65-F5344CB8AC3E}">
        <p14:creationId xmlns:p14="http://schemas.microsoft.com/office/powerpoint/2010/main" val="747265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28204"/>
            <a:ext cx="12192000" cy="1066071"/>
          </a:xfrm>
          <a:prstGeom prst="rect">
            <a:avLst/>
          </a:prstGeom>
          <a:solidFill>
            <a:srgbClr val="00CC6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ctr">
              <a:buFont typeface="+mj-ea"/>
              <a:buAutoNum type="circleNumDbPlain" startAt="5"/>
            </a:pPr>
            <a:r>
              <a:rPr lang="nb-NO" sz="3200" dirty="0" smtClean="0">
                <a:solidFill>
                  <a:schemeClr val="bg1"/>
                </a:solidFill>
              </a:rPr>
              <a:t>Hvordan slutter HR fra andre </a:t>
            </a:r>
            <a:r>
              <a:rPr lang="nb-NO" sz="3200" b="1" dirty="0">
                <a:solidFill>
                  <a:schemeClr val="bg1"/>
                </a:solidFill>
              </a:rPr>
              <a:t>rettskilder, i tillegg til rettspraksis, </a:t>
            </a:r>
            <a:r>
              <a:rPr lang="nb-NO" sz="3200" b="1" dirty="0" smtClean="0">
                <a:solidFill>
                  <a:schemeClr val="bg1"/>
                </a:solidFill>
              </a:rPr>
              <a:t/>
            </a:r>
            <a:br>
              <a:rPr lang="nb-NO" sz="3200" b="1" dirty="0" smtClean="0">
                <a:solidFill>
                  <a:schemeClr val="bg1"/>
                </a:solidFill>
              </a:rPr>
            </a:br>
            <a:r>
              <a:rPr lang="nb-NO" sz="3200" b="1" dirty="0" smtClean="0">
                <a:solidFill>
                  <a:schemeClr val="bg1"/>
                </a:solidFill>
              </a:rPr>
              <a:t>ved </a:t>
            </a:r>
            <a:r>
              <a:rPr lang="nb-NO" sz="3200" dirty="0">
                <a:solidFill>
                  <a:schemeClr val="bg1"/>
                </a:solidFill>
              </a:rPr>
              <a:t>modifikasjonen av </a:t>
            </a:r>
            <a:r>
              <a:rPr lang="nb-NO" sz="3200" dirty="0" smtClean="0">
                <a:solidFill>
                  <a:schemeClr val="bg1"/>
                </a:solidFill>
              </a:rPr>
              <a:t>rettssetningen i </a:t>
            </a:r>
            <a:r>
              <a:rPr lang="en-US" sz="3200" b="1" dirty="0">
                <a:solidFill>
                  <a:schemeClr val="bg1"/>
                </a:solidFill>
              </a:rPr>
              <a:t>Rt. 2008 s. 362 (Ivar </a:t>
            </a:r>
            <a:r>
              <a:rPr lang="en-US" sz="3200" b="1" dirty="0" err="1">
                <a:solidFill>
                  <a:schemeClr val="bg1"/>
                </a:solidFill>
              </a:rPr>
              <a:t>Aasen</a:t>
            </a:r>
            <a:r>
              <a:rPr lang="en-US" sz="3200" b="1" dirty="0">
                <a:solidFill>
                  <a:schemeClr val="bg1"/>
                </a:solidFill>
              </a:rPr>
              <a:t>)</a:t>
            </a:r>
            <a:r>
              <a:rPr lang="nb-NO" sz="3200" dirty="0" smtClean="0">
                <a:solidFill>
                  <a:schemeClr val="bg1"/>
                </a:solidFill>
              </a:rPr>
              <a:t> ?</a:t>
            </a:r>
            <a:endParaRPr lang="nb-NO" sz="3200" dirty="0">
              <a:solidFill>
                <a:schemeClr val="bg1"/>
              </a:solidFill>
            </a:endParaRPr>
          </a:p>
        </p:txBody>
      </p:sp>
      <p:sp>
        <p:nvSpPr>
          <p:cNvPr id="8" name="Content Placeholder 2"/>
          <p:cNvSpPr txBox="1">
            <a:spLocks/>
          </p:cNvSpPr>
          <p:nvPr/>
        </p:nvSpPr>
        <p:spPr>
          <a:xfrm>
            <a:off x="99754" y="1094275"/>
            <a:ext cx="9595041" cy="5763725"/>
          </a:xfrm>
          <a:prstGeom prst="rect">
            <a:avLst/>
          </a:prstGeom>
          <a:solidFill>
            <a:schemeClr val="accent6">
              <a:lumMod val="20000"/>
              <a:lumOff val="80000"/>
            </a:schemeClr>
          </a:solidFill>
          <a:ln w="76200">
            <a:solidFill>
              <a:schemeClr val="accent6">
                <a:lumMod val="20000"/>
                <a:lumOff val="8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2000" b="1" dirty="0" smtClean="0"/>
              <a:t>Utgangspunkt i lovregulering (kfr. tidligere dommer): </a:t>
            </a:r>
          </a:p>
          <a:p>
            <a:pPr lvl="1">
              <a:buFontTx/>
              <a:buChar char="-"/>
            </a:pPr>
            <a:r>
              <a:rPr lang="nb-NO" sz="1600" dirty="0" smtClean="0"/>
              <a:t>Omkring negative servitutter (a. 67)</a:t>
            </a:r>
            <a:br>
              <a:rPr lang="nb-NO" sz="1600" dirty="0" smtClean="0"/>
            </a:br>
            <a:r>
              <a:rPr lang="nb-NO" sz="1400" dirty="0" smtClean="0"/>
              <a:t>«</a:t>
            </a:r>
            <a:r>
              <a:rPr lang="nb-NO" sz="1400" dirty="0"/>
              <a:t>Jeg starter med å slå fast at lov og praksis bygger på at negative servitutter lovlig kan stiftes og </a:t>
            </a:r>
            <a:r>
              <a:rPr lang="nb-NO" sz="1400" dirty="0" smtClean="0"/>
              <a:t>påtales»</a:t>
            </a:r>
          </a:p>
          <a:p>
            <a:pPr lvl="1">
              <a:buFontTx/>
              <a:buChar char="-"/>
            </a:pPr>
            <a:r>
              <a:rPr lang="nb-NO" sz="1600" dirty="0" smtClean="0"/>
              <a:t>Omkring reguleringsplaner (a. 68)</a:t>
            </a:r>
            <a:br>
              <a:rPr lang="nb-NO" sz="1600" dirty="0" smtClean="0"/>
            </a:br>
            <a:r>
              <a:rPr lang="nb-NO" sz="1400" dirty="0" smtClean="0"/>
              <a:t>«Samtidig </a:t>
            </a:r>
            <a:r>
              <a:rPr lang="nb-NO" sz="1400" dirty="0"/>
              <a:t>bestemmer plan- og </a:t>
            </a:r>
            <a:r>
              <a:rPr lang="nb-NO" sz="1400" dirty="0">
                <a:hlinkClick r:id="rId3"/>
              </a:rPr>
              <a:t>bygningsloven § 31</a:t>
            </a:r>
            <a:r>
              <a:rPr lang="nb-NO" sz="1400" dirty="0"/>
              <a:t> at reguleringsplaner er </a:t>
            </a:r>
            <a:r>
              <a:rPr lang="nb-NO" sz="1400" dirty="0" smtClean="0"/>
              <a:t>bindende.</a:t>
            </a:r>
            <a:r>
              <a:rPr lang="nb-NO" sz="1400" dirty="0"/>
              <a:t> </a:t>
            </a:r>
            <a:r>
              <a:rPr lang="nb-NO" sz="1400" dirty="0" smtClean="0"/>
              <a:t>Dette </a:t>
            </a:r>
            <a:r>
              <a:rPr lang="nb-NO" sz="1400" dirty="0"/>
              <a:t>innebærer at det ikke kan bygges i strid med reguleringsplan. Noen plikt til å utnytte alle de muligheter planen åpner for, følger derimot ikke av bestemmelsen</a:t>
            </a:r>
            <a:r>
              <a:rPr lang="nb-NO" sz="1400" dirty="0" smtClean="0"/>
              <a:t>» (a 68).  </a:t>
            </a:r>
            <a:endParaRPr lang="nb-NO" sz="1600" dirty="0" smtClean="0"/>
          </a:p>
          <a:p>
            <a:pPr lvl="1">
              <a:buFontTx/>
              <a:buChar char="-"/>
            </a:pPr>
            <a:r>
              <a:rPr lang="nb-NO" sz="1600" dirty="0" smtClean="0"/>
              <a:t>Om regulering av konfliktsituasjoner servitutt/reguleringsplan (A. 69)</a:t>
            </a:r>
            <a:br>
              <a:rPr lang="nb-NO" sz="1600" dirty="0" smtClean="0"/>
            </a:br>
            <a:r>
              <a:rPr lang="nb-NO" sz="1400" dirty="0" smtClean="0"/>
              <a:t>«Norsk </a:t>
            </a:r>
            <a:r>
              <a:rPr lang="nb-NO" sz="1400" dirty="0"/>
              <a:t>rett har ingen lovbestemmelse som uttrykkelig bestemmer at negative servitutter faller bort i den utstrekning de er i strid med en </a:t>
            </a:r>
            <a:r>
              <a:rPr lang="nb-NO" sz="1400" dirty="0" smtClean="0"/>
              <a:t>reguleringsplan. Derimot </a:t>
            </a:r>
            <a:r>
              <a:rPr lang="nb-NO" sz="1400" dirty="0"/>
              <a:t>kan negative servitutter eksproprieres, jf. </a:t>
            </a:r>
            <a:r>
              <a:rPr lang="nb-NO" sz="1400" dirty="0" smtClean="0"/>
              <a:t>[</a:t>
            </a:r>
            <a:r>
              <a:rPr lang="nb-NO" sz="1400" dirty="0" err="1" smtClean="0"/>
              <a:t>pbl</a:t>
            </a:r>
            <a:r>
              <a:rPr lang="nb-NO" sz="1400" dirty="0" smtClean="0"/>
              <a:t>] </a:t>
            </a:r>
            <a:r>
              <a:rPr lang="nb-NO" sz="1400" dirty="0" smtClean="0">
                <a:hlinkClick r:id="rId4"/>
              </a:rPr>
              <a:t>§§ </a:t>
            </a:r>
            <a:r>
              <a:rPr lang="nb-NO" sz="1400" dirty="0">
                <a:hlinkClick r:id="rId4"/>
              </a:rPr>
              <a:t>34</a:t>
            </a:r>
            <a:r>
              <a:rPr lang="nb-NO" sz="1400" dirty="0"/>
              <a:t> og 35 og </a:t>
            </a:r>
            <a:r>
              <a:rPr lang="nb-NO" sz="1400" dirty="0">
                <a:hlinkClick r:id="rId5"/>
              </a:rPr>
              <a:t>oreigningsloven § 2</a:t>
            </a:r>
            <a:r>
              <a:rPr lang="nb-NO" sz="1400" dirty="0"/>
              <a:t>, jf. </a:t>
            </a:r>
            <a:r>
              <a:rPr lang="nb-NO" sz="1400" dirty="0">
                <a:hlinkClick r:id="rId6"/>
              </a:rPr>
              <a:t>§ 1</a:t>
            </a:r>
            <a:r>
              <a:rPr lang="nb-NO" sz="1400" dirty="0"/>
              <a:t>, eller avskipes eller </a:t>
            </a:r>
            <a:r>
              <a:rPr lang="nb-NO" sz="1400" dirty="0" err="1"/>
              <a:t>omskipes</a:t>
            </a:r>
            <a:r>
              <a:rPr lang="nb-NO" sz="1400" dirty="0"/>
              <a:t> etter </a:t>
            </a:r>
            <a:r>
              <a:rPr lang="nb-NO" sz="1400" dirty="0">
                <a:hlinkClick r:id="rId7"/>
              </a:rPr>
              <a:t>servituttloven §§ 5</a:t>
            </a:r>
            <a:r>
              <a:rPr lang="nb-NO" sz="1400" dirty="0"/>
              <a:t> til 7 dersom samfunnsmessige hensyn eller hensynet til utbyggeren tilsier </a:t>
            </a:r>
            <a:r>
              <a:rPr lang="nb-NO" sz="1400" dirty="0" smtClean="0"/>
              <a:t>det». </a:t>
            </a:r>
          </a:p>
          <a:p>
            <a:r>
              <a:rPr lang="nb-NO" sz="2000" dirty="0" smtClean="0"/>
              <a:t>Dansk planlov (!) (a. 70, sml. </a:t>
            </a:r>
            <a:r>
              <a:rPr lang="nb-NO" sz="2000" dirty="0"/>
              <a:t>a</a:t>
            </a:r>
            <a:r>
              <a:rPr lang="nb-NO" sz="2000" dirty="0" smtClean="0"/>
              <a:t> 88)</a:t>
            </a:r>
          </a:p>
          <a:p>
            <a:pPr lvl="1">
              <a:buFontTx/>
              <a:buChar char="-"/>
            </a:pPr>
            <a:r>
              <a:rPr lang="nb-NO" sz="1600" dirty="0" smtClean="0"/>
              <a:t>«Til </a:t>
            </a:r>
            <a:r>
              <a:rPr lang="nb-NO" sz="1600" dirty="0"/>
              <a:t>sammenligning nevner jeg at den danske planloven i § </a:t>
            </a:r>
            <a:r>
              <a:rPr lang="nb-NO" sz="1600" dirty="0" smtClean="0"/>
              <a:t>15» har en opphørsregel ved kollisjon. </a:t>
            </a:r>
          </a:p>
          <a:p>
            <a:pPr lvl="1">
              <a:buFontTx/>
              <a:buChar char="-"/>
            </a:pPr>
            <a:r>
              <a:rPr lang="nb-NO" sz="1600" dirty="0" smtClean="0"/>
              <a:t>«En </a:t>
            </a:r>
            <a:r>
              <a:rPr lang="nb-NO" sz="1600" dirty="0"/>
              <a:t>slik uttrykkelig bestemmelse har altså ikke norsk </a:t>
            </a:r>
            <a:r>
              <a:rPr lang="nb-NO" sz="1600" dirty="0" smtClean="0"/>
              <a:t>rett»</a:t>
            </a:r>
          </a:p>
          <a:p>
            <a:r>
              <a:rPr lang="nb-NO" sz="2000" dirty="0" smtClean="0"/>
              <a:t>Forarbeidene (a. </a:t>
            </a:r>
            <a:r>
              <a:rPr lang="nb-NO" sz="2000" dirty="0"/>
              <a:t>71-72) </a:t>
            </a:r>
            <a:endParaRPr lang="nb-NO" sz="2000" dirty="0" smtClean="0"/>
          </a:p>
          <a:p>
            <a:pPr lvl="1">
              <a:buFontTx/>
              <a:buChar char="-"/>
            </a:pPr>
            <a:r>
              <a:rPr lang="nb-NO" sz="1600" dirty="0" smtClean="0"/>
              <a:t>«</a:t>
            </a:r>
            <a:r>
              <a:rPr lang="nb-NO" sz="1600" dirty="0"/>
              <a:t>Spørsmålet om hvorvidt en servitutt faller bort som følge av en reguleringsplan, er i liten grad berørt i forarbeidene til de ulike norske plan- og bygningslover. Den ankende part har vist til en uttalelse i </a:t>
            </a:r>
            <a:r>
              <a:rPr lang="nb-NO" sz="1600" dirty="0">
                <a:hlinkClick r:id="rId8"/>
              </a:rPr>
              <a:t>Ot.prp.nr.1 (1964-1965) side 93</a:t>
            </a:r>
            <a:r>
              <a:rPr lang="nb-NO" sz="1600" dirty="0" smtClean="0"/>
              <a:t>, …. </a:t>
            </a:r>
            <a:br>
              <a:rPr lang="nb-NO" sz="1600" dirty="0" smtClean="0"/>
            </a:br>
            <a:r>
              <a:rPr lang="nb-NO" sz="1600" dirty="0" smtClean="0"/>
              <a:t>Etter </a:t>
            </a:r>
            <a:r>
              <a:rPr lang="nb-NO" sz="1600" dirty="0"/>
              <a:t>mitt syn gir ikke [forarbeids]uttalelsen uttrykk for annet enn det som følger av avgjørelsen i </a:t>
            </a:r>
            <a:r>
              <a:rPr lang="nb-NO" sz="1600" dirty="0">
                <a:hlinkClick r:id="rId9"/>
              </a:rPr>
              <a:t>Rt-1953-1360</a:t>
            </a:r>
            <a:r>
              <a:rPr lang="nb-NO" sz="1600" dirty="0"/>
              <a:t>, som jeg kommer tilbake til» </a:t>
            </a:r>
            <a:r>
              <a:rPr lang="nb-NO" sz="1600" dirty="0" smtClean="0"/>
              <a:t> </a:t>
            </a:r>
          </a:p>
          <a:p>
            <a:pPr lvl="1">
              <a:buFontTx/>
              <a:buChar char="-"/>
            </a:pPr>
            <a:r>
              <a:rPr lang="nb-NO" sz="1600" dirty="0" smtClean="0"/>
              <a:t>Sml. A. </a:t>
            </a:r>
            <a:r>
              <a:rPr lang="nb-NO" sz="1600" dirty="0"/>
              <a:t>77. Dommen tar ikke stilling til situasjonen hvor det ikke er fullstendig kollisjon mellom servitutt og reguleringsplan.</a:t>
            </a:r>
            <a:r>
              <a:rPr lang="nb-NO" sz="1600" dirty="0" smtClean="0"/>
              <a:t/>
            </a:r>
            <a:br>
              <a:rPr lang="nb-NO" sz="1600" dirty="0" smtClean="0"/>
            </a:br>
            <a:endParaRPr lang="nb-NO" sz="1600" dirty="0" smtClean="0"/>
          </a:p>
          <a:p>
            <a:pPr lvl="1">
              <a:buFontTx/>
              <a:buChar char="-"/>
            </a:pPr>
            <a:endParaRPr lang="nb-NO" sz="1600" dirty="0" smtClean="0"/>
          </a:p>
          <a:p>
            <a:pPr marL="0" indent="0">
              <a:buNone/>
            </a:pPr>
            <a:endParaRPr lang="nb-NO" sz="1400" dirty="0" smtClean="0"/>
          </a:p>
          <a:p>
            <a:pPr>
              <a:buFontTx/>
              <a:buChar char="-"/>
            </a:pPr>
            <a:endParaRPr lang="nb-NO" sz="1400" dirty="0" smtClean="0"/>
          </a:p>
        </p:txBody>
      </p:sp>
      <p:sp>
        <p:nvSpPr>
          <p:cNvPr id="3" name="TextBox 2"/>
          <p:cNvSpPr txBox="1"/>
          <p:nvPr/>
        </p:nvSpPr>
        <p:spPr>
          <a:xfrm>
            <a:off x="9778995" y="3386522"/>
            <a:ext cx="2413000" cy="523220"/>
          </a:xfrm>
          <a:prstGeom prst="rect">
            <a:avLst/>
          </a:prstGeom>
          <a:solidFill>
            <a:srgbClr val="00B0F0"/>
          </a:solidFill>
        </p:spPr>
        <p:txBody>
          <a:bodyPr wrap="square" rtlCol="0">
            <a:spAutoFit/>
          </a:bodyPr>
          <a:lstStyle/>
          <a:p>
            <a:r>
              <a:rPr lang="nb-NO" sz="1400" dirty="0"/>
              <a:t>Men andre </a:t>
            </a:r>
            <a:r>
              <a:rPr lang="nb-NO" sz="1400" dirty="0" smtClean="0"/>
              <a:t>lovbestemte løsninger</a:t>
            </a:r>
            <a:endParaRPr lang="nb-NO" sz="1400" dirty="0"/>
          </a:p>
        </p:txBody>
      </p:sp>
      <p:sp>
        <p:nvSpPr>
          <p:cNvPr id="10" name="TextBox 9"/>
          <p:cNvSpPr txBox="1"/>
          <p:nvPr/>
        </p:nvSpPr>
        <p:spPr>
          <a:xfrm>
            <a:off x="9778996" y="2839368"/>
            <a:ext cx="2412999" cy="523220"/>
          </a:xfrm>
          <a:prstGeom prst="rect">
            <a:avLst/>
          </a:prstGeom>
          <a:solidFill>
            <a:srgbClr val="00B0F0"/>
          </a:solidFill>
        </p:spPr>
        <p:txBody>
          <a:bodyPr wrap="square" rtlCol="0">
            <a:spAutoFit/>
          </a:bodyPr>
          <a:lstStyle/>
          <a:p>
            <a:r>
              <a:rPr lang="nb-NO" sz="1400" dirty="0" smtClean="0"/>
              <a:t>3 Ingen kollisjonsregel/ </a:t>
            </a:r>
            <a:r>
              <a:rPr lang="nb-NO" sz="1400" dirty="0"/>
              <a:t>uttrykkelig </a:t>
            </a:r>
            <a:r>
              <a:rPr lang="nb-NO" sz="1400" dirty="0" smtClean="0"/>
              <a:t>«opphørsregel»</a:t>
            </a:r>
            <a:endParaRPr lang="nb-NO" sz="1400" dirty="0"/>
          </a:p>
        </p:txBody>
      </p:sp>
      <p:sp>
        <p:nvSpPr>
          <p:cNvPr id="11" name="TextBox 10"/>
          <p:cNvSpPr txBox="1"/>
          <p:nvPr/>
        </p:nvSpPr>
        <p:spPr>
          <a:xfrm>
            <a:off x="9778995" y="3857369"/>
            <a:ext cx="2413000" cy="954107"/>
          </a:xfrm>
          <a:prstGeom prst="rect">
            <a:avLst/>
          </a:prstGeom>
          <a:solidFill>
            <a:schemeClr val="accent4">
              <a:lumMod val="60000"/>
              <a:lumOff val="40000"/>
            </a:schemeClr>
          </a:solidFill>
        </p:spPr>
        <p:txBody>
          <a:bodyPr wrap="square" rtlCol="0">
            <a:spAutoFit/>
          </a:bodyPr>
          <a:lstStyle/>
          <a:p>
            <a:r>
              <a:rPr lang="nb-NO" sz="1400" dirty="0" smtClean="0"/>
              <a:t>4.  UTENLANDSK RETT</a:t>
            </a:r>
            <a:br>
              <a:rPr lang="nb-NO" sz="1400" dirty="0" smtClean="0"/>
            </a:br>
            <a:r>
              <a:rPr lang="nb-NO" sz="1400" dirty="0" smtClean="0"/>
              <a:t>En dansk regel inn i slutningsprosessen?? </a:t>
            </a:r>
            <a:br>
              <a:rPr lang="nb-NO" sz="1400" dirty="0" smtClean="0"/>
            </a:br>
            <a:r>
              <a:rPr lang="nb-NO" sz="1400" dirty="0" smtClean="0"/>
              <a:t>sml. subsumsjon i a. 88</a:t>
            </a:r>
            <a:endParaRPr lang="nb-NO" sz="1400" dirty="0"/>
          </a:p>
        </p:txBody>
      </p:sp>
      <p:sp>
        <p:nvSpPr>
          <p:cNvPr id="13" name="TextBox 12"/>
          <p:cNvSpPr txBox="1"/>
          <p:nvPr/>
        </p:nvSpPr>
        <p:spPr>
          <a:xfrm>
            <a:off x="9778996" y="1115030"/>
            <a:ext cx="2413000" cy="369332"/>
          </a:xfrm>
          <a:prstGeom prst="rect">
            <a:avLst/>
          </a:prstGeom>
          <a:solidFill>
            <a:srgbClr val="00B0F0"/>
          </a:solidFill>
        </p:spPr>
        <p:txBody>
          <a:bodyPr wrap="square" rtlCol="0">
            <a:spAutoFit/>
          </a:bodyPr>
          <a:lstStyle/>
          <a:p>
            <a:r>
              <a:rPr lang="nb-NO" dirty="0" smtClean="0"/>
              <a:t>LOVTOLKNING</a:t>
            </a:r>
            <a:endParaRPr lang="nb-NO" dirty="0"/>
          </a:p>
        </p:txBody>
      </p:sp>
      <p:sp>
        <p:nvSpPr>
          <p:cNvPr id="14" name="TextBox 13"/>
          <p:cNvSpPr txBox="1"/>
          <p:nvPr/>
        </p:nvSpPr>
        <p:spPr>
          <a:xfrm>
            <a:off x="9778997" y="1518956"/>
            <a:ext cx="2412999" cy="523220"/>
          </a:xfrm>
          <a:prstGeom prst="rect">
            <a:avLst/>
          </a:prstGeom>
          <a:solidFill>
            <a:srgbClr val="00B0F0"/>
          </a:solidFill>
        </p:spPr>
        <p:txBody>
          <a:bodyPr wrap="square" rtlCol="0">
            <a:spAutoFit/>
          </a:bodyPr>
          <a:lstStyle/>
          <a:p>
            <a:r>
              <a:rPr lang="nb-NO" sz="1400" dirty="0" smtClean="0"/>
              <a:t>1 Forutsetning i lov/praksis: negative servitutter er tillatte</a:t>
            </a:r>
            <a:endParaRPr lang="nb-NO" sz="1400" dirty="0"/>
          </a:p>
        </p:txBody>
      </p:sp>
      <p:sp>
        <p:nvSpPr>
          <p:cNvPr id="15" name="TextBox 14"/>
          <p:cNvSpPr txBox="1"/>
          <p:nvPr/>
        </p:nvSpPr>
        <p:spPr>
          <a:xfrm>
            <a:off x="9778997" y="2076770"/>
            <a:ext cx="2412999" cy="738664"/>
          </a:xfrm>
          <a:prstGeom prst="rect">
            <a:avLst/>
          </a:prstGeom>
          <a:solidFill>
            <a:srgbClr val="00B0F0"/>
          </a:solidFill>
        </p:spPr>
        <p:txBody>
          <a:bodyPr wrap="square" rtlCol="0">
            <a:spAutoFit/>
          </a:bodyPr>
          <a:lstStyle/>
          <a:p>
            <a:r>
              <a:rPr lang="nb-NO" sz="1400" dirty="0" smtClean="0"/>
              <a:t>2 </a:t>
            </a:r>
            <a:r>
              <a:rPr lang="nb-NO" sz="1400" dirty="0" err="1" smtClean="0"/>
              <a:t>Pbl</a:t>
            </a:r>
            <a:r>
              <a:rPr lang="nb-NO" sz="1400" dirty="0"/>
              <a:t> </a:t>
            </a:r>
            <a:r>
              <a:rPr lang="nb-NO" sz="1400" dirty="0" smtClean="0"/>
              <a:t>om reguleringsplan. Slutning: «ikke i strid», men ingen plikt</a:t>
            </a:r>
            <a:endParaRPr lang="nb-NO" sz="1400" dirty="0"/>
          </a:p>
        </p:txBody>
      </p:sp>
      <p:sp>
        <p:nvSpPr>
          <p:cNvPr id="16" name="TextBox 15"/>
          <p:cNvSpPr txBox="1"/>
          <p:nvPr/>
        </p:nvSpPr>
        <p:spPr>
          <a:xfrm>
            <a:off x="9778995" y="4854616"/>
            <a:ext cx="2413000" cy="2031325"/>
          </a:xfrm>
          <a:prstGeom prst="rect">
            <a:avLst/>
          </a:prstGeom>
          <a:solidFill>
            <a:schemeClr val="accent5">
              <a:lumMod val="60000"/>
              <a:lumOff val="40000"/>
            </a:schemeClr>
          </a:solidFill>
        </p:spPr>
        <p:txBody>
          <a:bodyPr wrap="square" rtlCol="0">
            <a:spAutoFit/>
          </a:bodyPr>
          <a:lstStyle/>
          <a:p>
            <a:r>
              <a:rPr lang="nb-NO" sz="1400" dirty="0" smtClean="0"/>
              <a:t>FORARBEIDER</a:t>
            </a:r>
            <a:br>
              <a:rPr lang="nb-NO" sz="1400" dirty="0" smtClean="0"/>
            </a:br>
            <a:r>
              <a:rPr lang="nb-NO" sz="1400" dirty="0" smtClean="0"/>
              <a:t>Slutning:</a:t>
            </a:r>
          </a:p>
          <a:p>
            <a:pPr marL="285750" indent="-285750">
              <a:buFontTx/>
              <a:buChar char="-"/>
            </a:pPr>
            <a:r>
              <a:rPr lang="nb-NO" sz="1400" dirty="0" smtClean="0"/>
              <a:t>Liten veiledning</a:t>
            </a:r>
          </a:p>
          <a:p>
            <a:pPr marL="285750" indent="-285750">
              <a:buFontTx/>
              <a:buChar char="-"/>
            </a:pPr>
            <a:r>
              <a:rPr lang="nb-NO" sz="1400" dirty="0" smtClean="0"/>
              <a:t>Uttrykk for det samme som følger av tidligere rettspraksis, sml. a 77 </a:t>
            </a:r>
          </a:p>
          <a:p>
            <a:pPr marL="285750" indent="-285750">
              <a:buFontTx/>
              <a:buChar char="-"/>
            </a:pPr>
            <a:r>
              <a:rPr lang="nb-NO" sz="1400" dirty="0" smtClean="0"/>
              <a:t>Ergo: kan en ikke slutte en løsning fra F.A.</a:t>
            </a:r>
          </a:p>
          <a:p>
            <a:endParaRPr lang="nb-NO" sz="1400" dirty="0"/>
          </a:p>
        </p:txBody>
      </p:sp>
      <p:sp>
        <p:nvSpPr>
          <p:cNvPr id="17" name="Slide Number Placeholder 16"/>
          <p:cNvSpPr>
            <a:spLocks noGrp="1"/>
          </p:cNvSpPr>
          <p:nvPr>
            <p:ph type="sldNum" sz="quarter" idx="12"/>
          </p:nvPr>
        </p:nvSpPr>
        <p:spPr/>
        <p:txBody>
          <a:bodyPr/>
          <a:lstStyle/>
          <a:p>
            <a:fld id="{CF2D0A27-4C01-42AB-B64D-CC3004506035}" type="slidenum">
              <a:rPr lang="nb-NO" smtClean="0"/>
              <a:t>22</a:t>
            </a:fld>
            <a:endParaRPr lang="nb-NO"/>
          </a:p>
        </p:txBody>
      </p:sp>
    </p:spTree>
    <p:extLst>
      <p:ext uri="{BB962C8B-B14F-4D97-AF65-F5344CB8AC3E}">
        <p14:creationId xmlns:p14="http://schemas.microsoft.com/office/powerpoint/2010/main" val="10605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1000"/>
                                        <p:tgtEl>
                                          <p:spTgt spid="8">
                                            <p:txEl>
                                              <p:pRg st="1" end="1"/>
                                            </p:txEl>
                                          </p:spTgt>
                                        </p:tgtEl>
                                      </p:cBhvr>
                                    </p:animEffect>
                                    <p:anim calcmode="lin" valueType="num">
                                      <p:cBhvr>
                                        <p:cTn id="1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1000"/>
                                        <p:tgtEl>
                                          <p:spTgt spid="8">
                                            <p:txEl>
                                              <p:pRg st="2" end="2"/>
                                            </p:txEl>
                                          </p:spTgt>
                                        </p:tgtEl>
                                      </p:cBhvr>
                                    </p:animEffect>
                                    <p:anim calcmode="lin" valueType="num">
                                      <p:cBhvr>
                                        <p:cTn id="18"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8">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1000"/>
                                        <p:tgtEl>
                                          <p:spTgt spid="8">
                                            <p:txEl>
                                              <p:pRg st="3" end="3"/>
                                            </p:txEl>
                                          </p:spTgt>
                                        </p:tgtEl>
                                      </p:cBhvr>
                                    </p:animEffect>
                                    <p:anim calcmode="lin" valueType="num">
                                      <p:cBhvr>
                                        <p:cTn id="23"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1000"/>
                                        <p:tgtEl>
                                          <p:spTgt spid="10"/>
                                        </p:tgtEl>
                                      </p:cBhvr>
                                    </p:animEffect>
                                    <p:anim calcmode="lin" valueType="num">
                                      <p:cBhvr>
                                        <p:cTn id="51" dur="1000" fill="hold"/>
                                        <p:tgtEl>
                                          <p:spTgt spid="10"/>
                                        </p:tgtEl>
                                        <p:attrNameLst>
                                          <p:attrName>ppt_x</p:attrName>
                                        </p:attrNameLst>
                                      </p:cBhvr>
                                      <p:tavLst>
                                        <p:tav tm="0">
                                          <p:val>
                                            <p:strVal val="#ppt_x"/>
                                          </p:val>
                                        </p:tav>
                                        <p:tav tm="100000">
                                          <p:val>
                                            <p:strVal val="#ppt_x"/>
                                          </p:val>
                                        </p:tav>
                                      </p:tavLst>
                                    </p:anim>
                                    <p:anim calcmode="lin" valueType="num">
                                      <p:cBhvr>
                                        <p:cTn id="5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fade">
                                      <p:cBhvr>
                                        <p:cTn id="57" dur="1000"/>
                                        <p:tgtEl>
                                          <p:spTgt spid="3"/>
                                        </p:tgtEl>
                                      </p:cBhvr>
                                    </p:animEffect>
                                    <p:anim calcmode="lin" valueType="num">
                                      <p:cBhvr>
                                        <p:cTn id="58" dur="1000" fill="hold"/>
                                        <p:tgtEl>
                                          <p:spTgt spid="3"/>
                                        </p:tgtEl>
                                        <p:attrNameLst>
                                          <p:attrName>ppt_x</p:attrName>
                                        </p:attrNameLst>
                                      </p:cBhvr>
                                      <p:tavLst>
                                        <p:tav tm="0">
                                          <p:val>
                                            <p:strVal val="#ppt_x"/>
                                          </p:val>
                                        </p:tav>
                                        <p:tav tm="100000">
                                          <p:val>
                                            <p:strVal val="#ppt_x"/>
                                          </p:val>
                                        </p:tav>
                                      </p:tavLst>
                                    </p:anim>
                                    <p:anim calcmode="lin" valueType="num">
                                      <p:cBhvr>
                                        <p:cTn id="5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8">
                                            <p:txEl>
                                              <p:pRg st="4" end="4"/>
                                            </p:txEl>
                                          </p:spTgt>
                                        </p:tgtEl>
                                        <p:attrNameLst>
                                          <p:attrName>style.visibility</p:attrName>
                                        </p:attrNameLst>
                                      </p:cBhvr>
                                      <p:to>
                                        <p:strVal val="visible"/>
                                      </p:to>
                                    </p:set>
                                    <p:animEffect transition="in" filter="fade">
                                      <p:cBhvr>
                                        <p:cTn id="64" dur="1000"/>
                                        <p:tgtEl>
                                          <p:spTgt spid="8">
                                            <p:txEl>
                                              <p:pRg st="4" end="4"/>
                                            </p:txEl>
                                          </p:spTgt>
                                        </p:tgtEl>
                                      </p:cBhvr>
                                    </p:animEffect>
                                    <p:anim calcmode="lin" valueType="num">
                                      <p:cBhvr>
                                        <p:cTn id="65"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66" dur="1000" fill="hold"/>
                                        <p:tgtEl>
                                          <p:spTgt spid="8">
                                            <p:txEl>
                                              <p:pRg st="4" end="4"/>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8">
                                            <p:txEl>
                                              <p:pRg st="5" end="5"/>
                                            </p:txEl>
                                          </p:spTgt>
                                        </p:tgtEl>
                                        <p:attrNameLst>
                                          <p:attrName>style.visibility</p:attrName>
                                        </p:attrNameLst>
                                      </p:cBhvr>
                                      <p:to>
                                        <p:strVal val="visible"/>
                                      </p:to>
                                    </p:set>
                                    <p:animEffect transition="in" filter="fade">
                                      <p:cBhvr>
                                        <p:cTn id="69" dur="1000"/>
                                        <p:tgtEl>
                                          <p:spTgt spid="8">
                                            <p:txEl>
                                              <p:pRg st="5" end="5"/>
                                            </p:txEl>
                                          </p:spTgt>
                                        </p:tgtEl>
                                      </p:cBhvr>
                                    </p:animEffect>
                                    <p:anim calcmode="lin" valueType="num">
                                      <p:cBhvr>
                                        <p:cTn id="70"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71" dur="1000" fill="hold"/>
                                        <p:tgtEl>
                                          <p:spTgt spid="8">
                                            <p:txEl>
                                              <p:pRg st="5" end="5"/>
                                            </p:txEl>
                                          </p:spTgt>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8">
                                            <p:txEl>
                                              <p:pRg st="6" end="6"/>
                                            </p:txEl>
                                          </p:spTgt>
                                        </p:tgtEl>
                                        <p:attrNameLst>
                                          <p:attrName>style.visibility</p:attrName>
                                        </p:attrNameLst>
                                      </p:cBhvr>
                                      <p:to>
                                        <p:strVal val="visible"/>
                                      </p:to>
                                    </p:set>
                                    <p:animEffect transition="in" filter="fade">
                                      <p:cBhvr>
                                        <p:cTn id="74" dur="1000"/>
                                        <p:tgtEl>
                                          <p:spTgt spid="8">
                                            <p:txEl>
                                              <p:pRg st="6" end="6"/>
                                            </p:txEl>
                                          </p:spTgt>
                                        </p:tgtEl>
                                      </p:cBhvr>
                                    </p:animEffect>
                                    <p:anim calcmode="lin" valueType="num">
                                      <p:cBhvr>
                                        <p:cTn id="75"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76"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fade">
                                      <p:cBhvr>
                                        <p:cTn id="81" dur="1000"/>
                                        <p:tgtEl>
                                          <p:spTgt spid="11"/>
                                        </p:tgtEl>
                                      </p:cBhvr>
                                    </p:animEffect>
                                    <p:anim calcmode="lin" valueType="num">
                                      <p:cBhvr>
                                        <p:cTn id="82" dur="1000" fill="hold"/>
                                        <p:tgtEl>
                                          <p:spTgt spid="11"/>
                                        </p:tgtEl>
                                        <p:attrNameLst>
                                          <p:attrName>ppt_x</p:attrName>
                                        </p:attrNameLst>
                                      </p:cBhvr>
                                      <p:tavLst>
                                        <p:tav tm="0">
                                          <p:val>
                                            <p:strVal val="#ppt_x"/>
                                          </p:val>
                                        </p:tav>
                                        <p:tav tm="100000">
                                          <p:val>
                                            <p:strVal val="#ppt_x"/>
                                          </p:val>
                                        </p:tav>
                                      </p:tavLst>
                                    </p:anim>
                                    <p:anim calcmode="lin" valueType="num">
                                      <p:cBhvr>
                                        <p:cTn id="8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nodeType="clickEffect">
                                  <p:stCondLst>
                                    <p:cond delay="0"/>
                                  </p:stCondLst>
                                  <p:childTnLst>
                                    <p:set>
                                      <p:cBhvr>
                                        <p:cTn id="87" dur="1" fill="hold">
                                          <p:stCondLst>
                                            <p:cond delay="0"/>
                                          </p:stCondLst>
                                        </p:cTn>
                                        <p:tgtEl>
                                          <p:spTgt spid="8">
                                            <p:txEl>
                                              <p:pRg st="7" end="7"/>
                                            </p:txEl>
                                          </p:spTgt>
                                        </p:tgtEl>
                                        <p:attrNameLst>
                                          <p:attrName>style.visibility</p:attrName>
                                        </p:attrNameLst>
                                      </p:cBhvr>
                                      <p:to>
                                        <p:strVal val="visible"/>
                                      </p:to>
                                    </p:set>
                                    <p:animEffect transition="in" filter="fade">
                                      <p:cBhvr>
                                        <p:cTn id="88" dur="1000"/>
                                        <p:tgtEl>
                                          <p:spTgt spid="8">
                                            <p:txEl>
                                              <p:pRg st="7" end="7"/>
                                            </p:txEl>
                                          </p:spTgt>
                                        </p:tgtEl>
                                      </p:cBhvr>
                                    </p:animEffect>
                                    <p:anim calcmode="lin" valueType="num">
                                      <p:cBhvr>
                                        <p:cTn id="89"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90" dur="1000" fill="hold"/>
                                        <p:tgtEl>
                                          <p:spTgt spid="8">
                                            <p:txEl>
                                              <p:pRg st="7" end="7"/>
                                            </p:txEl>
                                          </p:spTgt>
                                        </p:tgtEl>
                                        <p:attrNameLst>
                                          <p:attrName>ppt_y</p:attrName>
                                        </p:attrNameLst>
                                      </p:cBhvr>
                                      <p:tavLst>
                                        <p:tav tm="0">
                                          <p:val>
                                            <p:strVal val="#ppt_y+.1"/>
                                          </p:val>
                                        </p:tav>
                                        <p:tav tm="100000">
                                          <p:val>
                                            <p:strVal val="#ppt_y"/>
                                          </p:val>
                                        </p:tav>
                                      </p:tavLst>
                                    </p:anim>
                                  </p:childTnLst>
                                </p:cTn>
                              </p:par>
                              <p:par>
                                <p:cTn id="91" presetID="42" presetClass="entr" presetSubtype="0" fill="hold" nodeType="withEffect">
                                  <p:stCondLst>
                                    <p:cond delay="0"/>
                                  </p:stCondLst>
                                  <p:childTnLst>
                                    <p:set>
                                      <p:cBhvr>
                                        <p:cTn id="92" dur="1" fill="hold">
                                          <p:stCondLst>
                                            <p:cond delay="0"/>
                                          </p:stCondLst>
                                        </p:cTn>
                                        <p:tgtEl>
                                          <p:spTgt spid="8">
                                            <p:txEl>
                                              <p:pRg st="8" end="8"/>
                                            </p:txEl>
                                          </p:spTgt>
                                        </p:tgtEl>
                                        <p:attrNameLst>
                                          <p:attrName>style.visibility</p:attrName>
                                        </p:attrNameLst>
                                      </p:cBhvr>
                                      <p:to>
                                        <p:strVal val="visible"/>
                                      </p:to>
                                    </p:set>
                                    <p:animEffect transition="in" filter="fade">
                                      <p:cBhvr>
                                        <p:cTn id="93" dur="1000"/>
                                        <p:tgtEl>
                                          <p:spTgt spid="8">
                                            <p:txEl>
                                              <p:pRg st="8" end="8"/>
                                            </p:txEl>
                                          </p:spTgt>
                                        </p:tgtEl>
                                      </p:cBhvr>
                                    </p:animEffect>
                                    <p:anim calcmode="lin" valueType="num">
                                      <p:cBhvr>
                                        <p:cTn id="94"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95" dur="1000" fill="hold"/>
                                        <p:tgtEl>
                                          <p:spTgt spid="8">
                                            <p:txEl>
                                              <p:pRg st="8" end="8"/>
                                            </p:txEl>
                                          </p:spTgt>
                                        </p:tgtEl>
                                        <p:attrNameLst>
                                          <p:attrName>ppt_y</p:attrName>
                                        </p:attrNameLst>
                                      </p:cBhvr>
                                      <p:tavLst>
                                        <p:tav tm="0">
                                          <p:val>
                                            <p:strVal val="#ppt_y+.1"/>
                                          </p:val>
                                        </p:tav>
                                        <p:tav tm="100000">
                                          <p:val>
                                            <p:strVal val="#ppt_y"/>
                                          </p:val>
                                        </p:tav>
                                      </p:tavLst>
                                    </p:anim>
                                  </p:childTnLst>
                                </p:cTn>
                              </p:par>
                              <p:par>
                                <p:cTn id="96" presetID="42" presetClass="entr" presetSubtype="0" fill="hold" nodeType="withEffect">
                                  <p:stCondLst>
                                    <p:cond delay="0"/>
                                  </p:stCondLst>
                                  <p:childTnLst>
                                    <p:set>
                                      <p:cBhvr>
                                        <p:cTn id="97" dur="1" fill="hold">
                                          <p:stCondLst>
                                            <p:cond delay="0"/>
                                          </p:stCondLst>
                                        </p:cTn>
                                        <p:tgtEl>
                                          <p:spTgt spid="8">
                                            <p:txEl>
                                              <p:pRg st="9" end="9"/>
                                            </p:txEl>
                                          </p:spTgt>
                                        </p:tgtEl>
                                        <p:attrNameLst>
                                          <p:attrName>style.visibility</p:attrName>
                                        </p:attrNameLst>
                                      </p:cBhvr>
                                      <p:to>
                                        <p:strVal val="visible"/>
                                      </p:to>
                                    </p:set>
                                    <p:animEffect transition="in" filter="fade">
                                      <p:cBhvr>
                                        <p:cTn id="98" dur="1000"/>
                                        <p:tgtEl>
                                          <p:spTgt spid="8">
                                            <p:txEl>
                                              <p:pRg st="9" end="9"/>
                                            </p:txEl>
                                          </p:spTgt>
                                        </p:tgtEl>
                                      </p:cBhvr>
                                    </p:animEffect>
                                    <p:anim calcmode="lin" valueType="num">
                                      <p:cBhvr>
                                        <p:cTn id="99"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100"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6"/>
                                        </p:tgtEl>
                                        <p:attrNameLst>
                                          <p:attrName>style.visibility</p:attrName>
                                        </p:attrNameLst>
                                      </p:cBhvr>
                                      <p:to>
                                        <p:strVal val="visible"/>
                                      </p:to>
                                    </p:set>
                                    <p:animEffect transition="in" filter="fade">
                                      <p:cBhvr>
                                        <p:cTn id="105" dur="1000"/>
                                        <p:tgtEl>
                                          <p:spTgt spid="16"/>
                                        </p:tgtEl>
                                      </p:cBhvr>
                                    </p:animEffect>
                                    <p:anim calcmode="lin" valueType="num">
                                      <p:cBhvr>
                                        <p:cTn id="106" dur="1000" fill="hold"/>
                                        <p:tgtEl>
                                          <p:spTgt spid="16"/>
                                        </p:tgtEl>
                                        <p:attrNameLst>
                                          <p:attrName>ppt_x</p:attrName>
                                        </p:attrNameLst>
                                      </p:cBhvr>
                                      <p:tavLst>
                                        <p:tav tm="0">
                                          <p:val>
                                            <p:strVal val="#ppt_x"/>
                                          </p:val>
                                        </p:tav>
                                        <p:tav tm="100000">
                                          <p:val>
                                            <p:strVal val="#ppt_x"/>
                                          </p:val>
                                        </p:tav>
                                      </p:tavLst>
                                    </p:anim>
                                    <p:anim calcmode="lin" valueType="num">
                                      <p:cBhvr>
                                        <p:cTn id="10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1" grpId="0" animBg="1"/>
      <p:bldP spid="13" grpId="0" animBg="1"/>
      <p:bldP spid="14" grpId="0" animBg="1"/>
      <p:bldP spid="15"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74816" y="1127525"/>
            <a:ext cx="12003577" cy="5597472"/>
          </a:xfrm>
          <a:prstGeom prst="rect">
            <a:avLst/>
          </a:prstGeom>
          <a:solidFill>
            <a:schemeClr val="accent6">
              <a:lumMod val="20000"/>
              <a:lumOff val="80000"/>
            </a:schemeClr>
          </a:solidFill>
          <a:ln w="76200">
            <a:solidFill>
              <a:schemeClr val="accent6">
                <a:lumMod val="20000"/>
                <a:lumOff val="8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2000" dirty="0" smtClean="0"/>
              <a:t>Konklusjon med hensyn til fastleggelse av regelinnhold og modifikasjon av rettssetningen i Gjensidige (a. 83)</a:t>
            </a:r>
          </a:p>
          <a:p>
            <a:r>
              <a:rPr lang="nb-NO" sz="2000" b="1" dirty="0" smtClean="0"/>
              <a:t>Modifikasjon: </a:t>
            </a:r>
            <a:r>
              <a:rPr lang="nb-NO" sz="2000" dirty="0" smtClean="0"/>
              <a:t/>
            </a:r>
            <a:br>
              <a:rPr lang="nb-NO" sz="2000" dirty="0" smtClean="0"/>
            </a:br>
            <a:r>
              <a:rPr lang="nb-NO" sz="1800" dirty="0" smtClean="0"/>
              <a:t>«Jeg </a:t>
            </a:r>
            <a:r>
              <a:rPr lang="nb-NO" sz="1800" dirty="0"/>
              <a:t>finner på denne bakgrunnen at den helt generelle setningen i Gjensidige-dommen om at negative servitutter faller bort i den utstrekning de strider mot bestemmelser i reguleringsplaner, ikke kan </a:t>
            </a:r>
            <a:r>
              <a:rPr lang="nb-NO" sz="1800" dirty="0" smtClean="0"/>
              <a:t>opprettholdes»</a:t>
            </a:r>
            <a:endParaRPr lang="nb-NO" sz="1600" dirty="0" smtClean="0"/>
          </a:p>
          <a:p>
            <a:r>
              <a:rPr lang="nb-NO" sz="2000" dirty="0" smtClean="0"/>
              <a:t>Hva er «på denne bakgrunn»? </a:t>
            </a:r>
            <a:r>
              <a:rPr lang="nb-NO" sz="2000" b="1" dirty="0" smtClean="0"/>
              <a:t>Observasjoner om flertallets (FT) fremgangsmåte</a:t>
            </a:r>
            <a:r>
              <a:rPr lang="nb-NO" sz="2000" dirty="0" smtClean="0"/>
              <a:t>: </a:t>
            </a:r>
          </a:p>
          <a:p>
            <a:pPr marL="800100" lvl="1" indent="-342900">
              <a:buFont typeface="+mj-lt"/>
              <a:buAutoNum type="alphaUcPeriod"/>
            </a:pPr>
            <a:r>
              <a:rPr lang="nb-NO" sz="1800" dirty="0" smtClean="0"/>
              <a:t>FT tar ar et annet rettslig utgangspunkt enn i Gjensidige: Lov, forarbeider, utenlandsk rett (=alminnelige metode og ett avvik)</a:t>
            </a:r>
          </a:p>
          <a:p>
            <a:pPr marL="800100" lvl="1" indent="-342900">
              <a:buFont typeface="+mj-lt"/>
              <a:buAutoNum type="alphaUcPeriod"/>
            </a:pPr>
            <a:r>
              <a:rPr lang="nb-NO" sz="1800" dirty="0" smtClean="0"/>
              <a:t>FT viser hvilke slutninger som kan trekkes ut av disse rettskildene: Liten veiledning</a:t>
            </a:r>
            <a:endParaRPr lang="nb-NO" sz="1800" dirty="0"/>
          </a:p>
          <a:p>
            <a:pPr marL="800100" lvl="1" indent="-342900">
              <a:buFont typeface="+mj-lt"/>
              <a:buAutoNum type="alphaUcPeriod"/>
            </a:pPr>
            <a:r>
              <a:rPr lang="nb-NO" sz="1800" dirty="0" smtClean="0"/>
              <a:t>Slutning om nevnte kilder kan ses i sammenheng med uttalelsen om at «</a:t>
            </a:r>
            <a:r>
              <a:rPr lang="nb-NO" sz="1800" dirty="0"/>
              <a:t>Det er i </a:t>
            </a:r>
            <a:r>
              <a:rPr lang="nb-NO" sz="1800" dirty="0" smtClean="0"/>
              <a:t>[Gjensidige]dommen </a:t>
            </a:r>
            <a:r>
              <a:rPr lang="nb-NO" sz="1800" dirty="0"/>
              <a:t>ikke presisert nærmere hvilke lovbestemmelser resultatet bygger </a:t>
            </a:r>
            <a:r>
              <a:rPr lang="nb-NO" sz="1800" dirty="0" smtClean="0"/>
              <a:t>på». </a:t>
            </a:r>
            <a:br>
              <a:rPr lang="nb-NO" sz="1800" dirty="0" smtClean="0"/>
            </a:br>
            <a:r>
              <a:rPr lang="nb-NO" sz="1800" dirty="0" smtClean="0"/>
              <a:t>Svekker FT prejudikatsvirkningen av Gjensidige-dommen ved å vise at det i dommen ikke er angitt lovgrunnlag for resultatet? </a:t>
            </a:r>
            <a:br>
              <a:rPr lang="nb-NO" sz="1800" dirty="0" smtClean="0"/>
            </a:br>
            <a:r>
              <a:rPr lang="nb-NO" sz="1800" dirty="0" smtClean="0"/>
              <a:t>Har iallfall vist at det er et spinkelt lovgrunnlag</a:t>
            </a:r>
          </a:p>
          <a:p>
            <a:pPr marL="800100" lvl="1" indent="-342900">
              <a:buFont typeface="+mj-lt"/>
              <a:buAutoNum type="alphaUcPeriod"/>
            </a:pPr>
            <a:r>
              <a:rPr lang="nb-NO" sz="1800" dirty="0" smtClean="0"/>
              <a:t>FT trekker andre slutninger fra rettspraksis som legges til grunn i Gjensidige-dommen: Svekker prejudikatet</a:t>
            </a:r>
          </a:p>
          <a:p>
            <a:pPr marL="800100" lvl="1" indent="-342900">
              <a:buFont typeface="+mj-lt"/>
              <a:buAutoNum type="alphaUcPeriod"/>
            </a:pPr>
            <a:r>
              <a:rPr lang="nb-NO" sz="1800" dirty="0" smtClean="0"/>
              <a:t>FT bygger videre på Bortelid-dommen, som «klart </a:t>
            </a:r>
            <a:r>
              <a:rPr lang="nb-NO" sz="1800" dirty="0"/>
              <a:t>modifiserer uttalelsene i </a:t>
            </a:r>
            <a:r>
              <a:rPr lang="nb-NO" sz="1800" dirty="0" smtClean="0"/>
              <a:t>Gjensidige-dommen». Konstaterer samtidig at </a:t>
            </a:r>
            <a:r>
              <a:rPr lang="nb-NO" sz="1800" dirty="0"/>
              <a:t>uttalelsene i Bortelid-dommen er helt generelle; de retter seg ikke bare mot situasjonen hvor det gjelder festekontrakter av nyere dato» (a. 80.) </a:t>
            </a:r>
            <a:br>
              <a:rPr lang="nb-NO" sz="1800" dirty="0"/>
            </a:br>
            <a:r>
              <a:rPr lang="nb-NO" sz="1800" dirty="0" err="1" smtClean="0"/>
              <a:t>Dvs</a:t>
            </a:r>
            <a:r>
              <a:rPr lang="nb-NO" sz="1800" dirty="0" smtClean="0"/>
              <a:t>: FT bekrefter prejudikatsverdien av regelmodifikasjonen, og utvider </a:t>
            </a:r>
            <a:r>
              <a:rPr lang="nb-NO" sz="1800" dirty="0"/>
              <a:t>uttalelsens </a:t>
            </a:r>
            <a:r>
              <a:rPr lang="nb-NO" sz="1800" dirty="0" smtClean="0"/>
              <a:t>rekkevidde</a:t>
            </a:r>
          </a:p>
          <a:p>
            <a:pPr marL="800100" lvl="1" indent="-342900">
              <a:buFont typeface="+mj-lt"/>
              <a:buAutoNum type="alphaUcPeriod"/>
            </a:pPr>
            <a:r>
              <a:rPr lang="nb-NO" sz="1800" dirty="0" smtClean="0"/>
              <a:t>FT avgrenser </a:t>
            </a:r>
            <a:r>
              <a:rPr lang="nb-NO" sz="1800" dirty="0" smtClean="0">
                <a:sym typeface="Wingdings" panose="05000000000000000000" pitchFamily="2" charset="2"/>
              </a:rPr>
              <a:t>evt</a:t>
            </a:r>
            <a:r>
              <a:rPr lang="nb-NO" sz="1800" dirty="0">
                <a:sym typeface="Wingdings" panose="05000000000000000000" pitchFamily="2" charset="2"/>
              </a:rPr>
              <a:t>. annet </a:t>
            </a:r>
            <a:r>
              <a:rPr lang="nb-NO" sz="1800" dirty="0" smtClean="0">
                <a:sym typeface="Wingdings" panose="05000000000000000000" pitchFamily="2" charset="2"/>
              </a:rPr>
              <a:t>prejudikats (</a:t>
            </a:r>
            <a:r>
              <a:rPr lang="nb-NO" sz="1800" dirty="0" smtClean="0">
                <a:hlinkClick r:id="rId3"/>
              </a:rPr>
              <a:t>Rt-2004-883</a:t>
            </a:r>
            <a:r>
              <a:rPr lang="nb-NO" sz="1800" dirty="0" smtClean="0"/>
              <a:t>)</a:t>
            </a:r>
            <a:r>
              <a:rPr lang="nb-NO" sz="1800" dirty="0" smtClean="0">
                <a:sym typeface="Wingdings" panose="05000000000000000000" pitchFamily="2" charset="2"/>
              </a:rPr>
              <a:t> relevans: annet </a:t>
            </a:r>
            <a:r>
              <a:rPr lang="nb-NO" sz="1800" dirty="0" err="1" smtClean="0">
                <a:sym typeface="Wingdings" panose="05000000000000000000" pitchFamily="2" charset="2"/>
              </a:rPr>
              <a:t>rettspørsmål</a:t>
            </a:r>
            <a:r>
              <a:rPr lang="nb-NO" sz="1800" dirty="0" smtClean="0">
                <a:sym typeface="Wingdings" panose="05000000000000000000" pitchFamily="2" charset="2"/>
              </a:rPr>
              <a:t> og annet faktum </a:t>
            </a:r>
            <a:r>
              <a:rPr lang="nb-NO" sz="1800" dirty="0" smtClean="0"/>
              <a:t>(a. 82)</a:t>
            </a:r>
          </a:p>
        </p:txBody>
      </p:sp>
      <p:sp>
        <p:nvSpPr>
          <p:cNvPr id="12" name="Title 1"/>
          <p:cNvSpPr txBox="1">
            <a:spLocks/>
          </p:cNvSpPr>
          <p:nvPr/>
        </p:nvSpPr>
        <p:spPr>
          <a:xfrm>
            <a:off x="0" y="0"/>
            <a:ext cx="12192000" cy="1014153"/>
          </a:xfrm>
          <a:prstGeom prst="rect">
            <a:avLst/>
          </a:prstGeom>
          <a:solidFill>
            <a:srgbClr val="00CC6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ctr">
              <a:buFont typeface="+mj-ea"/>
              <a:buAutoNum type="circleNumDbPlain" startAt="6"/>
            </a:pPr>
            <a:r>
              <a:rPr lang="nb-NO" sz="3200" dirty="0">
                <a:solidFill>
                  <a:schemeClr val="bg1"/>
                </a:solidFill>
              </a:rPr>
              <a:t>Hvordan </a:t>
            </a:r>
            <a:r>
              <a:rPr lang="nb-NO" sz="3200" b="1" dirty="0">
                <a:solidFill>
                  <a:schemeClr val="bg1"/>
                </a:solidFill>
              </a:rPr>
              <a:t>modifiseres </a:t>
            </a:r>
            <a:r>
              <a:rPr lang="nb-NO" sz="3200" dirty="0">
                <a:solidFill>
                  <a:schemeClr val="bg1"/>
                </a:solidFill>
              </a:rPr>
              <a:t>rettssetningen i </a:t>
            </a:r>
            <a:r>
              <a:rPr lang="en-US" sz="3200" b="1" dirty="0">
                <a:solidFill>
                  <a:schemeClr val="bg1"/>
                </a:solidFill>
              </a:rPr>
              <a:t>Rt. 2008 s. 362 (Ivar </a:t>
            </a:r>
            <a:r>
              <a:rPr lang="en-US" sz="3200" b="1" dirty="0" err="1">
                <a:solidFill>
                  <a:schemeClr val="bg1"/>
                </a:solidFill>
              </a:rPr>
              <a:t>Aasen</a:t>
            </a:r>
            <a:r>
              <a:rPr lang="en-US" sz="3200" b="1" dirty="0">
                <a:solidFill>
                  <a:schemeClr val="bg1"/>
                </a:solidFill>
              </a:rPr>
              <a:t>)</a:t>
            </a:r>
            <a:r>
              <a:rPr lang="nb-NO" sz="3200" dirty="0">
                <a:solidFill>
                  <a:schemeClr val="bg1"/>
                </a:solidFill>
              </a:rPr>
              <a:t> </a:t>
            </a:r>
            <a:r>
              <a:rPr lang="nb-NO" sz="3200" dirty="0" smtClean="0">
                <a:solidFill>
                  <a:schemeClr val="bg1"/>
                </a:solidFill>
              </a:rPr>
              <a:t>?</a:t>
            </a:r>
            <a:endParaRPr lang="nb-NO" sz="3200" dirty="0">
              <a:solidFill>
                <a:schemeClr val="bg1">
                  <a:lumMod val="50000"/>
                </a:schemeClr>
              </a:solidFill>
            </a:endParaRPr>
          </a:p>
        </p:txBody>
      </p:sp>
      <p:sp>
        <p:nvSpPr>
          <p:cNvPr id="4" name="Slide Number Placeholder 3"/>
          <p:cNvSpPr>
            <a:spLocks noGrp="1"/>
          </p:cNvSpPr>
          <p:nvPr>
            <p:ph type="sldNum" sz="quarter" idx="12"/>
          </p:nvPr>
        </p:nvSpPr>
        <p:spPr/>
        <p:txBody>
          <a:bodyPr/>
          <a:lstStyle/>
          <a:p>
            <a:fld id="{CF2D0A27-4C01-42AB-B64D-CC3004506035}" type="slidenum">
              <a:rPr lang="nb-NO" smtClean="0"/>
              <a:t>23</a:t>
            </a:fld>
            <a:endParaRPr lang="nb-NO"/>
          </a:p>
        </p:txBody>
      </p:sp>
    </p:spTree>
    <p:extLst>
      <p:ext uri="{BB962C8B-B14F-4D97-AF65-F5344CB8AC3E}">
        <p14:creationId xmlns:p14="http://schemas.microsoft.com/office/powerpoint/2010/main" val="208044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fade">
                                      <p:cBhvr>
                                        <p:cTn id="42" dur="1000"/>
                                        <p:tgtEl>
                                          <p:spTgt spid="8">
                                            <p:txEl>
                                              <p:pRg st="5" end="5"/>
                                            </p:txEl>
                                          </p:spTgt>
                                        </p:tgtEl>
                                      </p:cBhvr>
                                    </p:animEffect>
                                    <p:anim calcmode="lin" valueType="num">
                                      <p:cBhvr>
                                        <p:cTn id="4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8">
                                            <p:txEl>
                                              <p:pRg st="6" end="6"/>
                                            </p:txEl>
                                          </p:spTgt>
                                        </p:tgtEl>
                                        <p:attrNameLst>
                                          <p:attrName>style.visibility</p:attrName>
                                        </p:attrNameLst>
                                      </p:cBhvr>
                                      <p:to>
                                        <p:strVal val="visible"/>
                                      </p:to>
                                    </p:set>
                                    <p:animEffect transition="in" filter="fade">
                                      <p:cBhvr>
                                        <p:cTn id="49" dur="1000"/>
                                        <p:tgtEl>
                                          <p:spTgt spid="8">
                                            <p:txEl>
                                              <p:pRg st="6" end="6"/>
                                            </p:txEl>
                                          </p:spTgt>
                                        </p:tgtEl>
                                      </p:cBhvr>
                                    </p:animEffect>
                                    <p:anim calcmode="lin" valueType="num">
                                      <p:cBhvr>
                                        <p:cTn id="50"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8">
                                            <p:txEl>
                                              <p:pRg st="7" end="7"/>
                                            </p:txEl>
                                          </p:spTgt>
                                        </p:tgtEl>
                                        <p:attrNameLst>
                                          <p:attrName>style.visibility</p:attrName>
                                        </p:attrNameLst>
                                      </p:cBhvr>
                                      <p:to>
                                        <p:strVal val="visible"/>
                                      </p:to>
                                    </p:set>
                                    <p:animEffect transition="in" filter="fade">
                                      <p:cBhvr>
                                        <p:cTn id="56" dur="1000"/>
                                        <p:tgtEl>
                                          <p:spTgt spid="8">
                                            <p:txEl>
                                              <p:pRg st="7" end="7"/>
                                            </p:txEl>
                                          </p:spTgt>
                                        </p:tgtEl>
                                      </p:cBhvr>
                                    </p:animEffect>
                                    <p:anim calcmode="lin" valueType="num">
                                      <p:cBhvr>
                                        <p:cTn id="57"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8">
                                            <p:txEl>
                                              <p:pRg st="8" end="8"/>
                                            </p:txEl>
                                          </p:spTgt>
                                        </p:tgtEl>
                                        <p:attrNameLst>
                                          <p:attrName>style.visibility</p:attrName>
                                        </p:attrNameLst>
                                      </p:cBhvr>
                                      <p:to>
                                        <p:strVal val="visible"/>
                                      </p:to>
                                    </p:set>
                                    <p:animEffect transition="in" filter="fade">
                                      <p:cBhvr>
                                        <p:cTn id="63" dur="1000"/>
                                        <p:tgtEl>
                                          <p:spTgt spid="8">
                                            <p:txEl>
                                              <p:pRg st="8" end="8"/>
                                            </p:txEl>
                                          </p:spTgt>
                                        </p:tgtEl>
                                      </p:cBhvr>
                                    </p:animEffect>
                                    <p:anim calcmode="lin" valueType="num">
                                      <p:cBhvr>
                                        <p:cTn id="64"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74816" y="1127524"/>
            <a:ext cx="12117184" cy="5763725"/>
          </a:xfrm>
          <a:prstGeom prst="rect">
            <a:avLst/>
          </a:prstGeom>
          <a:solidFill>
            <a:schemeClr val="accent6">
              <a:lumMod val="20000"/>
              <a:lumOff val="80000"/>
            </a:schemeClr>
          </a:solidFill>
          <a:ln w="76200">
            <a:solidFill>
              <a:schemeClr val="accent6">
                <a:lumMod val="20000"/>
                <a:lumOff val="8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b-NO" sz="2000" dirty="0" smtClean="0"/>
          </a:p>
          <a:p>
            <a:r>
              <a:rPr lang="nb-NO" sz="3200" b="1" dirty="0" smtClean="0"/>
              <a:t>Ny regelformulering</a:t>
            </a:r>
            <a:r>
              <a:rPr lang="nb-NO" sz="2000" dirty="0"/>
              <a:t/>
            </a:r>
            <a:br>
              <a:rPr lang="nb-NO" sz="2000" dirty="0"/>
            </a:br>
            <a:r>
              <a:rPr lang="nb-NO" sz="3200" dirty="0" smtClean="0"/>
              <a:t>«[Det] kan … ikke </a:t>
            </a:r>
            <a:r>
              <a:rPr lang="nb-NO" sz="3200" dirty="0"/>
              <a:t>være tvilsomt at reguleringsplaner kan medføre at servitutter faller bort. De klareste tilfeller er det gitt eksempler på i Bortelid-dommen, nemlig hvor det er </a:t>
            </a:r>
            <a:r>
              <a:rPr lang="nb-NO" sz="3200" b="1" dirty="0">
                <a:solidFill>
                  <a:srgbClr val="C00000"/>
                </a:solidFill>
              </a:rPr>
              <a:t>direkte strid mellom formålene i servitutt</a:t>
            </a:r>
            <a:r>
              <a:rPr lang="nb-NO" sz="3200" dirty="0">
                <a:solidFill>
                  <a:srgbClr val="00B050"/>
                </a:solidFill>
              </a:rPr>
              <a:t> </a:t>
            </a:r>
            <a:r>
              <a:rPr lang="nb-NO" sz="3200" dirty="0"/>
              <a:t>og reguleringsbestemmelse, og hvor </a:t>
            </a:r>
            <a:r>
              <a:rPr lang="nb-NO" sz="3200" b="1" dirty="0">
                <a:solidFill>
                  <a:srgbClr val="0070C0"/>
                </a:solidFill>
              </a:rPr>
              <a:t>etterlevelse av servitutten på annen måte vil føre til meningsløs ikke-bruk eller utilsiktede følger</a:t>
            </a:r>
            <a:r>
              <a:rPr lang="nb-NO" sz="3200" dirty="0"/>
              <a:t>. </a:t>
            </a:r>
            <a:r>
              <a:rPr lang="nb-NO" sz="3200" dirty="0">
                <a:solidFill>
                  <a:srgbClr val="7030A0"/>
                </a:solidFill>
              </a:rPr>
              <a:t>Utover dette </a:t>
            </a:r>
            <a:r>
              <a:rPr lang="nb-NO" sz="3200" dirty="0"/>
              <a:t>er det </a:t>
            </a:r>
            <a:r>
              <a:rPr lang="nb-NO" sz="3200" dirty="0">
                <a:solidFill>
                  <a:srgbClr val="7030A0"/>
                </a:solidFill>
              </a:rPr>
              <a:t>vanskelig å stille opp noen mer presise </a:t>
            </a:r>
            <a:r>
              <a:rPr lang="nb-NO" sz="3200" dirty="0" smtClean="0">
                <a:solidFill>
                  <a:srgbClr val="7030A0"/>
                </a:solidFill>
              </a:rPr>
              <a:t>retningslinjer</a:t>
            </a:r>
            <a:r>
              <a:rPr lang="nb-NO" sz="3200" dirty="0" smtClean="0"/>
              <a:t>» (a. 83)</a:t>
            </a:r>
            <a:endParaRPr lang="nb-NO" sz="3200" dirty="0"/>
          </a:p>
          <a:p>
            <a:pPr lvl="1"/>
            <a:endParaRPr lang="nb-NO" sz="1600" dirty="0" smtClean="0"/>
          </a:p>
        </p:txBody>
      </p:sp>
      <p:sp>
        <p:nvSpPr>
          <p:cNvPr id="4" name="Title 1"/>
          <p:cNvSpPr txBox="1">
            <a:spLocks/>
          </p:cNvSpPr>
          <p:nvPr/>
        </p:nvSpPr>
        <p:spPr>
          <a:xfrm>
            <a:off x="0" y="0"/>
            <a:ext cx="12192000" cy="1014153"/>
          </a:xfrm>
          <a:prstGeom prst="rect">
            <a:avLst/>
          </a:prstGeom>
          <a:solidFill>
            <a:srgbClr val="00CC6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ctr">
              <a:buFont typeface="+mj-ea"/>
              <a:buAutoNum type="circleNumDbPlain" startAt="6"/>
            </a:pPr>
            <a:r>
              <a:rPr lang="nb-NO" sz="3200" dirty="0">
                <a:solidFill>
                  <a:schemeClr val="bg1"/>
                </a:solidFill>
              </a:rPr>
              <a:t>Hvordan </a:t>
            </a:r>
            <a:r>
              <a:rPr lang="nb-NO" sz="3200" b="1" dirty="0">
                <a:solidFill>
                  <a:schemeClr val="bg1"/>
                </a:solidFill>
              </a:rPr>
              <a:t>modifiseres </a:t>
            </a:r>
            <a:r>
              <a:rPr lang="nb-NO" sz="3200" dirty="0">
                <a:solidFill>
                  <a:schemeClr val="bg1"/>
                </a:solidFill>
              </a:rPr>
              <a:t>rettssetningen i </a:t>
            </a:r>
            <a:r>
              <a:rPr lang="en-US" sz="3200" b="1" dirty="0">
                <a:solidFill>
                  <a:schemeClr val="bg1"/>
                </a:solidFill>
              </a:rPr>
              <a:t>Rt. 2008 s. 362 (Ivar </a:t>
            </a:r>
            <a:r>
              <a:rPr lang="en-US" sz="3200" b="1" dirty="0" err="1">
                <a:solidFill>
                  <a:schemeClr val="bg1"/>
                </a:solidFill>
              </a:rPr>
              <a:t>Aasen</a:t>
            </a:r>
            <a:r>
              <a:rPr lang="en-US" sz="3200" b="1" dirty="0">
                <a:solidFill>
                  <a:schemeClr val="bg1"/>
                </a:solidFill>
              </a:rPr>
              <a:t>)</a:t>
            </a:r>
            <a:r>
              <a:rPr lang="nb-NO" sz="3200" dirty="0">
                <a:solidFill>
                  <a:schemeClr val="bg1"/>
                </a:solidFill>
              </a:rPr>
              <a:t> </a:t>
            </a:r>
            <a:r>
              <a:rPr lang="nb-NO" sz="3200" dirty="0" smtClean="0">
                <a:solidFill>
                  <a:schemeClr val="bg1"/>
                </a:solidFill>
              </a:rPr>
              <a:t>?</a:t>
            </a:r>
            <a:endParaRPr lang="nb-NO" sz="3200" dirty="0">
              <a:solidFill>
                <a:schemeClr val="bg1">
                  <a:lumMod val="50000"/>
                </a:schemeClr>
              </a:solidFill>
            </a:endParaRPr>
          </a:p>
        </p:txBody>
      </p:sp>
      <p:sp>
        <p:nvSpPr>
          <p:cNvPr id="3" name="Slide Number Placeholder 2"/>
          <p:cNvSpPr>
            <a:spLocks noGrp="1"/>
          </p:cNvSpPr>
          <p:nvPr>
            <p:ph type="sldNum" sz="quarter" idx="12"/>
          </p:nvPr>
        </p:nvSpPr>
        <p:spPr/>
        <p:txBody>
          <a:bodyPr/>
          <a:lstStyle/>
          <a:p>
            <a:fld id="{CF2D0A27-4C01-42AB-B64D-CC3004506035}" type="slidenum">
              <a:rPr lang="nb-NO" smtClean="0"/>
              <a:t>24</a:t>
            </a:fld>
            <a:endParaRPr lang="nb-NO"/>
          </a:p>
        </p:txBody>
      </p:sp>
    </p:spTree>
    <p:extLst>
      <p:ext uri="{BB962C8B-B14F-4D97-AF65-F5344CB8AC3E}">
        <p14:creationId xmlns:p14="http://schemas.microsoft.com/office/powerpoint/2010/main" val="337507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670" y="1455077"/>
            <a:ext cx="11491969" cy="5267507"/>
          </a:xfrm>
          <a:solidFill>
            <a:schemeClr val="accent6">
              <a:lumMod val="20000"/>
              <a:lumOff val="80000"/>
            </a:schemeClr>
          </a:solidFill>
        </p:spPr>
        <p:txBody>
          <a:bodyPr>
            <a:normAutofit/>
          </a:bodyPr>
          <a:lstStyle/>
          <a:p>
            <a:pPr marL="514350" indent="-514350">
              <a:buFont typeface="+mj-lt"/>
              <a:buAutoNum type="alphaUcPeriod"/>
            </a:pPr>
            <a:r>
              <a:rPr lang="nb-NO" sz="2400" dirty="0" smtClean="0"/>
              <a:t>Utgangspunkt: Oppdeling av regelfastsettelses- (tolknings-) og subsumsjonsstadiet</a:t>
            </a:r>
          </a:p>
          <a:p>
            <a:pPr marL="457200" lvl="1" indent="0">
              <a:buNone/>
            </a:pPr>
            <a:r>
              <a:rPr lang="nb-NO" dirty="0" smtClean="0"/>
              <a:t>Jf. avsnitt 84: «</a:t>
            </a:r>
            <a:r>
              <a:rPr lang="nb-NO" dirty="0"/>
              <a:t>Jeg går da over til </a:t>
            </a:r>
            <a:r>
              <a:rPr lang="nb-NO" dirty="0" smtClean="0"/>
              <a:t>å vurdere forholdet mellom den negative servitutten og reguleringsplanen i vår sak.»</a:t>
            </a:r>
          </a:p>
          <a:p>
            <a:pPr marL="514350" indent="-514350">
              <a:buFont typeface="+mj-lt"/>
              <a:buAutoNum type="alphaUcPeriod"/>
            </a:pPr>
            <a:r>
              <a:rPr lang="nb-NO" sz="2400" dirty="0" smtClean="0"/>
              <a:t>Forholdsvis kortfattet subsumsjon (regelanvendelse)</a:t>
            </a:r>
          </a:p>
          <a:p>
            <a:pPr marL="514350" indent="-514350">
              <a:buFont typeface="+mj-lt"/>
              <a:buAutoNum type="alphaUcPeriod"/>
            </a:pPr>
            <a:r>
              <a:rPr lang="nb-NO" sz="2400" dirty="0" smtClean="0"/>
              <a:t>Faktum: forholdet mellom negativ servitutt og reguleringsbestemmelser (a.85-86) </a:t>
            </a:r>
            <a:endParaRPr lang="nb-NO" sz="2400" dirty="0"/>
          </a:p>
          <a:p>
            <a:pPr marL="971550" lvl="1" indent="-514350">
              <a:buFont typeface="+mj-lt"/>
              <a:buAutoNum type="alphaLcParenR"/>
            </a:pPr>
            <a:r>
              <a:rPr lang="nb-NO" sz="2000" b="1" dirty="0" smtClean="0"/>
              <a:t>a. 85: </a:t>
            </a:r>
            <a:r>
              <a:rPr lang="nb-NO" sz="2000" dirty="0" smtClean="0"/>
              <a:t>samsvar mellom aktuell reguleringsbestemmelse og servitutt mht. formål:</a:t>
            </a:r>
            <a:br>
              <a:rPr lang="nb-NO" sz="2000" dirty="0" smtClean="0"/>
            </a:br>
            <a:r>
              <a:rPr lang="nb-NO" sz="2000" b="1" dirty="0" smtClean="0"/>
              <a:t>Regelanvendelse</a:t>
            </a:r>
            <a:r>
              <a:rPr lang="nb-NO" sz="2000" b="1" dirty="0" smtClean="0">
                <a:sym typeface="Wingdings" panose="05000000000000000000" pitchFamily="2" charset="2"/>
              </a:rPr>
              <a:t>:</a:t>
            </a:r>
            <a:r>
              <a:rPr lang="nb-NO" sz="2000" dirty="0" smtClean="0">
                <a:sym typeface="Wingdings" panose="05000000000000000000" pitchFamily="2" charset="2"/>
              </a:rPr>
              <a:t> </a:t>
            </a:r>
            <a:r>
              <a:rPr lang="nb-NO" sz="2000" dirty="0" smtClean="0"/>
              <a:t>«Noen </a:t>
            </a:r>
            <a:r>
              <a:rPr lang="nb-NO" sz="2000" b="1" dirty="0">
                <a:solidFill>
                  <a:srgbClr val="C00000"/>
                </a:solidFill>
              </a:rPr>
              <a:t>fullstendig kollisjon </a:t>
            </a:r>
            <a:r>
              <a:rPr lang="nb-NO" sz="2000" dirty="0"/>
              <a:t>er det følgelig ikke tale </a:t>
            </a:r>
            <a:r>
              <a:rPr lang="nb-NO" sz="2000" dirty="0" smtClean="0"/>
              <a:t>om». </a:t>
            </a:r>
          </a:p>
          <a:p>
            <a:pPr marL="971550" lvl="1" indent="-514350">
              <a:buFont typeface="+mj-lt"/>
              <a:buAutoNum type="alphaLcParenR"/>
            </a:pPr>
            <a:r>
              <a:rPr lang="nb-NO" sz="2000" b="1" dirty="0" smtClean="0"/>
              <a:t>a 86:  </a:t>
            </a:r>
            <a:r>
              <a:rPr lang="nb-NO" sz="2000" dirty="0" smtClean="0"/>
              <a:t>Når småhusplanen trekkes inn i vurderingen; servitutten tillater fortetting: </a:t>
            </a:r>
            <a:r>
              <a:rPr lang="nb-NO" sz="2000" dirty="0"/>
              <a:t/>
            </a:r>
            <a:br>
              <a:rPr lang="nb-NO" sz="2000" dirty="0"/>
            </a:br>
            <a:r>
              <a:rPr lang="nb-NO" sz="2000" b="1" dirty="0"/>
              <a:t>Regelanvendelse</a:t>
            </a:r>
            <a:r>
              <a:rPr lang="nb-NO" sz="2000" b="1" dirty="0" smtClean="0">
                <a:sym typeface="Wingdings" panose="05000000000000000000" pitchFamily="2" charset="2"/>
              </a:rPr>
              <a:t>: </a:t>
            </a:r>
            <a:r>
              <a:rPr lang="nb-NO" sz="2000" dirty="0" smtClean="0"/>
              <a:t>«dreier … seg ikke om noe kollisjonstilfelle hvor </a:t>
            </a:r>
            <a:r>
              <a:rPr lang="nb-NO" sz="2000" dirty="0" smtClean="0">
                <a:solidFill>
                  <a:srgbClr val="0070C0"/>
                </a:solidFill>
              </a:rPr>
              <a:t>urimelig ikke-bruk eller utilsiktede hindringer </a:t>
            </a:r>
            <a:r>
              <a:rPr lang="nb-NO" sz="2000" dirty="0" smtClean="0"/>
              <a:t>ville blitt resultatet dersom det måtte bygges i samsvar med den negative </a:t>
            </a:r>
            <a:r>
              <a:rPr lang="nb-NO" sz="2000" dirty="0" err="1" smtClean="0"/>
              <a:t>serivtutten</a:t>
            </a:r>
            <a:r>
              <a:rPr lang="nb-NO" sz="2000" dirty="0" smtClean="0"/>
              <a:t>»</a:t>
            </a:r>
          </a:p>
          <a:p>
            <a:pPr marL="514350" indent="-514350">
              <a:buFont typeface="+mj-lt"/>
              <a:buAutoNum type="alphaUcPeriod"/>
            </a:pPr>
            <a:endParaRPr lang="nb-NO" dirty="0" smtClean="0"/>
          </a:p>
          <a:p>
            <a:pPr marL="914400" lvl="1" indent="-457200">
              <a:buFont typeface="+mj-lt"/>
              <a:buAutoNum type="alphaLcPeriod"/>
            </a:pPr>
            <a:endParaRPr lang="nb-NO" dirty="0"/>
          </a:p>
        </p:txBody>
      </p:sp>
      <p:sp>
        <p:nvSpPr>
          <p:cNvPr id="7" name="Title 1"/>
          <p:cNvSpPr txBox="1">
            <a:spLocks/>
          </p:cNvSpPr>
          <p:nvPr/>
        </p:nvSpPr>
        <p:spPr>
          <a:xfrm>
            <a:off x="0" y="98442"/>
            <a:ext cx="12192000" cy="1200633"/>
          </a:xfrm>
          <a:prstGeom prst="rect">
            <a:avLst/>
          </a:prstGeom>
          <a:solidFill>
            <a:srgbClr val="00CC6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ctr">
              <a:buFont typeface="+mj-ea"/>
              <a:buAutoNum type="circleNumDbPlain" startAt="7"/>
            </a:pPr>
            <a:r>
              <a:rPr lang="nb-NO" sz="3200" dirty="0">
                <a:solidFill>
                  <a:schemeClr val="bg1"/>
                </a:solidFill>
              </a:rPr>
              <a:t>Hvordan skjer «subsumsjonen?</a:t>
            </a:r>
          </a:p>
        </p:txBody>
      </p:sp>
      <p:sp>
        <p:nvSpPr>
          <p:cNvPr id="9" name="Slide Number Placeholder 8"/>
          <p:cNvSpPr>
            <a:spLocks noGrp="1"/>
          </p:cNvSpPr>
          <p:nvPr>
            <p:ph type="sldNum" sz="quarter" idx="12"/>
          </p:nvPr>
        </p:nvSpPr>
        <p:spPr/>
        <p:txBody>
          <a:bodyPr/>
          <a:lstStyle/>
          <a:p>
            <a:fld id="{CF2D0A27-4C01-42AB-B64D-CC3004506035}" type="slidenum">
              <a:rPr lang="nb-NO" smtClean="0"/>
              <a:t>25</a:t>
            </a:fld>
            <a:endParaRPr lang="nb-NO"/>
          </a:p>
        </p:txBody>
      </p:sp>
    </p:spTree>
    <p:extLst>
      <p:ext uri="{BB962C8B-B14F-4D97-AF65-F5344CB8AC3E}">
        <p14:creationId xmlns:p14="http://schemas.microsoft.com/office/powerpoint/2010/main" val="41243834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794" y="1226518"/>
            <a:ext cx="11888411" cy="5631482"/>
          </a:xfrm>
          <a:solidFill>
            <a:schemeClr val="accent6">
              <a:lumMod val="20000"/>
              <a:lumOff val="80000"/>
            </a:schemeClr>
          </a:solidFill>
        </p:spPr>
        <p:txBody>
          <a:bodyPr>
            <a:normAutofit fontScale="70000" lnSpcReduction="20000"/>
          </a:bodyPr>
          <a:lstStyle/>
          <a:p>
            <a:pPr marL="514350" indent="-514350">
              <a:buFont typeface="+mj-lt"/>
              <a:buAutoNum type="alphaUcPeriod" startAt="5"/>
            </a:pPr>
            <a:endParaRPr lang="nb-NO" sz="2900" dirty="0" smtClean="0"/>
          </a:p>
          <a:p>
            <a:pPr marL="514350" indent="-514350">
              <a:buFont typeface="+mj-lt"/>
              <a:buAutoNum type="alphaUcPeriod" startAt="4"/>
            </a:pPr>
            <a:r>
              <a:rPr lang="nb-NO" sz="2900" dirty="0" smtClean="0"/>
              <a:t>A. 87«</a:t>
            </a:r>
            <a:r>
              <a:rPr lang="nb-NO" sz="2900" dirty="0"/>
              <a:t>Det er anført at servitutter av reguleringsmessig karakter ikke kan ha det samme vern som servitutter av individuell karakter, og at de derfor bør falle bort i den utstrekning de er i strid med reguleringsplan</a:t>
            </a:r>
            <a:r>
              <a:rPr lang="nb-NO" sz="2900" dirty="0" smtClean="0"/>
              <a:t>. Etter </a:t>
            </a:r>
            <a:r>
              <a:rPr lang="nb-NO" sz="2900" dirty="0"/>
              <a:t>mitt syn er det vanskelig å konstatere en slik rettssetning med det rettskildebildet som foreligger. Uten nærmere lovregler vil dessuten en slik avgrensning kunne bli svært </a:t>
            </a:r>
            <a:r>
              <a:rPr lang="nb-NO" sz="2900" dirty="0" smtClean="0"/>
              <a:t>vanskelig. Dersom </a:t>
            </a:r>
            <a:r>
              <a:rPr lang="nb-NO" sz="2900" dirty="0"/>
              <a:t>det anses som ønskelig med den generelle ordning at </a:t>
            </a:r>
            <a:r>
              <a:rPr lang="nb-NO" sz="2900" dirty="0" err="1"/>
              <a:t>strøkservitutter</a:t>
            </a:r>
            <a:r>
              <a:rPr lang="nb-NO" sz="2900" dirty="0"/>
              <a:t> skal vike for reguleringsplan, anser jeg det for en lovgiveroppgave å vurdere lovendringer, for eksempel i tråd med de danske reglene jeg har gjengitt». </a:t>
            </a:r>
            <a:r>
              <a:rPr lang="nb-NO" sz="2400" dirty="0" smtClean="0"/>
              <a:t/>
            </a:r>
            <a:br>
              <a:rPr lang="nb-NO" sz="2400" dirty="0" smtClean="0"/>
            </a:br>
            <a:r>
              <a:rPr lang="nb-NO" sz="2400" dirty="0"/>
              <a:t/>
            </a:r>
            <a:br>
              <a:rPr lang="nb-NO" sz="2400" dirty="0"/>
            </a:br>
            <a:r>
              <a:rPr lang="nb-NO" sz="3400" dirty="0" smtClean="0">
                <a:sym typeface="Wingdings" panose="05000000000000000000" pitchFamily="2" charset="2"/>
              </a:rPr>
              <a:t></a:t>
            </a:r>
            <a:r>
              <a:rPr lang="nb-NO" sz="3400" dirty="0" smtClean="0"/>
              <a:t> Avvisning av å oppstille ytterligere retningslinjer, sml. uttalelse om regelinnhold</a:t>
            </a:r>
            <a:r>
              <a:rPr lang="nb-NO" sz="3400" dirty="0">
                <a:solidFill>
                  <a:srgbClr val="7030A0"/>
                </a:solidFill>
              </a:rPr>
              <a:t> </a:t>
            </a:r>
            <a:r>
              <a:rPr lang="nb-NO" sz="3400" dirty="0" smtClean="0">
                <a:solidFill>
                  <a:srgbClr val="7030A0"/>
                </a:solidFill>
              </a:rPr>
              <a:t>«Utover </a:t>
            </a:r>
            <a:r>
              <a:rPr lang="nb-NO" sz="3400" dirty="0">
                <a:solidFill>
                  <a:srgbClr val="7030A0"/>
                </a:solidFill>
              </a:rPr>
              <a:t>dette </a:t>
            </a:r>
            <a:r>
              <a:rPr lang="nb-NO" sz="3400" dirty="0"/>
              <a:t>er det </a:t>
            </a:r>
            <a:r>
              <a:rPr lang="nb-NO" sz="3400" dirty="0">
                <a:solidFill>
                  <a:srgbClr val="7030A0"/>
                </a:solidFill>
              </a:rPr>
              <a:t>vanskelig å stille opp noen mer presise </a:t>
            </a:r>
            <a:r>
              <a:rPr lang="nb-NO" sz="3400" dirty="0" smtClean="0">
                <a:solidFill>
                  <a:srgbClr val="7030A0"/>
                </a:solidFill>
              </a:rPr>
              <a:t>retningslinjer» </a:t>
            </a:r>
            <a:r>
              <a:rPr lang="nb-NO" sz="3400" dirty="0" smtClean="0"/>
              <a:t>(a. 83). </a:t>
            </a:r>
            <a:br>
              <a:rPr lang="nb-NO" sz="3400" dirty="0" smtClean="0"/>
            </a:br>
            <a:r>
              <a:rPr lang="nb-NO" sz="3400" dirty="0" smtClean="0"/>
              <a:t>Del av subsumsjon, men får betydning for regelens innhold: ikke forskjell </a:t>
            </a:r>
            <a:r>
              <a:rPr lang="nb-NO" sz="2400" dirty="0" smtClean="0"/>
              <a:t>	 </a:t>
            </a:r>
            <a:endParaRPr lang="nb-NO" sz="2400" dirty="0"/>
          </a:p>
          <a:p>
            <a:pPr marL="0" indent="0">
              <a:buNone/>
            </a:pPr>
            <a:r>
              <a:rPr lang="nb-NO" sz="2400" dirty="0" smtClean="0"/>
              <a:t>           «Lovgiveroppgave»</a:t>
            </a:r>
          </a:p>
          <a:p>
            <a:pPr marL="514350" indent="-514350">
              <a:buFont typeface="+mj-lt"/>
              <a:buAutoNum type="alphaUcPeriod" startAt="5"/>
            </a:pPr>
            <a:r>
              <a:rPr lang="nb-NO" sz="2900" dirty="0" smtClean="0"/>
              <a:t>FT «vektlegger </a:t>
            </a:r>
            <a:r>
              <a:rPr lang="nb-NO" sz="2900" dirty="0"/>
              <a:t>også at karakteren av en servitutt kan være av vesentlig betydning ved vurderingen av om servitutten har falt bort i utviklingens medfør etter </a:t>
            </a:r>
            <a:r>
              <a:rPr lang="nb-NO" sz="2900" dirty="0" err="1"/>
              <a:t>tingsrettslige</a:t>
            </a:r>
            <a:r>
              <a:rPr lang="nb-NO" sz="2900" dirty="0"/>
              <a:t> regler. Også klausulens alder vil være av stor betydning her. Men som jeg tidligere har fremhevet, er spørsmålet om den negative servitutten i den foreliggende sak er falt bort i utviklingens medfør, ikke tema for </a:t>
            </a:r>
            <a:r>
              <a:rPr lang="nb-NO" sz="2900" dirty="0" smtClean="0"/>
              <a:t>Høyesterett»</a:t>
            </a:r>
            <a:r>
              <a:rPr lang="nb-NO" sz="2900" dirty="0"/>
              <a:t> </a:t>
            </a:r>
            <a:r>
              <a:rPr lang="nb-NO" sz="2900" dirty="0" smtClean="0"/>
              <a:t>(a.) </a:t>
            </a:r>
            <a:r>
              <a:rPr lang="nb-NO" sz="2900" dirty="0"/>
              <a:t>89: </a:t>
            </a:r>
            <a:r>
              <a:rPr lang="nb-NO" sz="2900" dirty="0" smtClean="0"/>
              <a:t/>
            </a:r>
            <a:br>
              <a:rPr lang="nb-NO" sz="2900" dirty="0" smtClean="0"/>
            </a:br>
            <a:r>
              <a:rPr lang="nb-NO" sz="2900" dirty="0" smtClean="0"/>
              <a:t/>
            </a:r>
            <a:br>
              <a:rPr lang="nb-NO" sz="2900" dirty="0" smtClean="0"/>
            </a:br>
            <a:r>
              <a:rPr lang="nb-NO" sz="2900" dirty="0" smtClean="0"/>
              <a:t>Uttalelse som peker</a:t>
            </a:r>
            <a:br>
              <a:rPr lang="nb-NO" sz="2900" dirty="0" smtClean="0"/>
            </a:br>
            <a:r>
              <a:rPr lang="nb-NO" sz="2900" dirty="0" smtClean="0"/>
              <a:t>- bakover på avsnitt 87 om «lovgiveroppgave», og</a:t>
            </a:r>
            <a:br>
              <a:rPr lang="nb-NO" sz="2900" dirty="0" smtClean="0"/>
            </a:br>
            <a:r>
              <a:rPr lang="nb-NO" sz="2900" dirty="0" smtClean="0"/>
              <a:t>- fremover mot mindretallets votum: sml. </a:t>
            </a:r>
            <a:r>
              <a:rPr lang="nb-NO" sz="2900" dirty="0"/>
              <a:t>a</a:t>
            </a:r>
            <a:r>
              <a:rPr lang="nb-NO" sz="2900" dirty="0" smtClean="0"/>
              <a:t>vsnitt 96</a:t>
            </a:r>
          </a:p>
          <a:p>
            <a:pPr marL="0" indent="0">
              <a:buNone/>
            </a:pPr>
            <a:r>
              <a:rPr lang="nb-NO" sz="2400" dirty="0" smtClean="0"/>
              <a:t> </a:t>
            </a:r>
          </a:p>
          <a:p>
            <a:pPr marL="0" indent="0">
              <a:buNone/>
            </a:pPr>
            <a:endParaRPr lang="nb-NO" dirty="0" smtClean="0"/>
          </a:p>
          <a:p>
            <a:pPr marL="457200" lvl="1" indent="0">
              <a:buNone/>
            </a:pPr>
            <a:endParaRPr lang="nb-NO" dirty="0"/>
          </a:p>
        </p:txBody>
      </p:sp>
      <p:sp>
        <p:nvSpPr>
          <p:cNvPr id="2" name="Right Arrow 1"/>
          <p:cNvSpPr/>
          <p:nvPr/>
        </p:nvSpPr>
        <p:spPr>
          <a:xfrm>
            <a:off x="970423" y="6329250"/>
            <a:ext cx="764771" cy="473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TextBox 3"/>
          <p:cNvSpPr txBox="1"/>
          <p:nvPr/>
        </p:nvSpPr>
        <p:spPr>
          <a:xfrm>
            <a:off x="1795549" y="6381496"/>
            <a:ext cx="7531331" cy="369332"/>
          </a:xfrm>
          <a:prstGeom prst="rect">
            <a:avLst/>
          </a:prstGeom>
          <a:noFill/>
        </p:spPr>
        <p:txBody>
          <a:bodyPr wrap="square" rtlCol="0">
            <a:spAutoFit/>
          </a:bodyPr>
          <a:lstStyle/>
          <a:p>
            <a:r>
              <a:rPr lang="nb-NO" dirty="0" smtClean="0">
                <a:solidFill>
                  <a:srgbClr val="0070C0"/>
                </a:solidFill>
                <a:latin typeface="Comic Sans MS" panose="030F0702030302020204" pitchFamily="66" charset="0"/>
              </a:rPr>
              <a:t>Dissensen er tema på kurset</a:t>
            </a:r>
            <a:endParaRPr lang="nb-NO" dirty="0">
              <a:solidFill>
                <a:srgbClr val="0070C0"/>
              </a:solidFill>
              <a:latin typeface="Comic Sans MS" panose="030F0702030302020204" pitchFamily="66" charset="0"/>
            </a:endParaRPr>
          </a:p>
        </p:txBody>
      </p:sp>
      <p:sp>
        <p:nvSpPr>
          <p:cNvPr id="6" name="Right Arrow 5"/>
          <p:cNvSpPr/>
          <p:nvPr/>
        </p:nvSpPr>
        <p:spPr>
          <a:xfrm>
            <a:off x="2883344" y="3893460"/>
            <a:ext cx="467679" cy="234542"/>
          </a:xfrm>
          <a:prstGeom prst="rightArrow">
            <a:avLst/>
          </a:prstGeom>
          <a:solidFill>
            <a:srgbClr val="00CC66"/>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TextBox 6"/>
          <p:cNvSpPr txBox="1"/>
          <p:nvPr/>
        </p:nvSpPr>
        <p:spPr>
          <a:xfrm>
            <a:off x="3351023" y="3807543"/>
            <a:ext cx="5613257" cy="400110"/>
          </a:xfrm>
          <a:prstGeom prst="rect">
            <a:avLst/>
          </a:prstGeom>
          <a:noFill/>
        </p:spPr>
        <p:txBody>
          <a:bodyPr wrap="square" rtlCol="0">
            <a:spAutoFit/>
          </a:bodyPr>
          <a:lstStyle/>
          <a:p>
            <a:r>
              <a:rPr lang="nb-NO" sz="2000" dirty="0" smtClean="0">
                <a:solidFill>
                  <a:srgbClr val="00CC66"/>
                </a:solidFill>
              </a:rPr>
              <a:t>Sammenheng med maktfordelingsprinsippet</a:t>
            </a:r>
            <a:endParaRPr lang="nb-NO" sz="2000" dirty="0">
              <a:solidFill>
                <a:srgbClr val="00CC66"/>
              </a:solidFill>
            </a:endParaRPr>
          </a:p>
        </p:txBody>
      </p:sp>
      <p:sp>
        <p:nvSpPr>
          <p:cNvPr id="8" name="Oval 7"/>
          <p:cNvSpPr/>
          <p:nvPr/>
        </p:nvSpPr>
        <p:spPr>
          <a:xfrm>
            <a:off x="540327" y="2607219"/>
            <a:ext cx="1953491" cy="330789"/>
          </a:xfrm>
          <a:prstGeom prst="ellipse">
            <a:avLst/>
          </a:prstGeom>
          <a:noFill/>
          <a:ln w="28575">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Oval 8"/>
          <p:cNvSpPr/>
          <p:nvPr/>
        </p:nvSpPr>
        <p:spPr>
          <a:xfrm>
            <a:off x="623455" y="3863313"/>
            <a:ext cx="1953491" cy="330789"/>
          </a:xfrm>
          <a:prstGeom prst="ellipse">
            <a:avLst/>
          </a:prstGeom>
          <a:noFill/>
          <a:ln w="28575">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14" name="Curved Connector 13"/>
          <p:cNvCxnSpPr>
            <a:stCxn id="8" idx="2"/>
            <a:endCxn id="9" idx="2"/>
          </p:cNvCxnSpPr>
          <p:nvPr/>
        </p:nvCxnSpPr>
        <p:spPr>
          <a:xfrm rot="10800000" flipH="1" flipV="1">
            <a:off x="540327" y="2772614"/>
            <a:ext cx="83128" cy="1256094"/>
          </a:xfrm>
          <a:prstGeom prst="curvedConnector3">
            <a:avLst>
              <a:gd name="adj1" fmla="val -274998"/>
            </a:avLst>
          </a:prstGeom>
          <a:ln w="38100">
            <a:solidFill>
              <a:srgbClr val="00CC66"/>
            </a:solidFill>
            <a:tailEnd type="triangle"/>
          </a:ln>
        </p:spPr>
        <p:style>
          <a:lnRef idx="1">
            <a:schemeClr val="accent1"/>
          </a:lnRef>
          <a:fillRef idx="0">
            <a:schemeClr val="accent1"/>
          </a:fillRef>
          <a:effectRef idx="0">
            <a:schemeClr val="accent1"/>
          </a:effectRef>
          <a:fontRef idx="minor">
            <a:schemeClr val="tx1"/>
          </a:fontRef>
        </p:style>
      </p:cxnSp>
      <p:sp>
        <p:nvSpPr>
          <p:cNvPr id="15" name="Title 1"/>
          <p:cNvSpPr txBox="1">
            <a:spLocks/>
          </p:cNvSpPr>
          <p:nvPr/>
        </p:nvSpPr>
        <p:spPr>
          <a:xfrm>
            <a:off x="0" y="98442"/>
            <a:ext cx="12192000" cy="1200633"/>
          </a:xfrm>
          <a:prstGeom prst="rect">
            <a:avLst/>
          </a:prstGeom>
          <a:solidFill>
            <a:srgbClr val="00CC6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ctr">
              <a:buFont typeface="+mj-ea"/>
              <a:buAutoNum type="circleNumDbPlain" startAt="7"/>
            </a:pPr>
            <a:r>
              <a:rPr lang="nb-NO" sz="3200" dirty="0">
                <a:solidFill>
                  <a:schemeClr val="bg1"/>
                </a:solidFill>
              </a:rPr>
              <a:t>Hvordan skjer «subsumsjonen?</a:t>
            </a:r>
          </a:p>
        </p:txBody>
      </p:sp>
      <p:sp>
        <p:nvSpPr>
          <p:cNvPr id="17" name="Slide Number Placeholder 16"/>
          <p:cNvSpPr>
            <a:spLocks noGrp="1"/>
          </p:cNvSpPr>
          <p:nvPr>
            <p:ph type="sldNum" sz="quarter" idx="12"/>
          </p:nvPr>
        </p:nvSpPr>
        <p:spPr/>
        <p:txBody>
          <a:bodyPr/>
          <a:lstStyle/>
          <a:p>
            <a:fld id="{CF2D0A27-4C01-42AB-B64D-CC3004506035}" type="slidenum">
              <a:rPr lang="nb-NO" smtClean="0"/>
              <a:t>26</a:t>
            </a:fld>
            <a:endParaRPr lang="nb-NO"/>
          </a:p>
        </p:txBody>
      </p:sp>
    </p:spTree>
    <p:extLst>
      <p:ext uri="{BB962C8B-B14F-4D97-AF65-F5344CB8AC3E}">
        <p14:creationId xmlns:p14="http://schemas.microsoft.com/office/powerpoint/2010/main" val="15229051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206153872"/>
              </p:ext>
            </p:extLst>
          </p:nvPr>
        </p:nvGraphicFramePr>
        <p:xfrm>
          <a:off x="287993" y="-28599"/>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1"/>
          <p:cNvGrpSpPr/>
          <p:nvPr/>
        </p:nvGrpSpPr>
        <p:grpSpPr>
          <a:xfrm>
            <a:off x="287993" y="3846632"/>
            <a:ext cx="5264453" cy="1083094"/>
            <a:chOff x="506749" y="3758052"/>
            <a:chExt cx="5264453" cy="1083094"/>
          </a:xfrm>
        </p:grpSpPr>
        <p:sp>
          <p:nvSpPr>
            <p:cNvPr id="3" name="Freeform 2"/>
            <p:cNvSpPr/>
            <p:nvPr/>
          </p:nvSpPr>
          <p:spPr>
            <a:xfrm>
              <a:off x="506749" y="3839257"/>
              <a:ext cx="2401073" cy="1001889"/>
            </a:xfrm>
            <a:custGeom>
              <a:avLst/>
              <a:gdLst>
                <a:gd name="connsiteX0" fmla="*/ 0 w 1793687"/>
                <a:gd name="connsiteY0" fmla="*/ 100189 h 1001889"/>
                <a:gd name="connsiteX1" fmla="*/ 100189 w 1793687"/>
                <a:gd name="connsiteY1" fmla="*/ 0 h 1001889"/>
                <a:gd name="connsiteX2" fmla="*/ 1693498 w 1793687"/>
                <a:gd name="connsiteY2" fmla="*/ 0 h 1001889"/>
                <a:gd name="connsiteX3" fmla="*/ 1793687 w 1793687"/>
                <a:gd name="connsiteY3" fmla="*/ 100189 h 1001889"/>
                <a:gd name="connsiteX4" fmla="*/ 1793687 w 1793687"/>
                <a:gd name="connsiteY4" fmla="*/ 901700 h 1001889"/>
                <a:gd name="connsiteX5" fmla="*/ 1693498 w 1793687"/>
                <a:gd name="connsiteY5" fmla="*/ 1001889 h 1001889"/>
                <a:gd name="connsiteX6" fmla="*/ 100189 w 1793687"/>
                <a:gd name="connsiteY6" fmla="*/ 1001889 h 1001889"/>
                <a:gd name="connsiteX7" fmla="*/ 0 w 1793687"/>
                <a:gd name="connsiteY7" fmla="*/ 901700 h 1001889"/>
                <a:gd name="connsiteX8" fmla="*/ 0 w 1793687"/>
                <a:gd name="connsiteY8" fmla="*/ 100189 h 100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3687" h="1001889">
                  <a:moveTo>
                    <a:pt x="0" y="100189"/>
                  </a:moveTo>
                  <a:cubicBezTo>
                    <a:pt x="0" y="44856"/>
                    <a:pt x="44856" y="0"/>
                    <a:pt x="100189" y="0"/>
                  </a:cubicBezTo>
                  <a:lnTo>
                    <a:pt x="1693498" y="0"/>
                  </a:lnTo>
                  <a:cubicBezTo>
                    <a:pt x="1748831" y="0"/>
                    <a:pt x="1793687" y="44856"/>
                    <a:pt x="1793687" y="100189"/>
                  </a:cubicBezTo>
                  <a:lnTo>
                    <a:pt x="1793687" y="901700"/>
                  </a:lnTo>
                  <a:cubicBezTo>
                    <a:pt x="1793687" y="957033"/>
                    <a:pt x="1748831" y="1001889"/>
                    <a:pt x="1693498" y="1001889"/>
                  </a:cubicBezTo>
                  <a:lnTo>
                    <a:pt x="100189" y="1001889"/>
                  </a:lnTo>
                  <a:cubicBezTo>
                    <a:pt x="44856" y="1001889"/>
                    <a:pt x="0" y="957033"/>
                    <a:pt x="0" y="901700"/>
                  </a:cubicBezTo>
                  <a:lnTo>
                    <a:pt x="0" y="100189"/>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75064" tIns="75064" rIns="75064" bIns="75064"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a. 85</a:t>
              </a:r>
              <a:r>
                <a:rPr lang="en-US" sz="1200" kern="1200" dirty="0" smtClean="0">
                  <a:solidFill>
                    <a:schemeClr val="tx1"/>
                  </a:solidFill>
                </a:rPr>
                <a:t/>
              </a:r>
              <a:br>
                <a:rPr lang="en-US" sz="1200" kern="1200" dirty="0" smtClean="0">
                  <a:solidFill>
                    <a:schemeClr val="tx1"/>
                  </a:solidFill>
                </a:rPr>
              </a:br>
              <a:r>
                <a:rPr lang="en-US" sz="1200" kern="1200" dirty="0" err="1" smtClean="0">
                  <a:solidFill>
                    <a:schemeClr val="tx1"/>
                  </a:solidFill>
                </a:rPr>
                <a:t>Klargjøring</a:t>
              </a:r>
              <a:r>
                <a:rPr lang="en-US" sz="1200" kern="1200" dirty="0" smtClean="0">
                  <a:solidFill>
                    <a:schemeClr val="tx1"/>
                  </a:solidFill>
                </a:rPr>
                <a:t> </a:t>
              </a:r>
              <a:r>
                <a:rPr lang="en-US" sz="1200" kern="1200" dirty="0" err="1" smtClean="0">
                  <a:solidFill>
                    <a:schemeClr val="tx1"/>
                  </a:solidFill>
                </a:rPr>
                <a:t>forhold</a:t>
              </a:r>
              <a:r>
                <a:rPr lang="en-US" sz="1200" kern="1200" dirty="0" smtClean="0">
                  <a:solidFill>
                    <a:schemeClr val="tx1"/>
                  </a:solidFill>
                </a:rPr>
                <a:t> </a:t>
              </a:r>
              <a:r>
                <a:rPr lang="en-US" sz="1200" kern="1200" dirty="0" err="1" smtClean="0">
                  <a:solidFill>
                    <a:schemeClr val="tx1"/>
                  </a:solidFill>
                </a:rPr>
                <a:t>reguleringsbestemmelse</a:t>
              </a:r>
              <a:r>
                <a:rPr lang="en-US" sz="1200" kern="1200" dirty="0" smtClean="0">
                  <a:solidFill>
                    <a:schemeClr val="tx1"/>
                  </a:solidFill>
                </a:rPr>
                <a:t> /</a:t>
              </a:r>
              <a:r>
                <a:rPr lang="en-US" sz="1200" kern="1200" dirty="0" err="1" smtClean="0">
                  <a:solidFill>
                    <a:schemeClr val="tx1"/>
                  </a:solidFill>
                </a:rPr>
                <a:t>servitutt</a:t>
              </a:r>
              <a:r>
                <a:rPr lang="en-US" sz="1200" kern="1200" dirty="0" smtClean="0">
                  <a:solidFill>
                    <a:schemeClr val="tx1"/>
                  </a:solidFill>
                </a:rPr>
                <a:t>: </a:t>
              </a:r>
              <a:r>
                <a:rPr lang="en-US" sz="1200" kern="1200" dirty="0" err="1" smtClean="0">
                  <a:solidFill>
                    <a:schemeClr val="tx1"/>
                  </a:solidFill>
                </a:rPr>
                <a:t>Formål</a:t>
              </a:r>
              <a:r>
                <a:rPr lang="en-US" sz="1200" kern="1200" dirty="0" smtClean="0">
                  <a:solidFill>
                    <a:schemeClr val="tx1"/>
                  </a:solidFill>
                </a:rPr>
                <a:t> </a:t>
              </a:r>
              <a:r>
                <a:rPr lang="en-US" sz="1200" kern="1200" dirty="0" err="1" smtClean="0">
                  <a:solidFill>
                    <a:schemeClr val="tx1"/>
                  </a:solidFill>
                </a:rPr>
                <a:t>samsvarer</a:t>
              </a:r>
              <a:endParaRPr lang="en-US" sz="1200" kern="1200" dirty="0">
                <a:solidFill>
                  <a:schemeClr val="tx1"/>
                </a:solidFill>
              </a:endParaRPr>
            </a:p>
          </p:txBody>
        </p:sp>
        <p:sp>
          <p:nvSpPr>
            <p:cNvPr id="5" name="Freeform 4"/>
            <p:cNvSpPr/>
            <p:nvPr/>
          </p:nvSpPr>
          <p:spPr>
            <a:xfrm rot="21573958">
              <a:off x="3095633" y="3930352"/>
              <a:ext cx="757340" cy="903113"/>
            </a:xfrm>
            <a:custGeom>
              <a:avLst/>
              <a:gdLst>
                <a:gd name="connsiteX0" fmla="*/ 0 w 757340"/>
                <a:gd name="connsiteY0" fmla="*/ 180623 h 903113"/>
                <a:gd name="connsiteX1" fmla="*/ 378670 w 757340"/>
                <a:gd name="connsiteY1" fmla="*/ 180623 h 903113"/>
                <a:gd name="connsiteX2" fmla="*/ 378670 w 757340"/>
                <a:gd name="connsiteY2" fmla="*/ 0 h 903113"/>
                <a:gd name="connsiteX3" fmla="*/ 757340 w 757340"/>
                <a:gd name="connsiteY3" fmla="*/ 451557 h 903113"/>
                <a:gd name="connsiteX4" fmla="*/ 378670 w 757340"/>
                <a:gd name="connsiteY4" fmla="*/ 903113 h 903113"/>
                <a:gd name="connsiteX5" fmla="*/ 378670 w 757340"/>
                <a:gd name="connsiteY5" fmla="*/ 722490 h 903113"/>
                <a:gd name="connsiteX6" fmla="*/ 0 w 757340"/>
                <a:gd name="connsiteY6" fmla="*/ 722490 h 903113"/>
                <a:gd name="connsiteX7" fmla="*/ 0 w 757340"/>
                <a:gd name="connsiteY7" fmla="*/ 180623 h 903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7340" h="903113">
                  <a:moveTo>
                    <a:pt x="0" y="180623"/>
                  </a:moveTo>
                  <a:lnTo>
                    <a:pt x="378670" y="180623"/>
                  </a:lnTo>
                  <a:lnTo>
                    <a:pt x="378670" y="0"/>
                  </a:lnTo>
                  <a:lnTo>
                    <a:pt x="757340" y="451557"/>
                  </a:lnTo>
                  <a:lnTo>
                    <a:pt x="378670" y="903113"/>
                  </a:lnTo>
                  <a:lnTo>
                    <a:pt x="378670" y="722490"/>
                  </a:lnTo>
                  <a:lnTo>
                    <a:pt x="0" y="722490"/>
                  </a:lnTo>
                  <a:lnTo>
                    <a:pt x="0" y="180623"/>
                  </a:lnTo>
                  <a:close/>
                </a:path>
              </a:pathLst>
            </a:custGeom>
            <a:solidFill>
              <a:srgbClr val="0070C0"/>
            </a:solidFill>
          </p:spPr>
          <p:style>
            <a:lnRef idx="0">
              <a:schemeClr val="accent6">
                <a:shade val="90000"/>
                <a:hueOff val="0"/>
                <a:satOff val="0"/>
                <a:lumOff val="0"/>
                <a:alphaOff val="0"/>
              </a:schemeClr>
            </a:lnRef>
            <a:fillRef idx="3">
              <a:schemeClr val="accent6">
                <a:shade val="90000"/>
                <a:hueOff val="0"/>
                <a:satOff val="0"/>
                <a:lumOff val="0"/>
                <a:alphaOff val="0"/>
              </a:schemeClr>
            </a:fillRef>
            <a:effectRef idx="2">
              <a:schemeClr val="accent6">
                <a:shade val="90000"/>
                <a:hueOff val="0"/>
                <a:satOff val="0"/>
                <a:lumOff val="0"/>
                <a:alphaOff val="0"/>
              </a:schemeClr>
            </a:effectRef>
            <a:fontRef idx="minor">
              <a:schemeClr val="lt1"/>
            </a:fontRef>
          </p:style>
          <p:txBody>
            <a:bodyPr spcFirstLastPara="0" vert="horz" wrap="square" lIns="-1" tIns="180623" rIns="227202" bIns="180622" numCol="1" spcCol="1270" anchor="ctr" anchorCtr="0">
              <a:noAutofit/>
            </a:bodyPr>
            <a:lstStyle/>
            <a:p>
              <a:pPr lvl="0" algn="ctr" defTabSz="444500">
                <a:lnSpc>
                  <a:spcPct val="90000"/>
                </a:lnSpc>
                <a:spcBef>
                  <a:spcPct val="0"/>
                </a:spcBef>
                <a:spcAft>
                  <a:spcPct val="35000"/>
                </a:spcAft>
              </a:pPr>
              <a:endParaRPr lang="en-US" sz="1000" kern="1200"/>
            </a:p>
          </p:txBody>
        </p:sp>
        <p:sp>
          <p:nvSpPr>
            <p:cNvPr id="8" name="Freeform 7"/>
            <p:cNvSpPr/>
            <p:nvPr/>
          </p:nvSpPr>
          <p:spPr>
            <a:xfrm>
              <a:off x="3988813" y="3758052"/>
              <a:ext cx="1782389" cy="1021787"/>
            </a:xfrm>
            <a:custGeom>
              <a:avLst/>
              <a:gdLst>
                <a:gd name="connsiteX0" fmla="*/ 0 w 1782389"/>
                <a:gd name="connsiteY0" fmla="*/ 102179 h 1021787"/>
                <a:gd name="connsiteX1" fmla="*/ 102179 w 1782389"/>
                <a:gd name="connsiteY1" fmla="*/ 0 h 1021787"/>
                <a:gd name="connsiteX2" fmla="*/ 1680210 w 1782389"/>
                <a:gd name="connsiteY2" fmla="*/ 0 h 1021787"/>
                <a:gd name="connsiteX3" fmla="*/ 1782389 w 1782389"/>
                <a:gd name="connsiteY3" fmla="*/ 102179 h 1021787"/>
                <a:gd name="connsiteX4" fmla="*/ 1782389 w 1782389"/>
                <a:gd name="connsiteY4" fmla="*/ 919608 h 1021787"/>
                <a:gd name="connsiteX5" fmla="*/ 1680210 w 1782389"/>
                <a:gd name="connsiteY5" fmla="*/ 1021787 h 1021787"/>
                <a:gd name="connsiteX6" fmla="*/ 102179 w 1782389"/>
                <a:gd name="connsiteY6" fmla="*/ 1021787 h 1021787"/>
                <a:gd name="connsiteX7" fmla="*/ 0 w 1782389"/>
                <a:gd name="connsiteY7" fmla="*/ 919608 h 1021787"/>
                <a:gd name="connsiteX8" fmla="*/ 0 w 1782389"/>
                <a:gd name="connsiteY8" fmla="*/ 102179 h 102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2389" h="1021787">
                  <a:moveTo>
                    <a:pt x="0" y="102179"/>
                  </a:moveTo>
                  <a:cubicBezTo>
                    <a:pt x="0" y="45747"/>
                    <a:pt x="45747" y="0"/>
                    <a:pt x="102179" y="0"/>
                  </a:cubicBezTo>
                  <a:lnTo>
                    <a:pt x="1680210" y="0"/>
                  </a:lnTo>
                  <a:cubicBezTo>
                    <a:pt x="1736642" y="0"/>
                    <a:pt x="1782389" y="45747"/>
                    <a:pt x="1782389" y="102179"/>
                  </a:cubicBezTo>
                  <a:lnTo>
                    <a:pt x="1782389" y="919608"/>
                  </a:lnTo>
                  <a:cubicBezTo>
                    <a:pt x="1782389" y="976040"/>
                    <a:pt x="1736642" y="1021787"/>
                    <a:pt x="1680210" y="1021787"/>
                  </a:cubicBezTo>
                  <a:lnTo>
                    <a:pt x="102179" y="1021787"/>
                  </a:lnTo>
                  <a:cubicBezTo>
                    <a:pt x="45747" y="1021787"/>
                    <a:pt x="0" y="976040"/>
                    <a:pt x="0" y="919608"/>
                  </a:cubicBezTo>
                  <a:lnTo>
                    <a:pt x="0" y="102179"/>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75647" tIns="75647" rIns="75647" bIns="75647"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a. 85</a:t>
              </a:r>
              <a:r>
                <a:rPr lang="en-US" sz="1200" kern="1200" dirty="0" smtClean="0">
                  <a:solidFill>
                    <a:schemeClr val="tx1"/>
                  </a:solidFill>
                </a:rPr>
                <a:t/>
              </a:r>
              <a:br>
                <a:rPr lang="en-US" sz="1200" kern="1200" dirty="0" smtClean="0">
                  <a:solidFill>
                    <a:schemeClr val="tx1"/>
                  </a:solidFill>
                </a:rPr>
              </a:br>
              <a:r>
                <a:rPr lang="en-US" sz="1200" kern="1200" dirty="0" smtClean="0">
                  <a:solidFill>
                    <a:schemeClr val="tx1"/>
                  </a:solidFill>
                </a:rPr>
                <a:t> </a:t>
              </a:r>
              <a:r>
                <a:rPr lang="en-US" sz="1200" kern="1200" dirty="0" err="1" smtClean="0">
                  <a:solidFill>
                    <a:schemeClr val="tx1"/>
                  </a:solidFill>
                </a:rPr>
                <a:t>Regelanvendelse</a:t>
              </a:r>
              <a:r>
                <a:rPr lang="en-US" sz="1200" dirty="0" smtClean="0">
                  <a:solidFill>
                    <a:schemeClr val="tx1"/>
                  </a:solidFill>
                </a:rPr>
                <a:t>:</a:t>
              </a:r>
              <a:br>
                <a:rPr lang="en-US" sz="1200" dirty="0" smtClean="0">
                  <a:solidFill>
                    <a:schemeClr val="tx1"/>
                  </a:solidFill>
                </a:rPr>
              </a:br>
              <a:r>
                <a:rPr lang="en-US" sz="1200" kern="1200" dirty="0" smtClean="0">
                  <a:solidFill>
                    <a:schemeClr val="tx1"/>
                  </a:solidFill>
                </a:rPr>
                <a:t> </a:t>
              </a:r>
              <a:r>
                <a:rPr lang="en-US" sz="1200" b="1" kern="1200" dirty="0" err="1" smtClean="0">
                  <a:solidFill>
                    <a:schemeClr val="tx1"/>
                  </a:solidFill>
                </a:rPr>
                <a:t>Ikke</a:t>
              </a:r>
              <a:r>
                <a:rPr lang="en-US" sz="1200" b="1" kern="1200" dirty="0" smtClean="0">
                  <a:solidFill>
                    <a:schemeClr val="tx1"/>
                  </a:solidFill>
                </a:rPr>
                <a:t> </a:t>
              </a:r>
              <a:r>
                <a:rPr lang="nb-NO" sz="1200" b="1" dirty="0" smtClean="0">
                  <a:solidFill>
                    <a:schemeClr val="tx1"/>
                  </a:solidFill>
                </a:rPr>
                <a:t>fullstendig kollisjon</a:t>
              </a:r>
              <a:endParaRPr lang="en-US" sz="1200" kern="1200" dirty="0">
                <a:solidFill>
                  <a:schemeClr val="tx1"/>
                </a:solidFill>
              </a:endParaRPr>
            </a:p>
          </p:txBody>
        </p:sp>
      </p:grpSp>
      <p:sp>
        <p:nvSpPr>
          <p:cNvPr id="16" name="Rectangle 15"/>
          <p:cNvSpPr/>
          <p:nvPr/>
        </p:nvSpPr>
        <p:spPr>
          <a:xfrm>
            <a:off x="199513" y="3223278"/>
            <a:ext cx="2786496" cy="916138"/>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b="1" u="sng" dirty="0" err="1" smtClean="0">
                <a:solidFill>
                  <a:schemeClr val="tx1"/>
                </a:solidFill>
              </a:rPr>
              <a:t>Regelanvendelse</a:t>
            </a:r>
            <a:r>
              <a:rPr lang="en-US" b="1" u="sng" dirty="0" smtClean="0">
                <a:solidFill>
                  <a:schemeClr val="tx1"/>
                </a:solidFill>
              </a:rPr>
              <a:t>:</a:t>
            </a:r>
            <a:endParaRPr lang="en-US" b="1" u="sng" dirty="0">
              <a:solidFill>
                <a:schemeClr val="tx1"/>
              </a:solidFill>
            </a:endParaRPr>
          </a:p>
        </p:txBody>
      </p:sp>
      <p:grpSp>
        <p:nvGrpSpPr>
          <p:cNvPr id="15" name="Group 14"/>
          <p:cNvGrpSpPr/>
          <p:nvPr/>
        </p:nvGrpSpPr>
        <p:grpSpPr>
          <a:xfrm>
            <a:off x="282101" y="5136164"/>
            <a:ext cx="5277259" cy="1069686"/>
            <a:chOff x="454168" y="3877344"/>
            <a:chExt cx="5277259" cy="1069686"/>
          </a:xfrm>
        </p:grpSpPr>
        <p:sp>
          <p:nvSpPr>
            <p:cNvPr id="19" name="Freeform 18"/>
            <p:cNvSpPr/>
            <p:nvPr/>
          </p:nvSpPr>
          <p:spPr>
            <a:xfrm>
              <a:off x="454168" y="3945141"/>
              <a:ext cx="2401073" cy="1001889"/>
            </a:xfrm>
            <a:custGeom>
              <a:avLst/>
              <a:gdLst>
                <a:gd name="connsiteX0" fmla="*/ 0 w 1793687"/>
                <a:gd name="connsiteY0" fmla="*/ 100189 h 1001889"/>
                <a:gd name="connsiteX1" fmla="*/ 100189 w 1793687"/>
                <a:gd name="connsiteY1" fmla="*/ 0 h 1001889"/>
                <a:gd name="connsiteX2" fmla="*/ 1693498 w 1793687"/>
                <a:gd name="connsiteY2" fmla="*/ 0 h 1001889"/>
                <a:gd name="connsiteX3" fmla="*/ 1793687 w 1793687"/>
                <a:gd name="connsiteY3" fmla="*/ 100189 h 1001889"/>
                <a:gd name="connsiteX4" fmla="*/ 1793687 w 1793687"/>
                <a:gd name="connsiteY4" fmla="*/ 901700 h 1001889"/>
                <a:gd name="connsiteX5" fmla="*/ 1693498 w 1793687"/>
                <a:gd name="connsiteY5" fmla="*/ 1001889 h 1001889"/>
                <a:gd name="connsiteX6" fmla="*/ 100189 w 1793687"/>
                <a:gd name="connsiteY6" fmla="*/ 1001889 h 1001889"/>
                <a:gd name="connsiteX7" fmla="*/ 0 w 1793687"/>
                <a:gd name="connsiteY7" fmla="*/ 901700 h 1001889"/>
                <a:gd name="connsiteX8" fmla="*/ 0 w 1793687"/>
                <a:gd name="connsiteY8" fmla="*/ 100189 h 100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3687" h="1001889">
                  <a:moveTo>
                    <a:pt x="0" y="100189"/>
                  </a:moveTo>
                  <a:cubicBezTo>
                    <a:pt x="0" y="44856"/>
                    <a:pt x="44856" y="0"/>
                    <a:pt x="100189" y="0"/>
                  </a:cubicBezTo>
                  <a:lnTo>
                    <a:pt x="1693498" y="0"/>
                  </a:lnTo>
                  <a:cubicBezTo>
                    <a:pt x="1748831" y="0"/>
                    <a:pt x="1793687" y="44856"/>
                    <a:pt x="1793687" y="100189"/>
                  </a:cubicBezTo>
                  <a:lnTo>
                    <a:pt x="1793687" y="901700"/>
                  </a:lnTo>
                  <a:cubicBezTo>
                    <a:pt x="1793687" y="957033"/>
                    <a:pt x="1748831" y="1001889"/>
                    <a:pt x="1693498" y="1001889"/>
                  </a:cubicBezTo>
                  <a:lnTo>
                    <a:pt x="100189" y="1001889"/>
                  </a:lnTo>
                  <a:cubicBezTo>
                    <a:pt x="44856" y="1001889"/>
                    <a:pt x="0" y="957033"/>
                    <a:pt x="0" y="901700"/>
                  </a:cubicBezTo>
                  <a:lnTo>
                    <a:pt x="0" y="100189"/>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75064" tIns="75064" rIns="75064" bIns="75064"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a. 86</a:t>
              </a:r>
              <a:r>
                <a:rPr lang="en-US" sz="1200" kern="1200" dirty="0" smtClean="0">
                  <a:solidFill>
                    <a:schemeClr val="tx1"/>
                  </a:solidFill>
                </a:rPr>
                <a:t/>
              </a:r>
              <a:br>
                <a:rPr lang="en-US" sz="1200" kern="1200" dirty="0" smtClean="0">
                  <a:solidFill>
                    <a:schemeClr val="tx1"/>
                  </a:solidFill>
                </a:rPr>
              </a:br>
              <a:r>
                <a:rPr lang="en-US" sz="1200" kern="1200" dirty="0" err="1" smtClean="0">
                  <a:solidFill>
                    <a:schemeClr val="tx1"/>
                  </a:solidFill>
                </a:rPr>
                <a:t>Klargjøring</a:t>
              </a:r>
              <a:r>
                <a:rPr lang="en-US" sz="1200" kern="1200" dirty="0" smtClean="0">
                  <a:solidFill>
                    <a:schemeClr val="tx1"/>
                  </a:solidFill>
                </a:rPr>
                <a:t> </a:t>
              </a:r>
              <a:r>
                <a:rPr lang="en-US" sz="1200" kern="1200" dirty="0" err="1" smtClean="0">
                  <a:solidFill>
                    <a:schemeClr val="tx1"/>
                  </a:solidFill>
                </a:rPr>
                <a:t>forhold</a:t>
              </a:r>
              <a:r>
                <a:rPr lang="en-US" sz="1200" kern="1200" dirty="0" smtClean="0">
                  <a:solidFill>
                    <a:schemeClr val="tx1"/>
                  </a:solidFill>
                </a:rPr>
                <a:t> </a:t>
              </a:r>
              <a:r>
                <a:rPr lang="en-US" sz="1200" kern="1200" dirty="0" err="1" smtClean="0">
                  <a:solidFill>
                    <a:schemeClr val="tx1"/>
                  </a:solidFill>
                </a:rPr>
                <a:t>reguleringsbestemmelse</a:t>
              </a:r>
              <a:r>
                <a:rPr lang="en-US" sz="1200" kern="1200" dirty="0" smtClean="0">
                  <a:solidFill>
                    <a:schemeClr val="tx1"/>
                  </a:solidFill>
                </a:rPr>
                <a:t> /</a:t>
              </a:r>
              <a:r>
                <a:rPr lang="en-US" sz="1200" kern="1200" dirty="0" err="1" smtClean="0">
                  <a:solidFill>
                    <a:schemeClr val="tx1"/>
                  </a:solidFill>
                </a:rPr>
                <a:t>servitutt</a:t>
              </a:r>
              <a:r>
                <a:rPr lang="en-US" sz="1200" kern="1200" dirty="0" smtClean="0">
                  <a:solidFill>
                    <a:schemeClr val="tx1"/>
                  </a:solidFill>
                </a:rPr>
                <a:t>/</a:t>
              </a:r>
              <a:r>
                <a:rPr lang="en-US" sz="1200" kern="1200" dirty="0" err="1" smtClean="0">
                  <a:solidFill>
                    <a:schemeClr val="tx1"/>
                  </a:solidFill>
                </a:rPr>
                <a:t>småhusplan</a:t>
              </a:r>
              <a:r>
                <a:rPr lang="en-US" sz="1200" kern="1200" dirty="0" smtClean="0">
                  <a:solidFill>
                    <a:schemeClr val="tx1"/>
                  </a:solidFill>
                </a:rPr>
                <a:t>: </a:t>
              </a:r>
              <a:br>
                <a:rPr lang="en-US" sz="1200" kern="1200" dirty="0" smtClean="0">
                  <a:solidFill>
                    <a:schemeClr val="tx1"/>
                  </a:solidFill>
                </a:rPr>
              </a:br>
              <a:r>
                <a:rPr lang="en-US" sz="1200" kern="1200" dirty="0" err="1" smtClean="0">
                  <a:solidFill>
                    <a:schemeClr val="tx1"/>
                  </a:solidFill>
                </a:rPr>
                <a:t>Fortetting</a:t>
              </a:r>
              <a:r>
                <a:rPr lang="en-US" sz="1200" kern="1200" dirty="0" smtClean="0">
                  <a:solidFill>
                    <a:schemeClr val="tx1"/>
                  </a:solidFill>
                </a:rPr>
                <a:t> </a:t>
              </a:r>
              <a:r>
                <a:rPr lang="en-US" sz="1200" kern="1200" dirty="0" err="1" smtClean="0">
                  <a:solidFill>
                    <a:schemeClr val="tx1"/>
                  </a:solidFill>
                </a:rPr>
                <a:t>tillatt</a:t>
              </a:r>
              <a:endParaRPr lang="en-US" sz="1200" kern="1200" dirty="0">
                <a:solidFill>
                  <a:schemeClr val="tx1"/>
                </a:solidFill>
              </a:endParaRPr>
            </a:p>
          </p:txBody>
        </p:sp>
        <p:sp>
          <p:nvSpPr>
            <p:cNvPr id="20" name="Freeform 19"/>
            <p:cNvSpPr/>
            <p:nvPr/>
          </p:nvSpPr>
          <p:spPr>
            <a:xfrm rot="21573958">
              <a:off x="3028513" y="3963365"/>
              <a:ext cx="757340" cy="903113"/>
            </a:xfrm>
            <a:custGeom>
              <a:avLst/>
              <a:gdLst>
                <a:gd name="connsiteX0" fmla="*/ 0 w 757340"/>
                <a:gd name="connsiteY0" fmla="*/ 180623 h 903113"/>
                <a:gd name="connsiteX1" fmla="*/ 378670 w 757340"/>
                <a:gd name="connsiteY1" fmla="*/ 180623 h 903113"/>
                <a:gd name="connsiteX2" fmla="*/ 378670 w 757340"/>
                <a:gd name="connsiteY2" fmla="*/ 0 h 903113"/>
                <a:gd name="connsiteX3" fmla="*/ 757340 w 757340"/>
                <a:gd name="connsiteY3" fmla="*/ 451557 h 903113"/>
                <a:gd name="connsiteX4" fmla="*/ 378670 w 757340"/>
                <a:gd name="connsiteY4" fmla="*/ 903113 h 903113"/>
                <a:gd name="connsiteX5" fmla="*/ 378670 w 757340"/>
                <a:gd name="connsiteY5" fmla="*/ 722490 h 903113"/>
                <a:gd name="connsiteX6" fmla="*/ 0 w 757340"/>
                <a:gd name="connsiteY6" fmla="*/ 722490 h 903113"/>
                <a:gd name="connsiteX7" fmla="*/ 0 w 757340"/>
                <a:gd name="connsiteY7" fmla="*/ 180623 h 903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7340" h="903113">
                  <a:moveTo>
                    <a:pt x="0" y="180623"/>
                  </a:moveTo>
                  <a:lnTo>
                    <a:pt x="378670" y="180623"/>
                  </a:lnTo>
                  <a:lnTo>
                    <a:pt x="378670" y="0"/>
                  </a:lnTo>
                  <a:lnTo>
                    <a:pt x="757340" y="451557"/>
                  </a:lnTo>
                  <a:lnTo>
                    <a:pt x="378670" y="903113"/>
                  </a:lnTo>
                  <a:lnTo>
                    <a:pt x="378670" y="722490"/>
                  </a:lnTo>
                  <a:lnTo>
                    <a:pt x="0" y="722490"/>
                  </a:lnTo>
                  <a:lnTo>
                    <a:pt x="0" y="180623"/>
                  </a:lnTo>
                  <a:close/>
                </a:path>
              </a:pathLst>
            </a:custGeom>
            <a:solidFill>
              <a:srgbClr val="0070C0"/>
            </a:solidFill>
          </p:spPr>
          <p:style>
            <a:lnRef idx="0">
              <a:schemeClr val="accent6">
                <a:shade val="90000"/>
                <a:hueOff val="0"/>
                <a:satOff val="0"/>
                <a:lumOff val="0"/>
                <a:alphaOff val="0"/>
              </a:schemeClr>
            </a:lnRef>
            <a:fillRef idx="3">
              <a:schemeClr val="accent6">
                <a:shade val="90000"/>
                <a:hueOff val="0"/>
                <a:satOff val="0"/>
                <a:lumOff val="0"/>
                <a:alphaOff val="0"/>
              </a:schemeClr>
            </a:fillRef>
            <a:effectRef idx="2">
              <a:schemeClr val="accent6">
                <a:shade val="90000"/>
                <a:hueOff val="0"/>
                <a:satOff val="0"/>
                <a:lumOff val="0"/>
                <a:alphaOff val="0"/>
              </a:schemeClr>
            </a:effectRef>
            <a:fontRef idx="minor">
              <a:schemeClr val="lt1"/>
            </a:fontRef>
          </p:style>
          <p:txBody>
            <a:bodyPr spcFirstLastPara="0" vert="horz" wrap="square" lIns="-1" tIns="180623" rIns="227202" bIns="180622" numCol="1" spcCol="1270" anchor="ctr" anchorCtr="0">
              <a:noAutofit/>
            </a:bodyPr>
            <a:lstStyle/>
            <a:p>
              <a:pPr lvl="0" algn="ctr" defTabSz="444500">
                <a:lnSpc>
                  <a:spcPct val="90000"/>
                </a:lnSpc>
                <a:spcBef>
                  <a:spcPct val="0"/>
                </a:spcBef>
                <a:spcAft>
                  <a:spcPct val="35000"/>
                </a:spcAft>
              </a:pPr>
              <a:endParaRPr lang="en-US" sz="1000" kern="1200"/>
            </a:p>
          </p:txBody>
        </p:sp>
        <p:sp>
          <p:nvSpPr>
            <p:cNvPr id="21" name="Freeform 20"/>
            <p:cNvSpPr/>
            <p:nvPr/>
          </p:nvSpPr>
          <p:spPr>
            <a:xfrm>
              <a:off x="3949038" y="3877344"/>
              <a:ext cx="1782389" cy="1021787"/>
            </a:xfrm>
            <a:custGeom>
              <a:avLst/>
              <a:gdLst>
                <a:gd name="connsiteX0" fmla="*/ 0 w 1782389"/>
                <a:gd name="connsiteY0" fmla="*/ 102179 h 1021787"/>
                <a:gd name="connsiteX1" fmla="*/ 102179 w 1782389"/>
                <a:gd name="connsiteY1" fmla="*/ 0 h 1021787"/>
                <a:gd name="connsiteX2" fmla="*/ 1680210 w 1782389"/>
                <a:gd name="connsiteY2" fmla="*/ 0 h 1021787"/>
                <a:gd name="connsiteX3" fmla="*/ 1782389 w 1782389"/>
                <a:gd name="connsiteY3" fmla="*/ 102179 h 1021787"/>
                <a:gd name="connsiteX4" fmla="*/ 1782389 w 1782389"/>
                <a:gd name="connsiteY4" fmla="*/ 919608 h 1021787"/>
                <a:gd name="connsiteX5" fmla="*/ 1680210 w 1782389"/>
                <a:gd name="connsiteY5" fmla="*/ 1021787 h 1021787"/>
                <a:gd name="connsiteX6" fmla="*/ 102179 w 1782389"/>
                <a:gd name="connsiteY6" fmla="*/ 1021787 h 1021787"/>
                <a:gd name="connsiteX7" fmla="*/ 0 w 1782389"/>
                <a:gd name="connsiteY7" fmla="*/ 919608 h 1021787"/>
                <a:gd name="connsiteX8" fmla="*/ 0 w 1782389"/>
                <a:gd name="connsiteY8" fmla="*/ 102179 h 102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2389" h="1021787">
                  <a:moveTo>
                    <a:pt x="0" y="102179"/>
                  </a:moveTo>
                  <a:cubicBezTo>
                    <a:pt x="0" y="45747"/>
                    <a:pt x="45747" y="0"/>
                    <a:pt x="102179" y="0"/>
                  </a:cubicBezTo>
                  <a:lnTo>
                    <a:pt x="1680210" y="0"/>
                  </a:lnTo>
                  <a:cubicBezTo>
                    <a:pt x="1736642" y="0"/>
                    <a:pt x="1782389" y="45747"/>
                    <a:pt x="1782389" y="102179"/>
                  </a:cubicBezTo>
                  <a:lnTo>
                    <a:pt x="1782389" y="919608"/>
                  </a:lnTo>
                  <a:cubicBezTo>
                    <a:pt x="1782389" y="976040"/>
                    <a:pt x="1736642" y="1021787"/>
                    <a:pt x="1680210" y="1021787"/>
                  </a:cubicBezTo>
                  <a:lnTo>
                    <a:pt x="102179" y="1021787"/>
                  </a:lnTo>
                  <a:cubicBezTo>
                    <a:pt x="45747" y="1021787"/>
                    <a:pt x="0" y="976040"/>
                    <a:pt x="0" y="919608"/>
                  </a:cubicBezTo>
                  <a:lnTo>
                    <a:pt x="0" y="102179"/>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75647" tIns="75647" rIns="75647" bIns="75647"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a. 86</a:t>
              </a:r>
              <a:r>
                <a:rPr lang="en-US" sz="1200" kern="1200" dirty="0" smtClean="0">
                  <a:solidFill>
                    <a:schemeClr val="tx1"/>
                  </a:solidFill>
                </a:rPr>
                <a:t/>
              </a:r>
              <a:br>
                <a:rPr lang="en-US" sz="1200" kern="1200" dirty="0" smtClean="0">
                  <a:solidFill>
                    <a:schemeClr val="tx1"/>
                  </a:solidFill>
                </a:rPr>
              </a:br>
              <a:r>
                <a:rPr lang="en-US" sz="1200" kern="1200" dirty="0" smtClean="0">
                  <a:solidFill>
                    <a:schemeClr val="tx1"/>
                  </a:solidFill>
                </a:rPr>
                <a:t> </a:t>
              </a:r>
              <a:r>
                <a:rPr lang="en-US" sz="1200" kern="1200" dirty="0" err="1" smtClean="0">
                  <a:solidFill>
                    <a:schemeClr val="tx1"/>
                  </a:solidFill>
                </a:rPr>
                <a:t>Regelanvendelse</a:t>
              </a:r>
              <a:r>
                <a:rPr lang="en-US" sz="1200" dirty="0">
                  <a:solidFill>
                    <a:schemeClr val="tx1"/>
                  </a:solidFill>
                </a:rPr>
                <a:t>:</a:t>
              </a:r>
              <a:r>
                <a:rPr lang="en-US" sz="1200" kern="1200" dirty="0" smtClean="0">
                  <a:solidFill>
                    <a:schemeClr val="tx1"/>
                  </a:solidFill>
                </a:rPr>
                <a:t> </a:t>
              </a:r>
              <a:br>
                <a:rPr lang="en-US" sz="1200" kern="1200" dirty="0" smtClean="0">
                  <a:solidFill>
                    <a:schemeClr val="tx1"/>
                  </a:solidFill>
                </a:rPr>
              </a:br>
              <a:r>
                <a:rPr lang="en-US" sz="1200" b="1" kern="1200" dirty="0" smtClean="0">
                  <a:solidFill>
                    <a:schemeClr val="tx1"/>
                  </a:solidFill>
                </a:rPr>
                <a:t>I</a:t>
              </a:r>
              <a:r>
                <a:rPr lang="nb-NO" sz="1200" b="1" dirty="0" err="1" smtClean="0">
                  <a:solidFill>
                    <a:schemeClr val="tx1"/>
                  </a:solidFill>
                </a:rPr>
                <a:t>kke</a:t>
              </a:r>
              <a:r>
                <a:rPr lang="nb-NO" sz="1200" b="1" dirty="0" smtClean="0">
                  <a:solidFill>
                    <a:schemeClr val="tx1"/>
                  </a:solidFill>
                </a:rPr>
                <a:t> urimelig </a:t>
              </a:r>
              <a:r>
                <a:rPr lang="nb-NO" sz="1200" b="1" dirty="0">
                  <a:solidFill>
                    <a:schemeClr val="tx1"/>
                  </a:solidFill>
                </a:rPr>
                <a:t>ikke-bruk eller utilsiktede hindringer</a:t>
              </a:r>
              <a:endParaRPr lang="en-US" sz="1200" b="1" kern="1200" dirty="0">
                <a:solidFill>
                  <a:schemeClr val="tx1"/>
                </a:solidFill>
              </a:endParaRPr>
            </a:p>
          </p:txBody>
        </p:sp>
      </p:grpSp>
      <p:sp>
        <p:nvSpPr>
          <p:cNvPr id="22" name="Rounded Rectangle 21"/>
          <p:cNvSpPr/>
          <p:nvPr/>
        </p:nvSpPr>
        <p:spPr>
          <a:xfrm>
            <a:off x="5668921" y="4319341"/>
            <a:ext cx="2321296" cy="12805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400" dirty="0" smtClean="0">
              <a:solidFill>
                <a:srgbClr val="000000"/>
              </a:solidFill>
            </a:endParaRPr>
          </a:p>
          <a:p>
            <a:pPr algn="ctr"/>
            <a:r>
              <a:rPr lang="nb-NO" sz="1400" b="1" dirty="0">
                <a:solidFill>
                  <a:srgbClr val="000000"/>
                </a:solidFill>
              </a:rPr>
              <a:t>a. </a:t>
            </a:r>
            <a:r>
              <a:rPr lang="nb-NO" sz="1400" b="1" dirty="0" smtClean="0">
                <a:solidFill>
                  <a:srgbClr val="000000"/>
                </a:solidFill>
              </a:rPr>
              <a:t>87</a:t>
            </a:r>
            <a:endParaRPr lang="nb-NO" sz="1400" b="1" dirty="0">
              <a:solidFill>
                <a:srgbClr val="000000"/>
              </a:solidFill>
            </a:endParaRPr>
          </a:p>
          <a:p>
            <a:pPr algn="ctr"/>
            <a:r>
              <a:rPr lang="nb-NO" sz="1400" b="1" dirty="0" smtClean="0">
                <a:solidFill>
                  <a:srgbClr val="000000"/>
                </a:solidFill>
              </a:rPr>
              <a:t>Avvisning av ytterligere retningslinjer </a:t>
            </a:r>
            <a:r>
              <a:rPr lang="nb-NO" sz="1400" dirty="0" smtClean="0">
                <a:solidFill>
                  <a:srgbClr val="000000"/>
                </a:solidFill>
              </a:rPr>
              <a:t/>
            </a:r>
            <a:br>
              <a:rPr lang="nb-NO" sz="1400" dirty="0" smtClean="0">
                <a:solidFill>
                  <a:srgbClr val="000000"/>
                </a:solidFill>
              </a:rPr>
            </a:br>
            <a:r>
              <a:rPr lang="nb-NO" sz="1400" dirty="0" smtClean="0">
                <a:solidFill>
                  <a:srgbClr val="000000"/>
                </a:solidFill>
              </a:rPr>
              <a:t>(evt. betydning av servituttens </a:t>
            </a:r>
            <a:r>
              <a:rPr lang="nb-NO" sz="1400" dirty="0">
                <a:solidFill>
                  <a:srgbClr val="000000"/>
                </a:solidFill>
              </a:rPr>
              <a:t>karakter</a:t>
            </a:r>
            <a:r>
              <a:rPr lang="nb-NO" sz="1400" dirty="0" smtClean="0">
                <a:solidFill>
                  <a:srgbClr val="000000"/>
                </a:solidFill>
              </a:rPr>
              <a:t>)</a:t>
            </a:r>
            <a:endParaRPr lang="en-US" sz="1400" dirty="0">
              <a:solidFill>
                <a:srgbClr val="000000"/>
              </a:solidFill>
            </a:endParaRPr>
          </a:p>
        </p:txBody>
      </p:sp>
      <p:sp>
        <p:nvSpPr>
          <p:cNvPr id="23" name="Plus 22"/>
          <p:cNvSpPr/>
          <p:nvPr/>
        </p:nvSpPr>
        <p:spPr>
          <a:xfrm>
            <a:off x="4872111" y="4357525"/>
            <a:ext cx="1349396" cy="1452103"/>
          </a:xfrm>
          <a:prstGeom prst="mathPlus">
            <a:avLst/>
          </a:prstGeom>
          <a:solidFill>
            <a:srgbClr val="0070C0"/>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Equal 9"/>
          <p:cNvSpPr/>
          <p:nvPr/>
        </p:nvSpPr>
        <p:spPr>
          <a:xfrm>
            <a:off x="8081408" y="4570675"/>
            <a:ext cx="1218940" cy="777837"/>
          </a:xfrm>
          <a:prstGeom prst="mathEqual">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24" name="Rounded Rectangle 23"/>
          <p:cNvSpPr/>
          <p:nvPr/>
        </p:nvSpPr>
        <p:spPr>
          <a:xfrm>
            <a:off x="9438390" y="4357525"/>
            <a:ext cx="2321296" cy="12805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b="1" dirty="0" smtClean="0">
                <a:solidFill>
                  <a:schemeClr val="tx1"/>
                </a:solidFill>
              </a:rPr>
              <a:t>a. 90 </a:t>
            </a:r>
          </a:p>
          <a:p>
            <a:pPr algn="ctr"/>
            <a:r>
              <a:rPr lang="nb-NO" sz="1400" b="1" dirty="0" smtClean="0">
                <a:solidFill>
                  <a:schemeClr val="tx1"/>
                </a:solidFill>
              </a:rPr>
              <a:t>Konklusjon</a:t>
            </a:r>
            <a:r>
              <a:rPr lang="nb-NO" sz="1400" dirty="0" smtClean="0">
                <a:solidFill>
                  <a:schemeClr val="tx1"/>
                </a:solidFill>
              </a:rPr>
              <a:t/>
            </a:r>
            <a:br>
              <a:rPr lang="nb-NO" sz="1400" dirty="0" smtClean="0">
                <a:solidFill>
                  <a:schemeClr val="tx1"/>
                </a:solidFill>
              </a:rPr>
            </a:br>
            <a:r>
              <a:rPr lang="nb-NO" sz="1400" dirty="0" smtClean="0">
                <a:solidFill>
                  <a:schemeClr val="tx1"/>
                </a:solidFill>
              </a:rPr>
              <a:t>«den </a:t>
            </a:r>
            <a:r>
              <a:rPr lang="nb-NO" sz="1400" dirty="0">
                <a:solidFill>
                  <a:schemeClr val="tx1"/>
                </a:solidFill>
              </a:rPr>
              <a:t>negative servitutten ikke kan anses bortfalt som følge av </a:t>
            </a:r>
            <a:r>
              <a:rPr lang="nb-NO" sz="1400" dirty="0" smtClean="0">
                <a:solidFill>
                  <a:schemeClr val="tx1"/>
                </a:solidFill>
              </a:rPr>
              <a:t>reguleringsplanen»</a:t>
            </a:r>
            <a:endParaRPr lang="en-US" sz="1400" dirty="0">
              <a:solidFill>
                <a:schemeClr val="tx1"/>
              </a:solidFill>
            </a:endParaRPr>
          </a:p>
        </p:txBody>
      </p:sp>
      <p:sp>
        <p:nvSpPr>
          <p:cNvPr id="25" name="Rectangle 24"/>
          <p:cNvSpPr/>
          <p:nvPr/>
        </p:nvSpPr>
        <p:spPr>
          <a:xfrm>
            <a:off x="0" y="1123037"/>
            <a:ext cx="3768201" cy="916138"/>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u="sng" dirty="0" smtClean="0">
                <a:solidFill>
                  <a:schemeClr val="tx1"/>
                </a:solidFill>
              </a:rPr>
              <a:t> </a:t>
            </a:r>
            <a:r>
              <a:rPr lang="en-US" b="1" u="sng" dirty="0" err="1" smtClean="0">
                <a:solidFill>
                  <a:schemeClr val="tx1"/>
                </a:solidFill>
              </a:rPr>
              <a:t>Regelfastlegging</a:t>
            </a:r>
            <a:r>
              <a:rPr lang="en-US" b="1" u="sng" dirty="0" smtClean="0">
                <a:solidFill>
                  <a:schemeClr val="tx1"/>
                </a:solidFill>
              </a:rPr>
              <a:t>/</a:t>
            </a:r>
            <a:r>
              <a:rPr lang="en-US" b="1" u="sng" dirty="0" err="1" smtClean="0">
                <a:solidFill>
                  <a:schemeClr val="tx1"/>
                </a:solidFill>
              </a:rPr>
              <a:t>regelanvendelse</a:t>
            </a:r>
            <a:r>
              <a:rPr lang="en-US" b="1" u="sng" dirty="0" smtClean="0">
                <a:solidFill>
                  <a:schemeClr val="tx1"/>
                </a:solidFill>
              </a:rPr>
              <a:t>:</a:t>
            </a:r>
            <a:endParaRPr lang="en-US" b="1" u="sng" dirty="0">
              <a:solidFill>
                <a:schemeClr val="tx1"/>
              </a:solidFill>
            </a:endParaRPr>
          </a:p>
        </p:txBody>
      </p:sp>
      <p:sp>
        <p:nvSpPr>
          <p:cNvPr id="26" name="Title 1"/>
          <p:cNvSpPr txBox="1">
            <a:spLocks/>
          </p:cNvSpPr>
          <p:nvPr/>
        </p:nvSpPr>
        <p:spPr>
          <a:xfrm>
            <a:off x="0" y="98442"/>
            <a:ext cx="12192000" cy="1200633"/>
          </a:xfrm>
          <a:prstGeom prst="rect">
            <a:avLst/>
          </a:prstGeom>
          <a:solidFill>
            <a:srgbClr val="00CC6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ctr">
              <a:buFont typeface="+mj-ea"/>
              <a:buAutoNum type="circleNumDbPlain" startAt="7"/>
            </a:pPr>
            <a:r>
              <a:rPr lang="nb-NO" sz="3200" dirty="0">
                <a:solidFill>
                  <a:schemeClr val="bg1"/>
                </a:solidFill>
              </a:rPr>
              <a:t>Hvordan skjer «subsumsjonen?</a:t>
            </a:r>
          </a:p>
        </p:txBody>
      </p:sp>
      <p:sp>
        <p:nvSpPr>
          <p:cNvPr id="13" name="Slide Number Placeholder 12"/>
          <p:cNvSpPr>
            <a:spLocks noGrp="1"/>
          </p:cNvSpPr>
          <p:nvPr>
            <p:ph type="sldNum" sz="quarter" idx="12"/>
          </p:nvPr>
        </p:nvSpPr>
        <p:spPr/>
        <p:txBody>
          <a:bodyPr/>
          <a:lstStyle/>
          <a:p>
            <a:fld id="{CF2D0A27-4C01-42AB-B64D-CC3004506035}" type="slidenum">
              <a:rPr lang="nb-NO" smtClean="0"/>
              <a:t>27</a:t>
            </a:fld>
            <a:endParaRPr lang="nb-NO"/>
          </a:p>
        </p:txBody>
      </p:sp>
    </p:spTree>
    <p:extLst>
      <p:ext uri="{BB962C8B-B14F-4D97-AF65-F5344CB8AC3E}">
        <p14:creationId xmlns:p14="http://schemas.microsoft.com/office/powerpoint/2010/main" val="245253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fill="hold"/>
                                        <p:tgtEl>
                                          <p:spTgt spid="23"/>
                                        </p:tgtEl>
                                        <p:attrNameLst>
                                          <p:attrName>ppt_x</p:attrName>
                                        </p:attrNameLst>
                                      </p:cBhvr>
                                      <p:tavLst>
                                        <p:tav tm="0">
                                          <p:val>
                                            <p:strVal val="#ppt_x"/>
                                          </p:val>
                                        </p:tav>
                                        <p:tav tm="100000">
                                          <p:val>
                                            <p:strVal val="#ppt_x"/>
                                          </p:val>
                                        </p:tav>
                                      </p:tavLst>
                                    </p:anim>
                                    <p:anim calcmode="lin" valueType="num">
                                      <p:cBhvr additive="base">
                                        <p:cTn id="36" dur="500" fill="hold"/>
                                        <p:tgtEl>
                                          <p:spTgt spid="2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additive="base">
                                        <p:cTn id="39" dur="500" fill="hold"/>
                                        <p:tgtEl>
                                          <p:spTgt spid="22"/>
                                        </p:tgtEl>
                                        <p:attrNameLst>
                                          <p:attrName>ppt_x</p:attrName>
                                        </p:attrNameLst>
                                      </p:cBhvr>
                                      <p:tavLst>
                                        <p:tav tm="0">
                                          <p:val>
                                            <p:strVal val="#ppt_x"/>
                                          </p:val>
                                        </p:tav>
                                        <p:tav tm="100000">
                                          <p:val>
                                            <p:strVal val="#ppt_x"/>
                                          </p:val>
                                        </p:tav>
                                      </p:tavLst>
                                    </p:anim>
                                    <p:anim calcmode="lin" valueType="num">
                                      <p:cBhvr additive="base">
                                        <p:cTn id="4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16" grpId="0"/>
      <p:bldP spid="22" grpId="0" animBg="1"/>
      <p:bldP spid="23" grpId="0" animBg="1"/>
      <p:bldP spid="10" grpId="0" animBg="1"/>
      <p:bldP spid="24" grpId="0" animBg="1"/>
      <p:bldP spid="2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12192000" cy="5687144"/>
          </a:xfrm>
          <a:solidFill>
            <a:srgbClr val="0070C0"/>
          </a:solidFill>
        </p:spPr>
        <p:txBody>
          <a:bodyPr/>
          <a:lstStyle/>
          <a:p>
            <a:pPr algn="ctr"/>
            <a:r>
              <a:rPr lang="nb-NO" dirty="0">
                <a:solidFill>
                  <a:schemeClr val="bg1"/>
                </a:solidFill>
              </a:rPr>
              <a:t>HOVEDTEMA </a:t>
            </a:r>
            <a:r>
              <a:rPr lang="nb-NO" dirty="0" smtClean="0">
                <a:solidFill>
                  <a:schemeClr val="bg1"/>
                </a:solidFill>
              </a:rPr>
              <a:t>V </a:t>
            </a:r>
            <a:r>
              <a:rPr lang="nb-NO" dirty="0">
                <a:solidFill>
                  <a:schemeClr val="bg1"/>
                </a:solidFill>
              </a:rPr>
              <a:t/>
            </a:r>
            <a:br>
              <a:rPr lang="nb-NO" dirty="0">
                <a:solidFill>
                  <a:schemeClr val="bg1"/>
                </a:solidFill>
              </a:rPr>
            </a:br>
            <a:r>
              <a:rPr lang="nb-NO" dirty="0">
                <a:solidFill>
                  <a:schemeClr val="bg1"/>
                </a:solidFill>
              </a:rPr>
              <a:t>Domsanalyse: </a:t>
            </a:r>
            <a:r>
              <a:rPr lang="nb-NO" dirty="0" smtClean="0">
                <a:solidFill>
                  <a:schemeClr val="bg1"/>
                </a:solidFill>
              </a:rPr>
              <a:t>Regelformulering og -utvikling </a:t>
            </a:r>
            <a:r>
              <a:rPr lang="nb-NO" dirty="0">
                <a:solidFill>
                  <a:schemeClr val="bg1"/>
                </a:solidFill>
              </a:rPr>
              <a:t>og forholdet til faktum (subsumsjon)</a:t>
            </a:r>
          </a:p>
        </p:txBody>
      </p:sp>
    </p:spTree>
    <p:extLst>
      <p:ext uri="{BB962C8B-B14F-4D97-AF65-F5344CB8AC3E}">
        <p14:creationId xmlns:p14="http://schemas.microsoft.com/office/powerpoint/2010/main" val="15430884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12192000" cy="5687144"/>
          </a:xfrm>
          <a:solidFill>
            <a:srgbClr val="0070C0"/>
          </a:solidFill>
        </p:spPr>
        <p:txBody>
          <a:bodyPr/>
          <a:lstStyle/>
          <a:p>
            <a:pPr algn="ctr"/>
            <a:r>
              <a:rPr lang="nb-NO" dirty="0" smtClean="0">
                <a:solidFill>
                  <a:schemeClr val="bg1"/>
                </a:solidFill>
                <a:latin typeface="American Typewriter"/>
                <a:cs typeface="American Typewriter"/>
              </a:rPr>
              <a:t/>
            </a:r>
            <a:br>
              <a:rPr lang="nb-NO" dirty="0" smtClean="0">
                <a:solidFill>
                  <a:schemeClr val="bg1"/>
                </a:solidFill>
                <a:latin typeface="American Typewriter"/>
                <a:cs typeface="American Typewriter"/>
              </a:rPr>
            </a:br>
            <a:endParaRPr lang="nb-NO" dirty="0">
              <a:solidFill>
                <a:schemeClr val="bg1"/>
              </a:solidFill>
              <a:latin typeface="American Typewriter"/>
              <a:cs typeface="American Typewriter"/>
            </a:endParaRPr>
          </a:p>
        </p:txBody>
      </p:sp>
      <p:sp>
        <p:nvSpPr>
          <p:cNvPr id="3" name="TextBox 2"/>
          <p:cNvSpPr txBox="1"/>
          <p:nvPr/>
        </p:nvSpPr>
        <p:spPr>
          <a:xfrm>
            <a:off x="714893" y="2983500"/>
            <a:ext cx="11371811" cy="1384995"/>
          </a:xfrm>
          <a:prstGeom prst="rect">
            <a:avLst/>
          </a:prstGeom>
          <a:noFill/>
        </p:spPr>
        <p:txBody>
          <a:bodyPr wrap="square" rtlCol="0">
            <a:spAutoFit/>
          </a:bodyPr>
          <a:lstStyle/>
          <a:p>
            <a:r>
              <a:rPr lang="nb-NO" sz="2800" dirty="0">
                <a:solidFill>
                  <a:schemeClr val="bg1"/>
                </a:solidFill>
                <a:latin typeface="American Typewriter"/>
                <a:cs typeface="American Typewriter"/>
              </a:rPr>
              <a:t/>
            </a:r>
            <a:br>
              <a:rPr lang="nb-NO" sz="2800" dirty="0">
                <a:solidFill>
                  <a:schemeClr val="bg1"/>
                </a:solidFill>
                <a:latin typeface="American Typewriter"/>
                <a:cs typeface="American Typewriter"/>
              </a:rPr>
            </a:br>
            <a:r>
              <a:rPr lang="nb-NO" sz="2800" dirty="0" smtClean="0">
                <a:solidFill>
                  <a:schemeClr val="bg1"/>
                </a:solidFill>
                <a:latin typeface="American Typewriter"/>
                <a:cs typeface="American Typewriter"/>
              </a:rPr>
              <a:t>Samspillet mellom regelfastsettelsen og anvendelsen av reglene på faktum</a:t>
            </a:r>
            <a:endParaRPr lang="nb-NO" sz="2800" dirty="0"/>
          </a:p>
        </p:txBody>
      </p:sp>
      <p:sp>
        <p:nvSpPr>
          <p:cNvPr id="4" name="TextBox 3"/>
          <p:cNvSpPr txBox="1"/>
          <p:nvPr/>
        </p:nvSpPr>
        <p:spPr>
          <a:xfrm>
            <a:off x="714893" y="1764270"/>
            <a:ext cx="10249593" cy="1107996"/>
          </a:xfrm>
          <a:prstGeom prst="rect">
            <a:avLst/>
          </a:prstGeom>
          <a:noFill/>
        </p:spPr>
        <p:txBody>
          <a:bodyPr wrap="square" rtlCol="0">
            <a:spAutoFit/>
          </a:bodyPr>
          <a:lstStyle/>
          <a:p>
            <a:r>
              <a:rPr lang="nb-NO" sz="6600" dirty="0" smtClean="0">
                <a:solidFill>
                  <a:schemeClr val="bg1"/>
                </a:solidFill>
                <a:latin typeface="American Typewriter"/>
                <a:cs typeface="American Typewriter"/>
              </a:rPr>
              <a:t>Grunnspørsmål</a:t>
            </a:r>
            <a:endParaRPr lang="nb-NO" sz="6600" dirty="0"/>
          </a:p>
        </p:txBody>
      </p:sp>
    </p:spTree>
    <p:extLst>
      <p:ext uri="{BB962C8B-B14F-4D97-AF65-F5344CB8AC3E}">
        <p14:creationId xmlns:p14="http://schemas.microsoft.com/office/powerpoint/2010/main" val="573058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12192000" cy="5687144"/>
          </a:xfrm>
          <a:solidFill>
            <a:srgbClr val="00CC66"/>
          </a:solidFill>
        </p:spPr>
        <p:txBody>
          <a:bodyPr/>
          <a:lstStyle/>
          <a:p>
            <a:pPr algn="ctr"/>
            <a:r>
              <a:rPr lang="nb-NO" dirty="0" smtClean="0">
                <a:solidFill>
                  <a:schemeClr val="bg1"/>
                </a:solidFill>
                <a:latin typeface="American Typewriter"/>
                <a:cs typeface="American Typewriter"/>
              </a:rPr>
              <a:t/>
            </a:r>
            <a:br>
              <a:rPr lang="nb-NO" dirty="0" smtClean="0">
                <a:solidFill>
                  <a:schemeClr val="bg1"/>
                </a:solidFill>
                <a:latin typeface="American Typewriter"/>
                <a:cs typeface="American Typewriter"/>
              </a:rPr>
            </a:br>
            <a:endParaRPr lang="nb-NO" dirty="0">
              <a:solidFill>
                <a:schemeClr val="bg1"/>
              </a:solidFill>
              <a:latin typeface="American Typewriter"/>
              <a:cs typeface="American Typewriter"/>
            </a:endParaRPr>
          </a:p>
        </p:txBody>
      </p:sp>
      <p:sp>
        <p:nvSpPr>
          <p:cNvPr id="3" name="TextBox 2"/>
          <p:cNvSpPr txBox="1"/>
          <p:nvPr/>
        </p:nvSpPr>
        <p:spPr>
          <a:xfrm>
            <a:off x="714893" y="2983500"/>
            <a:ext cx="11371811" cy="2492990"/>
          </a:xfrm>
          <a:prstGeom prst="rect">
            <a:avLst/>
          </a:prstGeom>
          <a:noFill/>
        </p:spPr>
        <p:txBody>
          <a:bodyPr wrap="square" rtlCol="0">
            <a:spAutoFit/>
          </a:bodyPr>
          <a:lstStyle/>
          <a:p>
            <a:r>
              <a:rPr lang="nb-NO" sz="3200" dirty="0">
                <a:solidFill>
                  <a:schemeClr val="bg1"/>
                </a:solidFill>
                <a:latin typeface="American Typewriter"/>
                <a:cs typeface="American Typewriter"/>
              </a:rPr>
              <a:t>1. Hva er et prejudikatsavvik?</a:t>
            </a:r>
            <a:br>
              <a:rPr lang="nb-NO" sz="3200" dirty="0">
                <a:solidFill>
                  <a:schemeClr val="bg1"/>
                </a:solidFill>
                <a:latin typeface="American Typewriter"/>
                <a:cs typeface="American Typewriter"/>
              </a:rPr>
            </a:br>
            <a:r>
              <a:rPr lang="nb-NO" sz="3200" dirty="0">
                <a:solidFill>
                  <a:schemeClr val="bg1"/>
                </a:solidFill>
                <a:latin typeface="American Typewriter"/>
                <a:cs typeface="American Typewriter"/>
              </a:rPr>
              <a:t>2. Hva kan svekke en doms prejudikatsverdi?</a:t>
            </a:r>
            <a:br>
              <a:rPr lang="nb-NO" sz="3200" dirty="0">
                <a:solidFill>
                  <a:schemeClr val="bg1"/>
                </a:solidFill>
                <a:latin typeface="American Typewriter"/>
                <a:cs typeface="American Typewriter"/>
              </a:rPr>
            </a:br>
            <a:r>
              <a:rPr lang="nb-NO" sz="3200" dirty="0">
                <a:solidFill>
                  <a:schemeClr val="bg1"/>
                </a:solidFill>
                <a:latin typeface="American Typewriter"/>
                <a:cs typeface="American Typewriter"/>
              </a:rPr>
              <a:t>3. Bør Høyesterett utvise forsiktighet med å </a:t>
            </a:r>
            <a:r>
              <a:rPr lang="nb-NO" sz="3200" dirty="0" smtClean="0">
                <a:solidFill>
                  <a:schemeClr val="bg1"/>
                </a:solidFill>
                <a:latin typeface="American Typewriter"/>
                <a:cs typeface="American Typewriter"/>
              </a:rPr>
              <a:t> </a:t>
            </a:r>
            <a:br>
              <a:rPr lang="nb-NO" sz="3200" dirty="0" smtClean="0">
                <a:solidFill>
                  <a:schemeClr val="bg1"/>
                </a:solidFill>
                <a:latin typeface="American Typewriter"/>
                <a:cs typeface="American Typewriter"/>
              </a:rPr>
            </a:br>
            <a:r>
              <a:rPr lang="nb-NO" sz="3200" dirty="0" smtClean="0">
                <a:solidFill>
                  <a:schemeClr val="bg1"/>
                </a:solidFill>
                <a:latin typeface="American Typewriter"/>
                <a:cs typeface="American Typewriter"/>
              </a:rPr>
              <a:t>    fravike </a:t>
            </a:r>
            <a:r>
              <a:rPr lang="nb-NO" sz="3200" dirty="0">
                <a:solidFill>
                  <a:schemeClr val="bg1"/>
                </a:solidFill>
                <a:latin typeface="American Typewriter"/>
                <a:cs typeface="American Typewriter"/>
              </a:rPr>
              <a:t>egne prejudikater, og i så fall hvorfor?</a:t>
            </a:r>
            <a:r>
              <a:rPr lang="nb-NO" sz="2800" dirty="0">
                <a:solidFill>
                  <a:schemeClr val="bg1"/>
                </a:solidFill>
                <a:latin typeface="American Typewriter"/>
                <a:cs typeface="American Typewriter"/>
              </a:rPr>
              <a:t/>
            </a:r>
            <a:br>
              <a:rPr lang="nb-NO" sz="2800" dirty="0">
                <a:solidFill>
                  <a:schemeClr val="bg1"/>
                </a:solidFill>
                <a:latin typeface="American Typewriter"/>
                <a:cs typeface="American Typewriter"/>
              </a:rPr>
            </a:br>
            <a:endParaRPr lang="nb-NO" sz="2800" dirty="0"/>
          </a:p>
        </p:txBody>
      </p:sp>
      <p:sp>
        <p:nvSpPr>
          <p:cNvPr id="4" name="TextBox 3"/>
          <p:cNvSpPr txBox="1"/>
          <p:nvPr/>
        </p:nvSpPr>
        <p:spPr>
          <a:xfrm>
            <a:off x="714893" y="1764270"/>
            <a:ext cx="10249593" cy="2123658"/>
          </a:xfrm>
          <a:prstGeom prst="rect">
            <a:avLst/>
          </a:prstGeom>
          <a:noFill/>
        </p:spPr>
        <p:txBody>
          <a:bodyPr wrap="square" rtlCol="0">
            <a:spAutoFit/>
          </a:bodyPr>
          <a:lstStyle/>
          <a:p>
            <a:r>
              <a:rPr lang="nb-NO" sz="6600" dirty="0">
                <a:solidFill>
                  <a:schemeClr val="bg1"/>
                </a:solidFill>
                <a:latin typeface="American Typewriter"/>
                <a:cs typeface="American Typewriter"/>
              </a:rPr>
              <a:t>Grunnspørsmål</a:t>
            </a:r>
            <a:br>
              <a:rPr lang="nb-NO" sz="6600" dirty="0">
                <a:solidFill>
                  <a:schemeClr val="bg1"/>
                </a:solidFill>
                <a:latin typeface="American Typewriter"/>
                <a:cs typeface="American Typewriter"/>
              </a:rPr>
            </a:br>
            <a:endParaRPr lang="nb-NO" sz="6600" dirty="0"/>
          </a:p>
        </p:txBody>
      </p:sp>
    </p:spTree>
    <p:extLst>
      <p:ext uri="{BB962C8B-B14F-4D97-AF65-F5344CB8AC3E}">
        <p14:creationId xmlns:p14="http://schemas.microsoft.com/office/powerpoint/2010/main" val="32920568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a:p>
        </p:txBody>
      </p:sp>
      <p:sp>
        <p:nvSpPr>
          <p:cNvPr id="3" name="Content Placeholder 2"/>
          <p:cNvSpPr>
            <a:spLocks noGrp="1"/>
          </p:cNvSpPr>
          <p:nvPr>
            <p:ph idx="1"/>
          </p:nvPr>
        </p:nvSpPr>
        <p:spPr>
          <a:xfrm>
            <a:off x="43249" y="1981200"/>
            <a:ext cx="12148751" cy="4876800"/>
          </a:xfrm>
        </p:spPr>
        <p:txBody>
          <a:bodyPr/>
          <a:lstStyle/>
          <a:p>
            <a:r>
              <a:rPr lang="nb-NO" dirty="0" smtClean="0"/>
              <a:t>(1) Hva er «subsumsjon»?</a:t>
            </a:r>
          </a:p>
          <a:p>
            <a:endParaRPr lang="nb-NO" dirty="0"/>
          </a:p>
          <a:p>
            <a:r>
              <a:rPr lang="nb-NO" dirty="0" smtClean="0"/>
              <a:t>(2) Hva menes med «minimal subsumsjon» og «omfattende subsumsjon»?</a:t>
            </a:r>
          </a:p>
          <a:p>
            <a:endParaRPr lang="nb-NO" dirty="0"/>
          </a:p>
          <a:p>
            <a:r>
              <a:rPr lang="nb-NO" dirty="0" smtClean="0"/>
              <a:t>(3) Hva er forskjellen på «tolkningstunge» og «subsumsjonstunge» rettslige vurderinger?</a:t>
            </a:r>
            <a:endParaRPr lang="nb-NO" dirty="0"/>
          </a:p>
        </p:txBody>
      </p:sp>
      <p:sp>
        <p:nvSpPr>
          <p:cNvPr id="5" name="Title 1"/>
          <p:cNvSpPr txBox="1">
            <a:spLocks/>
          </p:cNvSpPr>
          <p:nvPr/>
        </p:nvSpPr>
        <p:spPr bwMode="auto">
          <a:xfrm>
            <a:off x="0" y="655637"/>
            <a:ext cx="12192000" cy="1325563"/>
          </a:xfrm>
          <a:prstGeom prst="rect">
            <a:avLst/>
          </a:prstGeom>
          <a:solidFill>
            <a:srgbClr val="0070C0"/>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smtClean="0">
                <a:solidFill>
                  <a:schemeClr val="bg1"/>
                </a:solidFill>
                <a:latin typeface="+mn-lt"/>
              </a:rPr>
              <a:t>Grunnspørsmål</a:t>
            </a:r>
            <a:endParaRPr lang="nb-NO" sz="3600" b="0" kern="0" dirty="0">
              <a:solidFill>
                <a:schemeClr val="bg1"/>
              </a:solidFill>
              <a:latin typeface="+mn-lt"/>
            </a:endParaRPr>
          </a:p>
        </p:txBody>
      </p:sp>
    </p:spTree>
    <p:extLst>
      <p:ext uri="{BB962C8B-B14F-4D97-AF65-F5344CB8AC3E}">
        <p14:creationId xmlns:p14="http://schemas.microsoft.com/office/powerpoint/2010/main" val="40754905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12192000" cy="5687144"/>
          </a:xfrm>
          <a:solidFill>
            <a:srgbClr val="00B0F0"/>
          </a:solidFill>
        </p:spPr>
        <p:txBody>
          <a:bodyPr/>
          <a:lstStyle/>
          <a:p>
            <a:pPr algn="ctr"/>
            <a:r>
              <a:rPr lang="nb-NO" dirty="0" smtClean="0">
                <a:solidFill>
                  <a:schemeClr val="bg1"/>
                </a:solidFill>
                <a:latin typeface="American Typewriter"/>
                <a:cs typeface="American Typewriter"/>
              </a:rPr>
              <a:t/>
            </a:r>
            <a:br>
              <a:rPr lang="nb-NO" dirty="0" smtClean="0">
                <a:solidFill>
                  <a:schemeClr val="bg1"/>
                </a:solidFill>
                <a:latin typeface="American Typewriter"/>
                <a:cs typeface="American Typewriter"/>
              </a:rPr>
            </a:br>
            <a:r>
              <a:rPr lang="nb-NO" dirty="0" smtClean="0">
                <a:solidFill>
                  <a:schemeClr val="bg1"/>
                </a:solidFill>
                <a:latin typeface="American Typewriter"/>
                <a:cs typeface="American Typewriter"/>
              </a:rPr>
              <a:t/>
            </a:r>
            <a:br>
              <a:rPr lang="nb-NO" dirty="0" smtClean="0">
                <a:solidFill>
                  <a:schemeClr val="bg1"/>
                </a:solidFill>
                <a:latin typeface="American Typewriter"/>
                <a:cs typeface="American Typewriter"/>
              </a:rPr>
            </a:br>
            <a:r>
              <a:rPr lang="nb-NO" sz="4000" dirty="0" smtClean="0">
                <a:solidFill>
                  <a:schemeClr val="bg1"/>
                </a:solidFill>
                <a:latin typeface="American Typewriter"/>
                <a:cs typeface="American Typewriter"/>
              </a:rPr>
              <a:t/>
            </a:r>
            <a:br>
              <a:rPr lang="nb-NO" sz="4000" dirty="0" smtClean="0">
                <a:solidFill>
                  <a:schemeClr val="bg1"/>
                </a:solidFill>
                <a:latin typeface="American Typewriter"/>
                <a:cs typeface="American Typewriter"/>
              </a:rPr>
            </a:br>
            <a:r>
              <a:rPr lang="nb-NO" sz="4000" dirty="0" smtClean="0">
                <a:solidFill>
                  <a:schemeClr val="bg1"/>
                </a:solidFill>
                <a:latin typeface="American Typewriter"/>
                <a:cs typeface="American Typewriter"/>
              </a:rPr>
              <a:t/>
            </a:r>
            <a:br>
              <a:rPr lang="nb-NO" sz="4000" dirty="0" smtClean="0">
                <a:solidFill>
                  <a:schemeClr val="bg1"/>
                </a:solidFill>
                <a:latin typeface="American Typewriter"/>
                <a:cs typeface="American Typewriter"/>
              </a:rPr>
            </a:br>
            <a:endParaRPr lang="nb-NO" sz="4000" dirty="0">
              <a:solidFill>
                <a:schemeClr val="bg1"/>
              </a:solidFill>
              <a:latin typeface="American Typewriter"/>
              <a:cs typeface="American Typewriter"/>
            </a:endParaRPr>
          </a:p>
        </p:txBody>
      </p:sp>
      <p:sp>
        <p:nvSpPr>
          <p:cNvPr id="3" name="TextBox 2"/>
          <p:cNvSpPr txBox="1"/>
          <p:nvPr/>
        </p:nvSpPr>
        <p:spPr>
          <a:xfrm>
            <a:off x="597130" y="3236271"/>
            <a:ext cx="7697586" cy="2554545"/>
          </a:xfrm>
          <a:prstGeom prst="rect">
            <a:avLst/>
          </a:prstGeom>
          <a:noFill/>
        </p:spPr>
        <p:txBody>
          <a:bodyPr wrap="square" rtlCol="0">
            <a:spAutoFit/>
          </a:bodyPr>
          <a:lstStyle/>
          <a:p>
            <a:pPr marL="514350" indent="-514350">
              <a:buFont typeface="+mj-lt"/>
              <a:buAutoNum type="arabicPeriod"/>
            </a:pPr>
            <a:r>
              <a:rPr lang="nb-NO" sz="3200" dirty="0" err="1">
                <a:solidFill>
                  <a:srgbClr val="FFFFFF"/>
                </a:solidFill>
              </a:rPr>
              <a:t>Rt</a:t>
            </a:r>
            <a:r>
              <a:rPr lang="nb-NO" sz="3200" dirty="0">
                <a:solidFill>
                  <a:srgbClr val="FFFFFF"/>
                </a:solidFill>
              </a:rPr>
              <a:t>. </a:t>
            </a:r>
            <a:r>
              <a:rPr lang="nb-NO" sz="3200" dirty="0" smtClean="0">
                <a:solidFill>
                  <a:srgbClr val="FFFFFF"/>
                </a:solidFill>
              </a:rPr>
              <a:t>1998 s. 1164 </a:t>
            </a:r>
            <a:r>
              <a:rPr lang="nb-NO" sz="3200" dirty="0" err="1" smtClean="0">
                <a:solidFill>
                  <a:srgbClr val="FFFFFF"/>
                </a:solidFill>
              </a:rPr>
              <a:t>Furumoa</a:t>
            </a:r>
            <a:endParaRPr lang="nb-NO" sz="3200" dirty="0" smtClean="0">
              <a:solidFill>
                <a:srgbClr val="FFFFFF"/>
              </a:solidFill>
            </a:endParaRPr>
          </a:p>
          <a:p>
            <a:pPr marL="514350" indent="-514350">
              <a:buFont typeface="+mj-lt"/>
              <a:buAutoNum type="arabicPeriod"/>
            </a:pPr>
            <a:r>
              <a:rPr lang="nb-NO" sz="3200" dirty="0" err="1" smtClean="0">
                <a:solidFill>
                  <a:srgbClr val="FFFFFF"/>
                </a:solidFill>
              </a:rPr>
              <a:t>Rt</a:t>
            </a:r>
            <a:r>
              <a:rPr lang="nb-NO" sz="3200" dirty="0">
                <a:solidFill>
                  <a:srgbClr val="FFFFFF"/>
                </a:solidFill>
              </a:rPr>
              <a:t>. </a:t>
            </a:r>
            <a:r>
              <a:rPr lang="nb-NO" sz="3200" dirty="0" smtClean="0">
                <a:solidFill>
                  <a:srgbClr val="FFFFFF"/>
                </a:solidFill>
              </a:rPr>
              <a:t>2005 s. 805 Hvaler</a:t>
            </a:r>
          </a:p>
          <a:p>
            <a:pPr marL="514350" indent="-514350">
              <a:buFont typeface="+mj-lt"/>
              <a:buAutoNum type="arabicPeriod"/>
            </a:pPr>
            <a:r>
              <a:rPr lang="nb-NO" sz="3200" dirty="0" err="1" smtClean="0">
                <a:solidFill>
                  <a:srgbClr val="FFFFFF"/>
                </a:solidFill>
              </a:rPr>
              <a:t>Rt</a:t>
            </a:r>
            <a:r>
              <a:rPr lang="nb-NO" sz="3200" dirty="0">
                <a:solidFill>
                  <a:srgbClr val="FFFFFF"/>
                </a:solidFill>
              </a:rPr>
              <a:t>. 2008 s. </a:t>
            </a:r>
            <a:r>
              <a:rPr lang="nb-NO" sz="3200" dirty="0" smtClean="0">
                <a:solidFill>
                  <a:srgbClr val="FFFFFF"/>
                </a:solidFill>
              </a:rPr>
              <a:t>803 </a:t>
            </a:r>
            <a:r>
              <a:rPr lang="nb-NO" sz="3200" dirty="0" err="1" smtClean="0">
                <a:solidFill>
                  <a:srgbClr val="FFFFFF"/>
                </a:solidFill>
              </a:rPr>
              <a:t>Kongsbakke</a:t>
            </a:r>
            <a:endParaRPr lang="nb-NO" sz="3200" dirty="0" smtClean="0">
              <a:solidFill>
                <a:srgbClr val="FFFFFF"/>
              </a:solidFill>
            </a:endParaRPr>
          </a:p>
          <a:p>
            <a:pPr marL="514350" indent="-514350">
              <a:buFont typeface="+mj-lt"/>
              <a:buAutoNum type="arabicPeriod"/>
            </a:pPr>
            <a:r>
              <a:rPr lang="nb-NO" sz="3200" dirty="0" err="1" smtClean="0">
                <a:solidFill>
                  <a:srgbClr val="FFFFFF"/>
                </a:solidFill>
                <a:latin typeface="American Typewriter"/>
                <a:cs typeface="American Typewriter"/>
              </a:rPr>
              <a:t>Rt</a:t>
            </a:r>
            <a:r>
              <a:rPr lang="nb-NO" sz="3200" dirty="0" smtClean="0">
                <a:solidFill>
                  <a:srgbClr val="FFFFFF"/>
                </a:solidFill>
                <a:latin typeface="American Typewriter"/>
                <a:cs typeface="American Typewriter"/>
              </a:rPr>
              <a:t>. 2012 s. 882 Nesodden </a:t>
            </a:r>
            <a:r>
              <a:rPr lang="nb-NO" sz="3200" dirty="0">
                <a:solidFill>
                  <a:schemeClr val="bg1"/>
                </a:solidFill>
                <a:latin typeface="American Typewriter"/>
                <a:cs typeface="American Typewriter"/>
              </a:rPr>
              <a:t/>
            </a:r>
            <a:br>
              <a:rPr lang="nb-NO" sz="3200" dirty="0">
                <a:solidFill>
                  <a:schemeClr val="bg1"/>
                </a:solidFill>
                <a:latin typeface="American Typewriter"/>
                <a:cs typeface="American Typewriter"/>
              </a:rPr>
            </a:br>
            <a:endParaRPr lang="nb-NO" sz="3200" dirty="0"/>
          </a:p>
        </p:txBody>
      </p:sp>
      <p:sp>
        <p:nvSpPr>
          <p:cNvPr id="4" name="TextBox 3"/>
          <p:cNvSpPr txBox="1"/>
          <p:nvPr/>
        </p:nvSpPr>
        <p:spPr>
          <a:xfrm>
            <a:off x="597130" y="1878675"/>
            <a:ext cx="10997739" cy="1015663"/>
          </a:xfrm>
          <a:prstGeom prst="rect">
            <a:avLst/>
          </a:prstGeom>
          <a:noFill/>
        </p:spPr>
        <p:txBody>
          <a:bodyPr wrap="square" rtlCol="0">
            <a:spAutoFit/>
          </a:bodyPr>
          <a:lstStyle/>
          <a:p>
            <a:r>
              <a:rPr lang="nb-NO" sz="6000" dirty="0">
                <a:solidFill>
                  <a:schemeClr val="bg1"/>
                </a:solidFill>
                <a:latin typeface="American Typewriter"/>
                <a:cs typeface="American Typewriter"/>
              </a:rPr>
              <a:t>Dommer som skal analyseres</a:t>
            </a:r>
            <a:endParaRPr lang="nb-NO" sz="6000" dirty="0"/>
          </a:p>
        </p:txBody>
      </p:sp>
    </p:spTree>
    <p:extLst>
      <p:ext uri="{BB962C8B-B14F-4D97-AF65-F5344CB8AC3E}">
        <p14:creationId xmlns:p14="http://schemas.microsoft.com/office/powerpoint/2010/main" val="20354677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241" y="2055090"/>
            <a:ext cx="11113977" cy="4604327"/>
          </a:xfrm>
        </p:spPr>
        <p:txBody>
          <a:bodyPr/>
          <a:lstStyle/>
          <a:p>
            <a:r>
              <a:rPr lang="nb-NO" sz="2400" dirty="0" smtClean="0"/>
              <a:t>Alle dommene gjelder tolkning og anvendelse av friluftsloven § 1a, jf. § 2: Forståelsen av hva som er ‘innmark’ i relasjon til den alminnelige ferdselsretten i utmark</a:t>
            </a:r>
          </a:p>
          <a:p>
            <a:r>
              <a:rPr lang="nb-NO" sz="2400" dirty="0" smtClean="0"/>
              <a:t>§ 1a:</a:t>
            </a:r>
            <a:r>
              <a:rPr lang="nb-NO" sz="2000" dirty="0" smtClean="0"/>
              <a:t>	</a:t>
            </a:r>
          </a:p>
          <a:p>
            <a:pPr marL="457200" lvl="1" indent="0">
              <a:buNone/>
            </a:pPr>
            <a:r>
              <a:rPr lang="nb-NO" sz="2000" dirty="0"/>
              <a:t>	</a:t>
            </a:r>
            <a:r>
              <a:rPr lang="nb-NO" sz="2000" dirty="0" smtClean="0"/>
              <a:t>«Som </a:t>
            </a:r>
            <a:r>
              <a:rPr lang="nb-NO" sz="2000" dirty="0">
                <a:solidFill>
                  <a:srgbClr val="FF0000"/>
                </a:solidFill>
              </a:rPr>
              <a:t>innmark</a:t>
            </a:r>
            <a:r>
              <a:rPr lang="nb-NO" sz="2000" dirty="0"/>
              <a:t> eller like med innmark </a:t>
            </a:r>
            <a:r>
              <a:rPr lang="nb-NO" sz="2000" dirty="0" err="1"/>
              <a:t>reknes</a:t>
            </a:r>
            <a:r>
              <a:rPr lang="nb-NO" sz="2000" dirty="0"/>
              <a:t> i denne lov gårdsplass, </a:t>
            </a:r>
            <a:r>
              <a:rPr lang="nb-NO" sz="2000" dirty="0">
                <a:solidFill>
                  <a:srgbClr val="FF0000"/>
                </a:solidFill>
              </a:rPr>
              <a:t>hustomt</a:t>
            </a:r>
            <a:r>
              <a:rPr lang="nb-NO" sz="2000" dirty="0"/>
              <a:t>, dyrket </a:t>
            </a:r>
            <a:r>
              <a:rPr lang="nb-NO" sz="2000" dirty="0" smtClean="0"/>
              <a:t>	mark</a:t>
            </a:r>
            <a:r>
              <a:rPr lang="nb-NO" sz="2000" dirty="0"/>
              <a:t>, engslått og kulturbeite samt </a:t>
            </a:r>
            <a:r>
              <a:rPr lang="nb-NO" sz="2000" dirty="0">
                <a:solidFill>
                  <a:srgbClr val="FF0000"/>
                </a:solidFill>
              </a:rPr>
              <a:t>liknende område hvor </a:t>
            </a:r>
            <a:r>
              <a:rPr lang="nb-NO" sz="2000" dirty="0" err="1">
                <a:solidFill>
                  <a:srgbClr val="FF0000"/>
                </a:solidFill>
              </a:rPr>
              <a:t>almenhetens</a:t>
            </a:r>
            <a:r>
              <a:rPr lang="nb-NO" sz="2000" dirty="0">
                <a:solidFill>
                  <a:srgbClr val="FF0000"/>
                </a:solidFill>
              </a:rPr>
              <a:t> ferdsel vil være til </a:t>
            </a:r>
            <a:r>
              <a:rPr lang="nb-NO" sz="2000" dirty="0" smtClean="0">
                <a:solidFill>
                  <a:srgbClr val="FF0000"/>
                </a:solidFill>
              </a:rPr>
              <a:t>	utilbørlig </a:t>
            </a:r>
            <a:r>
              <a:rPr lang="nb-NO" sz="2000" dirty="0">
                <a:solidFill>
                  <a:srgbClr val="FF0000"/>
                </a:solidFill>
              </a:rPr>
              <a:t>fortrengsel for eier eller bruker</a:t>
            </a:r>
            <a:r>
              <a:rPr lang="nb-NO" sz="2000" dirty="0"/>
              <a:t>. Udyrkete, mindre grunnstykker som ligger i </a:t>
            </a:r>
            <a:r>
              <a:rPr lang="nb-NO" sz="2000" dirty="0" smtClean="0"/>
              <a:t>	dyrket </a:t>
            </a:r>
            <a:r>
              <a:rPr lang="nb-NO" sz="2000" dirty="0"/>
              <a:t>mark eller engslått eller er gjerdet inn sammen med slikt område, </a:t>
            </a:r>
            <a:r>
              <a:rPr lang="nb-NO" sz="2000" dirty="0" err="1"/>
              <a:t>reknes</a:t>
            </a:r>
            <a:r>
              <a:rPr lang="nb-NO" sz="2000" dirty="0"/>
              <a:t> også like </a:t>
            </a:r>
            <a:r>
              <a:rPr lang="nb-NO" sz="2000" dirty="0" smtClean="0"/>
              <a:t>	med </a:t>
            </a:r>
            <a:r>
              <a:rPr lang="nb-NO" sz="2000" dirty="0"/>
              <a:t>innmark. Det samme gjelder område for industrielt eller annet særlig øyemed hvor </a:t>
            </a:r>
            <a:r>
              <a:rPr lang="nb-NO" sz="2000" dirty="0" smtClean="0"/>
              <a:t>	</a:t>
            </a:r>
            <a:r>
              <a:rPr lang="nb-NO" sz="2000" dirty="0" err="1" smtClean="0"/>
              <a:t>almenhetens</a:t>
            </a:r>
            <a:r>
              <a:rPr lang="nb-NO" sz="2000" dirty="0" smtClean="0"/>
              <a:t> </a:t>
            </a:r>
            <a:r>
              <a:rPr lang="nb-NO" sz="2000" dirty="0"/>
              <a:t>ferdsel vil være til utilbørlig fortrengsel for eier, bruker eller andre</a:t>
            </a:r>
            <a:r>
              <a:rPr lang="nb-NO" sz="2000" dirty="0" smtClean="0"/>
              <a:t>.</a:t>
            </a:r>
            <a:endParaRPr lang="nb-NO" sz="2000" dirty="0"/>
          </a:p>
          <a:p>
            <a:pPr marL="457200" lvl="1" indent="0">
              <a:buNone/>
            </a:pPr>
            <a:r>
              <a:rPr lang="nb-NO" sz="2000" dirty="0" smtClean="0"/>
              <a:t>	</a:t>
            </a:r>
          </a:p>
          <a:p>
            <a:pPr marL="457200" lvl="1" indent="0">
              <a:buNone/>
            </a:pPr>
            <a:r>
              <a:rPr lang="nb-NO" sz="2000" dirty="0"/>
              <a:t>	</a:t>
            </a:r>
            <a:r>
              <a:rPr lang="nb-NO" sz="2000" dirty="0" smtClean="0"/>
              <a:t>Med </a:t>
            </a:r>
            <a:r>
              <a:rPr lang="nb-NO" sz="2000" dirty="0"/>
              <a:t>utmark mener denne lov udyrket mark som etter foregående ledd ikke </a:t>
            </a:r>
            <a:r>
              <a:rPr lang="nb-NO" sz="2000" dirty="0" err="1"/>
              <a:t>reknes</a:t>
            </a:r>
            <a:r>
              <a:rPr lang="nb-NO" sz="2000" dirty="0"/>
              <a:t> like </a:t>
            </a:r>
            <a:r>
              <a:rPr lang="nb-NO" sz="2000" dirty="0" smtClean="0"/>
              <a:t>	med </a:t>
            </a:r>
            <a:r>
              <a:rPr lang="nb-NO" sz="2000" dirty="0"/>
              <a:t>innmark</a:t>
            </a:r>
            <a:r>
              <a:rPr lang="nb-NO" sz="2000" dirty="0" smtClean="0"/>
              <a:t>.»</a:t>
            </a:r>
            <a:endParaRPr lang="nb-NO" sz="2000" dirty="0"/>
          </a:p>
          <a:p>
            <a:pPr lvl="1"/>
            <a:endParaRPr lang="nb-NO" dirty="0"/>
          </a:p>
          <a:p>
            <a:pPr marL="0" indent="0">
              <a:buNone/>
            </a:pPr>
            <a:endParaRPr lang="nb-NO" dirty="0" smtClean="0"/>
          </a:p>
        </p:txBody>
      </p:sp>
      <p:sp>
        <p:nvSpPr>
          <p:cNvPr id="4" name="Title 1"/>
          <p:cNvSpPr>
            <a:spLocks noGrp="1"/>
          </p:cNvSpPr>
          <p:nvPr>
            <p:ph type="title"/>
          </p:nvPr>
        </p:nvSpPr>
        <p:spPr>
          <a:xfrm>
            <a:off x="0" y="0"/>
            <a:ext cx="12192000" cy="1325563"/>
          </a:xfrm>
          <a:solidFill>
            <a:srgbClr val="00B0F0"/>
          </a:solidFill>
        </p:spPr>
        <p:txBody>
          <a:bodyPr>
            <a:normAutofit/>
          </a:bodyPr>
          <a:lstStyle/>
          <a:p>
            <a:pPr algn="ctr"/>
            <a:r>
              <a:rPr lang="nb-NO" sz="3600" b="0" dirty="0" smtClean="0">
                <a:solidFill>
                  <a:srgbClr val="FFFFFF"/>
                </a:solidFill>
                <a:latin typeface="+mn-lt"/>
              </a:rPr>
              <a:t>Innledende betraktninger</a:t>
            </a:r>
            <a:endParaRPr lang="nb-NO" sz="3600" b="0" dirty="0">
              <a:solidFill>
                <a:srgbClr val="FFFFFF"/>
              </a:solidFill>
              <a:latin typeface="+mn-lt"/>
            </a:endParaRPr>
          </a:p>
        </p:txBody>
      </p:sp>
    </p:spTree>
    <p:extLst>
      <p:ext uri="{BB962C8B-B14F-4D97-AF65-F5344CB8AC3E}">
        <p14:creationId xmlns:p14="http://schemas.microsoft.com/office/powerpoint/2010/main" val="18967668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250" y="1833936"/>
            <a:ext cx="11696830" cy="5024063"/>
          </a:xfrm>
          <a:ln>
            <a:noFill/>
          </a:ln>
        </p:spPr>
        <p:txBody>
          <a:bodyPr>
            <a:normAutofit fontScale="77500" lnSpcReduction="20000"/>
          </a:bodyPr>
          <a:lstStyle/>
          <a:p>
            <a:pPr marL="0" indent="0">
              <a:buNone/>
            </a:pPr>
            <a:r>
              <a:rPr lang="nb-NO" b="1" dirty="0" err="1" smtClean="0"/>
              <a:t>Rt</a:t>
            </a:r>
            <a:r>
              <a:rPr lang="nb-NO" b="1" dirty="0" smtClean="0"/>
              <a:t>. 1998 s. 1164 </a:t>
            </a:r>
            <a:r>
              <a:rPr lang="nb-NO" b="1" dirty="0" err="1" smtClean="0"/>
              <a:t>Furumoa</a:t>
            </a:r>
            <a:r>
              <a:rPr lang="nb-NO" b="1" dirty="0" smtClean="0"/>
              <a:t>:</a:t>
            </a:r>
            <a:r>
              <a:rPr lang="nb-NO" dirty="0" smtClean="0"/>
              <a:t> Spørsmål om gyldighet av vedtak som påla grunneier å fjerne gjerder i strandsonen av hensyn til allmennhetens ferdselsrett. Avstand på 65 meter fra bolighus til strandsonens begynnelse. Strandsonen ikke ansett som ‘innmark’.</a:t>
            </a:r>
          </a:p>
          <a:p>
            <a:pPr marL="0" indent="0">
              <a:buNone/>
            </a:pPr>
            <a:r>
              <a:rPr lang="nb-NO" b="1" dirty="0" err="1" smtClean="0"/>
              <a:t>Rt</a:t>
            </a:r>
            <a:r>
              <a:rPr lang="nb-NO" b="1" dirty="0" smtClean="0"/>
              <a:t>. 2005 s. 805 Hvaler:</a:t>
            </a:r>
            <a:r>
              <a:rPr lang="nb-NO" dirty="0" smtClean="0"/>
              <a:t> Spørsmål om allmennhetens </a:t>
            </a:r>
            <a:r>
              <a:rPr lang="nb-NO" dirty="0" err="1" smtClean="0"/>
              <a:t>ferdelsrett</a:t>
            </a:r>
            <a:r>
              <a:rPr lang="nb-NO" dirty="0" smtClean="0"/>
              <a:t> på en sti over en fritidseiendom i strandsonen. Avstand mellom sti og hytte på 20 meter med en høydeforskjell på 4 meter. Stien ikke ansett som ‘innmark’.</a:t>
            </a:r>
          </a:p>
          <a:p>
            <a:pPr marL="0" indent="0">
              <a:buNone/>
            </a:pPr>
            <a:r>
              <a:rPr lang="nb-NO" b="1" dirty="0" err="1" smtClean="0"/>
              <a:t>Rt</a:t>
            </a:r>
            <a:r>
              <a:rPr lang="nb-NO" b="1" dirty="0"/>
              <a:t>. 2008 s. </a:t>
            </a:r>
            <a:r>
              <a:rPr lang="nb-NO" b="1" dirty="0" smtClean="0"/>
              <a:t>803 </a:t>
            </a:r>
            <a:r>
              <a:rPr lang="nb-NO" b="1" dirty="0" err="1" smtClean="0"/>
              <a:t>Kongsbakke</a:t>
            </a:r>
            <a:r>
              <a:rPr lang="nb-NO" b="1" dirty="0" smtClean="0"/>
              <a:t>: </a:t>
            </a:r>
            <a:r>
              <a:rPr lang="nb-NO" dirty="0" smtClean="0"/>
              <a:t>Spørsmål om gyldighet av vedtak om fjerning av port ved atkomsten til en fritidseiendom for å sikre allmennhetens adgang til sjøen på stier som lå mellom hyttene på eiendommen. Stiene ansett som ‘innmark’ og vedtaket kjent ugyldig. Dissens (3-2)</a:t>
            </a:r>
          </a:p>
          <a:p>
            <a:pPr marL="0" indent="0">
              <a:buNone/>
            </a:pPr>
            <a:r>
              <a:rPr lang="nb-NO" b="1" dirty="0" err="1" smtClean="0"/>
              <a:t>Rt</a:t>
            </a:r>
            <a:r>
              <a:rPr lang="nb-NO" b="1" dirty="0" smtClean="0"/>
              <a:t>. 2012 s. 882 Nesodden: </a:t>
            </a:r>
            <a:r>
              <a:rPr lang="nb-NO" dirty="0" smtClean="0"/>
              <a:t>Spørsmål om gyldighet av vedtak om tillatelse til merking av </a:t>
            </a:r>
            <a:r>
              <a:rPr lang="nb-NO" dirty="0" err="1" smtClean="0"/>
              <a:t>kyststi</a:t>
            </a:r>
            <a:r>
              <a:rPr lang="nb-NO" dirty="0" smtClean="0"/>
              <a:t> over privat eiendom. Stien gikk 5,5 meter fra det ene hjørnet av hovedhuset, men med en høydeforskjell på 4-5 meter fra husene og uteområdene rundt disse. Stien ikke ansett som ‘innmark’, og vedtaket ble opprettholdt.</a:t>
            </a:r>
            <a:endParaRPr lang="nb-NO" b="1" dirty="0" smtClean="0"/>
          </a:p>
          <a:p>
            <a:pPr marL="0" indent="0">
              <a:buNone/>
            </a:pPr>
            <a:endParaRPr lang="nb-NO" b="1" dirty="0" smtClean="0"/>
          </a:p>
          <a:p>
            <a:pPr marL="0" indent="0">
              <a:buNone/>
            </a:pPr>
            <a:r>
              <a:rPr lang="nb-NO" b="1" dirty="0" smtClean="0"/>
              <a:t>Fellestrekk:</a:t>
            </a:r>
            <a:r>
              <a:rPr lang="nb-NO" dirty="0" smtClean="0"/>
              <a:t> Dommene tolker uttrykkene ‘hustomt’ og ‘utilbørlig fortrengsel for eier, bruker eller andre’ og anvender dem på det konkrete saksforholdet. Rettsnormen som brukes er den samme, selv om vurderingsmomenter utvikles gjennom praksis, men saksforholdet (faktum) avgjør utfallet.</a:t>
            </a:r>
            <a:endParaRPr lang="en-US" dirty="0"/>
          </a:p>
          <a:p>
            <a:pPr marL="0" indent="0">
              <a:buNone/>
            </a:pPr>
            <a:endParaRPr lang="nb-NO" dirty="0"/>
          </a:p>
        </p:txBody>
      </p:sp>
      <p:sp>
        <p:nvSpPr>
          <p:cNvPr id="8" name="Title 1"/>
          <p:cNvSpPr>
            <a:spLocks noGrp="1"/>
          </p:cNvSpPr>
          <p:nvPr>
            <p:ph type="title"/>
          </p:nvPr>
        </p:nvSpPr>
        <p:spPr>
          <a:xfrm>
            <a:off x="-1" y="319349"/>
            <a:ext cx="12192000" cy="1325563"/>
          </a:xfrm>
          <a:solidFill>
            <a:srgbClr val="00B0F0"/>
          </a:solidFill>
        </p:spPr>
        <p:txBody>
          <a:bodyPr>
            <a:normAutofit/>
          </a:bodyPr>
          <a:lstStyle/>
          <a:p>
            <a:pPr algn="ctr"/>
            <a:r>
              <a:rPr lang="nb-NO" sz="3600" b="0" dirty="0" smtClean="0">
                <a:solidFill>
                  <a:srgbClr val="FFFFFF"/>
                </a:solidFill>
                <a:latin typeface="+mn-lt"/>
              </a:rPr>
              <a:t>Innledende betraktninger</a:t>
            </a:r>
            <a:endParaRPr lang="nb-NO" sz="3600" b="0" dirty="0">
              <a:solidFill>
                <a:srgbClr val="FFFFFF"/>
              </a:solidFill>
              <a:latin typeface="+mn-lt"/>
            </a:endParaRPr>
          </a:p>
        </p:txBody>
      </p:sp>
      <p:sp>
        <p:nvSpPr>
          <p:cNvPr id="10" name="Slide Number Placeholder 9"/>
          <p:cNvSpPr>
            <a:spLocks noGrp="1"/>
          </p:cNvSpPr>
          <p:nvPr>
            <p:ph type="sldNum" sz="quarter" idx="12"/>
          </p:nvPr>
        </p:nvSpPr>
        <p:spPr/>
        <p:txBody>
          <a:bodyPr/>
          <a:lstStyle/>
          <a:p>
            <a:fld id="{CF2D0A27-4C01-42AB-B64D-CC3004506035}" type="slidenum">
              <a:rPr lang="nb-NO" smtClean="0"/>
              <a:t>33</a:t>
            </a:fld>
            <a:endParaRPr lang="nb-NO"/>
          </a:p>
        </p:txBody>
      </p:sp>
    </p:spTree>
    <p:extLst>
      <p:ext uri="{BB962C8B-B14F-4D97-AF65-F5344CB8AC3E}">
        <p14:creationId xmlns:p14="http://schemas.microsoft.com/office/powerpoint/2010/main" val="22350074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4341" y="97735"/>
            <a:ext cx="12192000" cy="1325563"/>
          </a:xfrm>
          <a:prstGeom prst="rect">
            <a:avLst/>
          </a:prstGeom>
          <a:solidFill>
            <a:srgbClr val="00B0F0"/>
          </a:solidFill>
          <a:ln>
            <a:solidFill>
              <a:srgbClr val="FF821D"/>
            </a:solidFill>
          </a:ln>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b-NO" sz="3600" dirty="0" smtClean="0">
                <a:solidFill>
                  <a:srgbClr val="FFFFFF"/>
                </a:solidFill>
                <a:latin typeface="+mn-lt"/>
              </a:rPr>
              <a:t>Innledende betraktninger</a:t>
            </a:r>
            <a:endParaRPr lang="nb-NO" sz="3600" dirty="0">
              <a:solidFill>
                <a:srgbClr val="FFFFFF"/>
              </a:solidFill>
              <a:latin typeface="+mn-lt"/>
            </a:endParaRPr>
          </a:p>
        </p:txBody>
      </p:sp>
      <p:cxnSp>
        <p:nvCxnSpPr>
          <p:cNvPr id="7" name="Straight Connector 6"/>
          <p:cNvCxnSpPr/>
          <p:nvPr/>
        </p:nvCxnSpPr>
        <p:spPr>
          <a:xfrm flipH="1">
            <a:off x="7305587" y="1968999"/>
            <a:ext cx="23304" cy="4683654"/>
          </a:xfrm>
          <a:prstGeom prst="line">
            <a:avLst/>
          </a:prstGeom>
          <a:ln w="57150" cmpd="sng">
            <a:solidFill>
              <a:schemeClr val="accent1">
                <a:lumMod val="50000"/>
              </a:schemeClr>
            </a:solidFill>
            <a:prstDash val="sysDash"/>
          </a:ln>
        </p:spPr>
        <p:style>
          <a:lnRef idx="2">
            <a:schemeClr val="accent1"/>
          </a:lnRef>
          <a:fillRef idx="0">
            <a:schemeClr val="accent1"/>
          </a:fillRef>
          <a:effectRef idx="1">
            <a:schemeClr val="accent1"/>
          </a:effectRef>
          <a:fontRef idx="minor">
            <a:schemeClr val="tx1"/>
          </a:fontRef>
        </p:style>
      </p:cxnSp>
      <p:pic>
        <p:nvPicPr>
          <p:cNvPr id="9" name="Picture 8" descr="Skjermbilde 2018-04-18 kl. 15.34.3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8620" y="2493289"/>
            <a:ext cx="3064386" cy="4124411"/>
          </a:xfrm>
          <a:prstGeom prst="rect">
            <a:avLst/>
          </a:prstGeom>
        </p:spPr>
      </p:pic>
      <p:cxnSp>
        <p:nvCxnSpPr>
          <p:cNvPr id="10" name="Curved Connector 9"/>
          <p:cNvCxnSpPr/>
          <p:nvPr/>
        </p:nvCxnSpPr>
        <p:spPr>
          <a:xfrm rot="5400000" flipH="1" flipV="1">
            <a:off x="6723104" y="4718575"/>
            <a:ext cx="2866113" cy="978742"/>
          </a:xfrm>
          <a:prstGeom prst="curvedConnector3">
            <a:avLst/>
          </a:prstGeom>
          <a:ln w="76200" cmpd="sng">
            <a:solidFill>
              <a:schemeClr val="accent4">
                <a:lumMod val="50000"/>
              </a:schemeClr>
            </a:solidFill>
          </a:ln>
        </p:spPr>
        <p:style>
          <a:lnRef idx="2">
            <a:schemeClr val="accent1"/>
          </a:lnRef>
          <a:fillRef idx="0">
            <a:schemeClr val="accent1"/>
          </a:fillRef>
          <a:effectRef idx="1">
            <a:schemeClr val="accent1"/>
          </a:effectRef>
          <a:fontRef idx="minor">
            <a:schemeClr val="tx1"/>
          </a:fontRef>
        </p:style>
      </p:cxnSp>
      <p:cxnSp>
        <p:nvCxnSpPr>
          <p:cNvPr id="13" name="Curved Connector 12"/>
          <p:cNvCxnSpPr/>
          <p:nvPr/>
        </p:nvCxnSpPr>
        <p:spPr>
          <a:xfrm rot="5400000" flipH="1" flipV="1">
            <a:off x="6772881" y="4733398"/>
            <a:ext cx="2871423" cy="920484"/>
          </a:xfrm>
          <a:prstGeom prst="curvedConnector3">
            <a:avLst/>
          </a:prstGeom>
          <a:ln w="76200" cmpd="sng">
            <a:solidFill>
              <a:schemeClr val="accent4">
                <a:lumMod val="50000"/>
              </a:schemeClr>
            </a:solidFill>
          </a:ln>
        </p:spPr>
        <p:style>
          <a:lnRef idx="2">
            <a:schemeClr val="accent1"/>
          </a:lnRef>
          <a:fillRef idx="0">
            <a:schemeClr val="accent1"/>
          </a:fillRef>
          <a:effectRef idx="1">
            <a:schemeClr val="accent1"/>
          </a:effectRef>
          <a:fontRef idx="minor">
            <a:schemeClr val="tx1"/>
          </a:fontRef>
        </p:style>
      </p:cxnSp>
      <p:cxnSp>
        <p:nvCxnSpPr>
          <p:cNvPr id="14" name="Curved Connector 13"/>
          <p:cNvCxnSpPr/>
          <p:nvPr/>
        </p:nvCxnSpPr>
        <p:spPr>
          <a:xfrm rot="5400000" flipH="1" flipV="1">
            <a:off x="6845434" y="4736990"/>
            <a:ext cx="2785505" cy="884599"/>
          </a:xfrm>
          <a:prstGeom prst="curvedConnector3">
            <a:avLst/>
          </a:prstGeom>
          <a:ln w="76200" cmpd="sng">
            <a:solidFill>
              <a:schemeClr val="accent4">
                <a:lumMod val="50000"/>
              </a:schemeClr>
            </a:solidFill>
          </a:ln>
        </p:spPr>
        <p:style>
          <a:lnRef idx="2">
            <a:schemeClr val="accent1"/>
          </a:lnRef>
          <a:fillRef idx="0">
            <a:schemeClr val="accent1"/>
          </a:fillRef>
          <a:effectRef idx="1">
            <a:schemeClr val="accent1"/>
          </a:effectRef>
          <a:fontRef idx="minor">
            <a:schemeClr val="tx1"/>
          </a:fontRef>
        </p:style>
      </p:cxnSp>
      <p:cxnSp>
        <p:nvCxnSpPr>
          <p:cNvPr id="20" name="Curved Connector 19"/>
          <p:cNvCxnSpPr/>
          <p:nvPr/>
        </p:nvCxnSpPr>
        <p:spPr>
          <a:xfrm rot="5400000" flipH="1" flipV="1">
            <a:off x="6886215" y="4707856"/>
            <a:ext cx="2808805" cy="989468"/>
          </a:xfrm>
          <a:prstGeom prst="curvedConnector3">
            <a:avLst/>
          </a:prstGeom>
          <a:ln w="76200" cmpd="sng">
            <a:solidFill>
              <a:schemeClr val="accent4">
                <a:lumMod val="50000"/>
              </a:schemeClr>
            </a:solidFill>
          </a:ln>
        </p:spPr>
        <p:style>
          <a:lnRef idx="2">
            <a:schemeClr val="accent1"/>
          </a:lnRef>
          <a:fillRef idx="0">
            <a:schemeClr val="accent1"/>
          </a:fillRef>
          <a:effectRef idx="1">
            <a:schemeClr val="accent1"/>
          </a:effectRef>
          <a:fontRef idx="minor">
            <a:schemeClr val="tx1"/>
          </a:fontRef>
        </p:style>
      </p:cxnSp>
      <p:cxnSp>
        <p:nvCxnSpPr>
          <p:cNvPr id="21" name="Curved Connector 20"/>
          <p:cNvCxnSpPr/>
          <p:nvPr/>
        </p:nvCxnSpPr>
        <p:spPr>
          <a:xfrm rot="5400000" flipH="1" flipV="1">
            <a:off x="6798828" y="4714619"/>
            <a:ext cx="2961203" cy="918624"/>
          </a:xfrm>
          <a:prstGeom prst="curvedConnector3">
            <a:avLst/>
          </a:prstGeom>
          <a:ln w="76200" cmpd="sng">
            <a:solidFill>
              <a:schemeClr val="accent4">
                <a:lumMod val="50000"/>
              </a:schemeClr>
            </a:solidFill>
          </a:ln>
        </p:spPr>
        <p:style>
          <a:lnRef idx="2">
            <a:schemeClr val="accent1"/>
          </a:lnRef>
          <a:fillRef idx="0">
            <a:schemeClr val="accent1"/>
          </a:fillRef>
          <a:effectRef idx="1">
            <a:schemeClr val="accent1"/>
          </a:effectRef>
          <a:fontRef idx="minor">
            <a:schemeClr val="tx1"/>
          </a:fontRef>
        </p:style>
      </p:cxnSp>
      <p:cxnSp>
        <p:nvCxnSpPr>
          <p:cNvPr id="22" name="Curved Connector 21"/>
          <p:cNvCxnSpPr/>
          <p:nvPr/>
        </p:nvCxnSpPr>
        <p:spPr>
          <a:xfrm rot="5400000" flipH="1" flipV="1">
            <a:off x="6932811" y="4791281"/>
            <a:ext cx="2775728" cy="929352"/>
          </a:xfrm>
          <a:prstGeom prst="curvedConnector3">
            <a:avLst/>
          </a:prstGeom>
          <a:ln w="76200" cmpd="sng">
            <a:solidFill>
              <a:schemeClr val="accent4">
                <a:lumMod val="50000"/>
              </a:schemeClr>
            </a:solidFill>
          </a:ln>
        </p:spPr>
        <p:style>
          <a:lnRef idx="2">
            <a:schemeClr val="accent1"/>
          </a:lnRef>
          <a:fillRef idx="0">
            <a:schemeClr val="accent1"/>
          </a:fillRef>
          <a:effectRef idx="1">
            <a:schemeClr val="accent1"/>
          </a:effectRef>
          <a:fontRef idx="minor">
            <a:schemeClr val="tx1"/>
          </a:fontRef>
        </p:style>
      </p:cxnSp>
      <p:cxnSp>
        <p:nvCxnSpPr>
          <p:cNvPr id="23" name="Curved Connector 22"/>
          <p:cNvCxnSpPr/>
          <p:nvPr/>
        </p:nvCxnSpPr>
        <p:spPr>
          <a:xfrm rot="5400000" flipH="1" flipV="1">
            <a:off x="6717275" y="4689447"/>
            <a:ext cx="2912722" cy="1013694"/>
          </a:xfrm>
          <a:prstGeom prst="curvedConnector3">
            <a:avLst/>
          </a:prstGeom>
          <a:ln w="76200" cmpd="sng">
            <a:solidFill>
              <a:schemeClr val="accent4">
                <a:lumMod val="50000"/>
              </a:schemeClr>
            </a:solidFill>
          </a:ln>
        </p:spPr>
        <p:style>
          <a:lnRef idx="2">
            <a:schemeClr val="accent1"/>
          </a:lnRef>
          <a:fillRef idx="0">
            <a:schemeClr val="accent1"/>
          </a:fillRef>
          <a:effectRef idx="1">
            <a:schemeClr val="accent1"/>
          </a:effectRef>
          <a:fontRef idx="minor">
            <a:schemeClr val="tx1"/>
          </a:fontRef>
        </p:style>
      </p:cxnSp>
      <p:sp>
        <p:nvSpPr>
          <p:cNvPr id="27" name="Snip Same Side Corner Rectangle 26"/>
          <p:cNvSpPr/>
          <p:nvPr/>
        </p:nvSpPr>
        <p:spPr>
          <a:xfrm>
            <a:off x="337898" y="1829187"/>
            <a:ext cx="1071953" cy="1048580"/>
          </a:xfrm>
          <a:prstGeom prst="snip2Same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5802525" y="1502963"/>
            <a:ext cx="3041082" cy="400110"/>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US" sz="2000" dirty="0" err="1" smtClean="0">
                <a:solidFill>
                  <a:srgbClr val="1F4E79"/>
                </a:solidFill>
              </a:rPr>
              <a:t>Strandsonens</a:t>
            </a:r>
            <a:r>
              <a:rPr lang="en-US" sz="2000" dirty="0" smtClean="0">
                <a:solidFill>
                  <a:srgbClr val="1F4E79"/>
                </a:solidFill>
              </a:rPr>
              <a:t> </a:t>
            </a:r>
            <a:r>
              <a:rPr lang="en-US" sz="2000" dirty="0" err="1" smtClean="0">
                <a:solidFill>
                  <a:srgbClr val="1F4E79"/>
                </a:solidFill>
              </a:rPr>
              <a:t>begynnelse</a:t>
            </a:r>
            <a:endParaRPr lang="en-US" sz="2000" dirty="0">
              <a:solidFill>
                <a:srgbClr val="1F4E79"/>
              </a:solidFill>
            </a:endParaRPr>
          </a:p>
        </p:txBody>
      </p:sp>
      <p:cxnSp>
        <p:nvCxnSpPr>
          <p:cNvPr id="42" name="Straight Arrow Connector 41"/>
          <p:cNvCxnSpPr/>
          <p:nvPr/>
        </p:nvCxnSpPr>
        <p:spPr>
          <a:xfrm flipH="1" flipV="1">
            <a:off x="8598921" y="4776862"/>
            <a:ext cx="2295377" cy="116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10999162" y="4567144"/>
            <a:ext cx="901547" cy="369332"/>
          </a:xfrm>
          <a:prstGeom prst="rect">
            <a:avLst/>
          </a:prstGeom>
          <a:noFill/>
        </p:spPr>
        <p:txBody>
          <a:bodyPr wrap="square" rtlCol="0">
            <a:spAutoFit/>
          </a:bodyPr>
          <a:lstStyle/>
          <a:p>
            <a:r>
              <a:rPr lang="en-US" dirty="0" smtClean="0"/>
              <a:t>STI</a:t>
            </a:r>
            <a:endParaRPr lang="en-US" dirty="0"/>
          </a:p>
        </p:txBody>
      </p:sp>
      <p:cxnSp>
        <p:nvCxnSpPr>
          <p:cNvPr id="54" name="Straight Arrow Connector 53"/>
          <p:cNvCxnSpPr/>
          <p:nvPr/>
        </p:nvCxnSpPr>
        <p:spPr>
          <a:xfrm>
            <a:off x="1549670" y="2411732"/>
            <a:ext cx="5651052" cy="1165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3483845" y="1759283"/>
            <a:ext cx="1316637" cy="369332"/>
          </a:xfrm>
          <a:prstGeom prst="rect">
            <a:avLst/>
          </a:prstGeom>
          <a:noFill/>
        </p:spPr>
        <p:txBody>
          <a:bodyPr wrap="square" rtlCol="0">
            <a:spAutoFit/>
          </a:bodyPr>
          <a:lstStyle/>
          <a:p>
            <a:r>
              <a:rPr lang="en-US" dirty="0" smtClean="0"/>
              <a:t>65 meter</a:t>
            </a:r>
            <a:endParaRPr lang="en-US" dirty="0"/>
          </a:p>
        </p:txBody>
      </p:sp>
      <p:grpSp>
        <p:nvGrpSpPr>
          <p:cNvPr id="91" name="Group 90"/>
          <p:cNvGrpSpPr/>
          <p:nvPr/>
        </p:nvGrpSpPr>
        <p:grpSpPr>
          <a:xfrm>
            <a:off x="3950511" y="2780608"/>
            <a:ext cx="3343096" cy="1560283"/>
            <a:chOff x="3962491" y="3379691"/>
            <a:chExt cx="3343096" cy="1560283"/>
          </a:xfrm>
        </p:grpSpPr>
        <p:sp>
          <p:nvSpPr>
            <p:cNvPr id="56" name="Snip Same Side Corner Rectangle 55"/>
            <p:cNvSpPr/>
            <p:nvPr/>
          </p:nvSpPr>
          <p:spPr>
            <a:xfrm>
              <a:off x="3962491" y="3379691"/>
              <a:ext cx="1071953" cy="1024342"/>
            </a:xfrm>
            <a:prstGeom prst="snip2Same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8" name="Straight Arrow Connector 57"/>
            <p:cNvCxnSpPr/>
            <p:nvPr/>
          </p:nvCxnSpPr>
          <p:spPr>
            <a:xfrm>
              <a:off x="5161683" y="4404033"/>
              <a:ext cx="2015736" cy="535941"/>
            </a:xfrm>
            <a:prstGeom prst="straightConnector1">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5558768" y="3834078"/>
              <a:ext cx="1316637" cy="369332"/>
            </a:xfrm>
            <a:prstGeom prst="rect">
              <a:avLst/>
            </a:prstGeom>
            <a:noFill/>
            <a:ln>
              <a:noFill/>
            </a:ln>
          </p:spPr>
          <p:txBody>
            <a:bodyPr wrap="square" rtlCol="0">
              <a:spAutoFit/>
            </a:bodyPr>
            <a:lstStyle/>
            <a:p>
              <a:r>
                <a:rPr lang="en-US" dirty="0" smtClean="0"/>
                <a:t>20 meter</a:t>
              </a:r>
              <a:endParaRPr lang="en-US" dirty="0"/>
            </a:p>
          </p:txBody>
        </p:sp>
        <p:cxnSp>
          <p:nvCxnSpPr>
            <p:cNvPr id="65" name="Straight Connector 64"/>
            <p:cNvCxnSpPr/>
            <p:nvPr/>
          </p:nvCxnSpPr>
          <p:spPr>
            <a:xfrm>
              <a:off x="5196638" y="4322477"/>
              <a:ext cx="2108949" cy="46603"/>
            </a:xfrm>
            <a:prstGeom prst="line">
              <a:avLst/>
            </a:prstGeom>
            <a:ln w="38100" cmpd="sng">
              <a:solidFill>
                <a:schemeClr val="accent1">
                  <a:lumMod val="75000"/>
                </a:schemeClr>
              </a:solidFill>
              <a:prstDash val="sysDash"/>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flipH="1">
              <a:off x="5150031" y="4358367"/>
              <a:ext cx="929" cy="569956"/>
            </a:xfrm>
            <a:prstGeom prst="line">
              <a:avLst/>
            </a:prstGeom>
            <a:ln w="38100" cmpd="sng">
              <a:solidFill>
                <a:schemeClr val="accent1">
                  <a:lumMod val="75000"/>
                </a:schemeClr>
              </a:solidFill>
              <a:prstDash val="sysDash"/>
            </a:ln>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5210147" y="4522418"/>
              <a:ext cx="1316637" cy="369332"/>
            </a:xfrm>
            <a:prstGeom prst="rect">
              <a:avLst/>
            </a:prstGeom>
            <a:noFill/>
            <a:ln>
              <a:solidFill>
                <a:srgbClr val="FFFFFF"/>
              </a:solidFill>
            </a:ln>
          </p:spPr>
          <p:txBody>
            <a:bodyPr wrap="square" rtlCol="0">
              <a:spAutoFit/>
            </a:bodyPr>
            <a:lstStyle/>
            <a:p>
              <a:r>
                <a:rPr lang="en-US" dirty="0"/>
                <a:t>4</a:t>
              </a:r>
              <a:r>
                <a:rPr lang="en-US" dirty="0" smtClean="0"/>
                <a:t> m</a:t>
              </a:r>
              <a:endParaRPr lang="en-US" dirty="0"/>
            </a:p>
          </p:txBody>
        </p:sp>
      </p:grpSp>
      <p:cxnSp>
        <p:nvCxnSpPr>
          <p:cNvPr id="78" name="Straight Arrow Connector 77"/>
          <p:cNvCxnSpPr/>
          <p:nvPr/>
        </p:nvCxnSpPr>
        <p:spPr>
          <a:xfrm>
            <a:off x="6164514" y="5624142"/>
            <a:ext cx="1006508" cy="536880"/>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361201" y="2190367"/>
            <a:ext cx="1060301" cy="369332"/>
          </a:xfrm>
          <a:prstGeom prst="rect">
            <a:avLst/>
          </a:prstGeom>
          <a:noFill/>
        </p:spPr>
        <p:txBody>
          <a:bodyPr wrap="square" rtlCol="0">
            <a:spAutoFit/>
          </a:bodyPr>
          <a:lstStyle/>
          <a:p>
            <a:pPr algn="ctr"/>
            <a:r>
              <a:rPr lang="nb-NO" b="1" dirty="0" err="1"/>
              <a:t>Furumoa</a:t>
            </a:r>
            <a:endParaRPr lang="en-US" dirty="0"/>
          </a:p>
        </p:txBody>
      </p:sp>
      <p:sp>
        <p:nvSpPr>
          <p:cNvPr id="88" name="TextBox 87"/>
          <p:cNvSpPr txBox="1"/>
          <p:nvPr/>
        </p:nvSpPr>
        <p:spPr>
          <a:xfrm>
            <a:off x="3973215" y="3739933"/>
            <a:ext cx="1060300" cy="369332"/>
          </a:xfrm>
          <a:prstGeom prst="rect">
            <a:avLst/>
          </a:prstGeom>
          <a:noFill/>
        </p:spPr>
        <p:txBody>
          <a:bodyPr wrap="square" rtlCol="0">
            <a:spAutoFit/>
          </a:bodyPr>
          <a:lstStyle/>
          <a:p>
            <a:pPr algn="ctr"/>
            <a:r>
              <a:rPr lang="nb-NO" b="1" dirty="0"/>
              <a:t>Hvaler</a:t>
            </a:r>
            <a:endParaRPr lang="en-US" dirty="0"/>
          </a:p>
        </p:txBody>
      </p:sp>
      <p:grpSp>
        <p:nvGrpSpPr>
          <p:cNvPr id="92" name="Group 91"/>
          <p:cNvGrpSpPr/>
          <p:nvPr/>
        </p:nvGrpSpPr>
        <p:grpSpPr>
          <a:xfrm>
            <a:off x="4928780" y="4530837"/>
            <a:ext cx="2318680" cy="1663516"/>
            <a:chOff x="5348109" y="5070012"/>
            <a:chExt cx="2318680" cy="1663516"/>
          </a:xfrm>
        </p:grpSpPr>
        <p:sp>
          <p:nvSpPr>
            <p:cNvPr id="57" name="Snip Same Side Corner Rectangle 56"/>
            <p:cNvSpPr/>
            <p:nvPr/>
          </p:nvSpPr>
          <p:spPr>
            <a:xfrm>
              <a:off x="5396570" y="5070012"/>
              <a:ext cx="1071953" cy="1058352"/>
            </a:xfrm>
            <a:prstGeom prst="snip2SameRect">
              <a:avLst/>
            </a:prstGeom>
            <a:solidFill>
              <a:schemeClr val="accent6">
                <a:lumMod val="40000"/>
                <a:lumOff val="6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TextBox 78"/>
            <p:cNvSpPr txBox="1"/>
            <p:nvPr/>
          </p:nvSpPr>
          <p:spPr>
            <a:xfrm>
              <a:off x="6426580" y="5617602"/>
              <a:ext cx="1031392" cy="369332"/>
            </a:xfrm>
            <a:prstGeom prst="rect">
              <a:avLst/>
            </a:prstGeom>
            <a:noFill/>
          </p:spPr>
          <p:txBody>
            <a:bodyPr wrap="square" rtlCol="0">
              <a:spAutoFit/>
            </a:bodyPr>
            <a:lstStyle/>
            <a:p>
              <a:r>
                <a:rPr lang="en-US" dirty="0"/>
                <a:t> </a:t>
              </a:r>
              <a:r>
                <a:rPr lang="en-US" dirty="0" smtClean="0"/>
                <a:t>5,5  m</a:t>
              </a:r>
              <a:endParaRPr lang="en-US" dirty="0"/>
            </a:p>
          </p:txBody>
        </p:sp>
        <p:cxnSp>
          <p:nvCxnSpPr>
            <p:cNvPr id="80" name="Straight Connector 79"/>
            <p:cNvCxnSpPr/>
            <p:nvPr/>
          </p:nvCxnSpPr>
          <p:spPr>
            <a:xfrm>
              <a:off x="6583185" y="6105062"/>
              <a:ext cx="1083604" cy="24240"/>
            </a:xfrm>
            <a:prstGeom prst="line">
              <a:avLst/>
            </a:prstGeom>
            <a:ln w="38100" cmpd="sng">
              <a:solidFill>
                <a:srgbClr val="008000"/>
              </a:solidFill>
              <a:prstDash val="sysDash"/>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flipH="1">
              <a:off x="6537507" y="6118589"/>
              <a:ext cx="728" cy="569956"/>
            </a:xfrm>
            <a:prstGeom prst="line">
              <a:avLst/>
            </a:prstGeom>
            <a:ln w="38100" cmpd="sng">
              <a:solidFill>
                <a:srgbClr val="008000"/>
              </a:solidFill>
              <a:prstDash val="sysDash"/>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6514688" y="6364196"/>
              <a:ext cx="1031392" cy="369332"/>
            </a:xfrm>
            <a:prstGeom prst="rect">
              <a:avLst/>
            </a:prstGeom>
            <a:noFill/>
            <a:ln>
              <a:noFill/>
            </a:ln>
          </p:spPr>
          <p:txBody>
            <a:bodyPr wrap="square" rtlCol="0">
              <a:spAutoFit/>
            </a:bodyPr>
            <a:lstStyle/>
            <a:p>
              <a:r>
                <a:rPr lang="en-US" dirty="0"/>
                <a:t>4</a:t>
              </a:r>
              <a:r>
                <a:rPr lang="en-US" dirty="0" smtClean="0"/>
                <a:t> m</a:t>
              </a:r>
              <a:endParaRPr lang="en-US" dirty="0"/>
            </a:p>
          </p:txBody>
        </p:sp>
        <p:sp>
          <p:nvSpPr>
            <p:cNvPr id="89" name="TextBox 88"/>
            <p:cNvSpPr txBox="1"/>
            <p:nvPr/>
          </p:nvSpPr>
          <p:spPr>
            <a:xfrm>
              <a:off x="5348109" y="5499216"/>
              <a:ext cx="1188470" cy="369332"/>
            </a:xfrm>
            <a:prstGeom prst="rect">
              <a:avLst/>
            </a:prstGeom>
            <a:noFill/>
          </p:spPr>
          <p:txBody>
            <a:bodyPr wrap="square" rtlCol="0">
              <a:spAutoFit/>
            </a:bodyPr>
            <a:lstStyle/>
            <a:p>
              <a:r>
                <a:rPr lang="nb-NO" b="1" dirty="0"/>
                <a:t>Nesodden</a:t>
              </a:r>
              <a:endParaRPr lang="en-US" dirty="0"/>
            </a:p>
          </p:txBody>
        </p:sp>
      </p:grpSp>
      <p:sp>
        <p:nvSpPr>
          <p:cNvPr id="90" name="Oval 89"/>
          <p:cNvSpPr/>
          <p:nvPr/>
        </p:nvSpPr>
        <p:spPr>
          <a:xfrm>
            <a:off x="-274505" y="4013525"/>
            <a:ext cx="4587606" cy="3762569"/>
          </a:xfrm>
          <a:prstGeom prst="ellipse">
            <a:avLst/>
          </a:prstGeom>
          <a:noFill/>
          <a:ln w="57150" cmpd="sng">
            <a:solidFill>
              <a:srgbClr val="767171"/>
            </a:solid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Snip Same Side Corner Rectangle 94"/>
          <p:cNvSpPr/>
          <p:nvPr/>
        </p:nvSpPr>
        <p:spPr>
          <a:xfrm>
            <a:off x="490298" y="5180689"/>
            <a:ext cx="1071953" cy="1048580"/>
          </a:xfrm>
          <a:prstGeom prst="snip2SameRect">
            <a:avLst/>
          </a:prstGeom>
          <a:solidFill>
            <a:srgbClr val="FFD966"/>
          </a:solidFill>
          <a:ln>
            <a:solidFill>
              <a:srgbClr val="FFD9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Snip Same Side Corner Rectangle 95"/>
          <p:cNvSpPr/>
          <p:nvPr/>
        </p:nvSpPr>
        <p:spPr>
          <a:xfrm>
            <a:off x="2407232" y="5215311"/>
            <a:ext cx="1071953" cy="1048580"/>
          </a:xfrm>
          <a:prstGeom prst="snip2SameRect">
            <a:avLst/>
          </a:prstGeom>
          <a:solidFill>
            <a:schemeClr val="accent4">
              <a:lumMod val="60000"/>
              <a:lumOff val="40000"/>
            </a:schemeClr>
          </a:solidFill>
          <a:ln>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7" name="Curved Connector 96"/>
          <p:cNvCxnSpPr/>
          <p:nvPr/>
        </p:nvCxnSpPr>
        <p:spPr>
          <a:xfrm rot="5400000" flipH="1" flipV="1">
            <a:off x="759328" y="5005460"/>
            <a:ext cx="2775728" cy="929352"/>
          </a:xfrm>
          <a:prstGeom prst="curvedConnector3">
            <a:avLst/>
          </a:prstGeom>
          <a:ln w="76200" cmpd="sng">
            <a:solidFill>
              <a:schemeClr val="accent4">
                <a:lumMod val="50000"/>
              </a:schemeClr>
            </a:solidFill>
          </a:ln>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978739" y="4567145"/>
            <a:ext cx="1596277" cy="369332"/>
          </a:xfrm>
          <a:prstGeom prst="rect">
            <a:avLst/>
          </a:prstGeom>
          <a:noFill/>
        </p:spPr>
        <p:txBody>
          <a:bodyPr wrap="square" rtlCol="0">
            <a:spAutoFit/>
          </a:bodyPr>
          <a:lstStyle/>
          <a:p>
            <a:r>
              <a:rPr lang="nb-NO" b="1" dirty="0" err="1"/>
              <a:t>Kongsbakke</a:t>
            </a:r>
            <a:endParaRPr lang="en-US" dirty="0"/>
          </a:p>
        </p:txBody>
      </p:sp>
      <p:sp>
        <p:nvSpPr>
          <p:cNvPr id="101" name="Equal 100"/>
          <p:cNvSpPr/>
          <p:nvPr/>
        </p:nvSpPr>
        <p:spPr>
          <a:xfrm>
            <a:off x="1363243" y="6303127"/>
            <a:ext cx="722403" cy="554873"/>
          </a:xfrm>
          <a:prstGeom prst="mathEqual">
            <a:avLst/>
          </a:prstGeom>
          <a:solidFill>
            <a:srgbClr val="BFBFBF"/>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4" name="Oval 103"/>
          <p:cNvSpPr/>
          <p:nvPr/>
        </p:nvSpPr>
        <p:spPr>
          <a:xfrm>
            <a:off x="1304986" y="5207943"/>
            <a:ext cx="1130211" cy="1001976"/>
          </a:xfrm>
          <a:prstGeom prst="ellipse">
            <a:avLst/>
          </a:prstGeom>
          <a:solidFill>
            <a:schemeClr val="accent2">
              <a:lumMod val="20000"/>
              <a:lumOff val="80000"/>
            </a:schemeClr>
          </a:solid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0" name="Group 109"/>
          <p:cNvGrpSpPr/>
          <p:nvPr/>
        </p:nvGrpSpPr>
        <p:grpSpPr>
          <a:xfrm>
            <a:off x="8122131" y="3717569"/>
            <a:ext cx="1164238" cy="1001976"/>
            <a:chOff x="8122131" y="3717569"/>
            <a:chExt cx="1164238" cy="1001976"/>
          </a:xfrm>
        </p:grpSpPr>
        <p:sp>
          <p:nvSpPr>
            <p:cNvPr id="108" name="Oval 107"/>
            <p:cNvSpPr/>
            <p:nvPr/>
          </p:nvSpPr>
          <p:spPr>
            <a:xfrm>
              <a:off x="8122131" y="3717569"/>
              <a:ext cx="1130211" cy="1001976"/>
            </a:xfrm>
            <a:prstGeom prst="ellipse">
              <a:avLst/>
            </a:prstGeom>
            <a:solidFill>
              <a:schemeClr val="accent2">
                <a:lumMod val="60000"/>
                <a:lumOff val="40000"/>
              </a:schemeClr>
            </a:solid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TextBox 108"/>
            <p:cNvSpPr txBox="1"/>
            <p:nvPr/>
          </p:nvSpPr>
          <p:spPr>
            <a:xfrm>
              <a:off x="8133781" y="3810776"/>
              <a:ext cx="1152588" cy="646331"/>
            </a:xfrm>
            <a:prstGeom prst="rect">
              <a:avLst/>
            </a:prstGeom>
            <a:noFill/>
            <a:ln>
              <a:noFill/>
            </a:ln>
          </p:spPr>
          <p:txBody>
            <a:bodyPr wrap="square" rtlCol="0">
              <a:spAutoFit/>
            </a:bodyPr>
            <a:lstStyle/>
            <a:p>
              <a:pPr algn="ctr"/>
              <a:r>
                <a:rPr lang="en-US" b="1" dirty="0" err="1" smtClean="0">
                  <a:solidFill>
                    <a:schemeClr val="bg1"/>
                  </a:solidFill>
                </a:rPr>
                <a:t>Ikke</a:t>
              </a:r>
              <a:r>
                <a:rPr lang="en-US" b="1" dirty="0" smtClean="0">
                  <a:solidFill>
                    <a:schemeClr val="bg1"/>
                  </a:solidFill>
                </a:rPr>
                <a:t> ‘</a:t>
              </a:r>
              <a:r>
                <a:rPr lang="en-US" b="1" dirty="0" err="1" smtClean="0">
                  <a:solidFill>
                    <a:schemeClr val="bg1"/>
                  </a:solidFill>
                </a:rPr>
                <a:t>Innmark</a:t>
              </a:r>
              <a:r>
                <a:rPr lang="en-US" b="1" dirty="0" smtClean="0">
                  <a:solidFill>
                    <a:srgbClr val="FFFFFF"/>
                  </a:solidFill>
                </a:rPr>
                <a:t>’</a:t>
              </a:r>
              <a:endParaRPr lang="en-US" b="1" dirty="0">
                <a:solidFill>
                  <a:srgbClr val="FFFFFF"/>
                </a:solidFill>
              </a:endParaRPr>
            </a:p>
          </p:txBody>
        </p:sp>
      </p:grpSp>
      <p:sp>
        <p:nvSpPr>
          <p:cNvPr id="111" name="TextBox 110"/>
          <p:cNvSpPr txBox="1"/>
          <p:nvPr/>
        </p:nvSpPr>
        <p:spPr>
          <a:xfrm>
            <a:off x="1304985" y="5534169"/>
            <a:ext cx="1083603" cy="369332"/>
          </a:xfrm>
          <a:prstGeom prst="rect">
            <a:avLst/>
          </a:prstGeom>
          <a:noFill/>
          <a:ln>
            <a:noFill/>
          </a:ln>
        </p:spPr>
        <p:txBody>
          <a:bodyPr wrap="square" rtlCol="0">
            <a:spAutoFit/>
          </a:bodyPr>
          <a:lstStyle/>
          <a:p>
            <a:pPr algn="ctr"/>
            <a:r>
              <a:rPr lang="en-US" dirty="0" err="1" smtClean="0"/>
              <a:t>Innmark</a:t>
            </a:r>
            <a:endParaRPr lang="en-US" dirty="0"/>
          </a:p>
        </p:txBody>
      </p:sp>
    </p:spTree>
    <p:extLst>
      <p:ext uri="{BB962C8B-B14F-4D97-AF65-F5344CB8AC3E}">
        <p14:creationId xmlns:p14="http://schemas.microsoft.com/office/powerpoint/2010/main" val="173661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p:tgtEl>
                                          <p:spTgt spid="27"/>
                                        </p:tgtEl>
                                        <p:attrNameLst>
                                          <p:attrName>ppt_y</p:attrName>
                                        </p:attrNameLst>
                                      </p:cBhvr>
                                      <p:tavLst>
                                        <p:tav tm="0">
                                          <p:val>
                                            <p:strVal val="#ppt_y+#ppt_h*1.125000"/>
                                          </p:val>
                                        </p:tav>
                                        <p:tav tm="100000">
                                          <p:val>
                                            <p:strVal val="#ppt_y"/>
                                          </p:val>
                                        </p:tav>
                                      </p:tavLst>
                                    </p:anim>
                                    <p:animEffect transition="in" filter="wipe(up)">
                                      <p:cBhvr>
                                        <p:cTn id="8" dur="500"/>
                                        <p:tgtEl>
                                          <p:spTgt spid="27"/>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87"/>
                                        </p:tgtEl>
                                        <p:attrNameLst>
                                          <p:attrName>style.visibility</p:attrName>
                                        </p:attrNameLst>
                                      </p:cBhvr>
                                      <p:to>
                                        <p:strVal val="visible"/>
                                      </p:to>
                                    </p:set>
                                    <p:anim calcmode="lin" valueType="num">
                                      <p:cBhvr additive="base">
                                        <p:cTn id="11" dur="500"/>
                                        <p:tgtEl>
                                          <p:spTgt spid="87"/>
                                        </p:tgtEl>
                                        <p:attrNameLst>
                                          <p:attrName>ppt_y</p:attrName>
                                        </p:attrNameLst>
                                      </p:cBhvr>
                                      <p:tavLst>
                                        <p:tav tm="0">
                                          <p:val>
                                            <p:strVal val="#ppt_y+#ppt_h*1.125000"/>
                                          </p:val>
                                        </p:tav>
                                        <p:tav tm="100000">
                                          <p:val>
                                            <p:strVal val="#ppt_y"/>
                                          </p:val>
                                        </p:tav>
                                      </p:tavLst>
                                    </p:anim>
                                    <p:animEffect transition="in" filter="wipe(up)">
                                      <p:cBhvr>
                                        <p:cTn id="12" dur="500"/>
                                        <p:tgtEl>
                                          <p:spTgt spid="87"/>
                                        </p:tgtEl>
                                      </p:cBhvr>
                                    </p:animEffect>
                                  </p:childTnLst>
                                </p:cTn>
                              </p:par>
                              <p:par>
                                <p:cTn id="13" presetID="12" presetClass="entr" presetSubtype="4" fill="hold" nodeType="withEffect">
                                  <p:stCondLst>
                                    <p:cond delay="0"/>
                                  </p:stCondLst>
                                  <p:childTnLst>
                                    <p:set>
                                      <p:cBhvr>
                                        <p:cTn id="14" dur="1" fill="hold">
                                          <p:stCondLst>
                                            <p:cond delay="0"/>
                                          </p:stCondLst>
                                        </p:cTn>
                                        <p:tgtEl>
                                          <p:spTgt spid="54"/>
                                        </p:tgtEl>
                                        <p:attrNameLst>
                                          <p:attrName>style.visibility</p:attrName>
                                        </p:attrNameLst>
                                      </p:cBhvr>
                                      <p:to>
                                        <p:strVal val="visible"/>
                                      </p:to>
                                    </p:set>
                                    <p:anim calcmode="lin" valueType="num">
                                      <p:cBhvr additive="base">
                                        <p:cTn id="15" dur="500"/>
                                        <p:tgtEl>
                                          <p:spTgt spid="54"/>
                                        </p:tgtEl>
                                        <p:attrNameLst>
                                          <p:attrName>ppt_y</p:attrName>
                                        </p:attrNameLst>
                                      </p:cBhvr>
                                      <p:tavLst>
                                        <p:tav tm="0">
                                          <p:val>
                                            <p:strVal val="#ppt_y+#ppt_h*1.125000"/>
                                          </p:val>
                                        </p:tav>
                                        <p:tav tm="100000">
                                          <p:val>
                                            <p:strVal val="#ppt_y"/>
                                          </p:val>
                                        </p:tav>
                                      </p:tavLst>
                                    </p:anim>
                                    <p:animEffect transition="in" filter="wipe(up)">
                                      <p:cBhvr>
                                        <p:cTn id="16" dur="500"/>
                                        <p:tgtEl>
                                          <p:spTgt spid="54"/>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500"/>
                                        <p:tgtEl>
                                          <p:spTgt spid="55"/>
                                        </p:tgtEl>
                                        <p:attrNameLst>
                                          <p:attrName>ppt_y</p:attrName>
                                        </p:attrNameLst>
                                      </p:cBhvr>
                                      <p:tavLst>
                                        <p:tav tm="0">
                                          <p:val>
                                            <p:strVal val="#ppt_y+#ppt_h*1.125000"/>
                                          </p:val>
                                        </p:tav>
                                        <p:tav tm="100000">
                                          <p:val>
                                            <p:strVal val="#ppt_y"/>
                                          </p:val>
                                        </p:tav>
                                      </p:tavLst>
                                    </p:anim>
                                    <p:animEffect transition="in" filter="wipe(up)">
                                      <p:cBhvr>
                                        <p:cTn id="20" dur="500"/>
                                        <p:tgtEl>
                                          <p:spTgt spid="5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91"/>
                                        </p:tgtEl>
                                        <p:attrNameLst>
                                          <p:attrName>style.visibility</p:attrName>
                                        </p:attrNameLst>
                                      </p:cBhvr>
                                      <p:to>
                                        <p:strVal val="visible"/>
                                      </p:to>
                                    </p:set>
                                    <p:anim calcmode="lin" valueType="num">
                                      <p:cBhvr additive="base">
                                        <p:cTn id="25" dur="500"/>
                                        <p:tgtEl>
                                          <p:spTgt spid="91"/>
                                        </p:tgtEl>
                                        <p:attrNameLst>
                                          <p:attrName>ppt_y</p:attrName>
                                        </p:attrNameLst>
                                      </p:cBhvr>
                                      <p:tavLst>
                                        <p:tav tm="0">
                                          <p:val>
                                            <p:strVal val="#ppt_y+#ppt_h*1.125000"/>
                                          </p:val>
                                        </p:tav>
                                        <p:tav tm="100000">
                                          <p:val>
                                            <p:strVal val="#ppt_y"/>
                                          </p:val>
                                        </p:tav>
                                      </p:tavLst>
                                    </p:anim>
                                    <p:animEffect transition="in" filter="wipe(up)">
                                      <p:cBhvr>
                                        <p:cTn id="26" dur="500"/>
                                        <p:tgtEl>
                                          <p:spTgt spid="91"/>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88"/>
                                        </p:tgtEl>
                                        <p:attrNameLst>
                                          <p:attrName>style.visibility</p:attrName>
                                        </p:attrNameLst>
                                      </p:cBhvr>
                                      <p:to>
                                        <p:strVal val="visible"/>
                                      </p:to>
                                    </p:set>
                                    <p:anim calcmode="lin" valueType="num">
                                      <p:cBhvr additive="base">
                                        <p:cTn id="29" dur="500"/>
                                        <p:tgtEl>
                                          <p:spTgt spid="88"/>
                                        </p:tgtEl>
                                        <p:attrNameLst>
                                          <p:attrName>ppt_y</p:attrName>
                                        </p:attrNameLst>
                                      </p:cBhvr>
                                      <p:tavLst>
                                        <p:tav tm="0">
                                          <p:val>
                                            <p:strVal val="#ppt_y+#ppt_h*1.125000"/>
                                          </p:val>
                                        </p:tav>
                                        <p:tav tm="100000">
                                          <p:val>
                                            <p:strVal val="#ppt_y"/>
                                          </p:val>
                                        </p:tav>
                                      </p:tavLst>
                                    </p:anim>
                                    <p:animEffect transition="in" filter="wipe(up)">
                                      <p:cBhvr>
                                        <p:cTn id="30" dur="500"/>
                                        <p:tgtEl>
                                          <p:spTgt spid="88"/>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92"/>
                                        </p:tgtEl>
                                        <p:attrNameLst>
                                          <p:attrName>style.visibility</p:attrName>
                                        </p:attrNameLst>
                                      </p:cBhvr>
                                      <p:to>
                                        <p:strVal val="visible"/>
                                      </p:to>
                                    </p:set>
                                    <p:anim calcmode="lin" valueType="num">
                                      <p:cBhvr additive="base">
                                        <p:cTn id="35" dur="500"/>
                                        <p:tgtEl>
                                          <p:spTgt spid="92"/>
                                        </p:tgtEl>
                                        <p:attrNameLst>
                                          <p:attrName>ppt_y</p:attrName>
                                        </p:attrNameLst>
                                      </p:cBhvr>
                                      <p:tavLst>
                                        <p:tav tm="0">
                                          <p:val>
                                            <p:strVal val="#ppt_y+#ppt_h*1.125000"/>
                                          </p:val>
                                        </p:tav>
                                        <p:tav tm="100000">
                                          <p:val>
                                            <p:strVal val="#ppt_y"/>
                                          </p:val>
                                        </p:tav>
                                      </p:tavLst>
                                    </p:anim>
                                    <p:animEffect transition="in" filter="wipe(up)">
                                      <p:cBhvr>
                                        <p:cTn id="36" dur="500"/>
                                        <p:tgtEl>
                                          <p:spTgt spid="92"/>
                                        </p:tgtEl>
                                      </p:cBhvr>
                                    </p:animEffect>
                                  </p:childTnLst>
                                </p:cTn>
                              </p:par>
                              <p:par>
                                <p:cTn id="37" presetID="12" presetClass="entr" presetSubtype="4" fill="hold" nodeType="withEffect">
                                  <p:stCondLst>
                                    <p:cond delay="0"/>
                                  </p:stCondLst>
                                  <p:childTnLst>
                                    <p:set>
                                      <p:cBhvr>
                                        <p:cTn id="38" dur="1" fill="hold">
                                          <p:stCondLst>
                                            <p:cond delay="0"/>
                                          </p:stCondLst>
                                        </p:cTn>
                                        <p:tgtEl>
                                          <p:spTgt spid="78"/>
                                        </p:tgtEl>
                                        <p:attrNameLst>
                                          <p:attrName>style.visibility</p:attrName>
                                        </p:attrNameLst>
                                      </p:cBhvr>
                                      <p:to>
                                        <p:strVal val="visible"/>
                                      </p:to>
                                    </p:set>
                                    <p:anim calcmode="lin" valueType="num">
                                      <p:cBhvr additive="base">
                                        <p:cTn id="39" dur="500"/>
                                        <p:tgtEl>
                                          <p:spTgt spid="78"/>
                                        </p:tgtEl>
                                        <p:attrNameLst>
                                          <p:attrName>ppt_y</p:attrName>
                                        </p:attrNameLst>
                                      </p:cBhvr>
                                      <p:tavLst>
                                        <p:tav tm="0">
                                          <p:val>
                                            <p:strVal val="#ppt_y+#ppt_h*1.125000"/>
                                          </p:val>
                                        </p:tav>
                                        <p:tav tm="100000">
                                          <p:val>
                                            <p:strVal val="#ppt_y"/>
                                          </p:val>
                                        </p:tav>
                                      </p:tavLst>
                                    </p:anim>
                                    <p:animEffect transition="in" filter="wipe(up)">
                                      <p:cBhvr>
                                        <p:cTn id="40" dur="500"/>
                                        <p:tgtEl>
                                          <p:spTgt spid="78"/>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nodeType="clickEffect">
                                  <p:stCondLst>
                                    <p:cond delay="0"/>
                                  </p:stCondLst>
                                  <p:childTnLst>
                                    <p:set>
                                      <p:cBhvr>
                                        <p:cTn id="44" dur="1" fill="hold">
                                          <p:stCondLst>
                                            <p:cond delay="0"/>
                                          </p:stCondLst>
                                        </p:cTn>
                                        <p:tgtEl>
                                          <p:spTgt spid="110"/>
                                        </p:tgtEl>
                                        <p:attrNameLst>
                                          <p:attrName>style.visibility</p:attrName>
                                        </p:attrNameLst>
                                      </p:cBhvr>
                                      <p:to>
                                        <p:strVal val="visible"/>
                                      </p:to>
                                    </p:set>
                                    <p:anim calcmode="lin" valueType="num">
                                      <p:cBhvr additive="base">
                                        <p:cTn id="45" dur="500"/>
                                        <p:tgtEl>
                                          <p:spTgt spid="110"/>
                                        </p:tgtEl>
                                        <p:attrNameLst>
                                          <p:attrName>ppt_y</p:attrName>
                                        </p:attrNameLst>
                                      </p:cBhvr>
                                      <p:tavLst>
                                        <p:tav tm="0">
                                          <p:val>
                                            <p:strVal val="#ppt_y+#ppt_h*1.125000"/>
                                          </p:val>
                                        </p:tav>
                                        <p:tav tm="100000">
                                          <p:val>
                                            <p:strVal val="#ppt_y"/>
                                          </p:val>
                                        </p:tav>
                                      </p:tavLst>
                                    </p:anim>
                                    <p:animEffect transition="in" filter="wipe(up)">
                                      <p:cBhvr>
                                        <p:cTn id="46" dur="500"/>
                                        <p:tgtEl>
                                          <p:spTgt spid="110"/>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98"/>
                                        </p:tgtEl>
                                        <p:attrNameLst>
                                          <p:attrName>style.visibility</p:attrName>
                                        </p:attrNameLst>
                                      </p:cBhvr>
                                      <p:to>
                                        <p:strVal val="visible"/>
                                      </p:to>
                                    </p:set>
                                    <p:anim calcmode="lin" valueType="num">
                                      <p:cBhvr additive="base">
                                        <p:cTn id="51" dur="500"/>
                                        <p:tgtEl>
                                          <p:spTgt spid="98"/>
                                        </p:tgtEl>
                                        <p:attrNameLst>
                                          <p:attrName>ppt_y</p:attrName>
                                        </p:attrNameLst>
                                      </p:cBhvr>
                                      <p:tavLst>
                                        <p:tav tm="0">
                                          <p:val>
                                            <p:strVal val="#ppt_y+#ppt_h*1.125000"/>
                                          </p:val>
                                        </p:tav>
                                        <p:tav tm="100000">
                                          <p:val>
                                            <p:strVal val="#ppt_y"/>
                                          </p:val>
                                        </p:tav>
                                      </p:tavLst>
                                    </p:anim>
                                    <p:animEffect transition="in" filter="wipe(up)">
                                      <p:cBhvr>
                                        <p:cTn id="52" dur="500"/>
                                        <p:tgtEl>
                                          <p:spTgt spid="98"/>
                                        </p:tgtEl>
                                      </p:cBhvr>
                                    </p:animEffect>
                                  </p:childTnLst>
                                </p:cTn>
                              </p:par>
                              <p:par>
                                <p:cTn id="53" presetID="12" presetClass="entr" presetSubtype="4" fill="hold" grpId="0" nodeType="withEffect">
                                  <p:stCondLst>
                                    <p:cond delay="0"/>
                                  </p:stCondLst>
                                  <p:childTnLst>
                                    <p:set>
                                      <p:cBhvr>
                                        <p:cTn id="54" dur="1" fill="hold">
                                          <p:stCondLst>
                                            <p:cond delay="0"/>
                                          </p:stCondLst>
                                        </p:cTn>
                                        <p:tgtEl>
                                          <p:spTgt spid="95"/>
                                        </p:tgtEl>
                                        <p:attrNameLst>
                                          <p:attrName>style.visibility</p:attrName>
                                        </p:attrNameLst>
                                      </p:cBhvr>
                                      <p:to>
                                        <p:strVal val="visible"/>
                                      </p:to>
                                    </p:set>
                                    <p:anim calcmode="lin" valueType="num">
                                      <p:cBhvr additive="base">
                                        <p:cTn id="55" dur="500"/>
                                        <p:tgtEl>
                                          <p:spTgt spid="95"/>
                                        </p:tgtEl>
                                        <p:attrNameLst>
                                          <p:attrName>ppt_y</p:attrName>
                                        </p:attrNameLst>
                                      </p:cBhvr>
                                      <p:tavLst>
                                        <p:tav tm="0">
                                          <p:val>
                                            <p:strVal val="#ppt_y+#ppt_h*1.125000"/>
                                          </p:val>
                                        </p:tav>
                                        <p:tav tm="100000">
                                          <p:val>
                                            <p:strVal val="#ppt_y"/>
                                          </p:val>
                                        </p:tav>
                                      </p:tavLst>
                                    </p:anim>
                                    <p:animEffect transition="in" filter="wipe(up)">
                                      <p:cBhvr>
                                        <p:cTn id="56" dur="500"/>
                                        <p:tgtEl>
                                          <p:spTgt spid="95"/>
                                        </p:tgtEl>
                                      </p:cBhvr>
                                    </p:animEffect>
                                  </p:childTnLst>
                                </p:cTn>
                              </p:par>
                              <p:par>
                                <p:cTn id="57" presetID="12" presetClass="entr" presetSubtype="4" fill="hold" grpId="0" nodeType="withEffect">
                                  <p:stCondLst>
                                    <p:cond delay="0"/>
                                  </p:stCondLst>
                                  <p:childTnLst>
                                    <p:set>
                                      <p:cBhvr>
                                        <p:cTn id="58" dur="1" fill="hold">
                                          <p:stCondLst>
                                            <p:cond delay="0"/>
                                          </p:stCondLst>
                                        </p:cTn>
                                        <p:tgtEl>
                                          <p:spTgt spid="96"/>
                                        </p:tgtEl>
                                        <p:attrNameLst>
                                          <p:attrName>style.visibility</p:attrName>
                                        </p:attrNameLst>
                                      </p:cBhvr>
                                      <p:to>
                                        <p:strVal val="visible"/>
                                      </p:to>
                                    </p:set>
                                    <p:anim calcmode="lin" valueType="num">
                                      <p:cBhvr additive="base">
                                        <p:cTn id="59" dur="500"/>
                                        <p:tgtEl>
                                          <p:spTgt spid="96"/>
                                        </p:tgtEl>
                                        <p:attrNameLst>
                                          <p:attrName>ppt_y</p:attrName>
                                        </p:attrNameLst>
                                      </p:cBhvr>
                                      <p:tavLst>
                                        <p:tav tm="0">
                                          <p:val>
                                            <p:strVal val="#ppt_y+#ppt_h*1.125000"/>
                                          </p:val>
                                        </p:tav>
                                        <p:tav tm="100000">
                                          <p:val>
                                            <p:strVal val="#ppt_y"/>
                                          </p:val>
                                        </p:tav>
                                      </p:tavLst>
                                    </p:anim>
                                    <p:animEffect transition="in" filter="wipe(up)">
                                      <p:cBhvr>
                                        <p:cTn id="60" dur="500"/>
                                        <p:tgtEl>
                                          <p:spTgt spid="96"/>
                                        </p:tgtEl>
                                      </p:cBhvr>
                                    </p:animEffect>
                                  </p:childTnLst>
                                </p:cTn>
                              </p:par>
                              <p:par>
                                <p:cTn id="61" presetID="12" presetClass="entr" presetSubtype="4" fill="hold" nodeType="withEffect">
                                  <p:stCondLst>
                                    <p:cond delay="0"/>
                                  </p:stCondLst>
                                  <p:childTnLst>
                                    <p:set>
                                      <p:cBhvr>
                                        <p:cTn id="62" dur="1" fill="hold">
                                          <p:stCondLst>
                                            <p:cond delay="0"/>
                                          </p:stCondLst>
                                        </p:cTn>
                                        <p:tgtEl>
                                          <p:spTgt spid="97"/>
                                        </p:tgtEl>
                                        <p:attrNameLst>
                                          <p:attrName>style.visibility</p:attrName>
                                        </p:attrNameLst>
                                      </p:cBhvr>
                                      <p:to>
                                        <p:strVal val="visible"/>
                                      </p:to>
                                    </p:set>
                                    <p:anim calcmode="lin" valueType="num">
                                      <p:cBhvr additive="base">
                                        <p:cTn id="63" dur="500"/>
                                        <p:tgtEl>
                                          <p:spTgt spid="97"/>
                                        </p:tgtEl>
                                        <p:attrNameLst>
                                          <p:attrName>ppt_y</p:attrName>
                                        </p:attrNameLst>
                                      </p:cBhvr>
                                      <p:tavLst>
                                        <p:tav tm="0">
                                          <p:val>
                                            <p:strVal val="#ppt_y+#ppt_h*1.125000"/>
                                          </p:val>
                                        </p:tav>
                                        <p:tav tm="100000">
                                          <p:val>
                                            <p:strVal val="#ppt_y"/>
                                          </p:val>
                                        </p:tav>
                                      </p:tavLst>
                                    </p:anim>
                                    <p:animEffect transition="in" filter="wipe(up)">
                                      <p:cBhvr>
                                        <p:cTn id="64" dur="500"/>
                                        <p:tgtEl>
                                          <p:spTgt spid="97"/>
                                        </p:tgtEl>
                                      </p:cBhvr>
                                    </p:animEffect>
                                  </p:childTnLst>
                                </p:cTn>
                              </p:par>
                              <p:par>
                                <p:cTn id="65" presetID="12" presetClass="entr" presetSubtype="4" fill="hold" grpId="0" nodeType="withEffect">
                                  <p:stCondLst>
                                    <p:cond delay="0"/>
                                  </p:stCondLst>
                                  <p:childTnLst>
                                    <p:set>
                                      <p:cBhvr>
                                        <p:cTn id="66" dur="1" fill="hold">
                                          <p:stCondLst>
                                            <p:cond delay="0"/>
                                          </p:stCondLst>
                                        </p:cTn>
                                        <p:tgtEl>
                                          <p:spTgt spid="101"/>
                                        </p:tgtEl>
                                        <p:attrNameLst>
                                          <p:attrName>style.visibility</p:attrName>
                                        </p:attrNameLst>
                                      </p:cBhvr>
                                      <p:to>
                                        <p:strVal val="visible"/>
                                      </p:to>
                                    </p:set>
                                    <p:anim calcmode="lin" valueType="num">
                                      <p:cBhvr additive="base">
                                        <p:cTn id="67" dur="500"/>
                                        <p:tgtEl>
                                          <p:spTgt spid="101"/>
                                        </p:tgtEl>
                                        <p:attrNameLst>
                                          <p:attrName>ppt_y</p:attrName>
                                        </p:attrNameLst>
                                      </p:cBhvr>
                                      <p:tavLst>
                                        <p:tav tm="0">
                                          <p:val>
                                            <p:strVal val="#ppt_y+#ppt_h*1.125000"/>
                                          </p:val>
                                        </p:tav>
                                        <p:tav tm="100000">
                                          <p:val>
                                            <p:strVal val="#ppt_y"/>
                                          </p:val>
                                        </p:tav>
                                      </p:tavLst>
                                    </p:anim>
                                    <p:animEffect transition="in" filter="wipe(up)">
                                      <p:cBhvr>
                                        <p:cTn id="68" dur="500"/>
                                        <p:tgtEl>
                                          <p:spTgt spid="101"/>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90"/>
                                        </p:tgtEl>
                                        <p:attrNameLst>
                                          <p:attrName>style.visibility</p:attrName>
                                        </p:attrNameLst>
                                      </p:cBhvr>
                                      <p:to>
                                        <p:strVal val="visible"/>
                                      </p:to>
                                    </p:set>
                                    <p:anim calcmode="lin" valueType="num">
                                      <p:cBhvr additive="base">
                                        <p:cTn id="71" dur="500"/>
                                        <p:tgtEl>
                                          <p:spTgt spid="90"/>
                                        </p:tgtEl>
                                        <p:attrNameLst>
                                          <p:attrName>ppt_y</p:attrName>
                                        </p:attrNameLst>
                                      </p:cBhvr>
                                      <p:tavLst>
                                        <p:tav tm="0">
                                          <p:val>
                                            <p:strVal val="#ppt_y+#ppt_h*1.125000"/>
                                          </p:val>
                                        </p:tav>
                                        <p:tav tm="100000">
                                          <p:val>
                                            <p:strVal val="#ppt_y"/>
                                          </p:val>
                                        </p:tav>
                                      </p:tavLst>
                                    </p:anim>
                                    <p:animEffect transition="in" filter="wipe(up)">
                                      <p:cBhvr>
                                        <p:cTn id="72" dur="500"/>
                                        <p:tgtEl>
                                          <p:spTgt spid="90"/>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104"/>
                                        </p:tgtEl>
                                        <p:attrNameLst>
                                          <p:attrName>style.visibility</p:attrName>
                                        </p:attrNameLst>
                                      </p:cBhvr>
                                      <p:to>
                                        <p:strVal val="visible"/>
                                      </p:to>
                                    </p:set>
                                    <p:anim calcmode="lin" valueType="num">
                                      <p:cBhvr additive="base">
                                        <p:cTn id="77" dur="500"/>
                                        <p:tgtEl>
                                          <p:spTgt spid="104"/>
                                        </p:tgtEl>
                                        <p:attrNameLst>
                                          <p:attrName>ppt_y</p:attrName>
                                        </p:attrNameLst>
                                      </p:cBhvr>
                                      <p:tavLst>
                                        <p:tav tm="0">
                                          <p:val>
                                            <p:strVal val="#ppt_y+#ppt_h*1.125000"/>
                                          </p:val>
                                        </p:tav>
                                        <p:tav tm="100000">
                                          <p:val>
                                            <p:strVal val="#ppt_y"/>
                                          </p:val>
                                        </p:tav>
                                      </p:tavLst>
                                    </p:anim>
                                    <p:animEffect transition="in" filter="wipe(up)">
                                      <p:cBhvr>
                                        <p:cTn id="78" dur="500"/>
                                        <p:tgtEl>
                                          <p:spTgt spid="104"/>
                                        </p:tgtEl>
                                      </p:cBhvr>
                                    </p:animEffect>
                                  </p:childTnLst>
                                </p:cTn>
                              </p:par>
                              <p:par>
                                <p:cTn id="79" presetID="12" presetClass="entr" presetSubtype="4" fill="hold" grpId="0" nodeType="withEffect">
                                  <p:stCondLst>
                                    <p:cond delay="0"/>
                                  </p:stCondLst>
                                  <p:childTnLst>
                                    <p:set>
                                      <p:cBhvr>
                                        <p:cTn id="80" dur="1" fill="hold">
                                          <p:stCondLst>
                                            <p:cond delay="0"/>
                                          </p:stCondLst>
                                        </p:cTn>
                                        <p:tgtEl>
                                          <p:spTgt spid="111"/>
                                        </p:tgtEl>
                                        <p:attrNameLst>
                                          <p:attrName>style.visibility</p:attrName>
                                        </p:attrNameLst>
                                      </p:cBhvr>
                                      <p:to>
                                        <p:strVal val="visible"/>
                                      </p:to>
                                    </p:set>
                                    <p:anim calcmode="lin" valueType="num">
                                      <p:cBhvr additive="base">
                                        <p:cTn id="81" dur="500"/>
                                        <p:tgtEl>
                                          <p:spTgt spid="111"/>
                                        </p:tgtEl>
                                        <p:attrNameLst>
                                          <p:attrName>ppt_y</p:attrName>
                                        </p:attrNameLst>
                                      </p:cBhvr>
                                      <p:tavLst>
                                        <p:tav tm="0">
                                          <p:val>
                                            <p:strVal val="#ppt_y+#ppt_h*1.125000"/>
                                          </p:val>
                                        </p:tav>
                                        <p:tav tm="100000">
                                          <p:val>
                                            <p:strVal val="#ppt_y"/>
                                          </p:val>
                                        </p:tav>
                                      </p:tavLst>
                                    </p:anim>
                                    <p:animEffect transition="in" filter="wipe(up)">
                                      <p:cBhvr>
                                        <p:cTn id="82"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55" grpId="0"/>
      <p:bldP spid="87" grpId="0"/>
      <p:bldP spid="88" grpId="0"/>
      <p:bldP spid="90" grpId="0" animBg="1"/>
      <p:bldP spid="95" grpId="0" animBg="1"/>
      <p:bldP spid="96" grpId="0" animBg="1"/>
      <p:bldP spid="98" grpId="0"/>
      <p:bldP spid="101" grpId="0" animBg="1"/>
      <p:bldP spid="104" grpId="0" animBg="1"/>
      <p:bldP spid="1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241" y="2055090"/>
            <a:ext cx="11113977" cy="4604327"/>
          </a:xfrm>
        </p:spPr>
        <p:txBody>
          <a:bodyPr/>
          <a:lstStyle/>
          <a:p>
            <a:pPr marL="0" indent="0">
              <a:buNone/>
            </a:pPr>
            <a:r>
              <a:rPr lang="nb-NO" dirty="0" smtClean="0"/>
              <a:t>To tolkningsproblemer:</a:t>
            </a:r>
          </a:p>
          <a:p>
            <a:pPr marL="0" indent="0">
              <a:buNone/>
            </a:pPr>
            <a:endParaRPr lang="nb-NO" dirty="0" smtClean="0"/>
          </a:p>
          <a:p>
            <a:pPr marL="514350" indent="-514350">
              <a:buAutoNum type="arabicPeriod"/>
            </a:pPr>
            <a:r>
              <a:rPr lang="nb-NO" dirty="0" smtClean="0"/>
              <a:t>Hva menes med ‘hustomt’?</a:t>
            </a:r>
          </a:p>
          <a:p>
            <a:pPr marL="514350" indent="-514350">
              <a:buAutoNum type="arabicPeriod"/>
            </a:pPr>
            <a:endParaRPr lang="nb-NO" dirty="0" smtClean="0"/>
          </a:p>
          <a:p>
            <a:pPr marL="514350" indent="-514350">
              <a:buAutoNum type="arabicPeriod"/>
            </a:pPr>
            <a:r>
              <a:rPr lang="nb-NO" dirty="0" smtClean="0"/>
              <a:t>Hva menes med ‘utilbørlig </a:t>
            </a:r>
            <a:r>
              <a:rPr lang="nb-NO" dirty="0"/>
              <a:t>fortrengsel for eier, bruker eller </a:t>
            </a:r>
            <a:r>
              <a:rPr lang="nb-NO" dirty="0" smtClean="0"/>
              <a:t>andre’?</a:t>
            </a:r>
          </a:p>
          <a:p>
            <a:pPr marL="0" indent="0">
              <a:buNone/>
            </a:pPr>
            <a:endParaRPr lang="nb-NO" dirty="0"/>
          </a:p>
          <a:p>
            <a:pPr marL="0" indent="0">
              <a:buNone/>
            </a:pPr>
            <a:endParaRPr lang="nb-NO" dirty="0" smtClean="0"/>
          </a:p>
          <a:p>
            <a:pPr marL="0" indent="0">
              <a:buNone/>
            </a:pPr>
            <a:endParaRPr lang="nb-NO" dirty="0"/>
          </a:p>
        </p:txBody>
      </p:sp>
      <p:sp>
        <p:nvSpPr>
          <p:cNvPr id="5" name="Title 1"/>
          <p:cNvSpPr txBox="1">
            <a:spLocks/>
          </p:cNvSpPr>
          <p:nvPr/>
        </p:nvSpPr>
        <p:spPr bwMode="auto">
          <a:xfrm>
            <a:off x="0" y="0"/>
            <a:ext cx="12192000" cy="1325563"/>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smtClean="0">
                <a:solidFill>
                  <a:srgbClr val="FFFFFF"/>
                </a:solidFill>
                <a:latin typeface="+mn-lt"/>
              </a:rPr>
              <a:t>Innledende bemerkninger </a:t>
            </a:r>
            <a:endParaRPr lang="nb-NO" sz="3600" b="0" kern="0" dirty="0">
              <a:solidFill>
                <a:srgbClr val="FFFFFF"/>
              </a:solidFill>
              <a:latin typeface="+mn-lt"/>
            </a:endParaRPr>
          </a:p>
        </p:txBody>
      </p:sp>
    </p:spTree>
    <p:extLst>
      <p:ext uri="{BB962C8B-B14F-4D97-AF65-F5344CB8AC3E}">
        <p14:creationId xmlns:p14="http://schemas.microsoft.com/office/powerpoint/2010/main" val="13870481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81200"/>
            <a:ext cx="12192000" cy="4876800"/>
          </a:xfrm>
        </p:spPr>
        <p:txBody>
          <a:bodyPr/>
          <a:lstStyle/>
          <a:p>
            <a:pPr marL="0" indent="0">
              <a:buNone/>
            </a:pPr>
            <a:r>
              <a:rPr lang="nb-NO" dirty="0" smtClean="0"/>
              <a:t>Forholdet juss/faktum: Forskjellige metoder</a:t>
            </a:r>
          </a:p>
          <a:p>
            <a:pPr marL="0" indent="0">
              <a:buNone/>
            </a:pPr>
            <a:endParaRPr lang="nb-NO" dirty="0"/>
          </a:p>
          <a:p>
            <a:pPr marL="0" indent="0">
              <a:buNone/>
            </a:pPr>
            <a:r>
              <a:rPr lang="nb-NO" dirty="0" err="1" smtClean="0"/>
              <a:t>Rt</a:t>
            </a:r>
            <a:r>
              <a:rPr lang="nb-NO" dirty="0" smtClean="0"/>
              <a:t>. 1998 s. 1164: Veksling regelfastsettelse (tolkning) og subsumsjon</a:t>
            </a:r>
          </a:p>
          <a:p>
            <a:pPr marL="0" indent="0">
              <a:buNone/>
            </a:pPr>
            <a:r>
              <a:rPr lang="nb-NO" dirty="0" err="1" smtClean="0"/>
              <a:t>Rt</a:t>
            </a:r>
            <a:r>
              <a:rPr lang="nb-NO" dirty="0" smtClean="0"/>
              <a:t>. 2005 s. 805: Først rettslige utgangspunkter, så subsumsjon for begge regeltemaene (‘hustomt’ og ‘sekkebestemmelsen’)</a:t>
            </a:r>
          </a:p>
          <a:p>
            <a:pPr marL="0" indent="0">
              <a:buNone/>
            </a:pPr>
            <a:r>
              <a:rPr lang="nb-NO" dirty="0" err="1" smtClean="0"/>
              <a:t>Rt</a:t>
            </a:r>
            <a:r>
              <a:rPr lang="nb-NO" dirty="0" smtClean="0"/>
              <a:t>. 2008 s. 803: En viss deling mellom regelfastsettelse og subsumsjon, men noen ‘tilbakekoblinger’ til rettskildene</a:t>
            </a:r>
          </a:p>
          <a:p>
            <a:pPr marL="0" indent="0">
              <a:buNone/>
            </a:pPr>
            <a:r>
              <a:rPr lang="nb-NO" dirty="0" err="1" smtClean="0"/>
              <a:t>Rt</a:t>
            </a:r>
            <a:r>
              <a:rPr lang="nb-NO" dirty="0" smtClean="0"/>
              <a:t>. 2012 s. 882: Klar deling mellom regelfastsettelse og subsumsjon. Nokså omfattende subsumsjon.</a:t>
            </a:r>
            <a:endParaRPr lang="nb-NO" dirty="0"/>
          </a:p>
        </p:txBody>
      </p:sp>
      <p:sp>
        <p:nvSpPr>
          <p:cNvPr id="5" name="Title 1"/>
          <p:cNvSpPr txBox="1">
            <a:spLocks/>
          </p:cNvSpPr>
          <p:nvPr/>
        </p:nvSpPr>
        <p:spPr bwMode="auto">
          <a:xfrm>
            <a:off x="-66502" y="-7145"/>
            <a:ext cx="12192000" cy="1325563"/>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smtClean="0">
                <a:solidFill>
                  <a:srgbClr val="FFFFFF"/>
                </a:solidFill>
                <a:latin typeface="+mn-lt"/>
              </a:rPr>
              <a:t>Innledende bemerkninger</a:t>
            </a:r>
            <a:endParaRPr lang="nb-NO" sz="3600" b="0" kern="0" dirty="0">
              <a:solidFill>
                <a:srgbClr val="FFFFFF"/>
              </a:solidFill>
              <a:latin typeface="+mn-lt"/>
            </a:endParaRPr>
          </a:p>
        </p:txBody>
      </p:sp>
    </p:spTree>
    <p:extLst>
      <p:ext uri="{BB962C8B-B14F-4D97-AF65-F5344CB8AC3E}">
        <p14:creationId xmlns:p14="http://schemas.microsoft.com/office/powerpoint/2010/main" val="24997612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4"/>
            <a:ext cx="12192000" cy="5615646"/>
          </a:xfrm>
        </p:spPr>
        <p:txBody>
          <a:bodyPr>
            <a:normAutofit fontScale="92500" lnSpcReduction="20000"/>
          </a:bodyPr>
          <a:lstStyle/>
          <a:p>
            <a:pPr marL="0" indent="0">
              <a:buNone/>
            </a:pPr>
            <a:r>
              <a:rPr lang="nb-NO" dirty="0" smtClean="0"/>
              <a:t>Veksling i regelfastsettelse og faktumanvendelse (s. 1170-1171)</a:t>
            </a:r>
          </a:p>
          <a:p>
            <a:pPr marL="0" indent="0">
              <a:buNone/>
            </a:pPr>
            <a:endParaRPr lang="nb-NO" dirty="0"/>
          </a:p>
          <a:p>
            <a:r>
              <a:rPr lang="nb-NO" dirty="0" smtClean="0"/>
              <a:t>Først faktumangivelse : </a:t>
            </a:r>
            <a:r>
              <a:rPr lang="nb-NO" dirty="0"/>
              <a:t>«I vår sak dreier det seg om hvorvidt et område i strandsonen på en større eiendom er inn- eller utmark. Avstanden mellom bolighuset og strandsonens begynnelse er </a:t>
            </a:r>
            <a:r>
              <a:rPr lang="nb-NO" dirty="0" err="1"/>
              <a:t>ca</a:t>
            </a:r>
            <a:r>
              <a:rPr lang="nb-NO" dirty="0"/>
              <a:t> 65 meter. Selve strandsonen består dels av stranden som er </a:t>
            </a:r>
            <a:r>
              <a:rPr lang="nb-NO" dirty="0" err="1"/>
              <a:t>ca</a:t>
            </a:r>
            <a:r>
              <a:rPr lang="nb-NO" dirty="0"/>
              <a:t> 6 meter bred, og et </a:t>
            </a:r>
            <a:r>
              <a:rPr lang="nb-NO" dirty="0" err="1"/>
              <a:t>sivbelte</a:t>
            </a:r>
            <a:r>
              <a:rPr lang="nb-NO" dirty="0"/>
              <a:t> på </a:t>
            </a:r>
            <a:r>
              <a:rPr lang="nb-NO" dirty="0" err="1"/>
              <a:t>ca</a:t>
            </a:r>
            <a:r>
              <a:rPr lang="nb-NO" dirty="0"/>
              <a:t> 5 meter. Det er etablert noen innretninger i </a:t>
            </a:r>
            <a:r>
              <a:rPr lang="nb-NO" dirty="0" err="1"/>
              <a:t>sivbeltet</a:t>
            </a:r>
            <a:r>
              <a:rPr lang="nb-NO" dirty="0"/>
              <a:t>, mens det er bygget to moloer og en slipp på stranden opp i </a:t>
            </a:r>
            <a:r>
              <a:rPr lang="nb-NO" dirty="0" err="1"/>
              <a:t>sivbeltet</a:t>
            </a:r>
            <a:r>
              <a:rPr lang="nb-NO" dirty="0"/>
              <a:t>. Den ene moloen fungerer </a:t>
            </a:r>
            <a:r>
              <a:rPr lang="nb-NO" dirty="0" smtClean="0"/>
              <a:t>samtidig som </a:t>
            </a:r>
            <a:r>
              <a:rPr lang="nb-NO" dirty="0"/>
              <a:t>feste for en hengebro ut til et skjær med et bade-/gjestehus. Arealet mellom huset og strandsonen består som nevnt av en gressplen med busker og store furutrær</a:t>
            </a:r>
            <a:r>
              <a:rPr lang="nb-NO" dirty="0" smtClean="0"/>
              <a:t>.»</a:t>
            </a:r>
          </a:p>
          <a:p>
            <a:pPr marL="0" indent="0">
              <a:buNone/>
            </a:pPr>
            <a:endParaRPr lang="nb-NO" dirty="0"/>
          </a:p>
          <a:p>
            <a:r>
              <a:rPr lang="nb-NO" dirty="0" smtClean="0"/>
              <a:t>Dernest: Tolkning av ‘hustomt’ (s. 1171)</a:t>
            </a:r>
          </a:p>
          <a:p>
            <a:pPr lvl="1"/>
            <a:r>
              <a:rPr lang="nb-NO" dirty="0" smtClean="0"/>
              <a:t>Slutning fra lovtekst</a:t>
            </a:r>
            <a:r>
              <a:rPr lang="nb-NO" dirty="0"/>
              <a:t>: </a:t>
            </a:r>
            <a:r>
              <a:rPr lang="nb-NO" dirty="0" smtClean="0"/>
              <a:t>«Uttrykket </a:t>
            </a:r>
            <a:r>
              <a:rPr lang="nb-NO" dirty="0"/>
              <a:t>hustomt er ikke noe entydig juridisk begrep, og må derfor etter mitt syn fortolkes i den sammenheng det blir benyttet</a:t>
            </a:r>
            <a:r>
              <a:rPr lang="nb-NO" dirty="0" smtClean="0"/>
              <a:t>.»</a:t>
            </a:r>
          </a:p>
          <a:p>
            <a:pPr lvl="1"/>
            <a:r>
              <a:rPr lang="nb-NO" dirty="0" smtClean="0"/>
              <a:t>Støtte i lovforarbeidene, </a:t>
            </a:r>
            <a:r>
              <a:rPr lang="nb-NO" dirty="0" err="1" smtClean="0"/>
              <a:t>Friluftskomiteens</a:t>
            </a:r>
            <a:r>
              <a:rPr lang="nb-NO" dirty="0" smtClean="0"/>
              <a:t> innstilling s. 57</a:t>
            </a:r>
          </a:p>
          <a:p>
            <a:pPr lvl="1"/>
            <a:r>
              <a:rPr lang="nb-NO" dirty="0" smtClean="0"/>
              <a:t>Slutning fra </a:t>
            </a:r>
            <a:r>
              <a:rPr lang="nb-NO" dirty="0"/>
              <a:t>formål/reelle hensyn: </a:t>
            </a:r>
            <a:r>
              <a:rPr lang="nb-NO" dirty="0" smtClean="0"/>
              <a:t>«Stilt </a:t>
            </a:r>
            <a:r>
              <a:rPr lang="nb-NO" dirty="0"/>
              <a:t>overfor de interesser som ferdselsretten representerer, må uttrykket hustomt begrenses til den mer private sonen rundt bolighuset</a:t>
            </a:r>
            <a:r>
              <a:rPr lang="nb-NO" dirty="0" smtClean="0"/>
              <a:t>.»</a:t>
            </a:r>
          </a:p>
          <a:p>
            <a:pPr lvl="1"/>
            <a:endParaRPr lang="nb-NO" dirty="0"/>
          </a:p>
          <a:p>
            <a:pPr marL="0" lvl="0" indent="0">
              <a:buNone/>
            </a:pPr>
            <a:endParaRPr lang="nb-NO" dirty="0"/>
          </a:p>
        </p:txBody>
      </p:sp>
      <p:sp>
        <p:nvSpPr>
          <p:cNvPr id="5" name="Title 1"/>
          <p:cNvSpPr txBox="1">
            <a:spLocks/>
          </p:cNvSpPr>
          <p:nvPr/>
        </p:nvSpPr>
        <p:spPr bwMode="auto">
          <a:xfrm>
            <a:off x="0" y="-83209"/>
            <a:ext cx="12192000" cy="1325563"/>
          </a:xfrm>
          <a:prstGeom prst="rect">
            <a:avLst/>
          </a:prstGeom>
          <a:solidFill>
            <a:schemeClr val="accent1">
              <a:lumMod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1998 s. 1164 (</a:t>
            </a:r>
            <a:r>
              <a:rPr lang="nb-NO" sz="3600" b="0" kern="0" dirty="0" err="1" smtClean="0">
                <a:solidFill>
                  <a:srgbClr val="FFFFFF"/>
                </a:solidFill>
                <a:latin typeface="+mn-lt"/>
              </a:rPr>
              <a:t>Furumoa</a:t>
            </a:r>
            <a:r>
              <a:rPr lang="nb-NO" sz="3600" b="0" kern="0" dirty="0" smtClean="0">
                <a:solidFill>
                  <a:srgbClr val="FFFFFF"/>
                </a:solidFill>
                <a:latin typeface="+mn-lt"/>
              </a:rPr>
              <a:t>)</a:t>
            </a:r>
            <a:endParaRPr lang="nb-NO" sz="3600" b="0" kern="0" dirty="0">
              <a:solidFill>
                <a:srgbClr val="FFFFFF"/>
              </a:solidFill>
              <a:latin typeface="+mn-lt"/>
            </a:endParaRPr>
          </a:p>
        </p:txBody>
      </p:sp>
    </p:spTree>
    <p:extLst>
      <p:ext uri="{BB962C8B-B14F-4D97-AF65-F5344CB8AC3E}">
        <p14:creationId xmlns:p14="http://schemas.microsoft.com/office/powerpoint/2010/main" val="25544283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4"/>
            <a:ext cx="12192000" cy="5615646"/>
          </a:xfrm>
        </p:spPr>
        <p:txBody>
          <a:bodyPr>
            <a:normAutofit/>
          </a:bodyPr>
          <a:lstStyle/>
          <a:p>
            <a:pPr marL="0" indent="0">
              <a:buNone/>
            </a:pPr>
            <a:endParaRPr lang="nb-NO" dirty="0"/>
          </a:p>
          <a:p>
            <a:r>
              <a:rPr lang="nb-NO" dirty="0" smtClean="0"/>
              <a:t>Tolkning av ‘</a:t>
            </a:r>
            <a:r>
              <a:rPr lang="nb-NO" dirty="0"/>
              <a:t>liknende område hvor </a:t>
            </a:r>
            <a:r>
              <a:rPr lang="nb-NO" dirty="0" err="1"/>
              <a:t>almenhetens</a:t>
            </a:r>
            <a:r>
              <a:rPr lang="nb-NO" dirty="0"/>
              <a:t> ferdsel vil være til </a:t>
            </a:r>
            <a:r>
              <a:rPr lang="nb-NO" dirty="0" smtClean="0"/>
              <a:t>utilbørlig </a:t>
            </a:r>
            <a:r>
              <a:rPr lang="nb-NO" dirty="0"/>
              <a:t>fortrengsel for eier eller </a:t>
            </a:r>
            <a:r>
              <a:rPr lang="nb-NO" dirty="0" smtClean="0"/>
              <a:t>bruker’ (s. 1172)</a:t>
            </a:r>
          </a:p>
          <a:p>
            <a:pPr lvl="1"/>
            <a:r>
              <a:rPr lang="nb-NO" dirty="0" smtClean="0"/>
              <a:t>Slutning fra lovtekst</a:t>
            </a:r>
            <a:r>
              <a:rPr lang="nb-NO" dirty="0"/>
              <a:t>: «Det skjønnstema bestemmelsen anviser - utilbørlig fortrengsel for eier eller bruker - innebærer etter mitt syn at det må stilles høye krav for at noe med hjemmel i denne bestemmelse skal kunne rubriseres som </a:t>
            </a:r>
            <a:r>
              <a:rPr lang="nb-NO" dirty="0" smtClean="0"/>
              <a:t>innmark.»</a:t>
            </a:r>
          </a:p>
          <a:p>
            <a:pPr lvl="1"/>
            <a:r>
              <a:rPr lang="nb-NO" dirty="0" smtClean="0"/>
              <a:t>Slutning fra/støtte i forarbeidene</a:t>
            </a:r>
            <a:r>
              <a:rPr lang="nb-NO" dirty="0"/>
              <a:t>: </a:t>
            </a:r>
            <a:r>
              <a:rPr lang="nb-NO" dirty="0" smtClean="0"/>
              <a:t>«[P]</a:t>
            </a:r>
            <a:r>
              <a:rPr lang="nb-NO" dirty="0" err="1" smtClean="0"/>
              <a:t>roposisjonen</a:t>
            </a:r>
            <a:r>
              <a:rPr lang="nb-NO" dirty="0" smtClean="0"/>
              <a:t> </a:t>
            </a:r>
            <a:r>
              <a:rPr lang="nb-NO" dirty="0"/>
              <a:t>side 23 </a:t>
            </a:r>
            <a:r>
              <a:rPr lang="nb-NO" dirty="0" smtClean="0"/>
              <a:t>[gir] anvisning </a:t>
            </a:r>
            <a:r>
              <a:rPr lang="nb-NO" dirty="0"/>
              <a:t>på at den skjønnsmessige bedømmelsen skal finne sted etter lokale forhold i det enkelte tilfelle. Av det jeg har sitert foran fremgår at </a:t>
            </a:r>
            <a:r>
              <a:rPr lang="nb-NO" dirty="0" err="1"/>
              <a:t>Friluftslovkomitéen</a:t>
            </a:r>
            <a:r>
              <a:rPr lang="nb-NO" dirty="0"/>
              <a:t> mente at lovutkastet etablerte en streng norm slik at det måtte kreves atskillig før noe ble godtatt til eksklusiv rådighet..»</a:t>
            </a:r>
            <a:endParaRPr lang="nb-NO" dirty="0" smtClean="0"/>
          </a:p>
          <a:p>
            <a:pPr lvl="1"/>
            <a:endParaRPr lang="nb-NO" dirty="0"/>
          </a:p>
          <a:p>
            <a:pPr marL="0" lvl="0" indent="0">
              <a:buNone/>
            </a:pPr>
            <a:endParaRPr lang="nb-NO" dirty="0"/>
          </a:p>
        </p:txBody>
      </p:sp>
      <p:sp>
        <p:nvSpPr>
          <p:cNvPr id="5" name="Title 1"/>
          <p:cNvSpPr txBox="1">
            <a:spLocks/>
          </p:cNvSpPr>
          <p:nvPr/>
        </p:nvSpPr>
        <p:spPr bwMode="auto">
          <a:xfrm>
            <a:off x="0" y="-83209"/>
            <a:ext cx="12192000" cy="1325563"/>
          </a:xfrm>
          <a:prstGeom prst="rect">
            <a:avLst/>
          </a:prstGeom>
          <a:solidFill>
            <a:schemeClr val="accent1">
              <a:lumMod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1998 s. 1164 (</a:t>
            </a:r>
            <a:r>
              <a:rPr lang="nb-NO" sz="3600" b="0" kern="0" dirty="0" err="1" smtClean="0">
                <a:solidFill>
                  <a:srgbClr val="FFFFFF"/>
                </a:solidFill>
                <a:latin typeface="+mn-lt"/>
              </a:rPr>
              <a:t>Furumoa</a:t>
            </a:r>
            <a:r>
              <a:rPr lang="nb-NO" sz="3600" b="0" kern="0" dirty="0" smtClean="0">
                <a:solidFill>
                  <a:srgbClr val="FFFFFF"/>
                </a:solidFill>
                <a:latin typeface="+mn-lt"/>
              </a:rPr>
              <a:t>)</a:t>
            </a:r>
            <a:endParaRPr lang="nb-NO" sz="3600" b="0" kern="0" dirty="0">
              <a:solidFill>
                <a:srgbClr val="FFFFFF"/>
              </a:solidFill>
              <a:latin typeface="+mn-lt"/>
            </a:endParaRPr>
          </a:p>
        </p:txBody>
      </p:sp>
    </p:spTree>
    <p:extLst>
      <p:ext uri="{BB962C8B-B14F-4D97-AF65-F5344CB8AC3E}">
        <p14:creationId xmlns:p14="http://schemas.microsoft.com/office/powerpoint/2010/main" val="9194278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4"/>
            <a:ext cx="12192000" cy="5615646"/>
          </a:xfrm>
        </p:spPr>
        <p:txBody>
          <a:bodyPr>
            <a:normAutofit fontScale="92500" lnSpcReduction="20000"/>
          </a:bodyPr>
          <a:lstStyle/>
          <a:p>
            <a:pPr marL="0" indent="0">
              <a:buNone/>
            </a:pPr>
            <a:endParaRPr lang="nb-NO" dirty="0"/>
          </a:p>
          <a:p>
            <a:r>
              <a:rPr lang="nb-NO" dirty="0" smtClean="0"/>
              <a:t>Så: Ny faktumangivelse (presisering av problemstillingen) (s. 1172):</a:t>
            </a:r>
          </a:p>
          <a:p>
            <a:pPr lvl="1"/>
            <a:r>
              <a:rPr lang="nb-NO" dirty="0" smtClean="0"/>
              <a:t>«Innledningsvis </a:t>
            </a:r>
            <a:r>
              <a:rPr lang="nb-NO" dirty="0"/>
              <a:t>i min vurdering av sekkebestemmelsen finner jeg grunn til å reise spørsmål om hvilken betydning det har at området i vår sak har vært inngjerdet lenge. Gjerdet mot eiendommen "Ly" kan tidfestes til 1930-årene, og gjerdet mot naboeiendommen i syd - Sjøbakken Camping - iallfall til 1952, og det er ikke påvist noen ferdselsvei i </a:t>
            </a:r>
            <a:r>
              <a:rPr lang="nb-NO" dirty="0" smtClean="0"/>
              <a:t>strandsonen </a:t>
            </a:r>
            <a:r>
              <a:rPr lang="nb-NO" dirty="0"/>
              <a:t>på eiendommen</a:t>
            </a:r>
            <a:r>
              <a:rPr lang="nb-NO" dirty="0" smtClean="0"/>
              <a:t>.»</a:t>
            </a:r>
          </a:p>
          <a:p>
            <a:r>
              <a:rPr lang="nb-NO" dirty="0" smtClean="0"/>
              <a:t>Med påkobling av rettskildeargument (lovens bakgrunn/formål/forarbeider) (s. 1172-1173)</a:t>
            </a:r>
          </a:p>
          <a:p>
            <a:pPr lvl="1"/>
            <a:r>
              <a:rPr lang="nb-NO" dirty="0"/>
              <a:t>«I denne sammenheng kan det også være aktuelt å spørre om det har noen betydning at den bestemmelse som tidligere var tatt inn i </a:t>
            </a:r>
            <a:r>
              <a:rPr lang="nb-NO" dirty="0">
                <a:hlinkClick r:id="rId3"/>
              </a:rPr>
              <a:t>friluftsloven § 13</a:t>
            </a:r>
            <a:r>
              <a:rPr lang="nb-NO" dirty="0"/>
              <a:t> - som forpliktet eiere å fjerne blant annet uhjemlete stengsler innen en seks måneders frist etter lovens ikrafttreden - ikke er etterlevd. Spørsmålet er om en eier av et areal som ellers ville vært utmark, får en særlig rettsbeskyttelse mot allmennhetens ferdsel, fordi slik ferdsel tidligere ikke har vært utøvd. Etter min mening må man her ta utgangspunkt i at </a:t>
            </a:r>
            <a:r>
              <a:rPr lang="nb-NO" dirty="0" err="1"/>
              <a:t>ferdelsretten</a:t>
            </a:r>
            <a:r>
              <a:rPr lang="nb-NO" dirty="0"/>
              <a:t> har vært - og er - til stede så lenge et område rettslig sett er å anse som utmark. Manglende utøvelse av retten fører ikke til at den faller bort. Allemannsrettene er knyttet til utmark og ikke til faktisk utøvelse. Rettene vil således hele tiden ligge der latent</a:t>
            </a:r>
            <a:r>
              <a:rPr lang="nb-NO" dirty="0" smtClean="0"/>
              <a:t>. </a:t>
            </a:r>
            <a:r>
              <a:rPr lang="nb-NO" dirty="0"/>
              <a:t>Tilsvarende fører </a:t>
            </a:r>
            <a:r>
              <a:rPr lang="nb-NO" dirty="0" smtClean="0"/>
              <a:t>etter mitt </a:t>
            </a:r>
            <a:r>
              <a:rPr lang="nb-NO" dirty="0"/>
              <a:t>syn inngjerding av det som ellers er utmark ikke i seg selv til at området går over fra utmark til innmark. Jeg viser på dette punkt til drøftelsen i </a:t>
            </a:r>
            <a:r>
              <a:rPr lang="nb-NO" dirty="0" err="1"/>
              <a:t>Friluftslovkomitéens</a:t>
            </a:r>
            <a:r>
              <a:rPr lang="nb-NO" dirty="0"/>
              <a:t> innstilling side 8-9. Jeg finner også grunn til å understreke at jeg ikke kan se at en lite effektiv håndhevelse fra kommunens side av friluftslovens regler har betydning her</a:t>
            </a:r>
            <a:r>
              <a:rPr lang="nb-NO" dirty="0" smtClean="0"/>
              <a:t>.»</a:t>
            </a:r>
            <a:endParaRPr lang="nb-NO" dirty="0"/>
          </a:p>
          <a:p>
            <a:pPr marL="0" lvl="0" indent="0">
              <a:buNone/>
            </a:pPr>
            <a:endParaRPr lang="nb-NO" dirty="0"/>
          </a:p>
        </p:txBody>
      </p:sp>
      <p:sp>
        <p:nvSpPr>
          <p:cNvPr id="5" name="Title 1"/>
          <p:cNvSpPr txBox="1">
            <a:spLocks/>
          </p:cNvSpPr>
          <p:nvPr/>
        </p:nvSpPr>
        <p:spPr bwMode="auto">
          <a:xfrm>
            <a:off x="0" y="-83209"/>
            <a:ext cx="12192000" cy="1325563"/>
          </a:xfrm>
          <a:prstGeom prst="rect">
            <a:avLst/>
          </a:prstGeom>
          <a:solidFill>
            <a:schemeClr val="accent1">
              <a:lumMod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1998 s. 1164 (</a:t>
            </a:r>
            <a:r>
              <a:rPr lang="nb-NO" sz="3600" b="0" kern="0" dirty="0" err="1" smtClean="0">
                <a:solidFill>
                  <a:srgbClr val="FFFFFF"/>
                </a:solidFill>
                <a:latin typeface="+mn-lt"/>
              </a:rPr>
              <a:t>Furumoa</a:t>
            </a:r>
            <a:r>
              <a:rPr lang="nb-NO" sz="3600" b="0" kern="0" dirty="0" smtClean="0">
                <a:solidFill>
                  <a:srgbClr val="FFFFFF"/>
                </a:solidFill>
                <a:latin typeface="+mn-lt"/>
              </a:rPr>
              <a:t>)</a:t>
            </a:r>
            <a:endParaRPr lang="nb-NO" sz="3600" b="0" kern="0" dirty="0">
              <a:solidFill>
                <a:srgbClr val="FFFFFF"/>
              </a:solidFill>
              <a:latin typeface="+mn-lt"/>
            </a:endParaRPr>
          </a:p>
        </p:txBody>
      </p:sp>
    </p:spTree>
    <p:extLst>
      <p:ext uri="{BB962C8B-B14F-4D97-AF65-F5344CB8AC3E}">
        <p14:creationId xmlns:p14="http://schemas.microsoft.com/office/powerpoint/2010/main" val="1594305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12192000" cy="5687144"/>
          </a:xfrm>
          <a:solidFill>
            <a:srgbClr val="92D050"/>
          </a:solidFill>
        </p:spPr>
        <p:txBody>
          <a:bodyPr/>
          <a:lstStyle/>
          <a:p>
            <a:pPr algn="ctr"/>
            <a:r>
              <a:rPr lang="nb-NO" dirty="0" smtClean="0">
                <a:solidFill>
                  <a:schemeClr val="bg1"/>
                </a:solidFill>
                <a:latin typeface="American Typewriter"/>
                <a:cs typeface="American Typewriter"/>
              </a:rPr>
              <a:t/>
            </a:r>
            <a:br>
              <a:rPr lang="nb-NO" dirty="0" smtClean="0">
                <a:solidFill>
                  <a:schemeClr val="bg1"/>
                </a:solidFill>
                <a:latin typeface="American Typewriter"/>
                <a:cs typeface="American Typewriter"/>
              </a:rPr>
            </a:br>
            <a:r>
              <a:rPr lang="nb-NO" dirty="0" smtClean="0">
                <a:solidFill>
                  <a:schemeClr val="bg1"/>
                </a:solidFill>
                <a:latin typeface="American Typewriter"/>
                <a:cs typeface="American Typewriter"/>
              </a:rPr>
              <a:t/>
            </a:r>
            <a:br>
              <a:rPr lang="nb-NO" dirty="0" smtClean="0">
                <a:solidFill>
                  <a:schemeClr val="bg1"/>
                </a:solidFill>
                <a:latin typeface="American Typewriter"/>
                <a:cs typeface="American Typewriter"/>
              </a:rPr>
            </a:br>
            <a:r>
              <a:rPr lang="nb-NO" sz="4000" dirty="0" smtClean="0">
                <a:solidFill>
                  <a:schemeClr val="bg1"/>
                </a:solidFill>
                <a:latin typeface="American Typewriter"/>
                <a:cs typeface="American Typewriter"/>
              </a:rPr>
              <a:t/>
            </a:r>
            <a:br>
              <a:rPr lang="nb-NO" sz="4000" dirty="0" smtClean="0">
                <a:solidFill>
                  <a:schemeClr val="bg1"/>
                </a:solidFill>
                <a:latin typeface="American Typewriter"/>
                <a:cs typeface="American Typewriter"/>
              </a:rPr>
            </a:br>
            <a:r>
              <a:rPr lang="nb-NO" sz="4000" dirty="0" smtClean="0">
                <a:solidFill>
                  <a:schemeClr val="bg1"/>
                </a:solidFill>
                <a:latin typeface="American Typewriter"/>
                <a:cs typeface="American Typewriter"/>
              </a:rPr>
              <a:t/>
            </a:r>
            <a:br>
              <a:rPr lang="nb-NO" sz="4000" dirty="0" smtClean="0">
                <a:solidFill>
                  <a:schemeClr val="bg1"/>
                </a:solidFill>
                <a:latin typeface="American Typewriter"/>
                <a:cs typeface="American Typewriter"/>
              </a:rPr>
            </a:br>
            <a:endParaRPr lang="nb-NO" sz="4000" dirty="0">
              <a:solidFill>
                <a:schemeClr val="bg1"/>
              </a:solidFill>
              <a:latin typeface="American Typewriter"/>
              <a:cs typeface="American Typewriter"/>
            </a:endParaRPr>
          </a:p>
        </p:txBody>
      </p:sp>
      <p:sp>
        <p:nvSpPr>
          <p:cNvPr id="3" name="TextBox 2"/>
          <p:cNvSpPr txBox="1"/>
          <p:nvPr/>
        </p:nvSpPr>
        <p:spPr>
          <a:xfrm>
            <a:off x="597130" y="3236271"/>
            <a:ext cx="7697586" cy="2062103"/>
          </a:xfrm>
          <a:prstGeom prst="rect">
            <a:avLst/>
          </a:prstGeom>
          <a:noFill/>
        </p:spPr>
        <p:txBody>
          <a:bodyPr wrap="square" rtlCol="0">
            <a:spAutoFit/>
          </a:bodyPr>
          <a:lstStyle/>
          <a:p>
            <a:pPr marL="514350" indent="-514350">
              <a:buFont typeface="+mj-lt"/>
              <a:buAutoNum type="arabicPeriod"/>
            </a:pPr>
            <a:r>
              <a:rPr lang="nb-NO" sz="3200" dirty="0" err="1">
                <a:solidFill>
                  <a:srgbClr val="FFFFFF"/>
                </a:solidFill>
              </a:rPr>
              <a:t>Rt</a:t>
            </a:r>
            <a:r>
              <a:rPr lang="nb-NO" sz="3200" dirty="0">
                <a:solidFill>
                  <a:srgbClr val="FFFFFF"/>
                </a:solidFill>
              </a:rPr>
              <a:t>. 1995 s. 904 Gjensidige </a:t>
            </a:r>
            <a:endParaRPr lang="nb-NO" sz="3200" dirty="0" smtClean="0">
              <a:solidFill>
                <a:srgbClr val="FFFFFF"/>
              </a:solidFill>
            </a:endParaRPr>
          </a:p>
          <a:p>
            <a:pPr marL="514350" indent="-514350">
              <a:buFont typeface="+mj-lt"/>
              <a:buAutoNum type="arabicPeriod"/>
            </a:pPr>
            <a:r>
              <a:rPr lang="nb-NO" sz="3200" dirty="0" err="1" smtClean="0">
                <a:solidFill>
                  <a:srgbClr val="FFFFFF"/>
                </a:solidFill>
              </a:rPr>
              <a:t>Rt</a:t>
            </a:r>
            <a:r>
              <a:rPr lang="nb-NO" sz="3200" dirty="0">
                <a:solidFill>
                  <a:srgbClr val="FFFFFF"/>
                </a:solidFill>
              </a:rPr>
              <a:t>. 2002 s. 145 Bortelid </a:t>
            </a:r>
            <a:endParaRPr lang="nb-NO" sz="3200" dirty="0" smtClean="0">
              <a:solidFill>
                <a:srgbClr val="FFFFFF"/>
              </a:solidFill>
            </a:endParaRPr>
          </a:p>
          <a:p>
            <a:pPr marL="514350" indent="-514350">
              <a:buFont typeface="+mj-lt"/>
              <a:buAutoNum type="arabicPeriod"/>
            </a:pPr>
            <a:r>
              <a:rPr lang="nb-NO" sz="3200" dirty="0" err="1" smtClean="0">
                <a:solidFill>
                  <a:srgbClr val="FFFFFF"/>
                </a:solidFill>
              </a:rPr>
              <a:t>Rt</a:t>
            </a:r>
            <a:r>
              <a:rPr lang="nb-NO" sz="3200" dirty="0">
                <a:solidFill>
                  <a:srgbClr val="FFFFFF"/>
                </a:solidFill>
              </a:rPr>
              <a:t>. 2008 s. 362 Ivar Aasens vei</a:t>
            </a:r>
            <a:r>
              <a:rPr lang="nb-NO" sz="3200" dirty="0">
                <a:solidFill>
                  <a:schemeClr val="bg1"/>
                </a:solidFill>
                <a:latin typeface="American Typewriter"/>
                <a:cs typeface="American Typewriter"/>
              </a:rPr>
              <a:t/>
            </a:r>
            <a:br>
              <a:rPr lang="nb-NO" sz="3200" dirty="0">
                <a:solidFill>
                  <a:schemeClr val="bg1"/>
                </a:solidFill>
                <a:latin typeface="American Typewriter"/>
                <a:cs typeface="American Typewriter"/>
              </a:rPr>
            </a:br>
            <a:endParaRPr lang="nb-NO" sz="3200" dirty="0"/>
          </a:p>
        </p:txBody>
      </p:sp>
      <p:sp>
        <p:nvSpPr>
          <p:cNvPr id="4" name="TextBox 3"/>
          <p:cNvSpPr txBox="1"/>
          <p:nvPr/>
        </p:nvSpPr>
        <p:spPr>
          <a:xfrm>
            <a:off x="597130" y="1878675"/>
            <a:ext cx="10997739" cy="1015663"/>
          </a:xfrm>
          <a:prstGeom prst="rect">
            <a:avLst/>
          </a:prstGeom>
          <a:noFill/>
        </p:spPr>
        <p:txBody>
          <a:bodyPr wrap="square" rtlCol="0">
            <a:spAutoFit/>
          </a:bodyPr>
          <a:lstStyle/>
          <a:p>
            <a:r>
              <a:rPr lang="nb-NO" sz="6000" dirty="0">
                <a:solidFill>
                  <a:schemeClr val="bg1"/>
                </a:solidFill>
                <a:latin typeface="American Typewriter"/>
                <a:cs typeface="American Typewriter"/>
              </a:rPr>
              <a:t>Dommer som skal analyseres</a:t>
            </a:r>
            <a:endParaRPr lang="nb-NO" sz="6000" dirty="0"/>
          </a:p>
        </p:txBody>
      </p:sp>
    </p:spTree>
    <p:extLst>
      <p:ext uri="{BB962C8B-B14F-4D97-AF65-F5344CB8AC3E}">
        <p14:creationId xmlns:p14="http://schemas.microsoft.com/office/powerpoint/2010/main" val="32960064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4"/>
            <a:ext cx="12192000" cy="5615646"/>
          </a:xfrm>
        </p:spPr>
        <p:txBody>
          <a:bodyPr>
            <a:normAutofit/>
          </a:bodyPr>
          <a:lstStyle/>
          <a:p>
            <a:pPr marL="0" indent="0">
              <a:buNone/>
            </a:pPr>
            <a:endParaRPr lang="nb-NO" dirty="0"/>
          </a:p>
          <a:p>
            <a:r>
              <a:rPr lang="nb-NO" dirty="0" smtClean="0"/>
              <a:t>Deretter drøftelse av forskjellige momenter som faktum og partenes anførsler aktualiserer med utgangspunkt i de normene som er trukket opp (s. 1173-1174)</a:t>
            </a:r>
          </a:p>
          <a:p>
            <a:pPr lvl="1"/>
            <a:r>
              <a:rPr lang="nb-NO" dirty="0" smtClean="0"/>
              <a:t>Avstanden mellom bolighus og strandsonen</a:t>
            </a:r>
          </a:p>
          <a:p>
            <a:pPr lvl="1"/>
            <a:r>
              <a:rPr lang="nb-NO" dirty="0" smtClean="0"/>
              <a:t>At eierne hadde satt opp en rekke installasjoner i strandsonen</a:t>
            </a:r>
          </a:p>
          <a:p>
            <a:pPr lvl="1"/>
            <a:r>
              <a:rPr lang="nb-NO" dirty="0" smtClean="0"/>
              <a:t>Eiernes dyrehold</a:t>
            </a:r>
          </a:p>
          <a:p>
            <a:pPr lvl="1"/>
            <a:r>
              <a:rPr lang="nb-NO" dirty="0" smtClean="0"/>
              <a:t>Eksistensen av en campingplass i nærheten som kan medføre økt trafikk</a:t>
            </a:r>
          </a:p>
          <a:p>
            <a:pPr lvl="1"/>
            <a:r>
              <a:rPr lang="nb-NO" dirty="0" smtClean="0"/>
              <a:t>At allmennheten har ferdselsrett i andre områder i nabolaget</a:t>
            </a:r>
          </a:p>
          <a:p>
            <a:pPr lvl="1"/>
            <a:r>
              <a:rPr lang="nb-NO" dirty="0" smtClean="0"/>
              <a:t>At </a:t>
            </a:r>
            <a:r>
              <a:rPr lang="nb-NO" dirty="0"/>
              <a:t>en ferdselsrett etter friluftsloven i strandsonen på eiendommen vil påvirke dennes verdi negativt</a:t>
            </a:r>
            <a:r>
              <a:rPr lang="nb-NO" dirty="0" smtClean="0"/>
              <a:t>.</a:t>
            </a:r>
          </a:p>
          <a:p>
            <a:r>
              <a:rPr lang="nb-NO" dirty="0" smtClean="0"/>
              <a:t> Frem til en konklusjon om at allmennhetens ferdsel ikke er til ‘utilbørlig trengsel’ og at allmennheten har ferdselsrett etter l. § 2 </a:t>
            </a:r>
            <a:endParaRPr lang="nb-NO" dirty="0"/>
          </a:p>
        </p:txBody>
      </p:sp>
      <p:sp>
        <p:nvSpPr>
          <p:cNvPr id="5" name="Title 1"/>
          <p:cNvSpPr txBox="1">
            <a:spLocks/>
          </p:cNvSpPr>
          <p:nvPr/>
        </p:nvSpPr>
        <p:spPr bwMode="auto">
          <a:xfrm>
            <a:off x="0" y="-83209"/>
            <a:ext cx="12192000" cy="1325563"/>
          </a:xfrm>
          <a:prstGeom prst="rect">
            <a:avLst/>
          </a:prstGeom>
          <a:solidFill>
            <a:schemeClr val="accent1">
              <a:lumMod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1998 s. 1164 (</a:t>
            </a:r>
            <a:r>
              <a:rPr lang="nb-NO" sz="3600" b="0" kern="0" dirty="0" err="1" smtClean="0">
                <a:solidFill>
                  <a:srgbClr val="FFFFFF"/>
                </a:solidFill>
                <a:latin typeface="+mn-lt"/>
              </a:rPr>
              <a:t>Furumoa</a:t>
            </a:r>
            <a:r>
              <a:rPr lang="nb-NO" sz="3600" b="0" kern="0" dirty="0" smtClean="0">
                <a:solidFill>
                  <a:srgbClr val="FFFFFF"/>
                </a:solidFill>
                <a:latin typeface="+mn-lt"/>
              </a:rPr>
              <a:t>)</a:t>
            </a:r>
            <a:endParaRPr lang="nb-NO" sz="3600" b="0" kern="0" dirty="0">
              <a:solidFill>
                <a:srgbClr val="FFFFFF"/>
              </a:solidFill>
              <a:latin typeface="+mn-lt"/>
            </a:endParaRPr>
          </a:p>
        </p:txBody>
      </p:sp>
    </p:spTree>
    <p:extLst>
      <p:ext uri="{BB962C8B-B14F-4D97-AF65-F5344CB8AC3E}">
        <p14:creationId xmlns:p14="http://schemas.microsoft.com/office/powerpoint/2010/main" val="30244663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4"/>
            <a:ext cx="12192000" cy="5615646"/>
          </a:xfrm>
        </p:spPr>
        <p:txBody>
          <a:bodyPr>
            <a:normAutofit fontScale="92500" lnSpcReduction="20000"/>
          </a:bodyPr>
          <a:lstStyle/>
          <a:p>
            <a:r>
              <a:rPr lang="nb-NO" dirty="0" smtClean="0"/>
              <a:t>Tolkning av ‘hustomt’</a:t>
            </a:r>
          </a:p>
          <a:p>
            <a:pPr lvl="1"/>
            <a:r>
              <a:rPr lang="nb-NO" dirty="0" smtClean="0"/>
              <a:t>Slutning fra rettspraksis (</a:t>
            </a:r>
            <a:r>
              <a:rPr lang="nb-NO" dirty="0" err="1" smtClean="0"/>
              <a:t>Furumoa</a:t>
            </a:r>
            <a:r>
              <a:rPr lang="nb-NO" dirty="0" smtClean="0"/>
              <a:t>-dommen), avsnitt 59</a:t>
            </a:r>
          </a:p>
          <a:p>
            <a:pPr lvl="2"/>
            <a:r>
              <a:rPr lang="nb-NO" dirty="0" smtClean="0"/>
              <a:t>«</a:t>
            </a:r>
            <a:r>
              <a:rPr lang="nb-NO" dirty="0"/>
              <a:t>Uttrykket hustomt er ikke noe entydig juridisk begrep, og må derfor etter mitt syn fortolkes i den sammenheng det blir benyttet. Dette fremgår også av </a:t>
            </a:r>
            <a:r>
              <a:rPr lang="nb-NO" dirty="0" err="1"/>
              <a:t>Friluftslovkomitéens</a:t>
            </a:r>
            <a:r>
              <a:rPr lang="nb-NO" dirty="0"/>
              <a:t> innstilling side 57. Slik jeg ser det, vil det være i strid med friluftslovens grunntanke å anse en eiendom med et areal på 13.379 m² som hustomt i sin helhet. Stilt overfor de interesser som ferdselsretten representerer, må uttrykket hustomt begrenses til den mer private sonen rundt </a:t>
            </a:r>
            <a:r>
              <a:rPr lang="nb-NO" dirty="0" smtClean="0"/>
              <a:t>bolighuset.»</a:t>
            </a:r>
          </a:p>
          <a:p>
            <a:pPr lvl="1"/>
            <a:r>
              <a:rPr lang="nb-NO" dirty="0" smtClean="0"/>
              <a:t>Supplement av formålsbetraktninger/reelle hensyn vedrørende spørsmålet om det må skilles mellom helårsbolig og fritidshus, avsnitt 61-62,</a:t>
            </a:r>
          </a:p>
          <a:p>
            <a:pPr lvl="2"/>
            <a:r>
              <a:rPr lang="nb-NO" dirty="0"/>
              <a:t>«Ved fastleggelsen av hustomtbegrepet må det i tillegg til arealets størrelse blant annet tas hensyn til terrengforhold, arrondering og tomtens </a:t>
            </a:r>
            <a:r>
              <a:rPr lang="nb-NO" dirty="0" smtClean="0"/>
              <a:t>plassering» (avsnitt 61)</a:t>
            </a:r>
          </a:p>
          <a:p>
            <a:pPr lvl="2"/>
            <a:r>
              <a:rPr lang="nb-NO" dirty="0" smtClean="0"/>
              <a:t>«</a:t>
            </a:r>
            <a:r>
              <a:rPr lang="nb-NO" dirty="0"/>
              <a:t>Partene har gitt uttrykk for forskjellige oppfatninger om hvorvidt det ved fastleggelsen av tomtebegrepet skal skilles mellom boliger for helårsbruk og </a:t>
            </a:r>
            <a:r>
              <a:rPr lang="nb-NO" dirty="0" smtClean="0"/>
              <a:t>fritidsboliger. Jeg </a:t>
            </a:r>
            <a:r>
              <a:rPr lang="nb-NO" dirty="0"/>
              <a:t>kan vanskelig se at det kan være grunnlag for noe prinsipielt skille på dette punkt. Ved fastleggelsen av tomtebegrepet må det imidlertid som nevnt blant annet tas hensyn til tomtens plassering. For allmennhetens behov for rekreasjon og friluftsliv står strandområder i en særstilling. Som følge av den store betydning slike områder har for allmennhetens friluftsliv må grunneiere som bygger i strandsonen, etter min mening finne seg i å få allmennheten tettere inn på seg enn det som gjelder i områder hvor allmennhetens behov for ferdsel er mindre</a:t>
            </a:r>
            <a:r>
              <a:rPr lang="nb-NO" dirty="0" smtClean="0"/>
              <a:t>.» (avsnitt 62)</a:t>
            </a:r>
          </a:p>
          <a:p>
            <a:r>
              <a:rPr lang="nb-NO" dirty="0" smtClean="0"/>
              <a:t>Så anvendelse på faktum (subsumsjon), avsnitt 63-67</a:t>
            </a:r>
          </a:p>
          <a:p>
            <a:pPr lvl="1"/>
            <a:r>
              <a:rPr lang="nb-NO" dirty="0" smtClean="0"/>
              <a:t>Stien: 20 meters avstand, 4 meters høydeforskjell. Ikke over ‘hustomt’. I tillegg vurdering av anneks (7,5 meter). Heller ikke hustomt.</a:t>
            </a:r>
          </a:p>
          <a:p>
            <a:pPr lvl="1"/>
            <a:endParaRPr lang="nb-NO" dirty="0" smtClean="0"/>
          </a:p>
          <a:p>
            <a:pPr lvl="1"/>
            <a:endParaRPr lang="nb-NO" dirty="0" smtClean="0"/>
          </a:p>
          <a:p>
            <a:pPr lvl="2"/>
            <a:endParaRPr lang="nb-NO" dirty="0"/>
          </a:p>
        </p:txBody>
      </p:sp>
      <p:sp>
        <p:nvSpPr>
          <p:cNvPr id="5" name="Title 1"/>
          <p:cNvSpPr txBox="1">
            <a:spLocks/>
          </p:cNvSpPr>
          <p:nvPr/>
        </p:nvSpPr>
        <p:spPr bwMode="auto">
          <a:xfrm>
            <a:off x="0" y="-83209"/>
            <a:ext cx="12192000" cy="1325563"/>
          </a:xfrm>
          <a:prstGeom prst="rect">
            <a:avLst/>
          </a:prstGeom>
          <a:solidFill>
            <a:schemeClr val="accent1">
              <a:lumMod val="90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2005 s. 805 (Hvaler)</a:t>
            </a:r>
            <a:endParaRPr lang="nb-NO" sz="3600" b="0" kern="0" dirty="0">
              <a:solidFill>
                <a:srgbClr val="FFFFFF"/>
              </a:solidFill>
              <a:latin typeface="+mn-lt"/>
            </a:endParaRPr>
          </a:p>
        </p:txBody>
      </p:sp>
    </p:spTree>
    <p:extLst>
      <p:ext uri="{BB962C8B-B14F-4D97-AF65-F5344CB8AC3E}">
        <p14:creationId xmlns:p14="http://schemas.microsoft.com/office/powerpoint/2010/main" val="20738645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4"/>
            <a:ext cx="12192000" cy="5615646"/>
          </a:xfrm>
        </p:spPr>
        <p:txBody>
          <a:bodyPr>
            <a:normAutofit/>
          </a:bodyPr>
          <a:lstStyle/>
          <a:p>
            <a:r>
              <a:rPr lang="nb-NO" dirty="0" smtClean="0"/>
              <a:t>Tolkning </a:t>
            </a:r>
            <a:r>
              <a:rPr lang="nb-NO" dirty="0"/>
              <a:t>av </a:t>
            </a:r>
            <a:r>
              <a:rPr lang="nb-NO" dirty="0" smtClean="0"/>
              <a:t>‘liknende område hvor </a:t>
            </a:r>
            <a:r>
              <a:rPr lang="nb-NO" dirty="0" err="1" smtClean="0"/>
              <a:t>almenhetens</a:t>
            </a:r>
            <a:r>
              <a:rPr lang="nb-NO" dirty="0" smtClean="0"/>
              <a:t> ferdsel vil være til utilbørlig fortrengsel for eier eller bruker’, avsnitt 69</a:t>
            </a:r>
          </a:p>
          <a:p>
            <a:pPr lvl="1"/>
            <a:r>
              <a:rPr lang="nb-NO" dirty="0" smtClean="0"/>
              <a:t>Slutning fra rettspraksis</a:t>
            </a:r>
          </a:p>
          <a:p>
            <a:pPr lvl="2"/>
            <a:r>
              <a:rPr lang="nb-NO" dirty="0" smtClean="0"/>
              <a:t>«Som </a:t>
            </a:r>
            <a:r>
              <a:rPr lang="nb-NO" dirty="0"/>
              <a:t>fremholdt av førstvoterende i </a:t>
            </a:r>
            <a:r>
              <a:rPr lang="nb-NO" dirty="0" err="1"/>
              <a:t>Furumoa</a:t>
            </a:r>
            <a:r>
              <a:rPr lang="nb-NO" dirty="0"/>
              <a:t>-dommen på side 1172, gir denne bestemmelse anvisning på en «streng norm» slik at det må «stilles høye krav for at noe med hjemmel i denne bestemmelse skal kunne rubriseres som innmark</a:t>
            </a:r>
            <a:r>
              <a:rPr lang="nb-NO" dirty="0" smtClean="0"/>
              <a:t>».»</a:t>
            </a:r>
            <a:endParaRPr lang="nb-NO" dirty="0"/>
          </a:p>
          <a:p>
            <a:pPr marL="457200" lvl="1" indent="0">
              <a:buNone/>
            </a:pPr>
            <a:endParaRPr lang="nb-NO" dirty="0" smtClean="0"/>
          </a:p>
          <a:p>
            <a:r>
              <a:rPr lang="nb-NO" dirty="0"/>
              <a:t>A</a:t>
            </a:r>
            <a:r>
              <a:rPr lang="nb-NO" dirty="0" smtClean="0"/>
              <a:t>nvendelse på faktum (subsumsjon), avsnitt 70-72</a:t>
            </a:r>
          </a:p>
          <a:p>
            <a:pPr lvl="1"/>
            <a:r>
              <a:rPr lang="nb-NO" dirty="0" smtClean="0"/>
              <a:t>Bl.a. at det fantes alternativ sti og at det til tider var stor trafikk. </a:t>
            </a:r>
            <a:r>
              <a:rPr lang="nb-NO" dirty="0" err="1" smtClean="0"/>
              <a:t>Pdas</a:t>
            </a:r>
            <a:r>
              <a:rPr lang="nb-NO" dirty="0" smtClean="0"/>
              <a:t>. hadde stien vært brukt lenge. Ikke utilbørlig fortrengsel </a:t>
            </a:r>
          </a:p>
          <a:p>
            <a:pPr lvl="1"/>
            <a:endParaRPr lang="nb-NO" dirty="0" smtClean="0"/>
          </a:p>
          <a:p>
            <a:pPr lvl="1"/>
            <a:endParaRPr lang="nb-NO" dirty="0" smtClean="0"/>
          </a:p>
          <a:p>
            <a:pPr lvl="2"/>
            <a:endParaRPr lang="nb-NO" dirty="0"/>
          </a:p>
        </p:txBody>
      </p:sp>
      <p:sp>
        <p:nvSpPr>
          <p:cNvPr id="5" name="Title 1"/>
          <p:cNvSpPr txBox="1">
            <a:spLocks/>
          </p:cNvSpPr>
          <p:nvPr/>
        </p:nvSpPr>
        <p:spPr bwMode="auto">
          <a:xfrm>
            <a:off x="0" y="-83209"/>
            <a:ext cx="12192000" cy="1325563"/>
          </a:xfrm>
          <a:prstGeom prst="rect">
            <a:avLst/>
          </a:prstGeom>
          <a:solidFill>
            <a:schemeClr val="accent1">
              <a:lumMod val="90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2005 s. 805 (Hvaler)</a:t>
            </a:r>
            <a:endParaRPr lang="nb-NO" sz="3600" b="0" kern="0" dirty="0">
              <a:solidFill>
                <a:srgbClr val="FFFFFF"/>
              </a:solidFill>
              <a:latin typeface="+mn-lt"/>
            </a:endParaRPr>
          </a:p>
        </p:txBody>
      </p:sp>
    </p:spTree>
    <p:extLst>
      <p:ext uri="{BB962C8B-B14F-4D97-AF65-F5344CB8AC3E}">
        <p14:creationId xmlns:p14="http://schemas.microsoft.com/office/powerpoint/2010/main" val="37343772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3"/>
            <a:ext cx="12192000" cy="5851173"/>
          </a:xfrm>
        </p:spPr>
        <p:txBody>
          <a:bodyPr>
            <a:normAutofit/>
          </a:bodyPr>
          <a:lstStyle/>
          <a:p>
            <a:r>
              <a:rPr lang="nb-NO" dirty="0" smtClean="0"/>
              <a:t>Dissens (4-1)</a:t>
            </a:r>
          </a:p>
          <a:p>
            <a:r>
              <a:rPr lang="nb-NO" dirty="0" smtClean="0"/>
              <a:t>Flertallet: Tolker ‘hustomt’ på grunnlag av ordlyd og rettspraksis (Hvaler-dommen), avsnitt 45-48</a:t>
            </a:r>
          </a:p>
          <a:p>
            <a:pPr lvl="1"/>
            <a:r>
              <a:rPr lang="nb-NO" dirty="0" smtClean="0"/>
              <a:t>Se tendens til ‘</a:t>
            </a:r>
            <a:r>
              <a:rPr lang="nb-NO" dirty="0" err="1" smtClean="0"/>
              <a:t>distinguishing</a:t>
            </a:r>
            <a:r>
              <a:rPr lang="nb-NO" dirty="0" smtClean="0"/>
              <a:t> </a:t>
            </a:r>
            <a:r>
              <a:rPr lang="nb-NO" dirty="0" err="1" smtClean="0"/>
              <a:t>the</a:t>
            </a:r>
            <a:r>
              <a:rPr lang="nb-NO" dirty="0" smtClean="0"/>
              <a:t> case’ (avsnitt 48)</a:t>
            </a:r>
          </a:p>
          <a:p>
            <a:r>
              <a:rPr lang="nb-NO" dirty="0" smtClean="0"/>
              <a:t>Trekker også inn Direktoratet for naturforvaltnings håndbok (49-50)</a:t>
            </a:r>
          </a:p>
          <a:p>
            <a:pPr lvl="1"/>
            <a:r>
              <a:rPr lang="nb-NO" dirty="0" smtClean="0"/>
              <a:t>Hvilken type rettskilde er dette?</a:t>
            </a:r>
          </a:p>
          <a:p>
            <a:r>
              <a:rPr lang="nb-NO" dirty="0" smtClean="0"/>
              <a:t>Så subsumsjon (51 </a:t>
            </a:r>
            <a:r>
              <a:rPr lang="nb-NO" dirty="0" err="1" smtClean="0"/>
              <a:t>flg</a:t>
            </a:r>
            <a:r>
              <a:rPr lang="nb-NO" dirty="0" smtClean="0"/>
              <a:t>), men ‘kobler tilbake’ til håndboken (53). ‘Veksling’</a:t>
            </a:r>
          </a:p>
          <a:p>
            <a:r>
              <a:rPr lang="nb-NO" dirty="0" smtClean="0"/>
              <a:t>Avgjør på grunnlag av ‘sekkebestemmelsen’ (‘utilbørlig </a:t>
            </a:r>
            <a:r>
              <a:rPr lang="nb-NO" dirty="0" err="1" smtClean="0"/>
              <a:t>fortrengelse</a:t>
            </a:r>
            <a:r>
              <a:rPr lang="nb-NO" dirty="0" smtClean="0"/>
              <a:t>’) (56). </a:t>
            </a:r>
            <a:r>
              <a:rPr lang="nb-NO" dirty="0" err="1" smtClean="0"/>
              <a:t>Distinguishing</a:t>
            </a:r>
            <a:r>
              <a:rPr lang="nb-NO" dirty="0" smtClean="0"/>
              <a:t> </a:t>
            </a:r>
            <a:r>
              <a:rPr lang="nb-NO" dirty="0" err="1" smtClean="0"/>
              <a:t>the</a:t>
            </a:r>
            <a:r>
              <a:rPr lang="nb-NO" dirty="0" smtClean="0"/>
              <a:t> case </a:t>
            </a:r>
            <a:r>
              <a:rPr lang="nb-NO" dirty="0" err="1" smtClean="0"/>
              <a:t>ift</a:t>
            </a:r>
            <a:r>
              <a:rPr lang="nb-NO" dirty="0" smtClean="0"/>
              <a:t> Hvaler-dommen (59). Konstaterer at det er utilbørlig fortrengsel. Vekt på at det finnes alternative stier + tidligere avtale (60-62)</a:t>
            </a:r>
          </a:p>
          <a:p>
            <a:r>
              <a:rPr lang="nb-NO" dirty="0" smtClean="0"/>
              <a:t>Mindretallet: Annen subsumsjon. Legger vekt på at de alternative traseene ikke er like gode (69-71)</a:t>
            </a:r>
            <a:endParaRPr lang="nb-NO" dirty="0"/>
          </a:p>
        </p:txBody>
      </p:sp>
      <p:sp>
        <p:nvSpPr>
          <p:cNvPr id="5" name="Title 1"/>
          <p:cNvSpPr txBox="1">
            <a:spLocks/>
          </p:cNvSpPr>
          <p:nvPr/>
        </p:nvSpPr>
        <p:spPr bwMode="auto">
          <a:xfrm>
            <a:off x="0" y="-83209"/>
            <a:ext cx="12192000" cy="1325563"/>
          </a:xfrm>
          <a:prstGeom prst="rect">
            <a:avLst/>
          </a:prstGeom>
          <a:solidFill>
            <a:schemeClr val="accent1"/>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2008 s. 803 (</a:t>
            </a:r>
            <a:r>
              <a:rPr lang="nb-NO" sz="3600" b="0" kern="0" dirty="0" err="1" smtClean="0">
                <a:solidFill>
                  <a:srgbClr val="FFFFFF"/>
                </a:solidFill>
                <a:latin typeface="+mn-lt"/>
              </a:rPr>
              <a:t>Kongsbakke</a:t>
            </a:r>
            <a:r>
              <a:rPr lang="nb-NO" sz="3600" b="0" kern="0" dirty="0" smtClean="0">
                <a:solidFill>
                  <a:srgbClr val="FFFFFF"/>
                </a:solidFill>
                <a:latin typeface="+mn-lt"/>
              </a:rPr>
              <a:t>)</a:t>
            </a:r>
            <a:endParaRPr lang="nb-NO" sz="3600" b="0" kern="0" dirty="0">
              <a:solidFill>
                <a:srgbClr val="FFFFFF"/>
              </a:solidFill>
              <a:latin typeface="+mn-lt"/>
            </a:endParaRPr>
          </a:p>
        </p:txBody>
      </p:sp>
    </p:spTree>
    <p:extLst>
      <p:ext uri="{BB962C8B-B14F-4D97-AF65-F5344CB8AC3E}">
        <p14:creationId xmlns:p14="http://schemas.microsoft.com/office/powerpoint/2010/main" val="6042370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4"/>
            <a:ext cx="12192000" cy="5615646"/>
          </a:xfrm>
        </p:spPr>
        <p:txBody>
          <a:bodyPr>
            <a:normAutofit/>
          </a:bodyPr>
          <a:lstStyle/>
          <a:p>
            <a:r>
              <a:rPr lang="nb-NO" dirty="0" smtClean="0"/>
              <a:t>Klart skille tolkning/subsumsjon</a:t>
            </a:r>
          </a:p>
          <a:p>
            <a:r>
              <a:rPr lang="nb-NO" dirty="0" smtClean="0"/>
              <a:t>Tolkning av ‘sekkebestemmelsen</a:t>
            </a:r>
            <a:r>
              <a:rPr lang="nb-NO" dirty="0"/>
              <a:t>’ (‘liknende område hvor </a:t>
            </a:r>
            <a:r>
              <a:rPr lang="nb-NO" dirty="0" err="1"/>
              <a:t>almenhetens</a:t>
            </a:r>
            <a:r>
              <a:rPr lang="nb-NO" dirty="0"/>
              <a:t> ferdsel vil være til utilbørlig fortrengsel for eier eller bruker</a:t>
            </a:r>
            <a:r>
              <a:rPr lang="nb-NO" dirty="0" smtClean="0"/>
              <a:t>’)</a:t>
            </a:r>
          </a:p>
          <a:p>
            <a:pPr lvl="1"/>
            <a:r>
              <a:rPr lang="nb-NO" dirty="0" smtClean="0"/>
              <a:t>Slutning fra rettspraksis. Skjønnstema og momenter fra de andre dommene (se avsnitt 43 flg.)</a:t>
            </a:r>
          </a:p>
          <a:p>
            <a:pPr lvl="2"/>
            <a:r>
              <a:rPr lang="nb-NO" dirty="0" smtClean="0"/>
              <a:t>Normen er streng (avsnitt 44)</a:t>
            </a:r>
          </a:p>
          <a:p>
            <a:pPr lvl="2"/>
            <a:r>
              <a:rPr lang="nb-NO" dirty="0" smtClean="0"/>
              <a:t>Grunneierne må finne seg i å få andre inn på seg, jf. </a:t>
            </a:r>
            <a:r>
              <a:rPr lang="nb-NO" dirty="0" err="1" smtClean="0"/>
              <a:t>Kongsbakke</a:t>
            </a:r>
            <a:r>
              <a:rPr lang="nb-NO" dirty="0" smtClean="0"/>
              <a:t> (avsnitt 46)</a:t>
            </a:r>
          </a:p>
          <a:p>
            <a:pPr lvl="2"/>
            <a:r>
              <a:rPr lang="nb-NO" dirty="0" smtClean="0"/>
              <a:t>Skal legge vekt på lokale forhold (avsnitt 47)</a:t>
            </a:r>
          </a:p>
          <a:p>
            <a:pPr lvl="2"/>
            <a:r>
              <a:rPr lang="nb-NO" dirty="0" smtClean="0"/>
              <a:t>Forutsetter at allmennheten opptrer hensynsfullt (avsnitt 48)</a:t>
            </a:r>
          </a:p>
          <a:p>
            <a:pPr lvl="2"/>
            <a:r>
              <a:rPr lang="nb-NO" dirty="0" smtClean="0"/>
              <a:t>Finnes det alternative ferdselsmuligheter til mindre sjenanse?, jf. </a:t>
            </a:r>
            <a:r>
              <a:rPr lang="nb-NO" dirty="0" err="1" smtClean="0"/>
              <a:t>Kongsbakke</a:t>
            </a:r>
            <a:r>
              <a:rPr lang="nb-NO" dirty="0" smtClean="0"/>
              <a:t> (avsnitt 50). Avhenger av </a:t>
            </a:r>
            <a:r>
              <a:rPr lang="nb-NO" dirty="0" err="1" smtClean="0"/>
              <a:t>ferdelsrettens</a:t>
            </a:r>
            <a:r>
              <a:rPr lang="nb-NO" dirty="0" smtClean="0"/>
              <a:t> formål, jf. </a:t>
            </a:r>
            <a:r>
              <a:rPr lang="nb-NO" dirty="0" err="1" smtClean="0"/>
              <a:t>Kongsbakke</a:t>
            </a:r>
            <a:r>
              <a:rPr lang="nb-NO" dirty="0" smtClean="0"/>
              <a:t> (avsnitt 51)</a:t>
            </a:r>
          </a:p>
          <a:p>
            <a:pPr lvl="2"/>
            <a:r>
              <a:rPr lang="nb-NO" dirty="0" smtClean="0"/>
              <a:t>Betydning at ferdselsretten ikke har vært utøvd, jf. </a:t>
            </a:r>
            <a:r>
              <a:rPr lang="nb-NO" dirty="0" err="1" smtClean="0"/>
              <a:t>Furumoa</a:t>
            </a:r>
            <a:r>
              <a:rPr lang="nb-NO" dirty="0" smtClean="0"/>
              <a:t> (avsnitt 52-54)</a:t>
            </a:r>
          </a:p>
          <a:p>
            <a:pPr lvl="1"/>
            <a:r>
              <a:rPr lang="nb-NO" dirty="0" smtClean="0"/>
              <a:t>+ Eget moment: Sannsynligheten for at ferdselen vil øke (utledes av formålsbetraktninger, avsnitt 55)</a:t>
            </a:r>
          </a:p>
          <a:p>
            <a:pPr lvl="1"/>
            <a:endParaRPr lang="nb-NO" dirty="0" smtClean="0"/>
          </a:p>
          <a:p>
            <a:pPr lvl="2"/>
            <a:endParaRPr lang="nb-NO" dirty="0" smtClean="0"/>
          </a:p>
          <a:p>
            <a:pPr lvl="2"/>
            <a:endParaRPr lang="nb-NO" dirty="0" smtClean="0"/>
          </a:p>
          <a:p>
            <a:pPr lvl="1"/>
            <a:endParaRPr lang="nb-NO" dirty="0"/>
          </a:p>
        </p:txBody>
      </p:sp>
      <p:sp>
        <p:nvSpPr>
          <p:cNvPr id="5" name="Title 1"/>
          <p:cNvSpPr txBox="1">
            <a:spLocks/>
          </p:cNvSpPr>
          <p:nvPr/>
        </p:nvSpPr>
        <p:spPr bwMode="auto">
          <a:xfrm>
            <a:off x="0" y="-83209"/>
            <a:ext cx="12192000" cy="1325563"/>
          </a:xfrm>
          <a:prstGeom prst="rect">
            <a:avLst/>
          </a:prstGeom>
          <a:solidFill>
            <a:schemeClr val="accent5"/>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2012 s. 882 (Nesodden)</a:t>
            </a:r>
            <a:endParaRPr lang="nb-NO" sz="3600" b="0" kern="0" dirty="0">
              <a:solidFill>
                <a:srgbClr val="FFFFFF"/>
              </a:solidFill>
              <a:latin typeface="+mn-lt"/>
            </a:endParaRPr>
          </a:p>
        </p:txBody>
      </p:sp>
    </p:spTree>
    <p:extLst>
      <p:ext uri="{BB962C8B-B14F-4D97-AF65-F5344CB8AC3E}">
        <p14:creationId xmlns:p14="http://schemas.microsoft.com/office/powerpoint/2010/main" val="31412973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4"/>
            <a:ext cx="12192000" cy="5615646"/>
          </a:xfrm>
        </p:spPr>
        <p:txBody>
          <a:bodyPr>
            <a:normAutofit/>
          </a:bodyPr>
          <a:lstStyle/>
          <a:p>
            <a:r>
              <a:rPr lang="nb-NO" dirty="0" smtClean="0"/>
              <a:t>Anvendelse av skjønnskriteriene og momentene på faktum (subsumsjon), avsnitt 56 flg.</a:t>
            </a:r>
          </a:p>
          <a:p>
            <a:pPr lvl="2"/>
            <a:endParaRPr lang="nb-NO" dirty="0" smtClean="0"/>
          </a:p>
          <a:p>
            <a:pPr lvl="1"/>
            <a:endParaRPr lang="nb-NO" dirty="0"/>
          </a:p>
        </p:txBody>
      </p:sp>
      <p:sp>
        <p:nvSpPr>
          <p:cNvPr id="5" name="Title 1"/>
          <p:cNvSpPr txBox="1">
            <a:spLocks/>
          </p:cNvSpPr>
          <p:nvPr/>
        </p:nvSpPr>
        <p:spPr bwMode="auto">
          <a:xfrm>
            <a:off x="0" y="-83209"/>
            <a:ext cx="12192000" cy="1325563"/>
          </a:xfrm>
          <a:prstGeom prst="rect">
            <a:avLst/>
          </a:prstGeom>
          <a:solidFill>
            <a:schemeClr val="accent5"/>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2012 s. 882 (Nesodden)</a:t>
            </a:r>
            <a:endParaRPr lang="nb-NO" sz="3600" b="0" kern="0" dirty="0">
              <a:solidFill>
                <a:srgbClr val="FFFFFF"/>
              </a:solidFill>
              <a:latin typeface="+mn-lt"/>
            </a:endParaRPr>
          </a:p>
        </p:txBody>
      </p:sp>
    </p:spTree>
    <p:extLst>
      <p:ext uri="{BB962C8B-B14F-4D97-AF65-F5344CB8AC3E}">
        <p14:creationId xmlns:p14="http://schemas.microsoft.com/office/powerpoint/2010/main" val="3068563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241" y="2055090"/>
            <a:ext cx="11113977" cy="4604327"/>
          </a:xfrm>
        </p:spPr>
        <p:txBody>
          <a:bodyPr/>
          <a:lstStyle/>
          <a:p>
            <a:r>
              <a:rPr lang="nb-NO" dirty="0"/>
              <a:t>Eksempel på fastsettelse av ulovfestet rett</a:t>
            </a:r>
          </a:p>
          <a:p>
            <a:r>
              <a:rPr lang="nb-NO" dirty="0"/>
              <a:t>Analyse av dommene i sammenheng:  Analyse av hvordan HR går frem for å fastsette og utvikle ulovfestet regler: </a:t>
            </a:r>
            <a:r>
              <a:rPr lang="nb-NO" dirty="0">
                <a:solidFill>
                  <a:srgbClr val="000000"/>
                </a:solidFill>
              </a:rPr>
              <a:t>rettsutvikling </a:t>
            </a:r>
            <a:r>
              <a:rPr lang="nb-NO" dirty="0"/>
              <a:t> </a:t>
            </a:r>
          </a:p>
          <a:p>
            <a:r>
              <a:rPr lang="nb-NO" dirty="0" smtClean="0"/>
              <a:t>Regelformulering</a:t>
            </a:r>
          </a:p>
          <a:p>
            <a:pPr lvl="1"/>
            <a:r>
              <a:rPr lang="nb-NO" dirty="0" smtClean="0"/>
              <a:t>modifisering </a:t>
            </a:r>
          </a:p>
          <a:p>
            <a:pPr lvl="1"/>
            <a:r>
              <a:rPr lang="nb-NO" dirty="0" smtClean="0"/>
              <a:t>regler som viser seg for generelle</a:t>
            </a:r>
          </a:p>
          <a:p>
            <a:r>
              <a:rPr lang="nb-NO" dirty="0"/>
              <a:t>Samme ‘metode’ som ved lovtolkning, men bruk av andre </a:t>
            </a:r>
            <a:r>
              <a:rPr lang="nb-NO" dirty="0" smtClean="0"/>
              <a:t>rettskilder</a:t>
            </a:r>
            <a:r>
              <a:rPr lang="nb-NO" dirty="0"/>
              <a:t>. Lovtekster og ‘</a:t>
            </a:r>
            <a:r>
              <a:rPr lang="nb-NO" dirty="0" err="1"/>
              <a:t>lovnære</a:t>
            </a:r>
            <a:r>
              <a:rPr lang="nb-NO" dirty="0"/>
              <a:t> rettskilder’ har en mer perifer rolle</a:t>
            </a:r>
          </a:p>
          <a:p>
            <a:endParaRPr lang="nb-NO" dirty="0" smtClean="0"/>
          </a:p>
        </p:txBody>
      </p:sp>
      <p:sp>
        <p:nvSpPr>
          <p:cNvPr id="4" name="Title 1"/>
          <p:cNvSpPr>
            <a:spLocks noGrp="1"/>
          </p:cNvSpPr>
          <p:nvPr>
            <p:ph type="title"/>
          </p:nvPr>
        </p:nvSpPr>
        <p:spPr>
          <a:xfrm>
            <a:off x="0" y="656624"/>
            <a:ext cx="12192000" cy="1325563"/>
          </a:xfrm>
          <a:solidFill>
            <a:srgbClr val="92D050"/>
          </a:solidFill>
        </p:spPr>
        <p:txBody>
          <a:bodyPr>
            <a:normAutofit/>
          </a:bodyPr>
          <a:lstStyle/>
          <a:p>
            <a:pPr algn="ctr"/>
            <a:r>
              <a:rPr lang="nb-NO" sz="3600" b="0" dirty="0" smtClean="0">
                <a:solidFill>
                  <a:srgbClr val="FFFFFF"/>
                </a:solidFill>
                <a:latin typeface="+mn-lt"/>
              </a:rPr>
              <a:t>Innledende betraktninger</a:t>
            </a:r>
            <a:endParaRPr lang="nb-NO" sz="3600" b="0" dirty="0">
              <a:solidFill>
                <a:srgbClr val="FFFFFF"/>
              </a:solidFill>
              <a:latin typeface="+mn-lt"/>
            </a:endParaRPr>
          </a:p>
        </p:txBody>
      </p:sp>
      <p:sp>
        <p:nvSpPr>
          <p:cNvPr id="2" name="Right Brace 1"/>
          <p:cNvSpPr/>
          <p:nvPr/>
        </p:nvSpPr>
        <p:spPr bwMode="auto">
          <a:xfrm>
            <a:off x="5979229" y="3620655"/>
            <a:ext cx="221673" cy="1154546"/>
          </a:xfrm>
          <a:prstGeom prst="rightBrace">
            <a:avLst/>
          </a:prstGeom>
          <a:noFill/>
          <a:ln w="381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5" name="TextBox 4"/>
          <p:cNvSpPr txBox="1"/>
          <p:nvPr/>
        </p:nvSpPr>
        <p:spPr>
          <a:xfrm>
            <a:off x="6291614" y="3874762"/>
            <a:ext cx="4644241" cy="646331"/>
          </a:xfrm>
          <a:prstGeom prst="rect">
            <a:avLst/>
          </a:prstGeom>
          <a:noFill/>
        </p:spPr>
        <p:txBody>
          <a:bodyPr wrap="square" rtlCol="0">
            <a:spAutoFit/>
          </a:bodyPr>
          <a:lstStyle/>
          <a:p>
            <a:r>
              <a:rPr lang="nb-NO" dirty="0" smtClean="0">
                <a:solidFill>
                  <a:srgbClr val="0070C0"/>
                </a:solidFill>
              </a:rPr>
              <a:t>Kfr. Bolk III, dag 2 om utvikling av ulovfestede vederlagsregler for samboere</a:t>
            </a:r>
            <a:endParaRPr lang="nb-NO" dirty="0">
              <a:solidFill>
                <a:srgbClr val="0070C0"/>
              </a:solidFill>
            </a:endParaRPr>
          </a:p>
        </p:txBody>
      </p:sp>
    </p:spTree>
    <p:extLst>
      <p:ext uri="{BB962C8B-B14F-4D97-AF65-F5344CB8AC3E}">
        <p14:creationId xmlns:p14="http://schemas.microsoft.com/office/powerpoint/2010/main" val="775150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250" y="1833937"/>
            <a:ext cx="11445499" cy="4629419"/>
          </a:xfrm>
          <a:ln>
            <a:noFill/>
          </a:ln>
        </p:spPr>
        <p:txBody>
          <a:bodyPr>
            <a:normAutofit fontScale="92500" lnSpcReduction="20000"/>
          </a:bodyPr>
          <a:lstStyle/>
          <a:p>
            <a:pPr marL="0" indent="0">
              <a:buNone/>
            </a:pPr>
            <a:r>
              <a:rPr lang="nb-NO" b="1" dirty="0" err="1" smtClean="0"/>
              <a:t>Rt</a:t>
            </a:r>
            <a:r>
              <a:rPr lang="nb-NO" b="1" dirty="0" smtClean="0"/>
              <a:t>. 1995 s. 904 Gjensidige:</a:t>
            </a:r>
            <a:r>
              <a:rPr lang="nb-NO" dirty="0"/>
              <a:t> </a:t>
            </a:r>
            <a:r>
              <a:rPr lang="nb-NO" dirty="0" smtClean="0"/>
              <a:t>Spørsmål om utbygging </a:t>
            </a:r>
            <a:r>
              <a:rPr lang="nb-NO" dirty="0"/>
              <a:t>av en eiendom </a:t>
            </a:r>
            <a:r>
              <a:rPr lang="nb-NO" dirty="0" smtClean="0"/>
              <a:t>var </a:t>
            </a:r>
            <a:r>
              <a:rPr lang="nb-NO" dirty="0"/>
              <a:t>i strid med negative servitutter over eiendommen</a:t>
            </a:r>
            <a:r>
              <a:rPr lang="nb-NO" dirty="0" smtClean="0"/>
              <a:t>. Bygget var oppført </a:t>
            </a:r>
            <a:r>
              <a:rPr lang="nb-NO" dirty="0" err="1" smtClean="0"/>
              <a:t>ihht</a:t>
            </a:r>
            <a:r>
              <a:rPr lang="nb-NO" dirty="0" smtClean="0"/>
              <a:t> reguleringsplan. </a:t>
            </a:r>
          </a:p>
          <a:p>
            <a:pPr marL="0" indent="0">
              <a:buNone/>
            </a:pPr>
            <a:r>
              <a:rPr lang="nb-NO" b="1" dirty="0" err="1" smtClean="0"/>
              <a:t>Rt</a:t>
            </a:r>
            <a:r>
              <a:rPr lang="nb-NO" b="1" dirty="0" smtClean="0"/>
              <a:t>. 2002 s. 145 Bortelid:</a:t>
            </a:r>
            <a:r>
              <a:rPr lang="nb-NO" dirty="0"/>
              <a:t> </a:t>
            </a:r>
            <a:r>
              <a:rPr lang="nb-NO" dirty="0" smtClean="0"/>
              <a:t>Spørsmål om fortetting av et hytteområde i samsvar med reguleringsplan kunne skje i uavhengig av festekontrakter som forbød ytterligere utbygging. </a:t>
            </a:r>
            <a:r>
              <a:rPr lang="nb-NO" dirty="0" err="1" smtClean="0"/>
              <a:t>Kontraktsklausulene</a:t>
            </a:r>
            <a:r>
              <a:rPr lang="nb-NO" dirty="0" smtClean="0"/>
              <a:t> ikke ansett bortfalt som følge av </a:t>
            </a:r>
            <a:r>
              <a:rPr lang="nb-NO" dirty="0" err="1" smtClean="0"/>
              <a:t>reguleringspalenen</a:t>
            </a:r>
            <a:endParaRPr lang="nb-NO" dirty="0" smtClean="0"/>
          </a:p>
          <a:p>
            <a:pPr marL="0" indent="0">
              <a:buNone/>
            </a:pPr>
            <a:r>
              <a:rPr lang="nb-NO" b="1" dirty="0" err="1"/>
              <a:t>Rt</a:t>
            </a:r>
            <a:r>
              <a:rPr lang="nb-NO" b="1" dirty="0"/>
              <a:t>. 2008 s. 362 Ivar Aasens </a:t>
            </a:r>
            <a:r>
              <a:rPr lang="nb-NO" b="1" dirty="0" smtClean="0"/>
              <a:t>vei </a:t>
            </a:r>
            <a:r>
              <a:rPr lang="nb-NO" dirty="0" smtClean="0"/>
              <a:t>Boligblokk oppført på tomt med tinglyst strøksservitutt om </a:t>
            </a:r>
            <a:r>
              <a:rPr lang="nb-NO" dirty="0" err="1" smtClean="0"/>
              <a:t>villamessig</a:t>
            </a:r>
            <a:r>
              <a:rPr lang="nb-NO" dirty="0" smtClean="0"/>
              <a:t> bebyggelse. Spørsmål om den negative servitutten var bortfalt som følge av reguleringsplanen for eiendommen. Besvart negativt (dissens 3-2).  </a:t>
            </a:r>
            <a:r>
              <a:rPr lang="nb-NO" dirty="0"/>
              <a:t> </a:t>
            </a:r>
            <a:r>
              <a:rPr lang="nb-NO" dirty="0" smtClean="0"/>
              <a:t>      </a:t>
            </a:r>
            <a:endParaRPr lang="nb-NO" dirty="0" smtClean="0">
              <a:solidFill>
                <a:srgbClr val="0070C0"/>
              </a:solidFill>
            </a:endParaRPr>
          </a:p>
          <a:p>
            <a:pPr marL="0" indent="0">
              <a:buNone/>
            </a:pPr>
            <a:endParaRPr lang="nb-NO" dirty="0" smtClean="0"/>
          </a:p>
          <a:p>
            <a:pPr marL="0" indent="0">
              <a:buNone/>
            </a:pPr>
            <a:r>
              <a:rPr lang="nb-NO" b="1" dirty="0" smtClean="0"/>
              <a:t>Fellestrekk:</a:t>
            </a:r>
            <a:r>
              <a:rPr lang="nb-NO" dirty="0" smtClean="0"/>
              <a:t> omhandler bebyggelse i strid med negative servitutter.</a:t>
            </a:r>
            <a:r>
              <a:rPr lang="nb-NO" dirty="0"/>
              <a:t/>
            </a:r>
            <a:br>
              <a:rPr lang="nb-NO" dirty="0"/>
            </a:br>
            <a:r>
              <a:rPr lang="nb-NO" dirty="0" smtClean="0"/>
              <a:t>Negativ servitutt       Særlig </a:t>
            </a:r>
            <a:r>
              <a:rPr lang="nb-NO" dirty="0"/>
              <a:t>rettighet til å forby utnyttingsmåte av fremmed eiendom. </a:t>
            </a:r>
            <a:r>
              <a:rPr lang="nb-NO" dirty="0" smtClean="0"/>
              <a:t/>
            </a:r>
            <a:br>
              <a:rPr lang="nb-NO" dirty="0" smtClean="0"/>
            </a:br>
            <a:r>
              <a:rPr lang="nb-NO" dirty="0" smtClean="0"/>
              <a:t>Eks.: </a:t>
            </a:r>
            <a:r>
              <a:rPr lang="nb-NO" dirty="0"/>
              <a:t>begrensninger i rett til bebyggelse på naboeiendom. </a:t>
            </a:r>
            <a:endParaRPr lang="en-US" dirty="0"/>
          </a:p>
          <a:p>
            <a:pPr marL="0" indent="0">
              <a:buNone/>
            </a:pPr>
            <a:endParaRPr lang="nb-NO" dirty="0"/>
          </a:p>
        </p:txBody>
      </p:sp>
      <p:sp>
        <p:nvSpPr>
          <p:cNvPr id="6" name="Right Arrow 5"/>
          <p:cNvSpPr/>
          <p:nvPr/>
        </p:nvSpPr>
        <p:spPr>
          <a:xfrm>
            <a:off x="2781945" y="5478652"/>
            <a:ext cx="317715" cy="19372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Oval 1"/>
          <p:cNvSpPr/>
          <p:nvPr/>
        </p:nvSpPr>
        <p:spPr>
          <a:xfrm>
            <a:off x="241069" y="4239491"/>
            <a:ext cx="2069869" cy="55695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Right Arrow 6"/>
          <p:cNvSpPr/>
          <p:nvPr/>
        </p:nvSpPr>
        <p:spPr>
          <a:xfrm>
            <a:off x="2487405" y="4389120"/>
            <a:ext cx="418524" cy="333432"/>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TextBox 3"/>
          <p:cNvSpPr txBox="1"/>
          <p:nvPr/>
        </p:nvSpPr>
        <p:spPr>
          <a:xfrm>
            <a:off x="2905929" y="4238828"/>
            <a:ext cx="1238596" cy="861774"/>
          </a:xfrm>
          <a:prstGeom prst="rect">
            <a:avLst/>
          </a:prstGeom>
          <a:noFill/>
        </p:spPr>
        <p:txBody>
          <a:bodyPr wrap="square" rtlCol="0">
            <a:spAutoFit/>
          </a:bodyPr>
          <a:lstStyle/>
          <a:p>
            <a:r>
              <a:rPr lang="nb-NO" sz="3200" b="1" dirty="0">
                <a:solidFill>
                  <a:srgbClr val="0070C0"/>
                </a:solidFill>
              </a:rPr>
              <a:t>Kurs</a:t>
            </a:r>
          </a:p>
          <a:p>
            <a:endParaRPr lang="nb-NO" dirty="0"/>
          </a:p>
        </p:txBody>
      </p:sp>
      <p:sp>
        <p:nvSpPr>
          <p:cNvPr id="8" name="Title 1"/>
          <p:cNvSpPr>
            <a:spLocks noGrp="1"/>
          </p:cNvSpPr>
          <p:nvPr>
            <p:ph type="title"/>
          </p:nvPr>
        </p:nvSpPr>
        <p:spPr>
          <a:xfrm>
            <a:off x="-1" y="319349"/>
            <a:ext cx="12192000" cy="1325563"/>
          </a:xfrm>
          <a:solidFill>
            <a:srgbClr val="92D050"/>
          </a:solidFill>
        </p:spPr>
        <p:txBody>
          <a:bodyPr>
            <a:normAutofit/>
          </a:bodyPr>
          <a:lstStyle/>
          <a:p>
            <a:pPr algn="ctr"/>
            <a:r>
              <a:rPr lang="nb-NO" sz="3600" b="0" dirty="0" smtClean="0">
                <a:solidFill>
                  <a:srgbClr val="FFFFFF"/>
                </a:solidFill>
                <a:latin typeface="+mn-lt"/>
              </a:rPr>
              <a:t>Innledende betraktninger</a:t>
            </a:r>
            <a:endParaRPr lang="nb-NO" sz="3600" b="0" dirty="0">
              <a:solidFill>
                <a:srgbClr val="FFFFFF"/>
              </a:solidFill>
              <a:latin typeface="+mn-lt"/>
            </a:endParaRPr>
          </a:p>
        </p:txBody>
      </p:sp>
      <p:sp>
        <p:nvSpPr>
          <p:cNvPr id="10" name="Slide Number Placeholder 9"/>
          <p:cNvSpPr>
            <a:spLocks noGrp="1"/>
          </p:cNvSpPr>
          <p:nvPr>
            <p:ph type="sldNum" sz="quarter" idx="12"/>
          </p:nvPr>
        </p:nvSpPr>
        <p:spPr/>
        <p:txBody>
          <a:bodyPr/>
          <a:lstStyle/>
          <a:p>
            <a:fld id="{CF2D0A27-4C01-42AB-B64D-CC3004506035}" type="slidenum">
              <a:rPr lang="nb-NO" smtClean="0"/>
              <a:t>6</a:t>
            </a:fld>
            <a:endParaRPr lang="nb-NO"/>
          </a:p>
        </p:txBody>
      </p:sp>
    </p:spTree>
    <p:extLst>
      <p:ext uri="{BB962C8B-B14F-4D97-AF65-F5344CB8AC3E}">
        <p14:creationId xmlns:p14="http://schemas.microsoft.com/office/powerpoint/2010/main" val="75515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241" y="2055090"/>
            <a:ext cx="11113977" cy="4604327"/>
          </a:xfrm>
        </p:spPr>
        <p:txBody>
          <a:bodyPr/>
          <a:lstStyle/>
          <a:p>
            <a:pPr marL="0" indent="0">
              <a:buNone/>
            </a:pPr>
            <a:r>
              <a:rPr lang="nb-NO" b="1" dirty="0" smtClean="0"/>
              <a:t>Selve regelinnholdet:</a:t>
            </a:r>
          </a:p>
          <a:p>
            <a:pPr marL="0" indent="0">
              <a:buNone/>
            </a:pPr>
            <a:endParaRPr lang="nb-NO" dirty="0" smtClean="0"/>
          </a:p>
          <a:p>
            <a:pPr marL="514350" indent="-514350">
              <a:buFont typeface="+mj-lt"/>
              <a:buAutoNum type="arabicPeriod"/>
            </a:pPr>
            <a:r>
              <a:rPr lang="nb-NO" dirty="0" smtClean="0"/>
              <a:t>Hvilken regel formuleres i </a:t>
            </a:r>
            <a:r>
              <a:rPr lang="nb-NO" dirty="0" err="1" smtClean="0"/>
              <a:t>Rt</a:t>
            </a:r>
            <a:r>
              <a:rPr lang="nb-NO" dirty="0" smtClean="0"/>
              <a:t>. 1995 s. 904 (Gjensidige)?</a:t>
            </a:r>
          </a:p>
          <a:p>
            <a:pPr marL="514350" indent="-514350">
              <a:buFont typeface="+mj-lt"/>
              <a:buAutoNum type="arabicPeriod"/>
            </a:pPr>
            <a:r>
              <a:rPr lang="en-US" dirty="0" err="1" smtClean="0"/>
              <a:t>Hvordan</a:t>
            </a:r>
            <a:r>
              <a:rPr lang="en-US" dirty="0" smtClean="0"/>
              <a:t> </a:t>
            </a:r>
            <a:r>
              <a:rPr lang="en-US" dirty="0" err="1" smtClean="0"/>
              <a:t>modifiseres</a:t>
            </a:r>
            <a:r>
              <a:rPr lang="en-US" dirty="0" smtClean="0"/>
              <a:t> </a:t>
            </a:r>
            <a:r>
              <a:rPr lang="en-US" dirty="0" err="1" smtClean="0"/>
              <a:t>regelen</a:t>
            </a:r>
            <a:r>
              <a:rPr lang="en-US" dirty="0" smtClean="0"/>
              <a:t> </a:t>
            </a:r>
            <a:r>
              <a:rPr lang="en-US" dirty="0" err="1" smtClean="0"/>
              <a:t>i</a:t>
            </a:r>
            <a:r>
              <a:rPr lang="en-US" dirty="0" smtClean="0"/>
              <a:t> 2002 s. 145 (</a:t>
            </a:r>
            <a:r>
              <a:rPr lang="en-US" dirty="0" err="1" smtClean="0"/>
              <a:t>Bortelid</a:t>
            </a:r>
            <a:r>
              <a:rPr lang="en-US" dirty="0" smtClean="0"/>
              <a:t>)?</a:t>
            </a:r>
          </a:p>
          <a:p>
            <a:pPr marL="514350" indent="-514350">
              <a:buFont typeface="+mj-lt"/>
              <a:buAutoNum type="arabicPeriod"/>
            </a:pPr>
            <a:r>
              <a:rPr lang="en-US" dirty="0" err="1" smtClean="0"/>
              <a:t>Hva</a:t>
            </a:r>
            <a:r>
              <a:rPr lang="en-US" dirty="0" smtClean="0"/>
              <a:t> </a:t>
            </a:r>
            <a:r>
              <a:rPr lang="en-US" dirty="0" err="1" smtClean="0"/>
              <a:t>er</a:t>
            </a:r>
            <a:r>
              <a:rPr lang="en-US" dirty="0" smtClean="0"/>
              <a:t> </a:t>
            </a:r>
            <a:r>
              <a:rPr lang="en-US" dirty="0" err="1" smtClean="0"/>
              <a:t>regelen</a:t>
            </a:r>
            <a:r>
              <a:rPr lang="en-US" dirty="0" smtClean="0"/>
              <a:t> </a:t>
            </a:r>
            <a:r>
              <a:rPr lang="en-US" dirty="0" err="1" smtClean="0"/>
              <a:t>etter</a:t>
            </a:r>
            <a:r>
              <a:rPr lang="en-US" dirty="0" smtClean="0"/>
              <a:t> </a:t>
            </a:r>
            <a:r>
              <a:rPr lang="en-US" dirty="0" err="1" smtClean="0"/>
              <a:t>dommen</a:t>
            </a:r>
            <a:r>
              <a:rPr lang="en-US" dirty="0" smtClean="0"/>
              <a:t> </a:t>
            </a:r>
            <a:r>
              <a:rPr lang="en-US" dirty="0" err="1" smtClean="0"/>
              <a:t>i</a:t>
            </a:r>
            <a:r>
              <a:rPr lang="en-US" dirty="0" smtClean="0"/>
              <a:t> Rt. 2008 s. 362 (Ivar </a:t>
            </a:r>
            <a:r>
              <a:rPr lang="en-US" dirty="0" err="1" smtClean="0"/>
              <a:t>Aasen</a:t>
            </a:r>
            <a:r>
              <a:rPr lang="en-US" dirty="0" smtClean="0"/>
              <a:t>)? </a:t>
            </a:r>
            <a:endParaRPr lang="nb-NO" dirty="0"/>
          </a:p>
        </p:txBody>
      </p:sp>
      <p:sp>
        <p:nvSpPr>
          <p:cNvPr id="2" name="Title 1"/>
          <p:cNvSpPr>
            <a:spLocks noGrp="1"/>
          </p:cNvSpPr>
          <p:nvPr>
            <p:ph type="title"/>
          </p:nvPr>
        </p:nvSpPr>
        <p:spPr/>
        <p:txBody>
          <a:bodyPr/>
          <a:lstStyle/>
          <a:p>
            <a:endParaRPr lang="nb-NO"/>
          </a:p>
        </p:txBody>
      </p:sp>
      <p:sp>
        <p:nvSpPr>
          <p:cNvPr id="5" name="Title 1"/>
          <p:cNvSpPr txBox="1">
            <a:spLocks/>
          </p:cNvSpPr>
          <p:nvPr/>
        </p:nvSpPr>
        <p:spPr bwMode="auto">
          <a:xfrm>
            <a:off x="0" y="656624"/>
            <a:ext cx="12192000" cy="1325563"/>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smtClean="0">
                <a:solidFill>
                  <a:srgbClr val="FFFFFF"/>
                </a:solidFill>
                <a:latin typeface="+mn-lt"/>
              </a:rPr>
              <a:t>Innledende betraktninger</a:t>
            </a:r>
            <a:endParaRPr lang="nb-NO" sz="3600" b="0" kern="0" dirty="0">
              <a:solidFill>
                <a:srgbClr val="FFFFFF"/>
              </a:solidFill>
              <a:latin typeface="+mn-lt"/>
            </a:endParaRPr>
          </a:p>
        </p:txBody>
      </p:sp>
    </p:spTree>
    <p:extLst>
      <p:ext uri="{BB962C8B-B14F-4D97-AF65-F5344CB8AC3E}">
        <p14:creationId xmlns:p14="http://schemas.microsoft.com/office/powerpoint/2010/main" val="3107550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654" y="2415152"/>
            <a:ext cx="10252130" cy="3768672"/>
          </a:xfrm>
        </p:spPr>
        <p:txBody>
          <a:bodyPr/>
          <a:lstStyle/>
          <a:p>
            <a:pPr marL="514350" indent="-514350">
              <a:buFont typeface="+mj-lt"/>
              <a:buAutoNum type="arabicPeriod"/>
            </a:pPr>
            <a:r>
              <a:rPr lang="nb-NO" b="1" dirty="0" smtClean="0"/>
              <a:t>Hvilken regel formuleres i </a:t>
            </a:r>
            <a:r>
              <a:rPr lang="nb-NO" b="1" dirty="0" err="1" smtClean="0"/>
              <a:t>Rt</a:t>
            </a:r>
            <a:r>
              <a:rPr lang="nb-NO" b="1" dirty="0" smtClean="0"/>
              <a:t>. 1995 s. 904 (Gjensidige)?</a:t>
            </a:r>
          </a:p>
          <a:p>
            <a:pPr marL="0" indent="0">
              <a:buNone/>
            </a:pPr>
            <a:r>
              <a:rPr lang="nb-NO" dirty="0"/>
              <a:t>«Negative servitutter som hindrer utbygging i samsvar med slik plan, faller bort, uten at det gir grunnlag for noe erstatningskrav fra rettighetshavere i en tilsvarende stilling som ankemotpartene i denne saken» (på side 907</a:t>
            </a:r>
            <a:r>
              <a:rPr lang="nb-NO" dirty="0" smtClean="0"/>
              <a:t>)</a:t>
            </a:r>
            <a:endParaRPr lang="nb-NO" dirty="0"/>
          </a:p>
        </p:txBody>
      </p:sp>
      <p:sp>
        <p:nvSpPr>
          <p:cNvPr id="4" name="Title 1"/>
          <p:cNvSpPr>
            <a:spLocks noGrp="1"/>
          </p:cNvSpPr>
          <p:nvPr>
            <p:ph type="title"/>
          </p:nvPr>
        </p:nvSpPr>
        <p:spPr>
          <a:xfrm>
            <a:off x="0" y="655637"/>
            <a:ext cx="12192000" cy="1325563"/>
          </a:xfrm>
          <a:solidFill>
            <a:srgbClr val="92D050"/>
          </a:solidFill>
        </p:spPr>
        <p:txBody>
          <a:bodyPr>
            <a:normAutofit/>
          </a:bodyPr>
          <a:lstStyle/>
          <a:p>
            <a:pPr algn="ctr"/>
            <a:r>
              <a:rPr lang="nb-NO" sz="3600" b="0" dirty="0" err="1" smtClean="0">
                <a:solidFill>
                  <a:srgbClr val="FFFFFF"/>
                </a:solidFill>
                <a:latin typeface="+mn-lt"/>
              </a:rPr>
              <a:t>Rt</a:t>
            </a:r>
            <a:r>
              <a:rPr lang="nb-NO" sz="3600" b="0" dirty="0" smtClean="0">
                <a:solidFill>
                  <a:srgbClr val="FFFFFF"/>
                </a:solidFill>
                <a:latin typeface="+mn-lt"/>
              </a:rPr>
              <a:t>. 1995 s. 904 (Gjensidige)</a:t>
            </a:r>
            <a:endParaRPr lang="nb-NO" sz="3600" b="0" dirty="0">
              <a:solidFill>
                <a:srgbClr val="FFFFFF"/>
              </a:solidFill>
              <a:latin typeface="+mn-lt"/>
            </a:endParaRPr>
          </a:p>
        </p:txBody>
      </p:sp>
      <p:sp>
        <p:nvSpPr>
          <p:cNvPr id="5" name="Title 1"/>
          <p:cNvSpPr txBox="1">
            <a:spLocks/>
          </p:cNvSpPr>
          <p:nvPr/>
        </p:nvSpPr>
        <p:spPr bwMode="auto">
          <a:xfrm>
            <a:off x="0" y="656624"/>
            <a:ext cx="12192000" cy="1325563"/>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smtClean="0">
                <a:solidFill>
                  <a:srgbClr val="FFFFFF"/>
                </a:solidFill>
                <a:latin typeface="+mn-lt"/>
              </a:rPr>
              <a:t>Innledende betraktninger</a:t>
            </a:r>
            <a:endParaRPr lang="nb-NO" sz="3600" b="0" kern="0" dirty="0">
              <a:solidFill>
                <a:srgbClr val="FFFFFF"/>
              </a:solidFill>
              <a:latin typeface="+mn-lt"/>
            </a:endParaRPr>
          </a:p>
        </p:txBody>
      </p:sp>
    </p:spTree>
    <p:extLst>
      <p:ext uri="{BB962C8B-B14F-4D97-AF65-F5344CB8AC3E}">
        <p14:creationId xmlns:p14="http://schemas.microsoft.com/office/powerpoint/2010/main" val="736758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673" y="2167179"/>
            <a:ext cx="11403279" cy="4481594"/>
          </a:xfrm>
        </p:spPr>
        <p:txBody>
          <a:bodyPr/>
          <a:lstStyle/>
          <a:p>
            <a:pPr marL="514350" indent="-514350">
              <a:buFont typeface="+mj-lt"/>
              <a:buAutoNum type="arabicPeriod" startAt="2"/>
            </a:pPr>
            <a:r>
              <a:rPr lang="en-US" b="1" dirty="0" err="1" smtClean="0"/>
              <a:t>Hvordan</a:t>
            </a:r>
            <a:r>
              <a:rPr lang="en-US" b="1" dirty="0" smtClean="0"/>
              <a:t> </a:t>
            </a:r>
            <a:r>
              <a:rPr lang="en-US" b="1" dirty="0" err="1" smtClean="0"/>
              <a:t>modifiseres</a:t>
            </a:r>
            <a:r>
              <a:rPr lang="en-US" b="1" dirty="0" smtClean="0"/>
              <a:t> </a:t>
            </a:r>
            <a:r>
              <a:rPr lang="en-US" b="1" dirty="0" err="1" smtClean="0"/>
              <a:t>regelen</a:t>
            </a:r>
            <a:r>
              <a:rPr lang="en-US" b="1" dirty="0" smtClean="0"/>
              <a:t> </a:t>
            </a:r>
            <a:r>
              <a:rPr lang="en-US" b="1" dirty="0" err="1" smtClean="0"/>
              <a:t>i</a:t>
            </a:r>
            <a:r>
              <a:rPr lang="en-US" b="1" dirty="0" smtClean="0"/>
              <a:t> Rt. 2002 s. 145 (</a:t>
            </a:r>
            <a:r>
              <a:rPr lang="en-US" b="1" dirty="0" err="1" smtClean="0"/>
              <a:t>Bortelid</a:t>
            </a:r>
            <a:r>
              <a:rPr lang="en-US" b="1" dirty="0" smtClean="0"/>
              <a:t>)?</a:t>
            </a:r>
          </a:p>
          <a:p>
            <a:pPr marL="0" indent="0">
              <a:buNone/>
            </a:pPr>
            <a:r>
              <a:rPr lang="nb-NO" sz="2400" dirty="0" smtClean="0"/>
              <a:t>«Gjensidige-dommen </a:t>
            </a:r>
            <a:r>
              <a:rPr lang="nb-NO" sz="2400" dirty="0"/>
              <a:t>har i ettertid vært kritisert ... Jeg er </a:t>
            </a:r>
            <a:r>
              <a:rPr lang="nb-NO" sz="2400" dirty="0" smtClean="0"/>
              <a:t>kommet </a:t>
            </a:r>
            <a:r>
              <a:rPr lang="nb-NO" sz="2400" dirty="0"/>
              <a:t>til at uttalelsene om bortfall av negative </a:t>
            </a:r>
            <a:r>
              <a:rPr lang="nb-NO" sz="2400" dirty="0" err="1" smtClean="0"/>
              <a:t>byggeservitutter</a:t>
            </a:r>
            <a:r>
              <a:rPr lang="nb-NO" sz="2400" dirty="0" smtClean="0"/>
              <a:t> </a:t>
            </a:r>
            <a:r>
              <a:rPr lang="nb-NO" sz="2400" dirty="0"/>
              <a:t>har fått en for generell utforming og bør </a:t>
            </a:r>
            <a:r>
              <a:rPr lang="nb-NO" sz="2400" dirty="0" smtClean="0"/>
              <a:t>modereres</a:t>
            </a:r>
            <a:r>
              <a:rPr lang="nb-NO" sz="2400" dirty="0"/>
              <a:t>. De passer kanskje best på </a:t>
            </a:r>
            <a:r>
              <a:rPr lang="nb-NO" sz="2400" dirty="0" err="1"/>
              <a:t>byggeservitutter</a:t>
            </a:r>
            <a:r>
              <a:rPr lang="nb-NO" sz="2400" dirty="0"/>
              <a:t> som </a:t>
            </a:r>
            <a:r>
              <a:rPr lang="nb-NO" sz="2400" dirty="0" smtClean="0"/>
              <a:t>har </a:t>
            </a:r>
            <a:r>
              <a:rPr lang="nb-NO" sz="2400" dirty="0"/>
              <a:t>vært mer aktuelle i tidligere tider, men som nå fremstår som </a:t>
            </a:r>
            <a:r>
              <a:rPr lang="nb-NO" sz="2400" dirty="0" smtClean="0"/>
              <a:t>lite </a:t>
            </a:r>
            <a:r>
              <a:rPr lang="nb-NO" sz="2400" dirty="0"/>
              <a:t>tilpasset dagens utbyggingsbehov, som </a:t>
            </a:r>
            <a:r>
              <a:rPr lang="nb-NO" sz="2400" dirty="0" err="1"/>
              <a:t>strøkservitutter</a:t>
            </a:r>
            <a:r>
              <a:rPr lang="nb-NO" sz="2400" dirty="0"/>
              <a:t> som </a:t>
            </a:r>
            <a:r>
              <a:rPr lang="nb-NO" sz="2400" dirty="0" smtClean="0"/>
              <a:t>båndlegger </a:t>
            </a:r>
            <a:r>
              <a:rPr lang="nb-NO" sz="2400" dirty="0"/>
              <a:t>areal til et annet formål enn det reguleringsplanen </a:t>
            </a:r>
            <a:r>
              <a:rPr lang="nb-NO" sz="2400" dirty="0" smtClean="0"/>
              <a:t>har</a:t>
            </a:r>
            <a:r>
              <a:rPr lang="nb-NO" sz="2400" dirty="0"/>
              <a:t>, deleforbud i eldre villastrøk og bestemmelser om </a:t>
            </a:r>
            <a:r>
              <a:rPr lang="nb-NO" sz="2400" dirty="0" smtClean="0"/>
              <a:t>byggegrenser </a:t>
            </a:r>
            <a:r>
              <a:rPr lang="nb-NO" sz="2400" dirty="0"/>
              <a:t>mv. </a:t>
            </a:r>
            <a:r>
              <a:rPr lang="nb-NO" sz="2400" dirty="0" smtClean="0"/>
              <a:t>...</a:t>
            </a:r>
            <a:r>
              <a:rPr lang="nb-NO" sz="2400" dirty="0"/>
              <a:t> ... Opprettholdelse av servitutten </a:t>
            </a:r>
            <a:r>
              <a:rPr lang="nb-NO" sz="2400" dirty="0" smtClean="0"/>
              <a:t>innebærer ikke </a:t>
            </a:r>
            <a:r>
              <a:rPr lang="nb-NO" sz="2400" dirty="0"/>
              <a:t>en meningsløs </a:t>
            </a:r>
            <a:r>
              <a:rPr lang="nb-NO" sz="2400" dirty="0" smtClean="0"/>
              <a:t>'ikke-bebyggelse</a:t>
            </a:r>
            <a:r>
              <a:rPr lang="nb-NO" sz="2400" dirty="0"/>
              <a:t>' av området, eller et </a:t>
            </a:r>
            <a:r>
              <a:rPr lang="nb-NO" sz="2400" dirty="0" smtClean="0"/>
              <a:t>utilsiktet </a:t>
            </a:r>
            <a:r>
              <a:rPr lang="nb-NO" sz="2400" dirty="0"/>
              <a:t>hinder, slik det var tale om i de eldre dommene jeg har </a:t>
            </a:r>
            <a:r>
              <a:rPr lang="nb-NO" sz="2400" dirty="0" smtClean="0"/>
              <a:t>nevnt» (på side 149) </a:t>
            </a:r>
            <a:endParaRPr lang="en-US" sz="2400" dirty="0" smtClean="0"/>
          </a:p>
        </p:txBody>
      </p:sp>
      <p:sp>
        <p:nvSpPr>
          <p:cNvPr id="5" name="Title 1"/>
          <p:cNvSpPr txBox="1">
            <a:spLocks/>
          </p:cNvSpPr>
          <p:nvPr/>
        </p:nvSpPr>
        <p:spPr bwMode="auto">
          <a:xfrm>
            <a:off x="152400" y="809024"/>
            <a:ext cx="12192000" cy="1325563"/>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smtClean="0">
                <a:solidFill>
                  <a:srgbClr val="FFFFFF"/>
                </a:solidFill>
                <a:latin typeface="+mn-lt"/>
              </a:rPr>
              <a:t>Innledende betraktninger</a:t>
            </a:r>
            <a:endParaRPr lang="nb-NO" sz="3600" b="0" kern="0" dirty="0">
              <a:solidFill>
                <a:srgbClr val="FFFFFF"/>
              </a:solidFill>
              <a:latin typeface="+mn-lt"/>
            </a:endParaRPr>
          </a:p>
        </p:txBody>
      </p:sp>
    </p:spTree>
    <p:extLst>
      <p:ext uri="{BB962C8B-B14F-4D97-AF65-F5344CB8AC3E}">
        <p14:creationId xmlns:p14="http://schemas.microsoft.com/office/powerpoint/2010/main" val="1267823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jus-ifp-1">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4510</TotalTime>
  <Words>4046</Words>
  <Application>Microsoft Office PowerPoint</Application>
  <PresentationFormat>Widescreen</PresentationFormat>
  <Paragraphs>398</Paragraphs>
  <Slides>45</Slides>
  <Notes>45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45</vt:i4>
      </vt:variant>
    </vt:vector>
  </HeadingPairs>
  <TitlesOfParts>
    <vt:vector size="54" baseType="lpstr">
      <vt:lpstr>American Typewriter</vt:lpstr>
      <vt:lpstr>Arial</vt:lpstr>
      <vt:lpstr>Calibri</vt:lpstr>
      <vt:lpstr>Calibri Light</vt:lpstr>
      <vt:lpstr>Comic Sans MS</vt:lpstr>
      <vt:lpstr>Wingdings</vt:lpstr>
      <vt:lpstr>ヒラギノ角ゴ Pro W3</vt:lpstr>
      <vt:lpstr>Office Theme</vt:lpstr>
      <vt:lpstr>jus-ifp-1</vt:lpstr>
      <vt:lpstr>Professor Ole-Andreas Rognstad Professor Birgitte Hagland </vt:lpstr>
      <vt:lpstr>HOVEDTEMA IV  Domsanalyse: Regelformulering og modifisering</vt:lpstr>
      <vt:lpstr> </vt:lpstr>
      <vt:lpstr>    </vt:lpstr>
      <vt:lpstr>Innledende betraktninger</vt:lpstr>
      <vt:lpstr>Innledende betraktninger</vt:lpstr>
      <vt:lpstr>PowerPoint Presentation</vt:lpstr>
      <vt:lpstr>Rt. 1995 s. 904 (Gjensidige)</vt:lpstr>
      <vt:lpstr>PowerPoint Presentation</vt:lpstr>
      <vt:lpstr>PowerPoint Presentation</vt:lpstr>
      <vt:lpstr>Metodespørsmål</vt:lpstr>
      <vt:lpstr>Metodespørsmål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HOVEDTEMA V  Domsanalyse: Regelformulering og -utvikling og forholdet til faktum (subsumsjon)</vt:lpstr>
      <vt:lpstr> </vt:lpstr>
      <vt:lpstr>PowerPoint Presentation</vt:lpstr>
      <vt:lpstr>    </vt:lpstr>
      <vt:lpstr>Innledende betraktninger</vt:lpstr>
      <vt:lpstr>Innledende betraktninger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Forelesninger i juridisk metodelære, JUS 1211 Domsanalyse</dc:title>
  <dc:creator>Ole-Andreas Rognstad</dc:creator>
  <cp:lastModifiedBy>Ole-Andreas Rognstad</cp:lastModifiedBy>
  <cp:revision>363</cp:revision>
  <cp:lastPrinted>2018-11-16T16:37:01Z</cp:lastPrinted>
  <dcterms:created xsi:type="dcterms:W3CDTF">2018-02-26T20:42:43Z</dcterms:created>
  <dcterms:modified xsi:type="dcterms:W3CDTF">2021-04-23T08:01:57Z</dcterms:modified>
</cp:coreProperties>
</file>