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327" r:id="rId4"/>
    <p:sldId id="328" r:id="rId5"/>
    <p:sldId id="329" r:id="rId6"/>
    <p:sldId id="330" r:id="rId7"/>
    <p:sldId id="344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46" r:id="rId16"/>
    <p:sldId id="338" r:id="rId17"/>
    <p:sldId id="345" r:id="rId18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6" autoAdjust="0"/>
    <p:restoredTop sz="91613" autoAdjust="0"/>
  </p:normalViewPr>
  <p:slideViewPr>
    <p:cSldViewPr>
      <p:cViewPr varScale="1">
        <p:scale>
          <a:sx n="173" d="100"/>
          <a:sy n="173" d="100"/>
        </p:scale>
        <p:origin x="-1770" y="-10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pPr>
              <a:defRPr/>
            </a:pPr>
            <a:fld id="{65FEAA55-D3C7-C647-BBF2-015DD0AD5665}" type="datetime1">
              <a:rPr lang="nb-NO"/>
              <a:pPr>
                <a:defRPr/>
              </a:pPr>
              <a:t>20.01.2014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pPr>
              <a:defRPr/>
            </a:pPr>
            <a:fld id="{212DA2C9-F514-9A4B-8A26-E664A3E535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967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pPr>
              <a:defRPr/>
            </a:pPr>
            <a:fld id="{7FFE18E5-B3A3-5D4D-B992-67FD891F7963}" type="datetime1">
              <a:rPr lang="nb-NO"/>
              <a:pPr>
                <a:defRPr/>
              </a:pPr>
              <a:t>20.01.2014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641" tIns="45821" rIns="91641" bIns="45821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pPr>
              <a:defRPr/>
            </a:pPr>
            <a:fld id="{D8CFCDDA-0632-F043-8D24-179AEAE842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952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3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7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nb-NO" smtClean="0"/>
              <a:t>12/9/2011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30" name="Picture 11" descr="NHM2_engels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NHM3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NHM4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NHM5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NHM6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Fysisk intitutt_ENG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nb-NO" smtClean="0"/>
              <a:t>12/9/2011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smtClean="0"/>
              <a:t>12/9/2011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b-NO" smtClean="0"/>
              <a:t>12/9/2011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8E5AC4-4A8C-6B45-BF94-E69ACF4F9E0B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5" name="Picture 14" descr="MN_FYSISK_A_ENG.png"/>
          <p:cNvPicPr>
            <a:picLocks noChangeAspect="1"/>
          </p:cNvPicPr>
          <p:nvPr userDrawn="1"/>
        </p:nvPicPr>
        <p:blipFill>
          <a:blip r:embed="rId13"/>
          <a:srcRect b="53468"/>
          <a:stretch>
            <a:fillRect/>
          </a:stretch>
        </p:blipFill>
        <p:spPr>
          <a:xfrm>
            <a:off x="304800" y="152400"/>
            <a:ext cx="2501426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>
          <a:xfrm>
            <a:off x="2123728" y="220486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FYS4260 - Microsystems and electronic packaging and interconnection technologies</a:t>
            </a:r>
            <a:endParaRPr lang="en-US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336704" cy="1584176"/>
          </a:xfrm>
        </p:spPr>
        <p:txBody>
          <a:bodyPr>
            <a:normAutofit/>
          </a:bodyPr>
          <a:lstStyle/>
          <a:p>
            <a:pPr eaLnBrk="1" hangingPunct="1"/>
            <a:endParaRPr lang="nb-NO" sz="3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nb-NO" sz="1600" b="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nb-NO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 smtClean="0"/>
              <a:t>Schematic</a:t>
            </a:r>
            <a:r>
              <a:rPr lang="nb-NO" smtClean="0"/>
              <a:t> – </a:t>
            </a:r>
            <a:r>
              <a:rPr lang="nb-NO" err="1" smtClean="0"/>
              <a:t>Adding</a:t>
            </a:r>
            <a:r>
              <a:rPr lang="nb-NO" smtClean="0"/>
              <a:t> </a:t>
            </a:r>
            <a:r>
              <a:rPr lang="nb-NO" err="1" smtClean="0"/>
              <a:t>components</a:t>
            </a:r>
            <a:r>
              <a:rPr lang="nb-NO" smtClean="0"/>
              <a:t> II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Searching</a:t>
            </a:r>
            <a:r>
              <a:rPr lang="nb-NO" dirty="0" smtClean="0"/>
              <a:t> for </a:t>
            </a:r>
            <a:r>
              <a:rPr lang="nb-NO" dirty="0" err="1" smtClean="0"/>
              <a:t>components</a:t>
            </a:r>
            <a:endParaRPr lang="nb-NO" dirty="0" smtClean="0"/>
          </a:p>
          <a:p>
            <a:pPr lvl="1"/>
            <a:r>
              <a:rPr lang="nb-NO" dirty="0" smtClean="0"/>
              <a:t>Press ”</a:t>
            </a:r>
            <a:r>
              <a:rPr lang="nb-NO" dirty="0" err="1" smtClean="0"/>
              <a:t>Search</a:t>
            </a:r>
            <a:r>
              <a:rPr lang="nb-NO" dirty="0" smtClean="0"/>
              <a:t>”</a:t>
            </a:r>
          </a:p>
          <a:p>
            <a:pPr lvl="1"/>
            <a:r>
              <a:rPr lang="nb-NO" dirty="0" smtClean="0"/>
              <a:t>Type ”*</a:t>
            </a:r>
            <a:r>
              <a:rPr lang="nb-NO" dirty="0" err="1" smtClean="0"/>
              <a:t>search</a:t>
            </a:r>
            <a:r>
              <a:rPr lang="nb-NO" dirty="0" smtClean="0"/>
              <a:t> </a:t>
            </a:r>
            <a:r>
              <a:rPr lang="nb-NO" dirty="0" err="1" smtClean="0"/>
              <a:t>word</a:t>
            </a:r>
            <a:r>
              <a:rPr lang="nb-NO" dirty="0" smtClean="0"/>
              <a:t>*” =&gt; ”OK”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4" descr="Adding comp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2924944"/>
            <a:ext cx="5899946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86104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	</a:t>
            </a:r>
            <a:r>
              <a:rPr lang="nb-NO" sz="1600" dirty="0" err="1" smtClean="0"/>
              <a:t>Naming</a:t>
            </a:r>
            <a:r>
              <a:rPr lang="nb-NO" sz="1600" dirty="0" smtClean="0"/>
              <a:t> </a:t>
            </a:r>
            <a:r>
              <a:rPr lang="nb-NO" sz="1600" dirty="0" err="1" smtClean="0"/>
              <a:t>conventions</a:t>
            </a:r>
            <a:r>
              <a:rPr lang="nb-NO" sz="1600" dirty="0" smtClean="0"/>
              <a:t>:</a:t>
            </a:r>
          </a:p>
          <a:p>
            <a:r>
              <a:rPr lang="nb-NO" sz="1200" dirty="0" smtClean="0"/>
              <a:t>	0 </a:t>
            </a:r>
            <a:r>
              <a:rPr lang="nb-NO" sz="1200" dirty="0" smtClean="0"/>
              <a:t>ohm -&gt; 0R0</a:t>
            </a:r>
          </a:p>
          <a:p>
            <a:r>
              <a:rPr lang="nb-NO" sz="1200" dirty="0" smtClean="0"/>
              <a:t>	47 </a:t>
            </a:r>
            <a:r>
              <a:rPr lang="nb-NO" sz="1200" dirty="0" smtClean="0"/>
              <a:t>ohm -&gt; 47R0</a:t>
            </a:r>
          </a:p>
          <a:p>
            <a:r>
              <a:rPr lang="nb-NO" sz="1200" dirty="0" smtClean="0"/>
              <a:t>	4.5 </a:t>
            </a:r>
            <a:r>
              <a:rPr lang="nb-NO" sz="1200" dirty="0" err="1" smtClean="0"/>
              <a:t>Kohm</a:t>
            </a:r>
            <a:r>
              <a:rPr lang="nb-NO" sz="1200" dirty="0" smtClean="0"/>
              <a:t> -&gt; 4K5</a:t>
            </a:r>
          </a:p>
          <a:p>
            <a:endParaRPr lang="nb-NO" sz="1200" dirty="0" smtClean="0"/>
          </a:p>
          <a:p>
            <a:r>
              <a:rPr lang="nb-NO" sz="1200" dirty="0" smtClean="0"/>
              <a:t>	100nF </a:t>
            </a:r>
            <a:r>
              <a:rPr lang="nb-NO" sz="1200" dirty="0" smtClean="0"/>
              <a:t>- &gt; 100n / 0.1u</a:t>
            </a:r>
          </a:p>
          <a:p>
            <a:r>
              <a:rPr lang="nb-NO" sz="1200" dirty="0" smtClean="0"/>
              <a:t>	3.4pF  </a:t>
            </a:r>
            <a:r>
              <a:rPr lang="nb-NO" sz="1200" dirty="0" smtClean="0"/>
              <a:t>-&gt; 3p4</a:t>
            </a:r>
          </a:p>
          <a:p>
            <a:endParaRPr lang="nb-NO" sz="1200" dirty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896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Adding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r>
              <a:rPr lang="nb-NO" dirty="0" smtClean="0"/>
              <a:t> III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Searching</a:t>
            </a:r>
            <a:r>
              <a:rPr lang="nb-NO" dirty="0" smtClean="0"/>
              <a:t> for </a:t>
            </a:r>
            <a:r>
              <a:rPr lang="nb-NO" dirty="0" err="1" smtClean="0"/>
              <a:t>components</a:t>
            </a:r>
            <a:endParaRPr lang="nb-NO" dirty="0" smtClean="0"/>
          </a:p>
          <a:p>
            <a:pPr lvl="1"/>
            <a:r>
              <a:rPr lang="nb-NO" dirty="0" smtClean="0"/>
              <a:t>Press ”</a:t>
            </a:r>
            <a:r>
              <a:rPr lang="nb-NO" dirty="0" err="1" smtClean="0"/>
              <a:t>Browse</a:t>
            </a:r>
            <a:r>
              <a:rPr lang="nb-NO" dirty="0" smtClean="0"/>
              <a:t>” =&gt; ”OK”</a:t>
            </a:r>
          </a:p>
          <a:p>
            <a:pPr lvl="1"/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library</a:t>
            </a:r>
            <a:r>
              <a:rPr lang="nb-NO" dirty="0" smtClean="0"/>
              <a:t> and </a:t>
            </a:r>
            <a:r>
              <a:rPr lang="nb-NO" dirty="0" err="1" smtClean="0"/>
              <a:t>pick</a:t>
            </a:r>
            <a:r>
              <a:rPr lang="nb-NO" dirty="0" smtClean="0"/>
              <a:t> a </a:t>
            </a:r>
            <a:r>
              <a:rPr lang="nb-NO" dirty="0" err="1" smtClean="0"/>
              <a:t>component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6" name="Picture 5" descr="Adding comp 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852936"/>
            <a:ext cx="6264696" cy="39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Component</a:t>
            </a:r>
            <a:r>
              <a:rPr lang="nb-NO" dirty="0" smtClean="0"/>
              <a:t> </a:t>
            </a:r>
            <a:r>
              <a:rPr lang="nb-NO" dirty="0" err="1" smtClean="0"/>
              <a:t>definition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 l="38227" t="63210" r="49212" b="18893"/>
          <a:stretch>
            <a:fillRect/>
          </a:stretch>
        </p:blipFill>
        <p:spPr bwMode="auto">
          <a:xfrm>
            <a:off x="827584" y="177281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 t="51349" r="76228" b="33718"/>
          <a:stretch>
            <a:fillRect/>
          </a:stretch>
        </p:blipFill>
        <p:spPr bwMode="auto">
          <a:xfrm>
            <a:off x="2699792" y="1772816"/>
            <a:ext cx="39604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3356992"/>
            <a:ext cx="151216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SYMBOL (</a:t>
            </a:r>
            <a:r>
              <a:rPr lang="nb-NO" sz="1000" dirty="0" err="1" smtClean="0"/>
              <a:t>Schematic</a:t>
            </a:r>
            <a:r>
              <a:rPr lang="nb-NO" sz="1000" dirty="0" smtClean="0"/>
              <a:t>)</a:t>
            </a:r>
            <a:endParaRPr lang="nb-NO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356992"/>
            <a:ext cx="115212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Parts </a:t>
            </a:r>
            <a:r>
              <a:rPr lang="nb-NO" sz="1000" dirty="0" err="1" smtClean="0"/>
              <a:t>description</a:t>
            </a:r>
            <a:endParaRPr lang="nb-NO" sz="1000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 l="50122" t="21605" r="26148" b="18982"/>
          <a:stretch>
            <a:fillRect/>
          </a:stretch>
        </p:blipFill>
        <p:spPr bwMode="auto">
          <a:xfrm>
            <a:off x="6804248" y="1700808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60232" y="3429000"/>
            <a:ext cx="172819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Footprint</a:t>
            </a:r>
            <a:r>
              <a:rPr lang="nb-NO" sz="1000" dirty="0" smtClean="0"/>
              <a:t> (PCB </a:t>
            </a:r>
            <a:r>
              <a:rPr lang="nb-NO" sz="1000" dirty="0" err="1" smtClean="0"/>
              <a:t>component</a:t>
            </a:r>
            <a:r>
              <a:rPr lang="nb-NO" sz="1000" dirty="0" smtClean="0"/>
              <a:t>)</a:t>
            </a:r>
            <a:endParaRPr lang="nb-NO" sz="1000" dirty="0"/>
          </a:p>
        </p:txBody>
      </p:sp>
      <p:sp>
        <p:nvSpPr>
          <p:cNvPr id="11" name="Rectangle 10"/>
          <p:cNvSpPr/>
          <p:nvPr/>
        </p:nvSpPr>
        <p:spPr>
          <a:xfrm>
            <a:off x="1511880" y="5157032"/>
            <a:ext cx="1440000" cy="90000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" pitchFamily="18"/>
              <a:buNone/>
            </a:defPPr>
            <a:lvl1pPr lvl="0">
              <a:buClr>
                <a:srgbClr val="000000"/>
              </a:buClr>
              <a:buSzPct val="100000"/>
              <a:buFont typeface="Times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Lucida Sans Unicode" pitchFamily="2"/>
                <a:cs typeface="Tahoma" pitchFamily="2"/>
              </a:rPr>
              <a:t>SYMBOL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Lucida Sans Unicode" pitchFamily="2"/>
                <a:cs typeface="Tahoma" pitchFamily="2"/>
              </a:rPr>
              <a:t>(Schematic)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1880" y="4221088"/>
            <a:ext cx="1440000" cy="90000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" pitchFamily="18"/>
              <a:buNone/>
            </a:defPPr>
            <a:lvl1pPr lvl="0">
              <a:buClr>
                <a:srgbClr val="000000"/>
              </a:buClr>
              <a:buSzPct val="100000"/>
              <a:buFont typeface="Times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Lucida Sans Unicode" pitchFamily="2"/>
                <a:cs typeface="Tahoma" pitchFamily="2"/>
              </a:rPr>
              <a:t>PARTS-LIB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71880" y="5157032"/>
            <a:ext cx="1440000" cy="90000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" pitchFamily="18"/>
              <a:buNone/>
            </a:defPPr>
            <a:lvl1pPr lvl="0">
              <a:buClr>
                <a:srgbClr val="000000"/>
              </a:buClr>
              <a:buSzPct val="100000"/>
              <a:buFont typeface="Times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Lucida Sans Unicode" pitchFamily="2"/>
                <a:cs typeface="Tahoma" pitchFamily="2"/>
              </a:rPr>
              <a:t>FOOTPRINT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" pitchFamily="18"/>
                <a:ea typeface="Lucida Sans Unicode" pitchFamily="2"/>
                <a:cs typeface="Tahoma" pitchFamily="2"/>
              </a:rPr>
              <a:t>(PCB)</a:t>
            </a:r>
          </a:p>
        </p:txBody>
      </p:sp>
      <p:cxnSp>
        <p:nvCxnSpPr>
          <p:cNvPr id="14" name="Elbow Connector 6"/>
          <p:cNvCxnSpPr>
            <a:stCxn id="11" idx="0"/>
            <a:endCxn id="12" idx="1"/>
          </p:cNvCxnSpPr>
          <p:nvPr/>
        </p:nvCxnSpPr>
        <p:spPr>
          <a:xfrm rot="5400000" flipH="1" flipV="1">
            <a:off x="2618908" y="4284060"/>
            <a:ext cx="485944" cy="1260000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Elbow Connector 7"/>
          <p:cNvCxnSpPr>
            <a:stCxn id="12" idx="3"/>
            <a:endCxn id="13" idx="0"/>
          </p:cNvCxnSpPr>
          <p:nvPr/>
        </p:nvCxnSpPr>
        <p:spPr>
          <a:xfrm>
            <a:off x="4931880" y="4671088"/>
            <a:ext cx="1260000" cy="485944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7336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Adding</a:t>
            </a:r>
            <a:r>
              <a:rPr lang="nb-NO" dirty="0" smtClean="0"/>
              <a:t> a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circuit</a:t>
            </a:r>
            <a:r>
              <a:rPr lang="nb-NO" dirty="0" smtClean="0"/>
              <a:t> is </a:t>
            </a:r>
            <a:r>
              <a:rPr lang="nb-NO" dirty="0" err="1" smtClean="0"/>
              <a:t>powered</a:t>
            </a:r>
            <a:r>
              <a:rPr lang="nb-NO" dirty="0" smtClean="0"/>
              <a:t> by a 9V </a:t>
            </a:r>
            <a:r>
              <a:rPr lang="nb-NO" dirty="0" err="1" smtClean="0"/>
              <a:t>battery</a:t>
            </a:r>
            <a:endParaRPr lang="nb-NO" dirty="0" smtClean="0"/>
          </a:p>
          <a:p>
            <a:r>
              <a:rPr lang="nb-NO" dirty="0" err="1" smtClean="0"/>
              <a:t>Add</a:t>
            </a:r>
            <a:r>
              <a:rPr lang="nb-NO" dirty="0" smtClean="0"/>
              <a:t> a </a:t>
            </a:r>
            <a:r>
              <a:rPr lang="nb-NO" dirty="0" err="1" smtClean="0"/>
              <a:t>bypass</a:t>
            </a:r>
            <a:r>
              <a:rPr lang="nb-NO" dirty="0" smtClean="0"/>
              <a:t> </a:t>
            </a:r>
            <a:r>
              <a:rPr lang="nb-NO" dirty="0" err="1" smtClean="0"/>
              <a:t>capacitor</a:t>
            </a:r>
            <a:r>
              <a:rPr lang="nb-NO" dirty="0" smtClean="0"/>
              <a:t> for </a:t>
            </a:r>
            <a:r>
              <a:rPr lang="nb-NO" dirty="0" err="1" smtClean="0"/>
              <a:t>noise</a:t>
            </a:r>
            <a:r>
              <a:rPr lang="nb-NO" dirty="0" smtClean="0"/>
              <a:t> </a:t>
            </a:r>
            <a:r>
              <a:rPr lang="nb-NO" dirty="0" err="1" smtClean="0"/>
              <a:t>cancelling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Add</a:t>
            </a:r>
            <a:r>
              <a:rPr lang="nb-NO" dirty="0" smtClean="0"/>
              <a:t> an </a:t>
            </a:r>
            <a:r>
              <a:rPr lang="nb-NO" dirty="0" err="1" smtClean="0"/>
              <a:t>electrolyte</a:t>
            </a:r>
            <a:r>
              <a:rPr lang="nb-NO" dirty="0" smtClean="0"/>
              <a:t>/tantal </a:t>
            </a:r>
            <a:r>
              <a:rPr lang="nb-NO" dirty="0" err="1" smtClean="0"/>
              <a:t>capacitor</a:t>
            </a:r>
            <a:r>
              <a:rPr lang="nb-NO" dirty="0" smtClean="0"/>
              <a:t> for </a:t>
            </a:r>
            <a:r>
              <a:rPr lang="nb-NO" dirty="0" err="1" smtClean="0"/>
              <a:t>ripple</a:t>
            </a:r>
            <a:r>
              <a:rPr lang="nb-NO" dirty="0" smtClean="0"/>
              <a:t> and </a:t>
            </a:r>
            <a:r>
              <a:rPr lang="nb-NO" dirty="0" err="1" smtClean="0"/>
              <a:t>dips</a:t>
            </a:r>
            <a:endParaRPr lang="nb-NO" dirty="0" smtClean="0"/>
          </a:p>
          <a:p>
            <a:r>
              <a:rPr lang="nb-NO" dirty="0" smtClean="0"/>
              <a:t>And a </a:t>
            </a:r>
            <a:r>
              <a:rPr lang="nb-NO" dirty="0" err="1" smtClean="0"/>
              <a:t>voltage</a:t>
            </a:r>
            <a:r>
              <a:rPr lang="nb-NO" dirty="0" smtClean="0"/>
              <a:t> regulator..?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676" y="3068959"/>
            <a:ext cx="4688463" cy="3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9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Connections</a:t>
            </a:r>
            <a:r>
              <a:rPr lang="nb-NO" dirty="0" smtClean="0"/>
              <a:t> and </a:t>
            </a:r>
            <a:r>
              <a:rPr lang="nb-NO" dirty="0" err="1" smtClean="0"/>
              <a:t>Colour</a:t>
            </a:r>
            <a:r>
              <a:rPr lang="nb-NO" dirty="0" smtClean="0"/>
              <a:t> </a:t>
            </a:r>
            <a:r>
              <a:rPr lang="nb-NO" dirty="0" err="1" smtClean="0"/>
              <a:t>Codes</a:t>
            </a:r>
            <a:r>
              <a:rPr lang="nb-NO" dirty="0" smtClean="0"/>
              <a:t> 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3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connections</a:t>
            </a:r>
            <a:endParaRPr lang="nb-NO" dirty="0" smtClean="0"/>
          </a:p>
          <a:p>
            <a:pPr lvl="1"/>
            <a:r>
              <a:rPr lang="nb-NO" dirty="0" smtClean="0"/>
              <a:t>POWER (</a:t>
            </a:r>
            <a:r>
              <a:rPr lang="nb-NO" dirty="0" err="1" smtClean="0"/>
              <a:t>Blue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GND (Purple)</a:t>
            </a:r>
          </a:p>
          <a:p>
            <a:pPr lvl="1"/>
            <a:r>
              <a:rPr lang="nb-NO" dirty="0" smtClean="0"/>
              <a:t>Signal (White)</a:t>
            </a:r>
          </a:p>
          <a:p>
            <a:r>
              <a:rPr lang="nb-NO" dirty="0" smtClean="0"/>
              <a:t>Signal is </a:t>
            </a:r>
            <a:r>
              <a:rPr lang="nb-NO" dirty="0" err="1" smtClean="0"/>
              <a:t>set</a:t>
            </a:r>
            <a:r>
              <a:rPr lang="nb-NO" dirty="0" smtClean="0"/>
              <a:t> as </a:t>
            </a:r>
            <a:r>
              <a:rPr lang="nb-NO" dirty="0" err="1" smtClean="0"/>
              <a:t>default</a:t>
            </a:r>
            <a:r>
              <a:rPr lang="nb-NO" dirty="0" smtClean="0"/>
              <a:t>, POWER/GND must be </a:t>
            </a:r>
            <a:r>
              <a:rPr lang="nb-NO" dirty="0" err="1" smtClean="0"/>
              <a:t>defined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first time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5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- </a:t>
            </a:r>
            <a:r>
              <a:rPr lang="nb-NO" dirty="0" err="1" smtClean="0"/>
              <a:t>Hierarchy</a:t>
            </a:r>
            <a:r>
              <a:rPr lang="nb-NO" dirty="0" smtClean="0"/>
              <a:t> </a:t>
            </a:r>
            <a:r>
              <a:rPr lang="nb-NO" dirty="0" err="1" smtClean="0"/>
              <a:t>blocks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728"/>
            <a:ext cx="7467600" cy="4550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025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Verifying</a:t>
            </a:r>
            <a:r>
              <a:rPr lang="nb-NO" dirty="0" smtClean="0"/>
              <a:t> design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Produce</a:t>
            </a:r>
            <a:r>
              <a:rPr lang="nb-NO" dirty="0" smtClean="0"/>
              <a:t> a </a:t>
            </a:r>
            <a:r>
              <a:rPr lang="nb-NO" dirty="0" err="1" smtClean="0"/>
              <a:t>report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unconnected</a:t>
            </a:r>
            <a:r>
              <a:rPr lang="nb-NO" dirty="0" smtClean="0"/>
              <a:t> </a:t>
            </a:r>
            <a:r>
              <a:rPr lang="nb-NO" dirty="0" err="1" smtClean="0"/>
              <a:t>component</a:t>
            </a:r>
            <a:r>
              <a:rPr lang="nb-NO" dirty="0" smtClean="0"/>
              <a:t> pins</a:t>
            </a:r>
          </a:p>
          <a:p>
            <a:pPr lvl="1"/>
            <a:r>
              <a:rPr lang="nb-NO" dirty="0" err="1" smtClean="0"/>
              <a:t>Click</a:t>
            </a:r>
            <a:r>
              <a:rPr lang="nb-NO" dirty="0" smtClean="0"/>
              <a:t> ”</a:t>
            </a:r>
            <a:r>
              <a:rPr lang="nb-NO" dirty="0" err="1" smtClean="0"/>
              <a:t>Tools</a:t>
            </a:r>
            <a:r>
              <a:rPr lang="nb-NO" dirty="0" smtClean="0"/>
              <a:t>” =&gt; ”</a:t>
            </a:r>
            <a:r>
              <a:rPr lang="nb-NO" dirty="0" err="1" smtClean="0"/>
              <a:t>Reports</a:t>
            </a:r>
            <a:r>
              <a:rPr lang="nb-NO" dirty="0" smtClean="0"/>
              <a:t>” =&gt; ”</a:t>
            </a:r>
            <a:r>
              <a:rPr lang="nb-NO" dirty="0" err="1" smtClean="0"/>
              <a:t>unused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r>
              <a:rPr lang="nb-NO" dirty="0" smtClean="0"/>
              <a:t>”.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Picture 4" descr="Schematic repor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587612"/>
            <a:ext cx="4005295" cy="3861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6453336"/>
            <a:ext cx="178606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000" dirty="0" smtClean="0"/>
              <a:t>”</a:t>
            </a:r>
            <a:r>
              <a:rPr lang="nb-NO" sz="1000" dirty="0" err="1" smtClean="0"/>
              <a:t>unused</a:t>
            </a:r>
            <a:r>
              <a:rPr lang="nb-NO" sz="1000" dirty="0" smtClean="0"/>
              <a:t> </a:t>
            </a:r>
            <a:r>
              <a:rPr lang="nb-NO" sz="1000" dirty="0" err="1" smtClean="0"/>
              <a:t>components</a:t>
            </a:r>
            <a:r>
              <a:rPr lang="nb-NO" sz="1000" dirty="0" smtClean="0"/>
              <a:t>” </a:t>
            </a:r>
            <a:r>
              <a:rPr lang="nb-NO" sz="1000" dirty="0" err="1" smtClean="0"/>
              <a:t>report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554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568952" cy="487375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nb-NO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b-NO" dirty="0" err="1" smtClean="0"/>
              <a:t>Help</a:t>
            </a:r>
            <a:r>
              <a:rPr lang="nb-NO" dirty="0" smtClean="0"/>
              <a:t> guides:</a:t>
            </a:r>
          </a:p>
          <a:p>
            <a:pPr lvl="1"/>
            <a:r>
              <a:rPr lang="nb-NO" dirty="0" err="1" smtClean="0"/>
              <a:t>CADSTAR’s</a:t>
            </a:r>
            <a:r>
              <a:rPr lang="nb-NO" dirty="0" smtClean="0"/>
              <a:t> Do-It-Your-</a:t>
            </a:r>
            <a:r>
              <a:rPr lang="nb-NO" dirty="0" err="1" smtClean="0"/>
              <a:t>Self</a:t>
            </a:r>
            <a:r>
              <a:rPr lang="nb-NO" dirty="0" smtClean="0"/>
              <a:t>: 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nb-NO" sz="800" u="sng" dirty="0">
                <a:solidFill>
                  <a:schemeClr val="accent2">
                    <a:lumMod val="75000"/>
                  </a:schemeClr>
                </a:solidFill>
              </a:rPr>
              <a:t>:\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CADlibs\Cadstar\cadstar_121_expressdiy.pdf</a:t>
            </a:r>
            <a:endParaRPr lang="nb-NO" sz="8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b-NO" dirty="0" smtClean="0"/>
              <a:t>PCB Help: 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nb-NO" sz="800" u="sng" dirty="0">
                <a:solidFill>
                  <a:schemeClr val="accent2">
                    <a:lumMod val="75000"/>
                  </a:schemeClr>
                </a:solidFill>
              </a:rPr>
              <a:t>:\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CADlibs\Cadstar\PCBSelfTeach.pdf</a:t>
            </a:r>
            <a:endParaRPr lang="nb-NO" sz="8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b-NO" dirty="0" err="1" smtClean="0"/>
              <a:t>Schematic</a:t>
            </a:r>
            <a:r>
              <a:rPr lang="nb-NO" dirty="0" smtClean="0"/>
              <a:t> Help: 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nb-NO" sz="800" u="sng" dirty="0">
                <a:solidFill>
                  <a:schemeClr val="accent2">
                    <a:lumMod val="75000"/>
                  </a:schemeClr>
                </a:solidFill>
              </a:rPr>
              <a:t>:\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CADlibs\Cadstar\SCMSelfTeach.pdf</a:t>
            </a:r>
            <a:endParaRPr lang="nb-NO" sz="8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nb-NO" dirty="0" smtClean="0"/>
          </a:p>
          <a:p>
            <a:r>
              <a:rPr lang="nb-NO" dirty="0" smtClean="0"/>
              <a:t>Report guide: 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nb-NO" sz="800" u="sng" dirty="0" smtClean="0">
                <a:solidFill>
                  <a:schemeClr val="accent2">
                    <a:lumMod val="75000"/>
                  </a:schemeClr>
                </a:solidFill>
              </a:rPr>
              <a:t>tid.uio.no/kurs/fys4260/Scientific_writing-Ohlckers.pdf</a:t>
            </a:r>
            <a:endParaRPr lang="nb-NO" sz="8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0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Lab info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Lab </a:t>
            </a:r>
            <a:r>
              <a:rPr lang="nb-NO" dirty="0" err="1" smtClean="0"/>
              <a:t>room</a:t>
            </a:r>
            <a:r>
              <a:rPr lang="nb-NO" dirty="0" smtClean="0"/>
              <a:t>: 204</a:t>
            </a:r>
          </a:p>
          <a:p>
            <a:endParaRPr lang="nb-NO" dirty="0" smtClean="0"/>
          </a:p>
          <a:p>
            <a:r>
              <a:rPr lang="nb-NO" dirty="0" smtClean="0"/>
              <a:t>10 students at </a:t>
            </a:r>
            <a:r>
              <a:rPr lang="nb-NO" dirty="0" err="1" smtClean="0"/>
              <a:t>the</a:t>
            </a:r>
            <a:r>
              <a:rPr lang="nb-NO" dirty="0" smtClean="0"/>
              <a:t> time</a:t>
            </a:r>
          </a:p>
          <a:p>
            <a:endParaRPr lang="nb-NO" dirty="0" smtClean="0"/>
          </a:p>
          <a:p>
            <a:r>
              <a:rPr lang="nb-NO" dirty="0" err="1" smtClean="0"/>
              <a:t>Room</a:t>
            </a:r>
            <a:r>
              <a:rPr lang="nb-NO" dirty="0" smtClean="0"/>
              <a:t> is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Mon-Fri</a:t>
            </a:r>
            <a:r>
              <a:rPr lang="nb-NO" dirty="0" smtClean="0"/>
              <a:t>. from 9-17 (-21)</a:t>
            </a:r>
          </a:p>
          <a:p>
            <a:endParaRPr lang="nb-NO" dirty="0" smtClean="0"/>
          </a:p>
          <a:p>
            <a:r>
              <a:rPr lang="nb-NO" dirty="0" err="1" smtClean="0"/>
              <a:t>Laboratory</a:t>
            </a:r>
            <a:r>
              <a:rPr lang="nb-NO" dirty="0" smtClean="0"/>
              <a:t> supervisor:</a:t>
            </a:r>
          </a:p>
          <a:p>
            <a:pPr lvl="1"/>
            <a:r>
              <a:rPr lang="nb-NO" dirty="0" smtClean="0"/>
              <a:t>Halvor Strøm: halvor.strom</a:t>
            </a:r>
            <a:r>
              <a:rPr lang="nb-NO" dirty="0"/>
              <a:t>@</a:t>
            </a:r>
            <a:r>
              <a:rPr lang="nb-NO" dirty="0" smtClean="0"/>
              <a:t>fys.uio.no </a:t>
            </a:r>
          </a:p>
          <a:p>
            <a:pPr marL="365760" lvl="1" indent="0">
              <a:buNone/>
            </a:pPr>
            <a:r>
              <a:rPr lang="nb-NO" dirty="0" smtClean="0"/>
              <a:t>	</a:t>
            </a:r>
            <a:r>
              <a:rPr lang="nb-NO" dirty="0" err="1" smtClean="0"/>
              <a:t>Tuesday</a:t>
            </a:r>
            <a:r>
              <a:rPr lang="nb-NO" dirty="0" smtClean="0"/>
              <a:t> from 9-16</a:t>
            </a:r>
            <a:endParaRPr lang="nb-NO" dirty="0"/>
          </a:p>
          <a:p>
            <a:pPr lvl="1"/>
            <a:r>
              <a:rPr lang="nb-NO" dirty="0" smtClean="0"/>
              <a:t>David Bang:  davidmb</a:t>
            </a:r>
            <a:r>
              <a:rPr lang="nb-NO" dirty="0"/>
              <a:t>@</a:t>
            </a:r>
            <a:r>
              <a:rPr lang="nb-NO" dirty="0" smtClean="0"/>
              <a:t>fys.uio.no  </a:t>
            </a:r>
          </a:p>
          <a:p>
            <a:pPr marL="365760" lvl="1" indent="0">
              <a:buNone/>
            </a:pPr>
            <a:r>
              <a:rPr lang="nb-NO" dirty="0"/>
              <a:t>	</a:t>
            </a:r>
            <a:r>
              <a:rPr lang="nb-NO" dirty="0" err="1" smtClean="0"/>
              <a:t>Thursday</a:t>
            </a:r>
            <a:r>
              <a:rPr lang="nb-NO" dirty="0" smtClean="0"/>
              <a:t> from 9-16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Setup</a:t>
            </a:r>
            <a:r>
              <a:rPr lang="nb-NO" dirty="0" smtClean="0"/>
              <a:t> – </a:t>
            </a:r>
            <a:r>
              <a:rPr lang="nb-NO" dirty="0" err="1" smtClean="0"/>
              <a:t>Cadstar</a:t>
            </a:r>
            <a:r>
              <a:rPr lang="nb-NO" dirty="0" smtClean="0"/>
              <a:t> 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r>
              <a:rPr lang="nb-NO" dirty="0" smtClean="0"/>
              <a:t>Start CADSTAR Design Editor</a:t>
            </a:r>
          </a:p>
          <a:p>
            <a:r>
              <a:rPr lang="nb-NO" dirty="0" err="1" smtClean="0"/>
              <a:t>Click</a:t>
            </a:r>
            <a:r>
              <a:rPr lang="nb-NO" dirty="0" smtClean="0"/>
              <a:t> ”</a:t>
            </a:r>
            <a:r>
              <a:rPr lang="nb-NO" dirty="0" err="1" smtClean="0"/>
              <a:t>Tools</a:t>
            </a:r>
            <a:r>
              <a:rPr lang="nb-NO" dirty="0" smtClean="0"/>
              <a:t>” =&gt; ”</a:t>
            </a:r>
            <a:r>
              <a:rPr lang="nb-NO" dirty="0" err="1" smtClean="0"/>
              <a:t>Options</a:t>
            </a:r>
            <a:r>
              <a:rPr lang="nb-NO" dirty="0" smtClean="0"/>
              <a:t>”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8" y="2636912"/>
            <a:ext cx="5970755" cy="363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6381328"/>
            <a:ext cx="241925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000" dirty="0" err="1" smtClean="0"/>
              <a:t>Screenshot</a:t>
            </a:r>
            <a:r>
              <a:rPr lang="nb-NO" sz="1000" dirty="0" smtClean="0"/>
              <a:t> </a:t>
            </a:r>
            <a:r>
              <a:rPr lang="nb-NO" sz="1000" dirty="0" err="1" smtClean="0"/>
              <a:t>of</a:t>
            </a:r>
            <a:r>
              <a:rPr lang="nb-NO" sz="1000" dirty="0" smtClean="0"/>
              <a:t> CADSTAR Design Editor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8902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Setup</a:t>
            </a:r>
            <a:r>
              <a:rPr lang="nb-NO" dirty="0" smtClean="0"/>
              <a:t> – </a:t>
            </a:r>
            <a:r>
              <a:rPr lang="nb-NO" dirty="0" err="1" smtClean="0"/>
              <a:t>Cadstar</a:t>
            </a:r>
            <a:r>
              <a:rPr lang="nb-NO" dirty="0" smtClean="0"/>
              <a:t> 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60848"/>
          </a:xfrm>
        </p:spPr>
        <p:txBody>
          <a:bodyPr/>
          <a:lstStyle/>
          <a:p>
            <a:r>
              <a:rPr lang="nb-NO" dirty="0" err="1" smtClean="0"/>
              <a:t>Select</a:t>
            </a:r>
            <a:r>
              <a:rPr lang="nb-NO" dirty="0" smtClean="0"/>
              <a:t> ”</a:t>
            </a:r>
            <a:r>
              <a:rPr lang="nb-NO" dirty="0" err="1" smtClean="0"/>
              <a:t>Library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” tab and </a:t>
            </a:r>
            <a:r>
              <a:rPr lang="nb-NO" dirty="0" err="1" smtClean="0"/>
              <a:t>click</a:t>
            </a:r>
            <a:r>
              <a:rPr lang="nb-NO" dirty="0" smtClean="0"/>
              <a:t> ”</a:t>
            </a:r>
            <a:r>
              <a:rPr lang="nb-NO" dirty="0" err="1" smtClean="0"/>
              <a:t>Add</a:t>
            </a:r>
            <a:r>
              <a:rPr lang="nb-NO" dirty="0" smtClean="0"/>
              <a:t>”</a:t>
            </a:r>
          </a:p>
          <a:p>
            <a:r>
              <a:rPr lang="nb-NO" dirty="0" smtClean="0"/>
              <a:t>Type in or </a:t>
            </a:r>
            <a:r>
              <a:rPr lang="nb-NO" dirty="0" err="1" smtClean="0"/>
              <a:t>find</a:t>
            </a:r>
            <a:r>
              <a:rPr lang="nb-NO" dirty="0" smtClean="0"/>
              <a:t> in </a:t>
            </a:r>
            <a:r>
              <a:rPr lang="nb-NO" dirty="0" err="1" smtClean="0"/>
              <a:t>browser</a:t>
            </a:r>
            <a:r>
              <a:rPr lang="nb-NO" dirty="0" smtClean="0"/>
              <a:t>: W</a:t>
            </a:r>
            <a:r>
              <a:rPr lang="nb-NO" dirty="0"/>
              <a:t>:\</a:t>
            </a:r>
            <a:r>
              <a:rPr lang="nb-NO" dirty="0" smtClean="0"/>
              <a:t>CADlibs\Cadstar\LIBRARY-FYS4260</a:t>
            </a:r>
          </a:p>
          <a:p>
            <a:r>
              <a:rPr lang="nb-NO" dirty="0" err="1" smtClean="0"/>
              <a:t>Click</a:t>
            </a:r>
            <a:r>
              <a:rPr lang="nb-NO" dirty="0" smtClean="0"/>
              <a:t> ”OK”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1"/>
            <a:ext cx="5040560" cy="3071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6525344"/>
            <a:ext cx="163057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000" dirty="0" err="1" smtClean="0"/>
              <a:t>Adding</a:t>
            </a:r>
            <a:r>
              <a:rPr lang="nb-NO" sz="1000" dirty="0" smtClean="0"/>
              <a:t> </a:t>
            </a:r>
            <a:r>
              <a:rPr lang="nb-NO" sz="1000" dirty="0" err="1" smtClean="0"/>
              <a:t>component</a:t>
            </a:r>
            <a:r>
              <a:rPr lang="nb-NO" sz="1000" dirty="0" smtClean="0"/>
              <a:t> </a:t>
            </a:r>
            <a:r>
              <a:rPr lang="nb-NO" sz="1000" dirty="0" err="1" smtClean="0"/>
              <a:t>library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579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Setup</a:t>
            </a:r>
            <a:r>
              <a:rPr lang="nb-NO" dirty="0" smtClean="0"/>
              <a:t> – </a:t>
            </a:r>
            <a:r>
              <a:rPr lang="nb-NO" dirty="0" err="1" smtClean="0"/>
              <a:t>Cadstar</a:t>
            </a:r>
            <a:r>
              <a:rPr lang="nb-NO" dirty="0" smtClean="0"/>
              <a:t> III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92696"/>
          </a:xfrm>
        </p:spPr>
        <p:txBody>
          <a:bodyPr/>
          <a:lstStyle/>
          <a:p>
            <a:r>
              <a:rPr lang="nb-NO" dirty="0" err="1" smtClean="0"/>
              <a:t>Delete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component</a:t>
            </a:r>
            <a:r>
              <a:rPr lang="nb-NO" dirty="0" smtClean="0"/>
              <a:t> </a:t>
            </a:r>
            <a:r>
              <a:rPr lang="nb-NO" dirty="0" err="1" smtClean="0"/>
              <a:t>library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835696" y="6093296"/>
            <a:ext cx="46265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000" dirty="0" err="1" smtClean="0"/>
              <a:t>Finished</a:t>
            </a:r>
            <a:r>
              <a:rPr lang="nb-NO" sz="1000" dirty="0" smtClean="0"/>
              <a:t> </a:t>
            </a:r>
            <a:r>
              <a:rPr lang="nb-NO" sz="1000" dirty="0" err="1" smtClean="0"/>
              <a:t>adding</a:t>
            </a:r>
            <a:r>
              <a:rPr lang="nb-NO" sz="1000" dirty="0" smtClean="0"/>
              <a:t> FYS4260 </a:t>
            </a:r>
            <a:r>
              <a:rPr lang="nb-NO" sz="1000" dirty="0" err="1" smtClean="0"/>
              <a:t>prepared</a:t>
            </a:r>
            <a:r>
              <a:rPr lang="nb-NO" sz="1000" dirty="0" smtClean="0"/>
              <a:t> </a:t>
            </a:r>
            <a:r>
              <a:rPr lang="nb-NO" sz="1000" dirty="0" err="1" smtClean="0"/>
              <a:t>component</a:t>
            </a:r>
            <a:r>
              <a:rPr lang="nb-NO" sz="1000" dirty="0" smtClean="0"/>
              <a:t> </a:t>
            </a:r>
            <a:r>
              <a:rPr lang="nb-NO" sz="1000" dirty="0" err="1" smtClean="0"/>
              <a:t>library</a:t>
            </a:r>
            <a:r>
              <a:rPr lang="nb-NO" sz="1000" dirty="0" smtClean="0"/>
              <a:t> and </a:t>
            </a:r>
            <a:r>
              <a:rPr lang="nb-NO" sz="1000" dirty="0" err="1" smtClean="0"/>
              <a:t>deleted</a:t>
            </a:r>
            <a:r>
              <a:rPr lang="nb-NO" sz="1000" dirty="0" smtClean="0"/>
              <a:t> </a:t>
            </a:r>
            <a:r>
              <a:rPr lang="nb-NO" sz="1000" dirty="0" err="1" smtClean="0"/>
              <a:t>local</a:t>
            </a:r>
            <a:r>
              <a:rPr lang="nb-NO" sz="1000" dirty="0" smtClean="0"/>
              <a:t> </a:t>
            </a:r>
            <a:r>
              <a:rPr lang="nb-NO" sz="1000" dirty="0" err="1" smtClean="0"/>
              <a:t>library</a:t>
            </a:r>
            <a:endParaRPr lang="nb-NO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39306"/>
            <a:ext cx="5511392" cy="35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Setup</a:t>
            </a:r>
            <a:r>
              <a:rPr lang="nb-NO" dirty="0" smtClean="0"/>
              <a:t> – </a:t>
            </a:r>
            <a:r>
              <a:rPr lang="nb-NO" dirty="0" err="1" smtClean="0"/>
              <a:t>Cadstar</a:t>
            </a:r>
            <a:r>
              <a:rPr lang="nb-NO" dirty="0" smtClean="0"/>
              <a:t> IV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4042792" cy="4752528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/>
              <a:t>Load</a:t>
            </a:r>
            <a:r>
              <a:rPr lang="nb-NO" dirty="0" smtClean="0"/>
              <a:t> </a:t>
            </a:r>
            <a:r>
              <a:rPr lang="nb-NO" dirty="0" err="1" smtClean="0"/>
              <a:t>predefined</a:t>
            </a:r>
            <a:r>
              <a:rPr lang="nb-NO" dirty="0" smtClean="0"/>
              <a:t> </a:t>
            </a:r>
            <a:r>
              <a:rPr lang="nb-NO" dirty="0" err="1" smtClean="0"/>
              <a:t>templates</a:t>
            </a:r>
            <a:endParaRPr lang="nb-NO" dirty="0" smtClean="0"/>
          </a:p>
          <a:p>
            <a:pPr lvl="1"/>
            <a:r>
              <a:rPr lang="nb-NO" dirty="0" err="1" smtClean="0"/>
              <a:t>Color</a:t>
            </a:r>
            <a:r>
              <a:rPr lang="nb-NO" dirty="0" smtClean="0"/>
              <a:t> files</a:t>
            </a:r>
          </a:p>
          <a:p>
            <a:pPr lvl="1"/>
            <a:r>
              <a:rPr lang="nb-NO" dirty="0" err="1" smtClean="0"/>
              <a:t>Template</a:t>
            </a:r>
            <a:r>
              <a:rPr lang="nb-NO" dirty="0" smtClean="0"/>
              <a:t> files</a:t>
            </a:r>
          </a:p>
          <a:p>
            <a:pPr lvl="1"/>
            <a:r>
              <a:rPr lang="nb-NO" dirty="0" err="1" smtClean="0"/>
              <a:t>User</a:t>
            </a:r>
            <a:r>
              <a:rPr lang="nb-NO" dirty="0" smtClean="0"/>
              <a:t> files</a:t>
            </a:r>
          </a:p>
          <a:p>
            <a:endParaRPr lang="nb-NO" dirty="0" smtClean="0"/>
          </a:p>
          <a:p>
            <a:r>
              <a:rPr lang="nb-NO" dirty="0" err="1" smtClean="0"/>
              <a:t>Set</a:t>
            </a:r>
            <a:r>
              <a:rPr lang="nb-NO" dirty="0" smtClean="0"/>
              <a:t> design </a:t>
            </a:r>
            <a:r>
              <a:rPr lang="nb-NO" dirty="0" err="1" smtClean="0"/>
              <a:t>directories</a:t>
            </a:r>
            <a:endParaRPr lang="nb-NO" dirty="0" smtClean="0"/>
          </a:p>
          <a:p>
            <a:pPr lvl="1"/>
            <a:r>
              <a:rPr lang="nb-NO" dirty="0" smtClean="0"/>
              <a:t>Initial Design </a:t>
            </a:r>
            <a:r>
              <a:rPr lang="nb-NO" dirty="0" err="1" smtClean="0"/>
              <a:t>Directory</a:t>
            </a:r>
            <a:endParaRPr lang="nb-NO" dirty="0" smtClean="0"/>
          </a:p>
          <a:p>
            <a:pPr lvl="1"/>
            <a:r>
              <a:rPr lang="nb-NO" dirty="0" err="1" smtClean="0"/>
              <a:t>Manufacturing</a:t>
            </a:r>
            <a:r>
              <a:rPr lang="nb-NO" dirty="0" smtClean="0"/>
              <a:t> Output</a:t>
            </a:r>
          </a:p>
          <a:p>
            <a:pPr lvl="1"/>
            <a:r>
              <a:rPr lang="nb-NO" dirty="0" smtClean="0"/>
              <a:t>Output </a:t>
            </a:r>
            <a:r>
              <a:rPr lang="nb-NO" dirty="0" err="1" smtClean="0"/>
              <a:t>Report</a:t>
            </a:r>
            <a:r>
              <a:rPr lang="nb-NO" dirty="0" smtClean="0"/>
              <a:t> Files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err="1" smtClean="0"/>
              <a:t>Remember</a:t>
            </a:r>
            <a:r>
              <a:rPr lang="nb-NO" dirty="0" smtClean="0"/>
              <a:t> to save </a:t>
            </a:r>
            <a:r>
              <a:rPr lang="nb-NO" dirty="0" err="1" smtClean="0"/>
              <a:t>workspace</a:t>
            </a:r>
            <a:r>
              <a:rPr lang="nb-NO" dirty="0" smtClean="0"/>
              <a:t> to preserve </a:t>
            </a:r>
            <a:r>
              <a:rPr lang="nb-NO" dirty="0" err="1" smtClean="0"/>
              <a:t>these</a:t>
            </a:r>
            <a:r>
              <a:rPr lang="nb-NO" dirty="0" smtClean="0"/>
              <a:t> settings for </a:t>
            </a:r>
            <a:r>
              <a:rPr lang="nb-NO" dirty="0" err="1" smtClean="0"/>
              <a:t>next</a:t>
            </a:r>
            <a:r>
              <a:rPr lang="nb-NO" dirty="0" smtClean="0"/>
              <a:t>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5445224"/>
            <a:ext cx="26642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Screenshot</a:t>
            </a:r>
            <a:r>
              <a:rPr lang="nb-NO" sz="1000" dirty="0" smtClean="0"/>
              <a:t> </a:t>
            </a:r>
            <a:r>
              <a:rPr lang="nb-NO" sz="1000" dirty="0" err="1" smtClean="0"/>
              <a:t>of</a:t>
            </a:r>
            <a:r>
              <a:rPr lang="nb-NO" sz="1000" dirty="0" smtClean="0"/>
              <a:t> CADSTAR </a:t>
            </a:r>
            <a:r>
              <a:rPr lang="nb-NO" sz="1000" dirty="0" err="1" smtClean="0"/>
              <a:t>template</a:t>
            </a:r>
            <a:r>
              <a:rPr lang="nb-NO" sz="1000" dirty="0" smtClean="0"/>
              <a:t> </a:t>
            </a:r>
            <a:r>
              <a:rPr lang="nb-NO" sz="1000" dirty="0" err="1" smtClean="0"/>
              <a:t>setup</a:t>
            </a:r>
            <a:endParaRPr lang="nb-NO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4824536" cy="32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Setup – </a:t>
            </a:r>
            <a:r>
              <a:rPr lang="nb-NO" dirty="0" err="1" smtClean="0"/>
              <a:t>Cadstar</a:t>
            </a:r>
            <a:r>
              <a:rPr lang="nb-NO" dirty="0" smtClean="0"/>
              <a:t> </a:t>
            </a:r>
            <a:r>
              <a:rPr lang="nb-NO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9269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Setup Network </a:t>
            </a:r>
            <a:r>
              <a:rPr lang="nb-NO" dirty="0" err="1" smtClean="0"/>
              <a:t>Licensing</a:t>
            </a:r>
            <a:r>
              <a:rPr lang="nb-NO" dirty="0" smtClean="0"/>
              <a:t> Host: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 smtClean="0"/>
              <a:t>Name</a:t>
            </a:r>
            <a:r>
              <a:rPr lang="nb-NO" dirty="0" smtClean="0"/>
              <a:t>: volt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Port: 1700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73" y="2564904"/>
            <a:ext cx="5175031" cy="33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Project start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00808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”File” and ”</a:t>
            </a:r>
            <a:r>
              <a:rPr lang="nb-NO" dirty="0" err="1" smtClean="0"/>
              <a:t>new</a:t>
            </a:r>
            <a:r>
              <a:rPr lang="nb-NO" dirty="0" smtClean="0"/>
              <a:t>”</a:t>
            </a:r>
          </a:p>
          <a:p>
            <a:r>
              <a:rPr lang="nb-NO" dirty="0" smtClean="0"/>
              <a:t>Press ”</a:t>
            </a:r>
            <a:r>
              <a:rPr lang="nb-NO" dirty="0" err="1" smtClean="0"/>
              <a:t>Schematic</a:t>
            </a:r>
            <a:r>
              <a:rPr lang="nb-NO" dirty="0" smtClean="0"/>
              <a:t> Design” =&gt; </a:t>
            </a:r>
            <a:r>
              <a:rPr lang="nb-NO" dirty="0" err="1" smtClean="0"/>
              <a:t>select</a:t>
            </a:r>
            <a:r>
              <a:rPr lang="nb-NO" dirty="0" smtClean="0"/>
              <a:t> ”DefFYS4260..”=&gt; ”OK”</a:t>
            </a:r>
          </a:p>
          <a:p>
            <a:r>
              <a:rPr lang="nb-NO" dirty="0" smtClean="0"/>
              <a:t>Press ”OK” </a:t>
            </a:r>
            <a:r>
              <a:rPr lang="nb-NO" dirty="0" err="1" smtClean="0"/>
              <a:t>again</a:t>
            </a:r>
            <a:r>
              <a:rPr lang="nb-NO" dirty="0" smtClean="0"/>
              <a:t> and input ”Design </a:t>
            </a:r>
            <a:r>
              <a:rPr lang="nb-NO" dirty="0" err="1" smtClean="0"/>
              <a:t>Title”and</a:t>
            </a:r>
            <a:r>
              <a:rPr lang="nb-NO" dirty="0" smtClean="0"/>
              <a:t> ”</a:t>
            </a:r>
            <a:r>
              <a:rPr lang="nb-NO" dirty="0" err="1" smtClean="0"/>
              <a:t>Attributes</a:t>
            </a:r>
            <a:r>
              <a:rPr lang="nb-NO" dirty="0" smtClean="0"/>
              <a:t>”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15540"/>
            <a:ext cx="2784214" cy="317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3510"/>
            <a:ext cx="2954186" cy="2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Schematic</a:t>
            </a:r>
            <a:r>
              <a:rPr lang="nb-NO" dirty="0" smtClean="0"/>
              <a:t> – </a:t>
            </a:r>
            <a:r>
              <a:rPr lang="nb-NO" dirty="0" err="1" smtClean="0"/>
              <a:t>Placing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2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adding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endParaRPr lang="nb-NO" dirty="0" smtClean="0"/>
          </a:p>
          <a:p>
            <a:pPr lvl="1"/>
            <a:r>
              <a:rPr lang="nb-NO" dirty="0" err="1" smtClean="0"/>
              <a:t>Searching</a:t>
            </a:r>
            <a:r>
              <a:rPr lang="nb-NO" dirty="0" smtClean="0"/>
              <a:t> </a:t>
            </a:r>
            <a:r>
              <a:rPr lang="nb-NO" dirty="0" err="1" smtClean="0"/>
              <a:t>component</a:t>
            </a:r>
            <a:r>
              <a:rPr lang="nb-NO" dirty="0" smtClean="0"/>
              <a:t> </a:t>
            </a:r>
            <a:r>
              <a:rPr lang="nb-NO" dirty="0" err="1" smtClean="0"/>
              <a:t>name/value/attributes</a:t>
            </a:r>
            <a:endParaRPr lang="nb-NO" dirty="0" smtClean="0"/>
          </a:p>
          <a:p>
            <a:pPr lvl="1"/>
            <a:r>
              <a:rPr lang="nb-NO" dirty="0" err="1" smtClean="0"/>
              <a:t>Picking</a:t>
            </a:r>
            <a:r>
              <a:rPr lang="nb-NO" dirty="0" smtClean="0"/>
              <a:t> </a:t>
            </a:r>
            <a:r>
              <a:rPr lang="nb-NO" dirty="0" err="1" smtClean="0"/>
              <a:t>component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r>
              <a:rPr lang="nb-NO" dirty="0" smtClean="0"/>
              <a:t> from </a:t>
            </a:r>
            <a:r>
              <a:rPr lang="nb-NO" dirty="0" err="1" smtClean="0"/>
              <a:t>library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52" y="2852936"/>
            <a:ext cx="6392144" cy="38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13390</TotalTime>
  <Words>429</Words>
  <Application>Microsoft Office PowerPoint</Application>
  <PresentationFormat>On-screen Show (4:3)</PresentationFormat>
  <Paragraphs>116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FYS4260 - Microsystems and electronic packaging and interconnection technologies</vt:lpstr>
      <vt:lpstr>Lab info</vt:lpstr>
      <vt:lpstr>Setup – Cadstar I</vt:lpstr>
      <vt:lpstr>Setup – Cadstar II</vt:lpstr>
      <vt:lpstr>Setup – Cadstar III</vt:lpstr>
      <vt:lpstr>Setup – Cadstar IV</vt:lpstr>
      <vt:lpstr>Setup – Cadstar V</vt:lpstr>
      <vt:lpstr>Project start</vt:lpstr>
      <vt:lpstr>Schematic – Placing components</vt:lpstr>
      <vt:lpstr>Schematic – Adding components II</vt:lpstr>
      <vt:lpstr>Schematic – Adding components III</vt:lpstr>
      <vt:lpstr>Schematic – Component definition</vt:lpstr>
      <vt:lpstr>Schematic – Adding a power source</vt:lpstr>
      <vt:lpstr>Schematic – Connections and Colour Codes I</vt:lpstr>
      <vt:lpstr>Schematic - Hierarchy blocks</vt:lpstr>
      <vt:lpstr>Schematic – Verifying design</vt:lpstr>
      <vt:lpstr>Links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David Michael Bang</cp:lastModifiedBy>
  <cp:revision>375</cp:revision>
  <cp:lastPrinted>2014-01-20T08:44:11Z</cp:lastPrinted>
  <dcterms:created xsi:type="dcterms:W3CDTF">2010-08-18T08:09:25Z</dcterms:created>
  <dcterms:modified xsi:type="dcterms:W3CDTF">2014-01-20T09:35:31Z</dcterms:modified>
</cp:coreProperties>
</file>