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5" r:id="rId3"/>
    <p:sldId id="262" r:id="rId4"/>
    <p:sldId id="296" r:id="rId5"/>
    <p:sldId id="258" r:id="rId6"/>
    <p:sldId id="369" r:id="rId7"/>
    <p:sldId id="301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29" r:id="rId16"/>
    <p:sldId id="358" r:id="rId17"/>
    <p:sldId id="309" r:id="rId18"/>
    <p:sldId id="332" r:id="rId19"/>
    <p:sldId id="333" r:id="rId20"/>
    <p:sldId id="334" r:id="rId21"/>
    <p:sldId id="338" r:id="rId22"/>
    <p:sldId id="346" r:id="rId23"/>
    <p:sldId id="348" r:id="rId24"/>
    <p:sldId id="347" r:id="rId25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2506" autoAdjust="0"/>
  </p:normalViewPr>
  <p:slideViewPr>
    <p:cSldViewPr snapToGrid="0">
      <p:cViewPr>
        <p:scale>
          <a:sx n="110" d="100"/>
          <a:sy n="110" d="100"/>
        </p:scale>
        <p:origin x="-164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904A6-0D5E-4D83-8A8B-1F163803D3F7}" type="datetimeFigureOut">
              <a:rPr lang="nb-NO" smtClean="0"/>
              <a:t>14.09.2016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1EFC7-23BC-46B4-95A8-3966A3599F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602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0208B-97BB-40C5-90F2-E023CBCE5DAA}" type="datetimeFigureOut">
              <a:rPr lang="nb-NO" smtClean="0"/>
              <a:t>14.09.2016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E7460-4FD8-4C54-ADA9-7B3096FDE5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64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One exceptions was the work of yada who got crystallographic information from chrysotile fibres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69C4F1-1071-4629-A36D-EA9A9CF89878}" type="slidenum">
              <a:rPr lang="nb-NO" altLang="nb-NO">
                <a:ea typeface="ヒラギノ角ゴ Pro W3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nb-NO" altLang="nb-NO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Th-compound supported on a graphite thin crystal film. Bright spots attributed to single Th atoms.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8F44F-9E62-419C-8C93-299B4860B05D}" type="slidenum">
              <a:rPr lang="nb-NO" altLang="nb-NO">
                <a:ea typeface="ヒラギノ角ゴ Pro W3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nb-NO" altLang="nb-NO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E7460-4FD8-4C54-ADA9-7B3096FDE5C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378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Has to produce a uniform distribution of electrons on the specimen.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Chromatic aberration skisse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Spherical aberration skisse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Why do we want working space?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A225FB-DF3A-4CC4-9472-8DD414F4E455}" type="slidenum">
              <a:rPr lang="nb-NO" altLang="nb-NO" smtClean="0">
                <a:ea typeface="ヒラギノ角ゴ Pro W3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nb-NO" altLang="nb-NO" smtClean="0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Three main parts and acts as an acceleration triode.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These parameters are interrelated and can be varied to optimize the performance of the gun.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Limited by the the properties of the electron source.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B58082-FF0C-45B4-8A16-537186DBD61D}" type="slidenum">
              <a:rPr lang="nb-NO" altLang="nb-NO" smtClean="0">
                <a:ea typeface="ヒラギノ角ゴ Pro W3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nb-NO" altLang="nb-NO" smtClean="0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altLang="nb-NO" smtClean="0"/>
              <a:t>Paraxial rays: rays close to the optcal axis.</a:t>
            </a:r>
          </a:p>
          <a:p>
            <a:pPr eaLnBrk="1" hangingPunct="1">
              <a:spcBef>
                <a:spcPct val="0"/>
              </a:spcBef>
            </a:pPr>
            <a:endParaRPr lang="nb-NO" altLang="nb-NO" smtClean="0"/>
          </a:p>
          <a:p>
            <a:pPr eaLnBrk="1" hangingPunct="1">
              <a:spcBef>
                <a:spcPct val="0"/>
              </a:spcBef>
            </a:pPr>
            <a:r>
              <a:rPr lang="nb-NO" altLang="nb-NO" smtClean="0"/>
              <a:t>Wien filter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76B7AE-2D15-4BD3-94F4-42EFCB71DD60}" type="slidenum">
              <a:rPr lang="nb-NO" altLang="nb-NO" smtClean="0">
                <a:ea typeface="ヒラギノ角ゴ Pro W3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nb-NO" altLang="nb-NO" smtClean="0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Fysisk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ysisk3E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ysisk3Eng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63710-22B3-4901-B8FC-764C72BEB1DD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23.01.2014</a:t>
            </a:r>
            <a:endParaRPr lang="nb-NO"/>
          </a:p>
        </p:txBody>
      </p:sp>
      <p:pic>
        <p:nvPicPr>
          <p:cNvPr id="1031" name="Picture 11" descr="MN_FYSISK_A_ENG.png"/>
          <p:cNvPicPr>
            <a:picLocks noChangeAspect="1"/>
          </p:cNvPicPr>
          <p:nvPr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anohub.org/resources/3907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ecilie.graner&#248;d@fys.uio.no" TargetMode="External"/><Relationship Id="rId3" Type="http://schemas.openxmlformats.org/officeDocument/2006/relationships/hyperlink" Target="mailto:s.m.gorantla@smn.uio.no" TargetMode="External"/><Relationship Id="rId7" Type="http://schemas.openxmlformats.org/officeDocument/2006/relationships/hyperlink" Target="mailto:o.b.karlsen@fys.uio.no" TargetMode="External"/><Relationship Id="rId2" Type="http://schemas.openxmlformats.org/officeDocument/2006/relationships/hyperlink" Target="mailto:eleonora@fys.uio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.nguyen@fys.uio.no" TargetMode="External"/><Relationship Id="rId5" Type="http://schemas.openxmlformats.org/officeDocument/2006/relationships/hyperlink" Target="mailto:oystein.prytz@fys.uio.no" TargetMode="External"/><Relationship Id="rId4" Type="http://schemas.openxmlformats.org/officeDocument/2006/relationships/hyperlink" Target="mailto:patricia.carvalho@sintef.n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295400" y="4293096"/>
            <a:ext cx="6934200" cy="1039092"/>
          </a:xfrm>
        </p:spPr>
        <p:txBody>
          <a:bodyPr/>
          <a:lstStyle/>
          <a:p>
            <a:r>
              <a:rPr lang="nb-NO" dirty="0" smtClean="0"/>
              <a:t>Autumn 2016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dirty="0" smtClean="0"/>
              <a:t>FYS4340/FYS9340</a:t>
            </a:r>
          </a:p>
          <a:p>
            <a:r>
              <a:rPr lang="nb-NO" dirty="0" smtClean="0"/>
              <a:t>Diffraction methods and electron microscopy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55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Observations of dislocations and lattice images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400" dirty="0" smtClean="0"/>
              <a:t>1956 independent observations of dislocations by:</a:t>
            </a:r>
          </a:p>
          <a:p>
            <a:pPr>
              <a:buFontTx/>
              <a:buNone/>
            </a:pPr>
            <a:r>
              <a:rPr lang="en-US" altLang="nb-NO" sz="2400" dirty="0" smtClean="0">
                <a:solidFill>
                  <a:schemeClr val="tx2"/>
                </a:solidFill>
              </a:rPr>
              <a:t>Hirsch, Horne and </a:t>
            </a:r>
            <a:r>
              <a:rPr lang="en-US" altLang="nb-NO" sz="2400" dirty="0" err="1" smtClean="0">
                <a:solidFill>
                  <a:schemeClr val="tx2"/>
                </a:solidFill>
              </a:rPr>
              <a:t>Wheland</a:t>
            </a:r>
            <a:r>
              <a:rPr lang="en-US" altLang="nb-NO" sz="2400" dirty="0" smtClean="0"/>
              <a:t> and </a:t>
            </a:r>
            <a:r>
              <a:rPr lang="en-US" altLang="nb-NO" sz="2400" dirty="0" err="1" smtClean="0">
                <a:solidFill>
                  <a:schemeClr val="tx2"/>
                </a:solidFill>
              </a:rPr>
              <a:t>Bollmann</a:t>
            </a:r>
            <a:r>
              <a:rPr lang="en-US" altLang="nb-NO" sz="2400" dirty="0" smtClean="0"/>
              <a:t> </a:t>
            </a:r>
          </a:p>
          <a:p>
            <a:pPr>
              <a:buFontTx/>
              <a:buNone/>
            </a:pPr>
            <a:r>
              <a:rPr lang="en-US" altLang="nb-NO" sz="2400" dirty="0" smtClean="0"/>
              <a:t>	-Started the use of TEM in metallurgy.</a:t>
            </a:r>
          </a:p>
          <a:p>
            <a:endParaRPr lang="en-US" altLang="nb-NO" sz="1200" dirty="0" smtClean="0"/>
          </a:p>
          <a:p>
            <a:r>
              <a:rPr lang="en-US" altLang="nb-NO" sz="2400" dirty="0" smtClean="0"/>
              <a:t>1956 </a:t>
            </a:r>
            <a:r>
              <a:rPr lang="en-US" altLang="nb-NO" sz="2400" dirty="0" err="1" smtClean="0">
                <a:solidFill>
                  <a:schemeClr val="tx2"/>
                </a:solidFill>
              </a:rPr>
              <a:t>Menter</a:t>
            </a:r>
            <a:r>
              <a:rPr lang="en-US" altLang="nb-NO" sz="2400" dirty="0" smtClean="0"/>
              <a:t> observed lattice images from materials with large lattice  </a:t>
            </a:r>
            <a:r>
              <a:rPr lang="en-US" altLang="nb-NO" sz="2400" dirty="0" err="1" smtClean="0"/>
              <a:t>spacings</a:t>
            </a:r>
            <a:r>
              <a:rPr lang="en-US" altLang="nb-NO" sz="2400" dirty="0" smtClean="0"/>
              <a:t>.</a:t>
            </a:r>
          </a:p>
          <a:p>
            <a:r>
              <a:rPr lang="en-US" altLang="nb-NO" sz="2400" dirty="0" smtClean="0"/>
              <a:t>1965 </a:t>
            </a:r>
            <a:r>
              <a:rPr lang="en-US" altLang="nb-NO" sz="2400" dirty="0" err="1" smtClean="0">
                <a:solidFill>
                  <a:schemeClr val="tx2"/>
                </a:solidFill>
              </a:rPr>
              <a:t>Komoda</a:t>
            </a:r>
            <a:r>
              <a:rPr lang="en-US" altLang="nb-NO" sz="2400" dirty="0" smtClean="0"/>
              <a:t> demonstrated lattice resolution of 0.18 nm.</a:t>
            </a:r>
          </a:p>
        </p:txBody>
      </p:sp>
    </p:spTree>
    <p:extLst>
      <p:ext uri="{BB962C8B-B14F-4D97-AF65-F5344CB8AC3E}">
        <p14:creationId xmlns:p14="http://schemas.microsoft.com/office/powerpoint/2010/main" val="42626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Menter,    1956</a:t>
            </a:r>
          </a:p>
        </p:txBody>
      </p:sp>
      <p:pic>
        <p:nvPicPr>
          <p:cNvPr id="30723" name="Picture 2" descr="F:\FYS4340\dtc_138_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7" r="-7732"/>
          <a:stretch>
            <a:fillRect/>
          </a:stretch>
        </p:blipFill>
        <p:spPr bwMode="auto">
          <a:xfrm>
            <a:off x="88900" y="1857375"/>
            <a:ext cx="88407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 descr="F:\FYS4340\dtc_138_t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t="5730" r="17416" b="90625"/>
          <a:stretch>
            <a:fillRect/>
          </a:stretch>
        </p:blipFill>
        <p:spPr bwMode="auto">
          <a:xfrm>
            <a:off x="1428750" y="6290767"/>
            <a:ext cx="664368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28625" y="1164710"/>
            <a:ext cx="8229600" cy="1143000"/>
          </a:xfrm>
        </p:spPr>
        <p:txBody>
          <a:bodyPr/>
          <a:lstStyle/>
          <a:p>
            <a:r>
              <a:rPr lang="en-US" altLang="nb-NO" dirty="0" smtClean="0"/>
              <a:t>Use of high resolution electron microscopy (HREM) in crystallography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nb-NO" sz="2800" smtClean="0"/>
          </a:p>
          <a:p>
            <a:r>
              <a:rPr lang="en-US" altLang="nb-NO" sz="2800" smtClean="0"/>
              <a:t>1971/72</a:t>
            </a:r>
            <a:r>
              <a:rPr lang="en-US" altLang="nb-NO" smtClean="0"/>
              <a:t> Cowley and Iijima</a:t>
            </a:r>
          </a:p>
          <a:p>
            <a:pPr lvl="1"/>
            <a:r>
              <a:rPr lang="en-US" altLang="nb-NO" smtClean="0"/>
              <a:t> Observation of two-dimensional lattice images of complex oxides </a:t>
            </a:r>
          </a:p>
          <a:p>
            <a:endParaRPr lang="en-US" altLang="nb-NO" sz="2800" smtClean="0"/>
          </a:p>
          <a:p>
            <a:r>
              <a:rPr lang="en-US" altLang="nb-NO" sz="2800" smtClean="0"/>
              <a:t>1971 Hashimoto, Kumao, Hino, Yotsumoto and Ono</a:t>
            </a:r>
          </a:p>
          <a:p>
            <a:pPr lvl="1"/>
            <a:r>
              <a:rPr lang="en-US" altLang="nb-NO" smtClean="0"/>
              <a:t>Observation of heavy single atoms, Th-atoms </a:t>
            </a:r>
          </a:p>
          <a:p>
            <a:endParaRPr lang="en-US" altLang="nb-NO" sz="2800" smtClean="0"/>
          </a:p>
        </p:txBody>
      </p:sp>
    </p:spTree>
    <p:extLst>
      <p:ext uri="{BB962C8B-B14F-4D97-AF65-F5344CB8AC3E}">
        <p14:creationId xmlns:p14="http://schemas.microsoft.com/office/powerpoint/2010/main" val="7849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/>
            </a:r>
            <a:br>
              <a:rPr lang="nb-NO" altLang="nb-NO" smtClean="0"/>
            </a:br>
            <a:r>
              <a:rPr lang="nb-NO" altLang="nb-NO" smtClean="0"/>
              <a:t>1970’s</a:t>
            </a:r>
            <a:br>
              <a:rPr lang="nb-NO" altLang="nb-NO" smtClean="0"/>
            </a:br>
            <a:endParaRPr lang="nb-NO" altLang="nb-NO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80950" y="1813977"/>
            <a:ext cx="8229600" cy="4230563"/>
          </a:xfrm>
        </p:spPr>
        <p:txBody>
          <a:bodyPr/>
          <a:lstStyle/>
          <a:p>
            <a:r>
              <a:rPr lang="en-US" altLang="nb-NO" sz="2400" dirty="0" smtClean="0"/>
              <a:t>Early 1970’s: Development of energy dispersive x-ray (EDX) analyzers started the field of analytical EM.</a:t>
            </a:r>
          </a:p>
          <a:p>
            <a:endParaRPr lang="en-US" altLang="nb-NO" sz="2400" dirty="0" smtClean="0"/>
          </a:p>
          <a:p>
            <a:r>
              <a:rPr lang="en-US" altLang="nb-NO" sz="2400" dirty="0" smtClean="0"/>
              <a:t>Development of dedicated HREM </a:t>
            </a:r>
          </a:p>
          <a:p>
            <a:endParaRPr lang="en-US" altLang="nb-NO" sz="2400" dirty="0" smtClean="0"/>
          </a:p>
          <a:p>
            <a:r>
              <a:rPr lang="en-US" altLang="nb-NO" sz="2400" dirty="0" smtClean="0"/>
              <a:t>Electron energy loss spectrometers and scanning transmission attachments were attached on analytical TEMs.</a:t>
            </a:r>
            <a:endParaRPr lang="en-US" altLang="nb-NO" sz="1800" dirty="0" smtClean="0"/>
          </a:p>
          <a:p>
            <a:pPr lvl="1"/>
            <a:r>
              <a:rPr lang="en-US" altLang="nb-NO" sz="2000" dirty="0" smtClean="0"/>
              <a:t>Small probes making convergent beam electron diffraction (CBED) possible.</a:t>
            </a:r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14286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1980’s and 90’s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760887"/>
            <a:ext cx="8229600" cy="1971675"/>
          </a:xfrm>
        </p:spPr>
        <p:txBody>
          <a:bodyPr/>
          <a:lstStyle/>
          <a:p>
            <a:r>
              <a:rPr lang="en-US" altLang="nb-NO" sz="2400" dirty="0" smtClean="0"/>
              <a:t>Development of combined high resolution and analytical microscopes.</a:t>
            </a:r>
          </a:p>
          <a:p>
            <a:pPr lvl="1"/>
            <a:r>
              <a:rPr lang="en-US" altLang="nb-NO" sz="2000" dirty="0" smtClean="0"/>
              <a:t>An important feature in the development was the use of increased acceleration voltage of the microscopes.</a:t>
            </a:r>
          </a:p>
          <a:p>
            <a:pPr lvl="1"/>
            <a:r>
              <a:rPr lang="en-US" altLang="nb-NO" sz="2000" dirty="0" smtClean="0"/>
              <a:t>Field Emission Guns (FEG)</a:t>
            </a:r>
          </a:p>
          <a:p>
            <a:pPr lvl="1"/>
            <a:endParaRPr lang="en-US" altLang="nb-NO" sz="2000" dirty="0" smtClean="0"/>
          </a:p>
          <a:p>
            <a:pPr marL="457200" lvl="1" indent="0">
              <a:buNone/>
            </a:pPr>
            <a:endParaRPr lang="en-US" altLang="nb-NO" sz="2000" dirty="0" smtClean="0"/>
          </a:p>
          <a:p>
            <a:r>
              <a:rPr lang="en-US" altLang="nb-NO" sz="2400" dirty="0" smtClean="0"/>
              <a:t>Development of Cs and Cc correction</a:t>
            </a:r>
          </a:p>
          <a:p>
            <a:pPr lvl="1"/>
            <a:r>
              <a:rPr lang="en-US" altLang="nb-NO" sz="1800" dirty="0" smtClean="0"/>
              <a:t>Probe and image</a:t>
            </a:r>
          </a:p>
          <a:p>
            <a:r>
              <a:rPr lang="en-US" altLang="nb-NO" sz="2400" dirty="0" smtClean="0"/>
              <a:t>Improved energy spread of electron beam</a:t>
            </a:r>
          </a:p>
          <a:p>
            <a:pPr lvl="1"/>
            <a:r>
              <a:rPr lang="en-US" altLang="nb-NO" sz="2000" dirty="0" smtClean="0"/>
              <a:t>More user friendly Cold FEG </a:t>
            </a:r>
          </a:p>
          <a:p>
            <a:pPr lvl="1"/>
            <a:r>
              <a:rPr lang="en-US" altLang="nb-NO" sz="2000" dirty="0" err="1" smtClean="0"/>
              <a:t>Monocromator</a:t>
            </a:r>
            <a:endParaRPr lang="en-US" altLang="nb-NO" sz="2000" dirty="0" smtClean="0"/>
          </a:p>
          <a:p>
            <a:endParaRPr lang="en-US" altLang="nb-NO" sz="2400" dirty="0" smtClean="0"/>
          </a:p>
          <a:p>
            <a:pPr>
              <a:buFontTx/>
              <a:buNone/>
            </a:pPr>
            <a:endParaRPr lang="en-US" altLang="nb-NO" sz="2400" dirty="0" smtClean="0"/>
          </a:p>
          <a:p>
            <a:pPr>
              <a:buFontTx/>
              <a:buNone/>
            </a:pPr>
            <a:endParaRPr lang="en-US" altLang="nb-NO" sz="2400" dirty="0" smtClean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15953"/>
          <a:stretch>
            <a:fillRect/>
          </a:stretch>
        </p:blipFill>
        <p:spPr bwMode="auto">
          <a:xfrm>
            <a:off x="7096125" y="3428999"/>
            <a:ext cx="20478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216725" y="3537269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altLang="nb-NO" kern="0" dirty="0" smtClean="0"/>
              <a:t>2000’s</a:t>
            </a:r>
          </a:p>
        </p:txBody>
      </p:sp>
    </p:spTree>
    <p:extLst>
      <p:ext uri="{BB962C8B-B14F-4D97-AF65-F5344CB8AC3E}">
        <p14:creationId xmlns:p14="http://schemas.microsoft.com/office/powerpoint/2010/main" val="18315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nb-NO" smtClean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595313"/>
            <a:ext cx="490855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0" y="6396038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nb-NO" altLang="nb-NO" sz="1200">
                <a:latin typeface="Calibri" pitchFamily="34" charset="0"/>
                <a:cs typeface="Arial" pitchFamily="34" charset="0"/>
              </a:rPr>
              <a:t>Eric Stach (2008), ”MSE 528 Lecture 4: The instrument, Part 1, </a:t>
            </a:r>
            <a:r>
              <a:rPr lang="nb-NO" altLang="nb-NO" sz="1200">
                <a:latin typeface="Calibri" pitchFamily="34" charset="0"/>
                <a:cs typeface="Arial" pitchFamily="34" charset="0"/>
                <a:hlinkClick r:id="rId3"/>
              </a:rPr>
              <a:t>http://nanohub.org/resources/3907</a:t>
            </a:r>
            <a:endParaRPr lang="nb-NO" altLang="nb-NO" sz="12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Apertures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7"/>
          <a:stretch>
            <a:fillRect/>
          </a:stretch>
        </p:blipFill>
        <p:spPr>
          <a:xfrm>
            <a:off x="214313" y="1285875"/>
            <a:ext cx="4846637" cy="4525963"/>
          </a:xfrm>
          <a:noFill/>
        </p:spPr>
      </p:pic>
      <p:pic>
        <p:nvPicPr>
          <p:cNvPr id="49156" name="Picture 78" descr="Transmisjonselektronmikroskop JEM-2000F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r="14644"/>
          <a:stretch>
            <a:fillRect/>
          </a:stretch>
        </p:blipFill>
        <p:spPr bwMode="auto">
          <a:xfrm>
            <a:off x="4827588" y="1428750"/>
            <a:ext cx="3849687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14813" y="3000375"/>
            <a:ext cx="257175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367213" y="3643313"/>
            <a:ext cx="2562225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86313" y="4071938"/>
            <a:ext cx="1714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4000" dirty="0" smtClean="0"/>
              <a:t>The </a:t>
            </a:r>
            <a:r>
              <a:rPr lang="nb-NO" altLang="nb-NO" sz="4000" dirty="0" err="1" smtClean="0"/>
              <a:t>effect</a:t>
            </a:r>
            <a:r>
              <a:rPr lang="nb-NO" altLang="nb-NO" sz="4000" dirty="0" smtClean="0"/>
              <a:t> </a:t>
            </a:r>
            <a:r>
              <a:rPr lang="nb-NO" altLang="nb-NO" sz="4000" dirty="0" err="1" smtClean="0"/>
              <a:t>of</a:t>
            </a:r>
            <a:r>
              <a:rPr lang="nb-NO" altLang="nb-NO" sz="4000" dirty="0" smtClean="0"/>
              <a:t> </a:t>
            </a:r>
            <a:r>
              <a:rPr lang="nb-NO" altLang="nb-NO" sz="4000" dirty="0" err="1" smtClean="0"/>
              <a:t>accelerating</a:t>
            </a:r>
            <a:r>
              <a:rPr lang="nb-NO" altLang="nb-NO" sz="4000" dirty="0" smtClean="0"/>
              <a:t> </a:t>
            </a:r>
            <a:r>
              <a:rPr lang="nb-NO" altLang="nb-NO" sz="4000" dirty="0" err="1" smtClean="0"/>
              <a:t>the</a:t>
            </a:r>
            <a:r>
              <a:rPr lang="nb-NO" altLang="nb-NO" sz="4000" dirty="0" smtClean="0"/>
              <a:t> </a:t>
            </a:r>
            <a:r>
              <a:rPr lang="nb-NO" altLang="nb-NO" sz="4000" dirty="0" err="1" smtClean="0"/>
              <a:t>electron</a:t>
            </a:r>
            <a:endParaRPr lang="nb-NO" altLang="nb-NO" sz="40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210517"/>
              </p:ext>
            </p:extLst>
          </p:nvPr>
        </p:nvGraphicFramePr>
        <p:xfrm>
          <a:off x="990600" y="2170972"/>
          <a:ext cx="7696200" cy="323691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8330"/>
                <a:gridCol w="1820150"/>
                <a:gridCol w="1539240"/>
                <a:gridCol w="1539240"/>
                <a:gridCol w="1539240"/>
              </a:tblGrid>
              <a:tr h="640221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U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k =  </a:t>
                      </a:r>
                      <a:r>
                        <a:rPr lang="el-GR" sz="1800" dirty="0" smtClean="0"/>
                        <a:t>λ</a:t>
                      </a:r>
                      <a:r>
                        <a:rPr lang="nb-NO" sz="1800" baseline="30000" dirty="0" smtClean="0"/>
                        <a:t>-1</a:t>
                      </a:r>
                      <a:r>
                        <a:rPr lang="nb-NO" sz="1800" dirty="0" smtClean="0"/>
                        <a:t>  (nm</a:t>
                      </a:r>
                      <a:r>
                        <a:rPr lang="nb-NO" sz="1800" baseline="30000" dirty="0" smtClean="0"/>
                        <a:t>-1</a:t>
                      </a:r>
                      <a:r>
                        <a:rPr lang="nb-NO" sz="1800" dirty="0" smtClean="0"/>
                        <a:t>)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  </a:t>
                      </a:r>
                      <a:r>
                        <a:rPr lang="el-GR" sz="1800" dirty="0" smtClean="0"/>
                        <a:t>λ</a:t>
                      </a:r>
                      <a:r>
                        <a:rPr lang="nb-NO" sz="1800" dirty="0" smtClean="0"/>
                        <a:t>     (nm)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m/mo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v/c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 V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0.815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1.226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1.0000020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0.0020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10 V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2.579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0.3878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1.0000196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0.0063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100 V</a:t>
                      </a:r>
                      <a:endParaRPr lang="nb-NO" sz="1800" baseline="300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8.154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0.1226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1.0001957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0.0198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10 kV</a:t>
                      </a:r>
                      <a:endParaRPr lang="nb-NO" sz="1800" baseline="300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81.94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0.01220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1.01957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0.1950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100</a:t>
                      </a:r>
                      <a:r>
                        <a:rPr lang="nb-NO" sz="1800" baseline="0" dirty="0" smtClean="0"/>
                        <a:t> kV</a:t>
                      </a:r>
                      <a:endParaRPr lang="nb-NO" sz="1800" baseline="300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270.2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0.00370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1.1957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0.5482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200 kV</a:t>
                      </a:r>
                      <a:endParaRPr lang="nb-NO" sz="1800" baseline="300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398.7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0.00251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1.3914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0.6953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  <a:tr h="370956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10</a:t>
                      </a:r>
                      <a:r>
                        <a:rPr lang="nb-NO" sz="1800" baseline="0" dirty="0" smtClean="0"/>
                        <a:t> MV</a:t>
                      </a:r>
                      <a:endParaRPr lang="nb-NO" sz="1800" baseline="300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8468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0.00012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20.5690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0.9988</a:t>
                      </a:r>
                      <a:endParaRPr lang="nb-NO" sz="1800" dirty="0"/>
                    </a:p>
                  </a:txBody>
                  <a:tcPr marL="85513" marR="85513" marT="45734" marB="45734"/>
                </a:tc>
              </a:tr>
            </a:tbl>
          </a:graphicData>
        </a:graphic>
      </p:graphicFrame>
      <p:sp>
        <p:nvSpPr>
          <p:cNvPr id="36923" name="TextBox 4"/>
          <p:cNvSpPr txBox="1">
            <a:spLocks noChangeArrowheads="1"/>
          </p:cNvSpPr>
          <p:nvPr/>
        </p:nvSpPr>
        <p:spPr bwMode="auto">
          <a:xfrm>
            <a:off x="4119563" y="5724464"/>
            <a:ext cx="4595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Calibri" pitchFamily="34" charset="0"/>
                <a:cs typeface="Arial" pitchFamily="34" charset="0"/>
              </a:rPr>
              <a:t>Relations between acceleration voltage,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Calibri" pitchFamily="34" charset="0"/>
                <a:cs typeface="Arial" pitchFamily="34" charset="0"/>
              </a:rPr>
              <a:t>wavevector, wavelength, mass and velocity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827878"/>
            <a:ext cx="282733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smtClean="0"/>
              <a:t>The requirements of the illumination system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17688"/>
            <a:ext cx="8229600" cy="4525962"/>
          </a:xfrm>
        </p:spPr>
        <p:txBody>
          <a:bodyPr/>
          <a:lstStyle/>
          <a:p>
            <a:pPr eaLnBrk="1" hangingPunct="1"/>
            <a:r>
              <a:rPr lang="nb-NO" altLang="nb-NO" sz="2800" smtClean="0">
                <a:solidFill>
                  <a:schemeClr val="tx2"/>
                </a:solidFill>
              </a:rPr>
              <a:t>High electron intensity</a:t>
            </a:r>
          </a:p>
          <a:p>
            <a:pPr lvl="1" eaLnBrk="1" hangingPunct="1"/>
            <a:r>
              <a:rPr lang="nb-NO" altLang="nb-NO" sz="2400" smtClean="0"/>
              <a:t>Image visible at high magnifications</a:t>
            </a:r>
          </a:p>
          <a:p>
            <a:pPr lvl="1" eaLnBrk="1" hangingPunct="1"/>
            <a:endParaRPr lang="nb-NO" altLang="nb-NO" sz="1100" smtClean="0"/>
          </a:p>
          <a:p>
            <a:pPr eaLnBrk="1" hangingPunct="1"/>
            <a:r>
              <a:rPr lang="nb-NO" altLang="nb-NO" sz="2800" smtClean="0">
                <a:solidFill>
                  <a:schemeClr val="tx2"/>
                </a:solidFill>
              </a:rPr>
              <a:t>Small energy spread</a:t>
            </a:r>
          </a:p>
          <a:p>
            <a:pPr lvl="1" eaLnBrk="1" hangingPunct="1"/>
            <a:r>
              <a:rPr lang="nb-NO" altLang="nb-NO" sz="2400" smtClean="0"/>
              <a:t>Reduce chromatic aberrations effect in obj. lens</a:t>
            </a:r>
          </a:p>
          <a:p>
            <a:pPr lvl="1" eaLnBrk="1" hangingPunct="1"/>
            <a:endParaRPr lang="nb-NO" altLang="nb-NO" sz="1100" smtClean="0"/>
          </a:p>
          <a:p>
            <a:pPr eaLnBrk="1" hangingPunct="1"/>
            <a:r>
              <a:rPr lang="nb-NO" altLang="nb-NO" sz="2800" smtClean="0">
                <a:solidFill>
                  <a:schemeClr val="tx2"/>
                </a:solidFill>
              </a:rPr>
              <a:t>Adequate working space between the illumination system and the specimen </a:t>
            </a:r>
            <a:endParaRPr lang="nb-NO" altLang="nb-NO" sz="1600" smtClean="0">
              <a:solidFill>
                <a:schemeClr val="tx2"/>
              </a:solidFill>
            </a:endParaRPr>
          </a:p>
          <a:p>
            <a:pPr eaLnBrk="1" hangingPunct="1"/>
            <a:endParaRPr lang="nb-NO" altLang="nb-NO" sz="1600" smtClean="0">
              <a:solidFill>
                <a:schemeClr val="tx2"/>
              </a:solidFill>
            </a:endParaRPr>
          </a:p>
          <a:p>
            <a:pPr eaLnBrk="1" hangingPunct="1"/>
            <a:r>
              <a:rPr lang="nb-NO" altLang="nb-NO" sz="2800" smtClean="0">
                <a:solidFill>
                  <a:schemeClr val="tx2"/>
                </a:solidFill>
              </a:rPr>
              <a:t>High brightness of the electron beam </a:t>
            </a:r>
          </a:p>
          <a:p>
            <a:pPr lvl="1" eaLnBrk="1" hangingPunct="1"/>
            <a:r>
              <a:rPr lang="nb-NO" altLang="nb-NO" sz="2400" smtClean="0"/>
              <a:t>Reduce spherical aberration effects in the obj. lens</a:t>
            </a:r>
          </a:p>
        </p:txBody>
      </p:sp>
    </p:spTree>
    <p:extLst>
      <p:ext uri="{BB962C8B-B14F-4D97-AF65-F5344CB8AC3E}">
        <p14:creationId xmlns:p14="http://schemas.microsoft.com/office/powerpoint/2010/main" val="10244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The electron source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altLang="nb-NO" dirty="0" err="1" smtClean="0"/>
              <a:t>Two</a:t>
            </a:r>
            <a:r>
              <a:rPr lang="nb-NO" altLang="nb-NO" dirty="0" smtClean="0"/>
              <a:t> types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emission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sources</a:t>
            </a:r>
            <a:endParaRPr lang="nb-NO" altLang="nb-NO" dirty="0" smtClean="0"/>
          </a:p>
          <a:p>
            <a:pPr lvl="1" eaLnBrk="1" hangingPunct="1"/>
            <a:r>
              <a:rPr lang="nb-NO" altLang="nb-NO" b="1" dirty="0" err="1" smtClean="0">
                <a:solidFill>
                  <a:srgbClr val="FFC000"/>
                </a:solidFill>
              </a:rPr>
              <a:t>Thermionic</a:t>
            </a:r>
            <a:r>
              <a:rPr lang="nb-NO" altLang="nb-NO" b="1" dirty="0" smtClean="0">
                <a:solidFill>
                  <a:srgbClr val="FFC000"/>
                </a:solidFill>
              </a:rPr>
              <a:t> </a:t>
            </a:r>
            <a:r>
              <a:rPr lang="nb-NO" altLang="nb-NO" b="1" dirty="0" err="1" smtClean="0">
                <a:solidFill>
                  <a:srgbClr val="FFC000"/>
                </a:solidFill>
              </a:rPr>
              <a:t>emission</a:t>
            </a:r>
            <a:endParaRPr lang="nb-NO" altLang="nb-NO" b="1" dirty="0" smtClean="0">
              <a:solidFill>
                <a:srgbClr val="FFC000"/>
              </a:solidFill>
            </a:endParaRPr>
          </a:p>
          <a:p>
            <a:pPr lvl="2" eaLnBrk="1" hangingPunct="1"/>
            <a:r>
              <a:rPr lang="nb-NO" altLang="nb-NO" dirty="0" smtClean="0"/>
              <a:t>W</a:t>
            </a:r>
          </a:p>
          <a:p>
            <a:pPr lvl="2" eaLnBrk="1" hangingPunct="1"/>
            <a:r>
              <a:rPr lang="nb-NO" altLang="nb-NO" dirty="0" smtClean="0"/>
              <a:t>LaB6</a:t>
            </a:r>
            <a:endParaRPr lang="nb-NO" altLang="nb-NO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nb-NO" altLang="nb-NO" b="1" dirty="0" smtClean="0"/>
          </a:p>
          <a:p>
            <a:pPr lvl="1" eaLnBrk="1" hangingPunct="1"/>
            <a:r>
              <a:rPr lang="nb-NO" altLang="nb-NO" b="1" dirty="0" smtClean="0"/>
              <a:t>Field </a:t>
            </a:r>
            <a:r>
              <a:rPr lang="nb-NO" altLang="nb-NO" b="1" dirty="0" err="1" smtClean="0"/>
              <a:t>emission</a:t>
            </a:r>
            <a:endParaRPr lang="nb-NO" altLang="nb-NO" b="1" dirty="0" smtClean="0"/>
          </a:p>
          <a:p>
            <a:pPr lvl="2" eaLnBrk="1" hangingPunct="1"/>
            <a:r>
              <a:rPr lang="nb-NO" altLang="nb-NO" dirty="0" smtClean="0"/>
              <a:t>W </a:t>
            </a:r>
          </a:p>
          <a:p>
            <a:pPr lvl="2" eaLnBrk="1" hangingPunct="1"/>
            <a:r>
              <a:rPr lang="nb-NO" altLang="nb-NO" dirty="0" err="1" smtClean="0"/>
              <a:t>ZrO</a:t>
            </a:r>
            <a:r>
              <a:rPr lang="nb-NO" altLang="nb-NO" dirty="0" smtClean="0"/>
              <a:t>/W</a:t>
            </a:r>
          </a:p>
          <a:p>
            <a:pPr lvl="1" eaLnBrk="1" hangingPunct="1"/>
            <a:endParaRPr lang="nb-NO" altLang="nb-NO" sz="4000" dirty="0" smtClean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16050" y="5434013"/>
            <a:ext cx="4138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 dirty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Cold FEG                </a:t>
            </a:r>
            <a:r>
              <a:rPr lang="nb-NO" altLang="nb-NO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nb-NO" altLang="nb-NO" b="1" dirty="0" err="1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Schottky</a:t>
            </a:r>
            <a:r>
              <a:rPr lang="nb-NO" altLang="nb-NO" b="1" dirty="0">
                <a:solidFill>
                  <a:srgbClr val="FFC000"/>
                </a:solidFill>
                <a:latin typeface="Calibri" pitchFamily="34" charset="0"/>
                <a:cs typeface="Arial" pitchFamily="34" charset="0"/>
              </a:rPr>
              <a:t> FEG</a:t>
            </a:r>
            <a:endParaRPr lang="nb-NO" altLang="nb-NO" sz="1800" b="1" dirty="0">
              <a:solidFill>
                <a:srgbClr val="FFC00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3557" name="Picture 8" descr="http://www.chems.msu.edu/system/files/content/thermo-electron-gu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57313"/>
            <a:ext cx="1428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2" descr="http://www.xraylamp.webd.pl/files/Dscn7755__%5B1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64" y="2724600"/>
            <a:ext cx="18097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2" t="58942"/>
          <a:stretch>
            <a:fillRect/>
          </a:stretch>
        </p:blipFill>
        <p:spPr bwMode="auto">
          <a:xfrm>
            <a:off x="6500813" y="4429125"/>
            <a:ext cx="21431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33" y="2899674"/>
            <a:ext cx="1185233" cy="140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5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834" y="1208668"/>
            <a:ext cx="8404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/>
              <a:t>http://</a:t>
            </a:r>
            <a:r>
              <a:rPr lang="nb-NO" dirty="0" smtClean="0"/>
              <a:t>www.uio.no/studier/emner/matnat/fys/FYS4340/h16</a:t>
            </a:r>
            <a:endParaRPr lang="nb-NO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1" y="1813351"/>
            <a:ext cx="7661190" cy="4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7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47700" y="609600"/>
            <a:ext cx="76962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Thermionic guns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30861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b="1">
                <a:latin typeface="Calibri" pitchFamily="34" charset="0"/>
                <a:cs typeface="Arial" pitchFamily="34" charset="0"/>
              </a:rPr>
              <a:t>Filament heated to give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b="1">
                <a:latin typeface="Calibri" pitchFamily="34" charset="0"/>
                <a:cs typeface="Arial" pitchFamily="34" charset="0"/>
              </a:rPr>
              <a:t>Thermionic emission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Calibri" pitchFamily="34" charset="0"/>
                <a:cs typeface="Arial" pitchFamily="34" charset="0"/>
              </a:rPr>
              <a:t> Tungsten (W)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Calibri" pitchFamily="34" charset="0"/>
                <a:cs typeface="Arial" pitchFamily="34" charset="0"/>
              </a:rPr>
              <a:t> Lanthanum hexaboride (LaB</a:t>
            </a:r>
            <a:r>
              <a:rPr lang="en-US" altLang="nb-NO" sz="1800" baseline="-25000">
                <a:latin typeface="Calibri" pitchFamily="34" charset="0"/>
                <a:cs typeface="Arial" pitchFamily="34" charset="0"/>
              </a:rPr>
              <a:t>6</a:t>
            </a:r>
            <a:r>
              <a:rPr lang="en-US" altLang="nb-NO" sz="1800">
                <a:latin typeface="Calibri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785813" y="3143250"/>
            <a:ext cx="26876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b="1">
                <a:latin typeface="Calibri" pitchFamily="34" charset="0"/>
                <a:cs typeface="Arial" pitchFamily="34" charset="0"/>
              </a:rPr>
              <a:t>Filament negative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b="1">
                <a:latin typeface="Calibri" pitchFamily="34" charset="0"/>
                <a:cs typeface="Arial" pitchFamily="34" charset="0"/>
              </a:rPr>
              <a:t>potential to ground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b-NO">
              <a:latin typeface="Calibri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b="1">
                <a:latin typeface="Calibri" pitchFamily="34" charset="0"/>
                <a:cs typeface="Arial" pitchFamily="34" charset="0"/>
              </a:rPr>
              <a:t>Wehnelt produces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2000" b="1">
                <a:latin typeface="Calibri" pitchFamily="34" charset="0"/>
                <a:cs typeface="Arial" pitchFamily="34" charset="0"/>
              </a:rPr>
              <a:t>small negative bias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nb-NO" sz="1800">
                <a:latin typeface="Calibri" pitchFamily="34" charset="0"/>
                <a:cs typeface="Arial" pitchFamily="34" charset="0"/>
              </a:rPr>
              <a:t>Brings electrons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Calibri" pitchFamily="34" charset="0"/>
                <a:cs typeface="Arial" pitchFamily="34" charset="0"/>
              </a:rPr>
              <a:t> cross over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554038"/>
            <a:ext cx="42100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6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64721" y="381000"/>
            <a:ext cx="7696200" cy="11430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The Field </a:t>
            </a:r>
            <a:r>
              <a:rPr lang="nb-NO" altLang="nb-NO" dirty="0" err="1" smtClean="0"/>
              <a:t>emission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gun</a:t>
            </a:r>
            <a:r>
              <a:rPr lang="nb-NO" altLang="nb-NO" dirty="0" smtClean="0"/>
              <a:t> (FEG)</a:t>
            </a:r>
          </a:p>
        </p:txBody>
      </p:sp>
      <p:pic>
        <p:nvPicPr>
          <p:cNvPr id="28675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9" y="1200211"/>
            <a:ext cx="3145554" cy="294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537" y="4005637"/>
            <a:ext cx="89369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2400" dirty="0">
                <a:solidFill>
                  <a:srgbClr val="376092"/>
                </a:solidFill>
              </a:rPr>
              <a:t>The </a:t>
            </a:r>
            <a:r>
              <a:rPr lang="nb-NO" altLang="nb-NO" sz="2400" dirty="0" err="1">
                <a:solidFill>
                  <a:srgbClr val="376092"/>
                </a:solidFill>
              </a:rPr>
              <a:t>principle</a:t>
            </a:r>
            <a:r>
              <a:rPr lang="nb-NO" altLang="nb-NO" sz="2400" dirty="0">
                <a:solidFill>
                  <a:srgbClr val="376092"/>
                </a:solidFill>
              </a:rPr>
              <a:t>:</a:t>
            </a:r>
          </a:p>
          <a:p>
            <a:pPr lvl="1"/>
            <a:endParaRPr lang="nb-NO" altLang="nb-NO" dirty="0" smtClean="0"/>
          </a:p>
          <a:p>
            <a:pPr lvl="1"/>
            <a:r>
              <a:rPr lang="nb-NO" altLang="nb-NO" dirty="0" smtClean="0"/>
              <a:t>The </a:t>
            </a:r>
            <a:r>
              <a:rPr lang="nb-NO" altLang="nb-NO" dirty="0" err="1"/>
              <a:t>strength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an </a:t>
            </a:r>
            <a:r>
              <a:rPr lang="nb-NO" altLang="nb-NO" dirty="0" err="1"/>
              <a:t>electric</a:t>
            </a:r>
            <a:r>
              <a:rPr lang="nb-NO" altLang="nb-NO" dirty="0"/>
              <a:t> </a:t>
            </a:r>
            <a:r>
              <a:rPr lang="nb-NO" altLang="nb-NO" dirty="0" err="1"/>
              <a:t>field</a:t>
            </a:r>
            <a:r>
              <a:rPr lang="nb-NO" altLang="nb-NO" dirty="0"/>
              <a:t> E is </a:t>
            </a:r>
            <a:r>
              <a:rPr lang="nb-NO" altLang="nb-NO" dirty="0" err="1"/>
              <a:t>considerably</a:t>
            </a:r>
            <a:r>
              <a:rPr lang="nb-NO" altLang="nb-NO" dirty="0"/>
              <a:t> </a:t>
            </a:r>
            <a:r>
              <a:rPr lang="nb-NO" altLang="nb-NO" dirty="0" err="1"/>
              <a:t>increased</a:t>
            </a:r>
            <a:r>
              <a:rPr lang="nb-NO" altLang="nb-NO" dirty="0"/>
              <a:t> at </a:t>
            </a:r>
            <a:r>
              <a:rPr lang="nb-NO" altLang="nb-NO" dirty="0" err="1"/>
              <a:t>sharp</a:t>
            </a:r>
            <a:r>
              <a:rPr lang="nb-NO" altLang="nb-NO" dirty="0"/>
              <a:t> </a:t>
            </a:r>
            <a:r>
              <a:rPr lang="nb-NO" altLang="nb-NO" dirty="0" err="1" smtClean="0"/>
              <a:t>points</a:t>
            </a:r>
            <a:r>
              <a:rPr lang="nb-NO" altLang="nb-NO" dirty="0" smtClean="0"/>
              <a:t>.</a:t>
            </a:r>
          </a:p>
          <a:p>
            <a:pPr lvl="1"/>
            <a:r>
              <a:rPr lang="nb-NO" altLang="nb-NO" b="1" dirty="0" smtClean="0">
                <a:solidFill>
                  <a:srgbClr val="376092"/>
                </a:solidFill>
              </a:rPr>
              <a:t>E=V/r</a:t>
            </a:r>
            <a:endParaRPr lang="nb-NO" altLang="nb-NO" b="1" dirty="0">
              <a:solidFill>
                <a:srgbClr val="376092"/>
              </a:solidFill>
            </a:endParaRPr>
          </a:p>
          <a:p>
            <a:pPr lvl="1"/>
            <a:endParaRPr lang="nb-NO" altLang="nb-NO" dirty="0"/>
          </a:p>
          <a:p>
            <a:r>
              <a:rPr lang="nb-NO" altLang="nb-NO" dirty="0" smtClean="0"/>
              <a:t>       </a:t>
            </a:r>
            <a:r>
              <a:rPr lang="nb-NO" altLang="nb-NO" dirty="0" err="1" smtClean="0"/>
              <a:t>r</a:t>
            </a:r>
            <a:r>
              <a:rPr lang="nb-NO" altLang="nb-NO" baseline="-25000" dirty="0" err="1" smtClean="0"/>
              <a:t>W</a:t>
            </a:r>
            <a:r>
              <a:rPr lang="nb-NO" altLang="nb-NO" dirty="0" smtClean="0"/>
              <a:t> </a:t>
            </a:r>
            <a:r>
              <a:rPr lang="nb-NO" altLang="nb-NO" dirty="0"/>
              <a:t>&lt; 0.1 µm, V=1 kV → E = 10</a:t>
            </a:r>
            <a:r>
              <a:rPr lang="nb-NO" altLang="nb-NO" baseline="30000" dirty="0"/>
              <a:t>10</a:t>
            </a:r>
            <a:r>
              <a:rPr lang="nb-NO" altLang="nb-NO" dirty="0"/>
              <a:t> V/m</a:t>
            </a:r>
          </a:p>
          <a:p>
            <a:pPr lvl="1"/>
            <a:r>
              <a:rPr lang="nb-NO" altLang="nb-NO" dirty="0" err="1" smtClean="0"/>
              <a:t>Lowers</a:t>
            </a:r>
            <a:r>
              <a:rPr lang="nb-NO" altLang="nb-NO" dirty="0" smtClean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work-function</a:t>
            </a:r>
            <a:r>
              <a:rPr lang="nb-NO" altLang="nb-NO" dirty="0"/>
              <a:t> </a:t>
            </a:r>
            <a:r>
              <a:rPr lang="nb-NO" altLang="nb-NO" dirty="0" err="1"/>
              <a:t>barrier</a:t>
            </a:r>
            <a:r>
              <a:rPr lang="nb-NO" altLang="nb-NO" dirty="0"/>
              <a:t> so </a:t>
            </a:r>
            <a:r>
              <a:rPr lang="nb-NO" altLang="nb-NO" dirty="0" err="1"/>
              <a:t>that</a:t>
            </a:r>
            <a:r>
              <a:rPr lang="nb-NO" altLang="nb-NO" dirty="0"/>
              <a:t> </a:t>
            </a:r>
            <a:r>
              <a:rPr lang="nb-NO" altLang="nb-NO" dirty="0" err="1"/>
              <a:t>electrons</a:t>
            </a:r>
            <a:r>
              <a:rPr lang="nb-NO" altLang="nb-NO" dirty="0"/>
              <a:t> </a:t>
            </a:r>
            <a:r>
              <a:rPr lang="nb-NO" altLang="nb-NO" dirty="0" err="1"/>
              <a:t>can</a:t>
            </a:r>
            <a:r>
              <a:rPr lang="nb-NO" altLang="nb-NO" dirty="0"/>
              <a:t> tunnel </a:t>
            </a:r>
            <a:r>
              <a:rPr lang="nb-NO" altLang="nb-NO" dirty="0" err="1"/>
              <a:t>out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tungsten</a:t>
            </a:r>
            <a:r>
              <a:rPr lang="nb-NO" altLang="nb-NO" dirty="0"/>
              <a:t>.</a:t>
            </a:r>
          </a:p>
        </p:txBody>
      </p:sp>
      <p:pic>
        <p:nvPicPr>
          <p:cNvPr id="6" name="Picture 16" descr="http://www.cemes.fr/microscopie/Elements_fichiers/image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51" y="1652515"/>
            <a:ext cx="2931334" cy="192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nb-NO" smtClean="0"/>
              <a:t>Electron lenses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57188" y="2084388"/>
            <a:ext cx="8229600" cy="4524375"/>
          </a:xfrm>
        </p:spPr>
        <p:txBody>
          <a:bodyPr/>
          <a:lstStyle/>
          <a:p>
            <a:pPr eaLnBrk="1" hangingPunct="1"/>
            <a:r>
              <a:rPr lang="nb-NO" altLang="nb-NO" dirty="0" err="1" smtClean="0"/>
              <a:t>Electrostatic</a:t>
            </a:r>
            <a:endParaRPr lang="nb-NO" altLang="nb-NO" dirty="0" smtClean="0"/>
          </a:p>
          <a:p>
            <a:pPr lvl="1" eaLnBrk="1" hangingPunct="1"/>
            <a:r>
              <a:rPr lang="nb-NO" altLang="nb-NO" sz="1800" dirty="0" err="1" smtClean="0"/>
              <a:t>Require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/>
              <a:t>high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/>
              <a:t>voltage</a:t>
            </a:r>
            <a:r>
              <a:rPr lang="nb-NO" altLang="nb-NO" sz="1800" dirty="0" smtClean="0"/>
              <a:t> - </a:t>
            </a:r>
            <a:r>
              <a:rPr lang="nb-NO" altLang="nb-NO" sz="1800" dirty="0" err="1" smtClean="0"/>
              <a:t>insulation</a:t>
            </a:r>
            <a:r>
              <a:rPr lang="nb-NO" altLang="nb-NO" sz="1800" dirty="0" smtClean="0"/>
              <a:t> problems</a:t>
            </a:r>
          </a:p>
          <a:p>
            <a:pPr lvl="1" eaLnBrk="1" hangingPunct="1"/>
            <a:r>
              <a:rPr lang="nb-NO" altLang="nb-NO" sz="1800" dirty="0" smtClean="0"/>
              <a:t>Not used as </a:t>
            </a:r>
            <a:r>
              <a:rPr lang="nb-NO" altLang="nb-NO" sz="1800" dirty="0" err="1" smtClean="0"/>
              <a:t>imaging</a:t>
            </a:r>
            <a:r>
              <a:rPr lang="nb-NO" altLang="nb-NO" sz="1800" dirty="0" smtClean="0"/>
              <a:t> lenses, </a:t>
            </a:r>
            <a:r>
              <a:rPr lang="nb-NO" altLang="nb-NO" sz="1800" dirty="0" err="1" smtClean="0"/>
              <a:t>but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/>
              <a:t>are</a:t>
            </a:r>
            <a:r>
              <a:rPr lang="nb-NO" altLang="nb-NO" sz="1800" dirty="0" smtClean="0"/>
              <a:t> used in </a:t>
            </a:r>
            <a:r>
              <a:rPr lang="nb-NO" altLang="nb-NO" sz="1800" dirty="0" err="1" smtClean="0"/>
              <a:t>modern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/>
              <a:t>monochromators</a:t>
            </a:r>
            <a:r>
              <a:rPr lang="nb-NO" altLang="nb-NO" sz="1800" dirty="0" smtClean="0"/>
              <a:t> or </a:t>
            </a:r>
            <a:r>
              <a:rPr lang="nb-NO" altLang="nb-NO" sz="1800" dirty="0" err="1" smtClean="0"/>
              <a:t>deflectors</a:t>
            </a:r>
            <a:endParaRPr lang="nb-NO" altLang="nb-NO" sz="1800" dirty="0" smtClean="0"/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err="1" smtClean="0"/>
              <a:t>Electromagnetic</a:t>
            </a:r>
            <a:endParaRPr lang="nb-NO" altLang="nb-NO" dirty="0" smtClean="0"/>
          </a:p>
          <a:p>
            <a:pPr lvl="1" eaLnBrk="1" hangingPunct="1"/>
            <a:r>
              <a:rPr lang="nb-NO" altLang="nb-NO" sz="1800" dirty="0" err="1" smtClean="0"/>
              <a:t>Can</a:t>
            </a:r>
            <a:r>
              <a:rPr lang="nb-NO" altLang="nb-NO" sz="1800" dirty="0" smtClean="0"/>
              <a:t> be </a:t>
            </a:r>
            <a:r>
              <a:rPr lang="nb-NO" altLang="nb-NO" sz="1800" dirty="0" err="1" smtClean="0"/>
              <a:t>made</a:t>
            </a:r>
            <a:r>
              <a:rPr lang="nb-NO" altLang="nb-NO" sz="1800" dirty="0" smtClean="0"/>
              <a:t> more </a:t>
            </a:r>
            <a:r>
              <a:rPr lang="nb-NO" altLang="nb-NO" sz="1800" dirty="0" err="1" smtClean="0"/>
              <a:t>accurately</a:t>
            </a:r>
            <a:r>
              <a:rPr lang="nb-NO" altLang="nb-NO" sz="1800" dirty="0" smtClean="0"/>
              <a:t> </a:t>
            </a:r>
          </a:p>
          <a:p>
            <a:pPr lvl="1" eaLnBrk="1" hangingPunct="1"/>
            <a:r>
              <a:rPr lang="nb-NO" altLang="nb-NO" sz="1800" dirty="0" smtClean="0"/>
              <a:t>Shorter </a:t>
            </a:r>
            <a:r>
              <a:rPr lang="nb-NO" altLang="nb-NO" sz="1800" dirty="0" err="1" smtClean="0"/>
              <a:t>focal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/>
              <a:t>length</a:t>
            </a:r>
            <a:endParaRPr lang="nb-NO" altLang="nb-NO" sz="1800" dirty="0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6429375" y="2538413"/>
            <a:ext cx="94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F= -eE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6072188" y="4252913"/>
            <a:ext cx="1589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b="1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F= -e(v x B)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857250" y="1357313"/>
            <a:ext cx="6529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Calibri" pitchFamily="34" charset="0"/>
                <a:cs typeface="Arial" pitchFamily="34" charset="0"/>
              </a:rPr>
              <a:t>Any axially symmetrical electric or magnetic field has the properties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Calibri" pitchFamily="34" charset="0"/>
                <a:cs typeface="Arial" pitchFamily="34" charset="0"/>
              </a:rPr>
              <a:t>of an ideal lens for paraxial rays of charged particles.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499225" y="2616200"/>
            <a:ext cx="1984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26288" y="2613025"/>
            <a:ext cx="1984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56325" y="4321175"/>
            <a:ext cx="1984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81813" y="4346575"/>
            <a:ext cx="1984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77100" y="4344988"/>
            <a:ext cx="19843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Electromagnetic lens</a:t>
            </a:r>
          </a:p>
        </p:txBody>
      </p:sp>
      <p:pic>
        <p:nvPicPr>
          <p:cNvPr id="38915" name="Picture 5" descr="http://www.microscopy.ethz.ch/images/lins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4838" y="1443038"/>
            <a:ext cx="2640012" cy="4570412"/>
          </a:xfrm>
          <a:noFill/>
        </p:spPr>
      </p:pic>
      <p:cxnSp>
        <p:nvCxnSpPr>
          <p:cNvPr id="8" name="Straight Arrow Connector 7"/>
          <p:cNvCxnSpPr/>
          <p:nvPr/>
        </p:nvCxnSpPr>
        <p:spPr>
          <a:xfrm flipH="1">
            <a:off x="6991350" y="1924050"/>
            <a:ext cx="514350" cy="781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7429500" y="154305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cs typeface="Arial" pitchFamily="34" charset="0"/>
              </a:rPr>
              <a:t>Bore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57800" y="2286000"/>
            <a:ext cx="1104900" cy="400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3924300" y="1885950"/>
            <a:ext cx="209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cs typeface="Arial" pitchFamily="34" charset="0"/>
              </a:rPr>
              <a:t>Soft Fe pole piece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91100" y="3181350"/>
            <a:ext cx="14097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4343400" y="302895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cs typeface="Arial" pitchFamily="34" charset="0"/>
              </a:rPr>
              <a:t>gap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429250" y="3790950"/>
            <a:ext cx="628650" cy="514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Box 17"/>
          <p:cNvSpPr txBox="1">
            <a:spLocks noChangeArrowheads="1"/>
          </p:cNvSpPr>
          <p:nvPr/>
        </p:nvSpPr>
        <p:spPr bwMode="auto">
          <a:xfrm>
            <a:off x="4876800" y="42672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cs typeface="Arial" pitchFamily="34" charset="0"/>
              </a:rPr>
              <a:t>Cu coil</a:t>
            </a:r>
          </a:p>
        </p:txBody>
      </p:sp>
      <p:sp>
        <p:nvSpPr>
          <p:cNvPr id="38924" name="TextBox 18"/>
          <p:cNvSpPr txBox="1">
            <a:spLocks noChangeArrowheads="1"/>
          </p:cNvSpPr>
          <p:nvPr/>
        </p:nvSpPr>
        <p:spPr bwMode="auto">
          <a:xfrm>
            <a:off x="361950" y="1905000"/>
            <a:ext cx="3892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cs typeface="Arial" pitchFamily="34" charset="0"/>
              </a:rPr>
              <a:t>Current in the coil creates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cs typeface="Arial" pitchFamily="34" charset="0"/>
              </a:rPr>
              <a:t>A magnetic field in the bore.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00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cs typeface="Arial" pitchFamily="34" charset="0"/>
              </a:rPr>
              <a:t>The magnetic field has axial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cs typeface="Arial" pitchFamily="34" charset="0"/>
              </a:rPr>
              <a:t>symmetry, but is inhomogenious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>
                <a:cs typeface="Arial" pitchFamily="34" charset="0"/>
              </a:rPr>
              <a:t>along the length of the lens.</a:t>
            </a:r>
          </a:p>
        </p:txBody>
      </p:sp>
      <p:sp>
        <p:nvSpPr>
          <p:cNvPr id="38925" name="TextBox 19"/>
          <p:cNvSpPr txBox="1">
            <a:spLocks noChangeArrowheads="1"/>
          </p:cNvSpPr>
          <p:nvPr/>
        </p:nvSpPr>
        <p:spPr bwMode="auto">
          <a:xfrm>
            <a:off x="438150" y="4800600"/>
            <a:ext cx="5403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cs typeface="Arial" pitchFamily="34" charset="0"/>
              </a:rPr>
              <a:t>The soft iron core can increase the field by several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cs typeface="Arial" pitchFamily="34" charset="0"/>
              </a:rPr>
              <a:t>thousand times.</a:t>
            </a:r>
          </a:p>
        </p:txBody>
      </p:sp>
    </p:spTree>
    <p:extLst>
      <p:ext uri="{BB962C8B-B14F-4D97-AF65-F5344CB8AC3E}">
        <p14:creationId xmlns:p14="http://schemas.microsoft.com/office/powerpoint/2010/main" val="26088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53683" y="838200"/>
            <a:ext cx="8660921" cy="11430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General </a:t>
            </a:r>
            <a:r>
              <a:rPr lang="nb-NO" altLang="nb-NO" dirty="0" err="1" smtClean="0"/>
              <a:t>features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electromagnetic</a:t>
            </a:r>
            <a:r>
              <a:rPr lang="nb-NO" altLang="nb-NO" dirty="0" smtClean="0"/>
              <a:t> lenses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898650"/>
            <a:ext cx="8229600" cy="4525963"/>
          </a:xfrm>
        </p:spPr>
        <p:txBody>
          <a:bodyPr/>
          <a:lstStyle/>
          <a:p>
            <a:pPr eaLnBrk="1" hangingPunct="1"/>
            <a:r>
              <a:rPr lang="nb-NO" altLang="nb-NO" sz="2000" smtClean="0"/>
              <a:t>Focuses near-axis electron rays with the same accuracy as a glass lens focuses near axis light rays.</a:t>
            </a:r>
          </a:p>
          <a:p>
            <a:pPr eaLnBrk="1" hangingPunct="1"/>
            <a:r>
              <a:rPr lang="nb-NO" altLang="nb-NO" sz="2000" smtClean="0"/>
              <a:t>Same aberrations as glass lenses.</a:t>
            </a:r>
          </a:p>
          <a:p>
            <a:pPr eaLnBrk="1" hangingPunct="1"/>
            <a:r>
              <a:rPr lang="nb-NO" altLang="nb-NO" sz="2000" smtClean="0"/>
              <a:t>Converging lenses.</a:t>
            </a:r>
          </a:p>
          <a:p>
            <a:pPr eaLnBrk="1" hangingPunct="1"/>
            <a:r>
              <a:rPr lang="nb-NO" altLang="nb-NO" sz="2000" smtClean="0"/>
              <a:t>The bore of the pole pieces in an objective lens is about 4 mm or less.</a:t>
            </a:r>
          </a:p>
          <a:p>
            <a:pPr eaLnBrk="1" hangingPunct="1"/>
            <a:r>
              <a:rPr lang="nb-NO" altLang="nb-NO" sz="2000" smtClean="0"/>
              <a:t>A single magnetic lens rotates the image relative to the object.</a:t>
            </a:r>
          </a:p>
          <a:p>
            <a:pPr eaLnBrk="1" hangingPunct="1"/>
            <a:r>
              <a:rPr lang="nb-NO" altLang="nb-NO" sz="2000" smtClean="0"/>
              <a:t>Focal length can be varied by changing the field between the pole pieces (changing magnification).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00063" y="5357813"/>
            <a:ext cx="6929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latin typeface="Calibri" pitchFamily="34" charset="0"/>
                <a:cs typeface="Arial" pitchFamily="34" charset="0"/>
              </a:rPr>
              <a:t>http://www.matter.org.uk/tem/lenses/electromagnetic_lenses.htm</a:t>
            </a:r>
          </a:p>
        </p:txBody>
      </p:sp>
      <p:pic>
        <p:nvPicPr>
          <p:cNvPr id="37893" name="Picture 5" descr="http://www.microscopy.ethz.ch/images/li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4429125"/>
            <a:ext cx="116363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Preliminary </a:t>
            </a:r>
            <a:r>
              <a:rPr lang="nb-NO" dirty="0" err="1"/>
              <a:t>teaching</a:t>
            </a:r>
            <a:r>
              <a:rPr lang="nb-NO" dirty="0"/>
              <a:t> </a:t>
            </a:r>
            <a:r>
              <a:rPr lang="nb-NO" dirty="0" err="1"/>
              <a:t>schedule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30" y="2466675"/>
            <a:ext cx="7696200" cy="1586880"/>
          </a:xfrm>
        </p:spPr>
        <p:txBody>
          <a:bodyPr/>
          <a:lstStyle/>
          <a:p>
            <a:r>
              <a:rPr lang="en-US" dirty="0" smtClean="0"/>
              <a:t>Lectures on Tuesdays 09:15-11:00</a:t>
            </a:r>
          </a:p>
          <a:p>
            <a:r>
              <a:rPr lang="en-US" dirty="0" smtClean="0"/>
              <a:t>Exercises and lab on Thursdays 12:15-16:00</a:t>
            </a:r>
          </a:p>
          <a:p>
            <a:pPr lvl="1"/>
            <a:r>
              <a:rPr lang="en-US" dirty="0" smtClean="0"/>
              <a:t>Not every Thursday, will be announced.</a:t>
            </a:r>
          </a:p>
          <a:p>
            <a:pPr lvl="1"/>
            <a:r>
              <a:rPr lang="en-US" dirty="0"/>
              <a:t>Sometimes an extra lecture</a:t>
            </a:r>
          </a:p>
          <a:p>
            <a:pPr lvl="1"/>
            <a:r>
              <a:rPr lang="en-US" dirty="0" smtClean="0"/>
              <a:t>Nothing planned for this week or next</a:t>
            </a:r>
          </a:p>
        </p:txBody>
      </p:sp>
    </p:spTree>
    <p:extLst>
      <p:ext uri="{BB962C8B-B14F-4D97-AF65-F5344CB8AC3E}">
        <p14:creationId xmlns:p14="http://schemas.microsoft.com/office/powerpoint/2010/main" val="7759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Contact</a:t>
            </a:r>
            <a:r>
              <a:rPr lang="nb-NO" dirty="0" smtClean="0"/>
              <a:t> info: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285102" y="2038865"/>
            <a:ext cx="63777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Anette </a:t>
            </a:r>
            <a:r>
              <a:rPr lang="nb-NO" dirty="0" err="1" smtClean="0"/>
              <a:t>Gunnæs</a:t>
            </a:r>
            <a:r>
              <a:rPr lang="nb-NO" dirty="0" smtClean="0"/>
              <a:t>: </a:t>
            </a:r>
            <a:r>
              <a:rPr lang="nb-NO" dirty="0" smtClean="0">
                <a:hlinkClick r:id="rId2"/>
              </a:rPr>
              <a:t>eleonora@fys.uio.no</a:t>
            </a:r>
            <a:endParaRPr lang="nb-NO" dirty="0" smtClean="0"/>
          </a:p>
          <a:p>
            <a:r>
              <a:rPr lang="nb-NO" dirty="0" err="1" smtClean="0"/>
              <a:t>Sandeep</a:t>
            </a:r>
            <a:r>
              <a:rPr lang="nb-NO" dirty="0" smtClean="0"/>
              <a:t> </a:t>
            </a:r>
            <a:r>
              <a:rPr lang="nb-NO" dirty="0" err="1" smtClean="0"/>
              <a:t>Gorantla</a:t>
            </a:r>
            <a:r>
              <a:rPr lang="nb-NO" dirty="0" smtClean="0"/>
              <a:t>: </a:t>
            </a:r>
            <a:r>
              <a:rPr lang="nb-NO" dirty="0" smtClean="0">
                <a:hlinkClick r:id="rId3"/>
              </a:rPr>
              <a:t>s.m.gorantla@smn.uio.no</a:t>
            </a:r>
            <a:endParaRPr lang="nb-NO" dirty="0" smtClean="0"/>
          </a:p>
          <a:p>
            <a:r>
              <a:rPr lang="nb-NO" dirty="0" smtClean="0"/>
              <a:t>Patricia </a:t>
            </a:r>
            <a:r>
              <a:rPr lang="nb-NO" dirty="0" err="1" smtClean="0"/>
              <a:t>Carvalho</a:t>
            </a:r>
            <a:r>
              <a:rPr lang="nb-NO" dirty="0" smtClean="0"/>
              <a:t>: </a:t>
            </a:r>
            <a:r>
              <a:rPr lang="nb-NO" dirty="0" smtClean="0">
                <a:hlinkClick r:id="rId4"/>
              </a:rPr>
              <a:t>patricia.carvalho@sintef.no</a:t>
            </a:r>
            <a:endParaRPr lang="nb-NO" dirty="0" smtClean="0"/>
          </a:p>
          <a:p>
            <a:r>
              <a:rPr lang="nb-NO" dirty="0" smtClean="0"/>
              <a:t>Øystein Prytz: </a:t>
            </a:r>
            <a:r>
              <a:rPr lang="nb-NO" dirty="0" smtClean="0">
                <a:hlinkClick r:id="rId5"/>
              </a:rPr>
              <a:t>oystein.prytz@fys.uio.no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TEM lab:        Phuong D. Nguyen: </a:t>
            </a:r>
            <a:r>
              <a:rPr lang="nb-NO" dirty="0" smtClean="0">
                <a:hlinkClick r:id="rId6"/>
              </a:rPr>
              <a:t>p.nguyen@fys.uio.no</a:t>
            </a:r>
            <a:endParaRPr lang="nb-NO" dirty="0" smtClean="0"/>
          </a:p>
          <a:p>
            <a:r>
              <a:rPr lang="nb-NO" dirty="0" smtClean="0"/>
              <a:t>Prep. lab:       Ole Bjørn Karlsen: </a:t>
            </a:r>
            <a:r>
              <a:rPr lang="nb-NO" dirty="0" smtClean="0">
                <a:hlinkClick r:id="rId7"/>
              </a:rPr>
              <a:t>o.b.karlsen@fys.uio.no</a:t>
            </a:r>
            <a:endParaRPr lang="nb-NO" dirty="0" smtClean="0"/>
          </a:p>
          <a:p>
            <a:r>
              <a:rPr lang="nb-NO" dirty="0" smtClean="0"/>
              <a:t>HMS </a:t>
            </a:r>
            <a:r>
              <a:rPr lang="nb-NO" dirty="0" err="1" smtClean="0"/>
              <a:t>officer</a:t>
            </a:r>
            <a:r>
              <a:rPr lang="nb-NO" dirty="0" smtClean="0"/>
              <a:t>:   Cecilie Granerød: </a:t>
            </a:r>
            <a:r>
              <a:rPr lang="nb-NO" dirty="0" smtClean="0">
                <a:hlinkClick r:id="rId8"/>
              </a:rPr>
              <a:t>cecilie.granerød@fys.uio.no</a:t>
            </a:r>
            <a:endParaRPr lang="nb-NO" dirty="0" smtClean="0"/>
          </a:p>
          <a:p>
            <a:r>
              <a:rPr lang="nb-NO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5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Diffraction</a:t>
            </a:r>
            <a:r>
              <a:rPr lang="nb-NO" dirty="0"/>
              <a:t> </a:t>
            </a:r>
            <a:r>
              <a:rPr lang="nb-NO" dirty="0" err="1"/>
              <a:t>methods</a:t>
            </a:r>
            <a:r>
              <a:rPr lang="nb-NO" dirty="0"/>
              <a:t> and </a:t>
            </a:r>
            <a:r>
              <a:rPr lang="nb-NO" dirty="0" err="1"/>
              <a:t>electron</a:t>
            </a:r>
            <a:r>
              <a:rPr lang="nb-NO" dirty="0"/>
              <a:t> </a:t>
            </a:r>
            <a:r>
              <a:rPr lang="nb-NO" dirty="0" err="1"/>
              <a:t>microscopy</a:t>
            </a: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46" y="1870102"/>
            <a:ext cx="7092778" cy="2391347"/>
          </a:xfrm>
        </p:spPr>
        <p:txBody>
          <a:bodyPr/>
          <a:lstStyle/>
          <a:p>
            <a:r>
              <a:rPr lang="nb-NO" sz="1600" dirty="0" smtClean="0"/>
              <a:t>Williams &amp; Carter. </a:t>
            </a:r>
            <a:r>
              <a:rPr lang="nb-NO" sz="1600" dirty="0" err="1" smtClean="0"/>
              <a:t>Transmission</a:t>
            </a:r>
            <a:r>
              <a:rPr lang="nb-NO" sz="1600" dirty="0" smtClean="0"/>
              <a:t> Electron </a:t>
            </a:r>
            <a:r>
              <a:rPr lang="nb-NO" sz="1600" dirty="0" err="1" smtClean="0"/>
              <a:t>Microscopy</a:t>
            </a:r>
            <a:r>
              <a:rPr lang="nb-NO" sz="1600" dirty="0" smtClean="0"/>
              <a:t>. 2nd ed. Springer, 2009. </a:t>
            </a:r>
          </a:p>
          <a:p>
            <a:r>
              <a:rPr lang="nb-NO" sz="1600" dirty="0" smtClean="0"/>
              <a:t>In particular parts 1,2, and 3</a:t>
            </a:r>
            <a:endParaRPr lang="en-US" sz="1600" dirty="0" smtClean="0"/>
          </a:p>
          <a:p>
            <a:r>
              <a:rPr lang="en-US" sz="1600" dirty="0" smtClean="0"/>
              <a:t>Various articles and papers (mandatory for PhD students)</a:t>
            </a:r>
            <a:endParaRPr lang="nb-NO" sz="1600" dirty="0" smtClean="0"/>
          </a:p>
          <a:p>
            <a:r>
              <a:rPr lang="nb-NO" sz="1600" dirty="0" err="1" smtClean="0"/>
              <a:t>Additional</a:t>
            </a:r>
            <a:r>
              <a:rPr lang="nb-NO" sz="1600" dirty="0" smtClean="0"/>
              <a:t> suggested </a:t>
            </a:r>
            <a:r>
              <a:rPr lang="nb-NO" sz="1600" dirty="0" err="1" smtClean="0"/>
              <a:t>reading</a:t>
            </a:r>
            <a:r>
              <a:rPr lang="nb-NO" sz="1600" dirty="0" smtClean="0"/>
              <a:t>: </a:t>
            </a:r>
            <a:r>
              <a:rPr lang="nb-NO" sz="1600" dirty="0" err="1" smtClean="0"/>
              <a:t>Fultz</a:t>
            </a:r>
            <a:r>
              <a:rPr lang="nb-NO" sz="1600" dirty="0" smtClean="0"/>
              <a:t> and Howe: </a:t>
            </a:r>
            <a:r>
              <a:rPr lang="nb-NO" sz="1600" dirty="0" err="1" smtClean="0"/>
              <a:t>Transmission</a:t>
            </a:r>
            <a:r>
              <a:rPr lang="nb-NO" sz="1600" dirty="0" smtClean="0"/>
              <a:t> </a:t>
            </a:r>
            <a:r>
              <a:rPr lang="nb-NO" sz="1600" dirty="0" err="1" smtClean="0"/>
              <a:t>electron</a:t>
            </a:r>
            <a:r>
              <a:rPr lang="nb-NO" sz="1600" dirty="0" smtClean="0"/>
              <a:t> </a:t>
            </a:r>
            <a:r>
              <a:rPr lang="nb-NO" sz="1600" dirty="0" err="1" smtClean="0"/>
              <a:t>microscopy</a:t>
            </a:r>
            <a:r>
              <a:rPr lang="nb-NO" sz="1600" dirty="0" smtClean="0"/>
              <a:t> and </a:t>
            </a:r>
            <a:r>
              <a:rPr lang="nb-NO" sz="1600" dirty="0" err="1" smtClean="0"/>
              <a:t>diffractometry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materials.</a:t>
            </a:r>
          </a:p>
          <a:p>
            <a:r>
              <a:rPr lang="nb-NO" sz="1600" dirty="0" err="1" smtClean="0"/>
              <a:t>Both</a:t>
            </a:r>
            <a:r>
              <a:rPr lang="nb-NO" sz="1600" dirty="0" smtClean="0"/>
              <a:t> </a:t>
            </a:r>
            <a:r>
              <a:rPr lang="nb-NO" sz="1600" dirty="0" err="1" smtClean="0"/>
              <a:t>of</a:t>
            </a:r>
            <a:r>
              <a:rPr lang="nb-NO" sz="1600" dirty="0" smtClean="0"/>
              <a:t> </a:t>
            </a:r>
            <a:r>
              <a:rPr lang="nb-NO" sz="1600" dirty="0" err="1" smtClean="0"/>
              <a:t>these</a:t>
            </a:r>
            <a:r>
              <a:rPr lang="nb-NO" sz="1600" dirty="0" smtClean="0"/>
              <a:t> </a:t>
            </a:r>
            <a:r>
              <a:rPr lang="nb-NO" sz="1600" dirty="0" err="1" smtClean="0"/>
              <a:t>textbooks</a:t>
            </a:r>
            <a:r>
              <a:rPr lang="nb-NO" sz="1600" dirty="0" smtClean="0"/>
              <a:t> </a:t>
            </a:r>
            <a:r>
              <a:rPr lang="nb-NO" sz="1600" dirty="0" err="1" smtClean="0"/>
              <a:t>are</a:t>
            </a:r>
            <a:r>
              <a:rPr lang="nb-NO" sz="1600" dirty="0" smtClean="0"/>
              <a:t> </a:t>
            </a:r>
            <a:r>
              <a:rPr lang="nb-NO" sz="1600" dirty="0" err="1" smtClean="0"/>
              <a:t>available</a:t>
            </a:r>
            <a:r>
              <a:rPr lang="nb-NO" sz="1600" dirty="0" smtClean="0"/>
              <a:t> online </a:t>
            </a:r>
            <a:r>
              <a:rPr lang="nb-NO" sz="1600" dirty="0" err="1" smtClean="0"/>
              <a:t>on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UiO </a:t>
            </a:r>
            <a:r>
              <a:rPr lang="nb-NO" sz="1600" dirty="0" err="1" smtClean="0"/>
              <a:t>network</a:t>
            </a:r>
            <a:r>
              <a:rPr lang="nb-NO" sz="1600" dirty="0" smtClean="0"/>
              <a:t>.</a:t>
            </a:r>
          </a:p>
          <a:p>
            <a:endParaRPr lang="en-GB" sz="1600" dirty="0" smtClean="0"/>
          </a:p>
        </p:txBody>
      </p:sp>
      <p:pic>
        <p:nvPicPr>
          <p:cNvPr id="1030" name="Picture 6" descr="http://www.cbarrycarter.com/uploads/1/3/9/0/13904288/3239470.png?1349101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8" y="4357612"/>
            <a:ext cx="81724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SEBQUEhIUFRQUFRUVFRQUFRQVFRQVFBQVFRUVFhUXHCYeFxkjGRQUHy8gIycpLSwsFR4xNTAqNSYrLCkBCQoKDgwOGg8PGi0kHyQyKS8pLCksLCwuKSksKSwpLCkvLCosKiwpKSosLyosKSosKSkpLCwsKSwsKSwpLCwsLP/AABEIAQoAvgMBIgACEQEDEQH/xAAbAAABBQEBAAAAAAAAAAAAAAACAAEDBAUGB//EAEAQAAICAQMCBAQFAQUHAgcAAAECAxEABBIhBTETIkFRBhRhcSMyQoGRsSRScqGyFTNigsHR8FPxNENzkqKj4f/EABoBAQADAQEBAAAAAAAAAAAAAAABAgMEBgX/xAAtEQACAQMCAwcFAQEBAAAAAAAAAQIDERIhMQQTQTJRYXGBscEikaHR8BThI//aAAwDAQACEQMRAD8A5bRavSjSujqTKT5WBFAeoIrnMObpqlC+4XdV65CmicqW5rJNALaj2AJ/gEn+mfNUMLuL8z1DqZ2jOPkVNNo3LULzV2KqMHU7+KzW6IEGpuM+VEaStniMwSiQsdjeeSaseVWPph9e6XqdQ5lEaHekUv4bR1U43IAL70bKi6HJ45w5TqSWmgSp0U1dXMCPQrsL7h3qvXNzx9O2k2Kh8bd+a+NtdqrvfrmbP8K6lIXcjzI4DRhkJ2FN+9SrHfRDAqtkbWuqIy9oOj6rTEyvFxF5mto2HFE9mO+r523VNdUaVqUrXuV4fiqbeK07zCfpTs+2iCe2Q/7OZXo9wc6L4g1bSywyeUHUjeAo2hLnkhqh9YyePQ5NN8O6iGUFB4oJABIEb7mkMQDRO1jzbPNyKljJI3jLxdXG7RST4dSSv6iOr03yezY3j3+a+Ntdq979c57WaBfDD7hZvj1H3zWm+GNW9lYr8yjh4iCXEZUrTeZSJovMLHnXnM2L4f1LhaTh6K7niSwY1k3eZhShWS2PALAGiaytGk46pk8RxUGrPXu1MzT6VnPlBONNAymm4Odb8KdO1MLh/C52s0auFJZ0dV8Nk3Wl2SCwHCkixyMDrWt8aVmoCyTx2/auKzfKedmtO85caTpXT17iWDQqI1fcOT29c2uo6nTvpY0jUiUXvN2D7UPTOVRz2vNbSho9rkfa+xznq09U29TuoVU1ZKy6lCDpTO1Dvk2l6cwbgE13x5tcd5I4P04zT+H/AIgMDltqsSpWmFjzCjwfXnJnKpjdFYRo5WLvUtTpjpURUImF72JFH2oemYc+gVQrbgb9B3GP1JGI31QJzNRyTWVo03jdMvxFZZWcfI15og4Hhqbrn75jyaRt1G86fofUm0jB9ing0HUEGxV0fvlZZY3dmf1uq98rCrKDemhepRjUtd2ZTXQKiq24G+49R981et6nTPHEIlKsFpyTdt7j2GYM5s0MHU6R0UE3yOM0dPJpyeplzcU1GOgupaEJRDA2L4Pa/TA0Oidzagnj6/TISSe+dH8K/E3yt0qNYrzqG9R6HNZOcIaas5IqnVqN7IzF1TqpWzR9PTJemxeaz/df/Q2W/CQqxJpr4HvkujYFdgXzU/Pr+RhWc0qixdl5ndGk8ld+Q+hLDVK2mh8Zo/xUVmK7WjZWEhIZeAa4J53Vh6T4ymWo3SlRoPF2GRWHy7CMlkDBfy7VKN5bC8Ak2XS18CWTxEFvBJGqutoXcoV3gkeXym/275oav4mRaRzYMOyRQpuRzLpZJVZ920xymGU2oFGZiRyc6aU4YqKZwcVTqZubjoZk3xJK71BEgUyP4IG5mHib0HdjuYtKze2412FZL1Pr2saR4JIakmZwELySNu1CiGo2Zz5dwO0WQDY9M29V8aQMlBQf7TFKWCFT4cWwqDuYkvwRV15RXFZiSdQgk1WmZGcpDMCbTaWRtXJqXYDd5a8TYFPei3F1llO98uhk6WOOC1ZUGqbdp1mgCbAiw8vuKxzzbxy1NunZ7sWClCh3u6zrmogYllNHU/MAvI4BcuLRwr1IpOnobrI2GjmxN1pGBXZczIiuShYMRLqXl2lWFEtKkosEBh7qLiXXxGWjuUnepJSnCP8AM7gjXaPUqUe3cHi7rzIXvka8qrji6fXfUoafrkwjRWXZGEjiLqrF1VV0gDqpYAvt0sbDsCXPoRTH4gZ5mkeFNrPLxbioZX8TwfKQKVgpBFEba5BrK/XusGSWy7MCkIIb0ZIUjZfqNysQfW8tT9WjfTJEsYDi7cDlrqgftnNOrUjts+p2U+HpTtdaroQaz4zlWXcqxsTe5mDfiAgqA63QGxnShVhzfOYnS44yx3il5oCzXsBfJ9ucnTQb3r1+vGJdHtYgcke3OayqpxxuZwoYVOYo6EMmj5sDi8n1Ifwxd7f0+2bGp6vH8qsXhgOpJL1yR7H6DMuJzLSXx6A9hmEZykryWx1OEYtxi9WU+nKm78Tt9Mr6kgN5c0R0pmcqosj25wYukkkg8EX347ZsqkL5XOd0qjiopepSk1rsoQnj0GRHTsvNZMqhX5zf6v1mKSCNFjVSoosO7d++WlNwaUY6MzjDmJuctUc/PrncAE9hX7Zb6YUo777cV75DodD4hrj17mst6bpjEnaCa71lakoJOOxpRjVclN6lGePmxhSzu4APNcDNDUyDaq7QCvc++PsRdhBv1I9vplVV0V1r0NHR1aUtOpW0WkQX4gPY19/TKDoN5rt/7Z1nVNQNSE8KILsQBto7kd2P1zI0vSS7EdiB6mvXIo1t3LTwFfh24qMF6lB7sjNDpEhRwR3AY/8A4Mf+mP8AJmya4yYyrvtRXlb+Qjc5E6imsUiKdJ03nJ2NnS9Qkn1TyyBmdIZXCrs3sxURLtDjbuHibuRxsv0y1pumQfhI+xvEkjd2Z1LT+J8tfA/IhWTWAAUTtU3ZzmDqA77nG73H2yPURKzEqtC+1f1y1GapJRaMuIoc5uUZehuP8PafwBL4bFmVGVI5vztP8uV2A8gI0s8YU9/BNnOf6vplj1MqR1tRyq0xbgV3J53e49G3AcDNaLoch0zSitgaj9yP+2ZsMQBBIsX2+ntkriYyTI/xuDi7lroepkSVWQHcDY+/p3wesah2kZnB3Ekn7nvkmn6mYZRJF5SDa/TBl6h4kpeQbrJJ+t5zWeeeOh3Xjjhlr3mKwJOaUMDoqv6XwfrjtpCTYU0Tx/0++a0vw5KsKySMEQkjz7uK7+QDd/l65erXi0lfcxp0XBtv0MKbUFmJ7k98LS6tkaxwcs6ZoEItXk77txEa9/KVCksRV2CR3+nIyvCxPkZCF42NuBYerB+1ivyn616Zo7dnHQzU5du+pDqdMxXf6E9/rlGKweM6mb4bk8ASo2+MmloEEsfQIeb59LzLTSeG34iHg8ggg/bntlKdeOLW5pUo5STXqWvh7Wyxy7ogdwB7USOCPX6ZR6hIxck97OW9B1htPLvi8p5r6WKyIasM5Zxuu+3vmaUlNzxNm4uOGWpjbSTlifpzKoYjg9vrljwbPbNXqPQ5I4kdvyuLX7djm8+IScUjlhw11K/oc7DYPGb3ROsSwbvDvzKQex4PcdspaUKp8y2OeMUerKE7eL4/bKVf/W6SNKKVJJyfoVdbbEn3OQRWTWaendKbctk9j7HBXQncOKvtl1VUVi1axV0XN5J3uXun9Rl0tleC6ken5WFHvmY+pLOT73/0zR6z0eSEJv8A1qGX7HtlTpzopO5b4969RmVLFrmJXZpVbvhey7zU0/XGXTvFsUhjZYjkfY+mZWnW3/5X/wBDYcesIQr6Hv75Dpwdx/wv/obJp0sMuhSpWUseoWphCtwb+o9cminIQrQo+tdsWk0TSMFUWT2GWdXE8O6JwAb5vuKys5J2huzSmmrz2RUHUGC7Nx2+2E0x2baFXd1z9ryoV5vNHShpAIlHc2Pe8mrGMEml5kUqkptpsqaPTGR1Ud2IUfc9hk00cKMQN0hqrsIof1IrcXX91v7Za1WgbT7g4HiNuUA3cY4t/azyo9hZ9soRacsaA59sspqX1X0MnB9m2pst8Rt8v4Sxogu7QEEV2AYkn0Hr6ZmjWs9Iznbfr6X64nnITZQoG/reUNpzOlRi03Y2qVsGreo+riAagb+vvkmghBNFtv1OS6DpzzMFUWx7DA1WlaNip4INEZvkmuXfU50mnzbadxO2tatm61HYZo6n4hdoUjKIQhJ8y7t3+I9z/P8AQZgqDd5eDs6qgHbt75hUoxVnY6KdV1Lp+g2mSFyAwMf5iWU7191GxqIA7fmP85BqdK0b7WFEV9QQeQwPqCCCD64nhINZpdO6c067FA3RhmUgcsDRZCfpRYX7ke2Xc1D6r6GKg39Nim+oOwLQoetcn98F+oO4CliQOwyTVSttCEDy5RRaORThGUbteRrVqSjKyfmWtTMWAsAUK4HfI9NAGu2A49fX6ZoabSyaghUWyBXHqALyhNAVJHqMiElZwTsy1RfVm9URJwc2Oo9aaRI12hdgoECiee59zmKODk+o1RZQD6Chl6lLKUXYxpVlGMvwWBMZeHfsOL+npkMGiLMdoJoc1kESnNnovTZpCfCBNDmv2ysv/HVM0i1WX1L1G03Q98DS71G0/lJ8x+wzO03Dfs3+hsPxmAqzXthRQHv9H5/5GwlJZZvR7FJOLty1qg115D708p+npkWt1jSOWc2T3ONBEL54GPqIlvymx6HJjCEZ2S1E51JQu2PGE2eu6+Pas2tF0wRxDUFxStW1WAcmrAHsCa5++Y0GkZuw/ejQAFkmvQCyfoMsyagGkU/hqSA22i9myzCz9KHoAPW8560W9IvzNqc1omrMHU9SaSTxJPMbs365X8fzWvHPp6YtTGLO02PfGTTnvXGaxhTUblXOplijTbot6fxt68mtt+btd17ZnShNgq93r7ftlrY3hXu4uqvKjwGrrj3zGjv9UuprV0Wi3B0WsaJtyGiOxwNTqC7Fm5J5OTaaAEgMaHqcCaEWa7Z1Jw5m2pyNVOXvoSKqbR33Xz7VmhP0oxRJKHW2vgHkVxyPTM1YCBfplmZG2LbWD6X2zlqdpJS0OyntdrVFeLUANZG775PoepvExaM7SfUZVk05HNd8k0sa35jQr/PNZwpuLe5jCc8sWa3VekjwlnDDz/mXcCQ3qa9ASCf8sx59m0bbv1v/AKZPHrCDR5UgqQefKe9ezDgg+4H1yLV6MqfUqeVaiN6k8NR7X/3ytGDjZSfkKs07qKFoOovEbQ0fp/GOms5JYBr98DSxKT5jQ98jkj54zVwhKTViinUjBO4AWzmj1PovhIjb1O8XQNkfQ+2UvAI5wmlZuCT9MmWTacHotysXFJqa1Y2lmC3YB4I5/rl3pvVZIifDarHp+2UX05HplrQQKSdxrj/tlaiptZPUvTlUX0bEJTnL2hDN5B2O7+dpGMu3aQV59D7YtIDu49m/0nMassovS1i9OKhJeO43U+mNC5Vu+UtuaOv37vPZORpt2kEc+h9smnUkqab1InTTnbYbRTGnXmvDkPlq/wDdnvf6ff6ZT2nLukjO5uD/ALuXsa/QeT9PceoxHbsrbzffLZYSdluZ2c+09gOn6BpXCL3PbJtXE0W6M+h5+4wdHu3DbwfTG1e7cd3e+cyleVWz2OiNo07rcrWcnRmcBPrxh2uytvm98GCIkiu/pkyaabtaxEbppXvcs9O0aeLtlNC+SOcjn0QMhWPkel+2RahGBIPf1w9LEzHy98xxklzLmmUW8LEMkhC7T2ByLJ5IzfOFIV2gAc+p983jZJWV7mUm23d7E+i0b6ghB3A4yjqdOUYj1GW9Bv3eSwchnsnnvlad41HHoTUtKF3uVAuXNZKSkQ5/IauufxHFiuw4rn1Bx3K7QAvPqcU8Z2xcEfhnubv8R+QP0j6fTNcsmm1/WMGnDRPcpbM0el9Gea9v6RZ+w75FMVIFCuOfqcn0G/nYSOOczq1JOndaM1pU0p23KupY/lP6eBldUyzIDfOHNRApa45+uXhLFJW3InHOTd9ixotA+osD9K/5DLXSOnw7mErEV2oX7ZT0O/nYSOOftkW47s5cZSk4J6G7klHJ7mLuPuf5OSadju7n8r+p/uNkWS6X837P/obPtySsfTaQJJ9z/JwmRgaO4H2O4H+Dm/8ACEyJqTbrGzRSpBK9bYp2UCN2P6fUbvTcMeTpOrn1Zh1cjrJEjNLJOzSeFDGC7PYsuvm4o8lh+xLQ45V1GbUrWSuc8L9z/Jxufc/yc149No/FIM+o8LaNrfLoZCxJ3Ap4lBQKPBJN9s0G+EVjfWLPPsGjMe5kj3mRZTS7FLCmIKUCatjZ4yUhLiacd/Z99vdo5jn3P8nESfc/yc6hfhBDqJE+YqJdJ84kpjPmiOw0yA2Gpm4F8ge+Wek9A2azRtp522amOZ45HhTehjSVZUaIkqTxVg/qv05YlJcXTS07r7Puv3HHUfc/ycfn3P8AJzpekfC0MkWkZ9Q0basvHGgi37XR9gLNuFISVF97btQvK+i+H08NpNRMYh4500e1PE3Sr+dm5FRLYsizzwPdiW/1Ulf9Py079nsYQVieNxP0snHKOO+8ffcP65q9Vhk0OqmSGZ1eEuglS0Y+UX2PH/8AM6v4h0sms1+oil1TJFBp01A3lnjXbFCHO2+DUjnjuePXCiVnxSjJO30tXv8AbpbxPPufc/ycbn3P8nOh6V0PT6iUwxzy+Kxk8HdANjBVLIZG37kLUewNeuSdL+GoZIdNJLqGj+ZleFVWLeVdXVQWO4DZ5hZ78ih3OEi8uKpx39n4+Hgzm7Puf5ONz7n+TnQD4dSOKWTUSOuzUSaVRFGJLljW2LksoVOwHcnnjjLXTvhGKUaUHUlZdYjmJPC3KrozrUj7uEO0AEAmyeBxbHUiXF0krvby8L+xyvPuf5OOb45P8nOj/wBhoqwTQaguPm007loguyXyuropJ3xkAkbqPAscmpep9DUNqZtRO9DVy6cNFCrF5Rucu67lWNTxQFnk12xiR/qp3/4738rHLc+5/k4gT6E/yc19f0iOLSxu8j+LNF40caxgxbCxWjKWB30CTSkDgeubPW+hk6vVvqJyUgWAySpEgd2ljjEUaRBgu7632Uk98WJ/1QT8Nfw0tNNdzj+fc/ycVH3P8nOnHwiolnV56ji06apJRGT4kMjLXkuw9MRV/mFXXOZ3W+kLCYjG5kimiWaNmXY1ElSrqCQGDKRwayLWLR4mnOSS9vUygT7n+T/3x47vuf5P0yQLjxrz/wCfTIVjaT0KpybSfnH2b/Q2Q5Novzj7N/obJlszV7F/p+iWRyrTRQ8WGl3BCbHltVNcEntXGdMvWNOJI4GlLxjQyaKTVBWoGRi6sqnzNHGdqj3F5i9C6SJ5tjP4YEcshYLvIES7j5bF2PrljTdGhlaURTu6x6aWfc0PhktHXk2sx4II82Qm7aHya2E5Wm3p4bX8bfJY6WUgj1CJrYI5z4JTUoZdvhDf4sccgTcsl7CQB5gAL75Z671eGRuplJAw1HyZiPNyeGY99X6ijd+2ctWEarvkczSxL4aLnm2+nd0afwvydMerQ7m/EXno403r/v8Aav4Xb83GSdF6xAj9M3SKPAj1olu/wzKZPDB49bH85zOs0LxMFkG1iiOBYPlkFoePcemQfvk5sj/NCS0en/Gvk3+m9QiVOkhnAOnmkabv+Gp1Ebgt/wAqk8e2SfMQTxGJ51iMWtlmQsrsJYpmFhNoNyAqKBq9w5Hpz5Arvzlvp/WGgBKRwOQd6vLEsjIyjgoxPHa6Ni+chVO8mpw63jv0+7fyS/G631DWV6zOP3oDNjXdXgOr17iRSsuhMUbc08nh6cbBx3tGH7ZnfEfQJIZ4wzmV9QiS7qotJKxDKeTZ3Ef/AHDti618OrptTNC2oT8OIOrFWAlYorCNQLomzRPHly13dma5cowV+nTzV/yjZ+FesQwroz80sCxvMdVF5w87sW8JjtXzxhSo5NLR4vMnTa+MQdPUuN0OrkkkHPkRpoWDH6EKT+2Yf0wjVd8rzDVcLHJyv1v7/v2On0HUIl1WrkfUxHSyzanxdOd7PqEYu0TIm2ibZaawVo3gdJ6rCsvSWaRQNOriYm/wyZHYbuPYj+c5msasnmFXwsXu/wCs18+xtdO10a6RELgOOoxTFeb8JY6Z/sDmnoupRDV6qV9TF8rLLqPF053s2ojO4xlE20SSwprBWjfGcqaA74JGQqhaXDRaeu5sRzKvTpYpNRHLvRWggG9pYJy4LsSygRjbuDUSGJ49b1esdTg1E2ujE0arP8rJDM24RF9PGoZHYKSoILC67rnJ1jBcKoHw0W73d/m6fwdNqesQH5lFcFV6fFpImojxnjdGYqCLAJ31foL9cyut6pHi0SqwJi02xwP0v4rttP1og5nbcJlGHO5aFCMGmnt+rENYUS84W3CjXn/z6ZS5u3ob8nwvpwD5X4B/WfbM4dKjUFgDYVq8x/un0zp5Ox+x/ocyJk8rf4W/oc89w3FVHpKTe3UrJyurML4LIGqYsNwGm1VrZXcPCNix2v3ybocsbyakxQ+Ev+z9SNniNLZpedzC+1CvpmX0zqD6eTxECE7XSnXcpVxTArYvjJz1x9zMkWnj3QyQMIogilJK3EgH83Ao+ntnoYzSSOSpSlKUmuqXX4N1J4IIdPHJMRDLog8mnEDP4sk6uRKZBxuDhaP6QleuZnVdZJp4NPDCxRJNLFPKVC3LLLbFmarIUqAB6bcpDq7+EImSGQIGWNpI90kStZIR7FCySLBo9sY9WcwCFkidVDKjPHckSsbIjexQv3Br0yXUVikOHlGV2r6/vXb3Ow+deTqunWRjIg0ofY1FbfROXNV+r1zDj63MmkTVKw8abVFZGCoLihiQxwAAUI/N+UdxWUo/iSYPFJUXiQoY1fw/M6FDGBIQ3npSaPH75B03qrwLsVY3TcsgSVN4SRBSyKLFOBx6g0LByear7ma4VpbLS2nfa9/h+h0HVpDpE6j8sQhTXQiNlCkxhonYhLHl7lePSxmL8bwga2agBuWNyAABueFGYgelkk/vlWbqMjRyxsbE0gmkJHnaQBub9L3H0/jG6jrXnlMklbiEB2ihSKEXiz6KMiVRNW/uptSoShPJ+N/HSP6Z2urQNqGduR07Uu7f/T+TSVP/AN0Ff8w98ocmSV25L9EV/wB/CjBP8g5z8/W5mbUEkf2qvGAFA7W3jbzxyPrwThJ1yX/g/wDhfk/y/wDyf5/P/wAX+WWdVMwjwk4qy7rfL/Ny113VPDHBp4m2RPpoJZAAv40k3nZ3NWeQAOeNubvWtc3zfUGG1flI/wCzhVUbHneJZZhxzJRPmN1Y9s5WTqztCsLrE4QbY3eO5Y13btqSXwt+hBq+KyRuuzHUSTnYWmDCVCtxyK4AZGS/ynaPW7AN5HMRd8NJ7paX9W2vdXRs/Pxq+nnlfw5dTonVtSFDNFMJSi6kr6kqtFhz6++Rss+lj1Uzt/a/mY4TMKYqjRmUujEcb6QbquvrmQ3V3aTfJHA42CNY3juKNENqqIGta59ebN3Zw0+IZvEldvDkE9eLHKgaN9v5PICKK+lEVjmILh5rovH73t5W9NjX6frXjXQFOfm9RK2psKfHvULDsexyu1jx2trxTa19Hpf7OQpTqWpjDUrMY0Vajsg+Vtqg+9Zk6T4gljFKsXlkaWPdGG8CR/zNDz5PsbHANXl3R9Z8LQRqPBkf5ySQpMokI/CQpLtsEHeD5ux5BvJU1bf+0KVKEk+yt/vv7LQ1pOmxyTzadVAXT9RilAA/LBMPxh9FVluuwzjOo6wzTSS/+o7v9gzEqP2FD9s2OndRMUeqnaW5tQrwBQfOxkKtLM4/SoH5fcmvTMMJlJyTX96G/C03Fu72sv3+SLbi25JsxyuZ3O0iAyWGr5xBMKMc4uQ9jrX7H7HM7UV4be+1v6Zov2P2OUZgPDb/AAn+meUo9peaLGNp9MXahV7XbntUcbSH/JD+9ZLJ0mZa3QyLZCjcjC2N0OfXg/wcWml2MTV2kie3+8ieO/233+2X5uthmYtCpDFyRYP5ppZuNykEgycWCLQEg9s9VHF7s5qkqql9Kuv7xKKdNkIJMbgAspYqwUMiszKaHfyNx9DfY0j02a9vgyWF31sawtkbqrtYPP0Oa2o64rq7lR4js4ChmNI/zTHdaAWG1Jogm67L3K0/XVLMXUKNzygAsWMjeMVApCD/AL5gQSvobFUbYw7zHnV7N4mLF0+RgpWN2DWFIUndtBJqvYAn7A+2E/TZBE0jKVVXEfmUi2PiWBY/SY2B+p++W4upBdP4QjHKsGax5i0c0e4gLZNTepP5ABVnJOpdZE27dFReQOxD2Nok1EgQDb3/ALS4LX+kcd7j6LbmjlWy7Ol/x9ytqOlSoSuwttRZGKAsFVlLeY1xW1gfqje2A3TX2MxRht2EijZV1kbeP+ECJ7OX5fiFmO5o13Ek2KUV/ado2qvcfMtz3O0ffJYeurvjuMJGm0lRyCqfMExKqqOG+YKC+1Aknk4tDvKcyul2UZX+yZefw3BsAKVYMxLbKAr0N3dZWMdHnj+t9s1YetEAblYudpeQOu9qk8TaCUI2WWADBuHYXVAZ0hBYkKFBJIVeygkkKL9AOB9srK3RmtOVRt5oChWInCrGrKXOi4G3EEySsVYuQCTiIGPWORi5NyMLi24dY+3FyAKxycIjGrFyQSMeNecIjHjHOSmVlsdM3Y5UnTyN/hP9Mtt65X1DfhsPof6Z5al2l5ouYjY1YZXFWejTKsDZiC5JjVi4BGIjC249YuSR7cWzD24+MgR7cVYe3EFxkQDsxtuSY1YuAQKxVh1jbci5IG3Fsw9uOcnIgjAwlx6xBcNhAlcbZkhxqyLkjAViRecM84kXnJTIlsdA2V9QPI3+E/0ywchnHkb7H+meap9pFjIK423JAMVZ97Igj24tuSbcW3GQA2423JCMW3GQI9uLbkmzFtxkCPbi25JWKsZAj24qyTbi24yBHtxbck24gMZADbjbck24tuMgR7cW3JaxqxkCPbi25JtxbMZAjC4SLzhbcKMc5KkQ9jYyOceVvsckwJvyn7HPPw7SLGZtxbckrFWfYyBHtxbckrFWMgR7cW3JKxVjIAbcbbklYqxkCPbi25JWKsZAj24+3DrFWMgR7cW3JKxVjIEe3FtySsVYyAG3G25JWKsZAj24+3DrFWMgR7cJFwqwlHOSpalXsaGDL+U/Y4eBJ2P2z4sd0WKVYqw6xbc+lkAKxVh7cVYyAFY9YW3FtxkAaxVhVi24yAFY9YVYqxkAKxVh7cW3GQBrGrD24tuMgBWPWFtxbcZAGsasPbirGQArFWHtxVjIA1joOcfbhIOclS1IlsW8F+x+2Pibtny1uSVqxVh1irOrMkCsVYdYqxmAKxVh1irGYArFWHWKsZgCsVYdYqxmAKxVh1irGYArFWHtxVjMAVirDrFWMwBWKsOsVYzAFYqw6xVjMAVjqOcKsdRzkxlqRLYlxN2xYjnICOsVYVYtuWuSDWKsKsVYuAaxVhbcVYuAaxVhVirFwDWKsKsVYuAaxVhVirFwDWKsKsVYuBkjsgcckDk0OTXJ9Bl/UaQAhNgU0202fEJRb3SCyPMQwHqOPbKO3Lvzq1+Q3t23uT+7t/8ASuq4q+2dNGULNSOesp3TiQxaEsgKmySQRwAtWaYk+UlVscURxdisY6BgLNAUxHmQ3tTfYG69u0g37Ed8PS61kI9QL44F2GoE0bALE0bF5H8y/wDe9GHYdnADenqAB9snKjZN3v1IarXaVrBnpclkbRxd+ZK8u6xd1Y2Px/w4EvT3UEsAAKu2W+d1Cru/K3H0yePqTUwcb93e9tEFmZgfL2LG+KPHByCTUOwNm7IJ4FkqCASQOTyefWziXJx0vcRddys7WIKx1HOPWOozni9TolsFirHrFWOWVyBrFWFWNjljIasWFWKsYDIGsVYVYqxgMgSMVY5xAY5YyGrFWFWLGAyBrFWPWPjljIGsVYVY1YwGQ1Yqx8esYDIGsVY+KsYDIasVYVY2MBkNWEo5xY4yYw1KuWh//9k="/>
          <p:cNvSpPr>
            <a:spLocks noChangeAspect="1" noChangeArrowheads="1"/>
          </p:cNvSpPr>
          <p:nvPr/>
        </p:nvSpPr>
        <p:spPr bwMode="auto">
          <a:xfrm>
            <a:off x="155575" y="-2819400"/>
            <a:ext cx="420052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6" descr="data:image/jpeg;base64,/9j/4AAQSkZJRgABAQAAAQABAAD/2wCEAAkGBhISEBQUEhIUFRQUFRUVFRQUFRQVFRQVFBQVFRUVFhUXHCYeFxkjGRQUHy8gIycpLSwsFR4xNTAqNSYrLCkBCQoKDgwOGg8PGi0kHyQyKS8pLCksLCwuKSksKSwpLCkvLCosKiwpKSosLyosKSosKSkpLCwsKSwsKSwpLCwsLP/AABEIAQoAvgMBIgACEQEDEQH/xAAbAAABBQEBAAAAAAAAAAAAAAACAAEDBAUGB//EAEAQAAICAQMCBAQFAQUHAgcAAAECAxEABBIhBTETIkFRBhRhcSMyQoGRsSRScqGyFTNigsHR8FPxNENzkqKj4f/EABoBAQADAQEBAAAAAAAAAAAAAAABAgMEBgX/xAAtEQACAQMCAwcFAQEBAAAAAAAAAQIDERIhMQQTQTJRYXGBscEikaHR8BThI//aAAwDAQACEQMRAD8A5bRavSjSujqTKT5WBFAeoIrnMObpqlC+4XdV65CmicqW5rJNALaj2AJ/gEn+mfNUMLuL8z1DqZ2jOPkVNNo3LULzV2KqMHU7+KzW6IEGpuM+VEaStniMwSiQsdjeeSaseVWPph9e6XqdQ5lEaHekUv4bR1U43IAL70bKi6HJ45w5TqSWmgSp0U1dXMCPQrsL7h3qvXNzx9O2k2Kh8bd+a+NtdqrvfrmbP8K6lIXcjzI4DRhkJ2FN+9SrHfRDAqtkbWuqIy9oOj6rTEyvFxF5mto2HFE9mO+r523VNdUaVqUrXuV4fiqbeK07zCfpTs+2iCe2Q/7OZXo9wc6L4g1bSywyeUHUjeAo2hLnkhqh9YyePQ5NN8O6iGUFB4oJABIEb7mkMQDRO1jzbPNyKljJI3jLxdXG7RST4dSSv6iOr03yezY3j3+a+Ntdq979c57WaBfDD7hZvj1H3zWm+GNW9lYr8yjh4iCXEZUrTeZSJovMLHnXnM2L4f1LhaTh6K7niSwY1k3eZhShWS2PALAGiaytGk46pk8RxUGrPXu1MzT6VnPlBONNAymm4Odb8KdO1MLh/C52s0auFJZ0dV8Nk3Wl2SCwHCkixyMDrWt8aVmoCyTx2/auKzfKedmtO85caTpXT17iWDQqI1fcOT29c2uo6nTvpY0jUiUXvN2D7UPTOVRz2vNbSho9rkfa+xznq09U29TuoVU1ZKy6lCDpTO1Dvk2l6cwbgE13x5tcd5I4P04zT+H/AIgMDltqsSpWmFjzCjwfXnJnKpjdFYRo5WLvUtTpjpURUImF72JFH2oemYc+gVQrbgb9B3GP1JGI31QJzNRyTWVo03jdMvxFZZWcfI15og4Hhqbrn75jyaRt1G86fofUm0jB9ing0HUEGxV0fvlZZY3dmf1uq98rCrKDemhepRjUtd2ZTXQKiq24G+49R981et6nTPHEIlKsFpyTdt7j2GYM5s0MHU6R0UE3yOM0dPJpyeplzcU1GOgupaEJRDA2L4Pa/TA0Oidzagnj6/TISSe+dH8K/E3yt0qNYrzqG9R6HNZOcIaas5IqnVqN7IzF1TqpWzR9PTJemxeaz/df/Q2W/CQqxJpr4HvkujYFdgXzU/Pr+RhWc0qixdl5ndGk8ld+Q+hLDVK2mh8Zo/xUVmK7WjZWEhIZeAa4J53Vh6T4ymWo3SlRoPF2GRWHy7CMlkDBfy7VKN5bC8Ak2XS18CWTxEFvBJGqutoXcoV3gkeXym/275oav4mRaRzYMOyRQpuRzLpZJVZ920xymGU2oFGZiRyc6aU4YqKZwcVTqZubjoZk3xJK71BEgUyP4IG5mHib0HdjuYtKze2412FZL1Pr2saR4JIakmZwELySNu1CiGo2Zz5dwO0WQDY9M29V8aQMlBQf7TFKWCFT4cWwqDuYkvwRV15RXFZiSdQgk1WmZGcpDMCbTaWRtXJqXYDd5a8TYFPei3F1llO98uhk6WOOC1ZUGqbdp1mgCbAiw8vuKxzzbxy1NunZ7sWClCh3u6zrmogYllNHU/MAvI4BcuLRwr1IpOnobrI2GjmxN1pGBXZczIiuShYMRLqXl2lWFEtKkosEBh7qLiXXxGWjuUnepJSnCP8AM7gjXaPUqUe3cHi7rzIXvka8qrji6fXfUoafrkwjRWXZGEjiLqrF1VV0gDqpYAvt0sbDsCXPoRTH4gZ5mkeFNrPLxbioZX8TwfKQKVgpBFEba5BrK/XusGSWy7MCkIIb0ZIUjZfqNysQfW8tT9WjfTJEsYDi7cDlrqgftnNOrUjts+p2U+HpTtdaroQaz4zlWXcqxsTe5mDfiAgqA63QGxnShVhzfOYnS44yx3il5oCzXsBfJ9ucnTQb3r1+vGJdHtYgcke3OayqpxxuZwoYVOYo6EMmj5sDi8n1Ifwxd7f0+2bGp6vH8qsXhgOpJL1yR7H6DMuJzLSXx6A9hmEZykryWx1OEYtxi9WU+nKm78Tt9Mr6kgN5c0R0pmcqosj25wYukkkg8EX347ZsqkL5XOd0qjiopepSk1rsoQnj0GRHTsvNZMqhX5zf6v1mKSCNFjVSoosO7d++WlNwaUY6MzjDmJuctUc/PrncAE9hX7Zb6YUo777cV75DodD4hrj17mst6bpjEnaCa71lakoJOOxpRjVclN6lGePmxhSzu4APNcDNDUyDaq7QCvc++PsRdhBv1I9vplVV0V1r0NHR1aUtOpW0WkQX4gPY19/TKDoN5rt/7Z1nVNQNSE8KILsQBto7kd2P1zI0vSS7EdiB6mvXIo1t3LTwFfh24qMF6lB7sjNDpEhRwR3AY/8A4Mf+mP8AJmya4yYyrvtRXlb+Qjc5E6imsUiKdJ03nJ2NnS9Qkn1TyyBmdIZXCrs3sxURLtDjbuHibuRxsv0y1pumQfhI+xvEkjd2Z1LT+J8tfA/IhWTWAAUTtU3ZzmDqA77nG73H2yPURKzEqtC+1f1y1GapJRaMuIoc5uUZehuP8PafwBL4bFmVGVI5vztP8uV2A8gI0s8YU9/BNnOf6vplj1MqR1tRyq0xbgV3J53e49G3AcDNaLoch0zSitgaj9yP+2ZsMQBBIsX2+ntkriYyTI/xuDi7lroepkSVWQHcDY+/p3wesah2kZnB3Ekn7nvkmn6mYZRJF5SDa/TBl6h4kpeQbrJJ+t5zWeeeOh3Xjjhlr3mKwJOaUMDoqv6XwfrjtpCTYU0Tx/0++a0vw5KsKySMEQkjz7uK7+QDd/l65erXi0lfcxp0XBtv0MKbUFmJ7k98LS6tkaxwcs6ZoEItXk77txEa9/KVCksRV2CR3+nIyvCxPkZCF42NuBYerB+1ivyn616Zo7dnHQzU5du+pDqdMxXf6E9/rlGKweM6mb4bk8ASo2+MmloEEsfQIeb59LzLTSeG34iHg8ggg/bntlKdeOLW5pUo5STXqWvh7Wyxy7ogdwB7USOCPX6ZR6hIxck97OW9B1htPLvi8p5r6WKyIasM5Zxuu+3vmaUlNzxNm4uOGWpjbSTlifpzKoYjg9vrljwbPbNXqPQ5I4kdvyuLX7djm8+IScUjlhw11K/oc7DYPGb3ROsSwbvDvzKQex4PcdspaUKp8y2OeMUerKE7eL4/bKVf/W6SNKKVJJyfoVdbbEn3OQRWTWaendKbctk9j7HBXQncOKvtl1VUVi1axV0XN5J3uXun9Rl0tleC6ken5WFHvmY+pLOT73/0zR6z0eSEJv8A1qGX7HtlTpzopO5b4969RmVLFrmJXZpVbvhey7zU0/XGXTvFsUhjZYjkfY+mZWnW3/5X/wBDYcesIQr6Hv75Dpwdx/wv/obJp0sMuhSpWUseoWphCtwb+o9cminIQrQo+tdsWk0TSMFUWT2GWdXE8O6JwAb5vuKys5J2huzSmmrz2RUHUGC7Nx2+2E0x2baFXd1z9ryoV5vNHShpAIlHc2Pe8mrGMEml5kUqkptpsqaPTGR1Ud2IUfc9hk00cKMQN0hqrsIof1IrcXX91v7Za1WgbT7g4HiNuUA3cY4t/azyo9hZ9soRacsaA59sspqX1X0MnB9m2pst8Rt8v4Sxogu7QEEV2AYkn0Hr6ZmjWs9Iznbfr6X64nnITZQoG/reUNpzOlRi03Y2qVsGreo+riAagb+vvkmghBNFtv1OS6DpzzMFUWx7DA1WlaNip4INEZvkmuXfU50mnzbadxO2tatm61HYZo6n4hdoUjKIQhJ8y7t3+I9z/P8AQZgqDd5eDs6qgHbt75hUoxVnY6KdV1Lp+g2mSFyAwMf5iWU7191GxqIA7fmP85BqdK0b7WFEV9QQeQwPqCCCD64nhINZpdO6c067FA3RhmUgcsDRZCfpRYX7ke2Xc1D6r6GKg39Nim+oOwLQoetcn98F+oO4CliQOwyTVSttCEDy5RRaORThGUbteRrVqSjKyfmWtTMWAsAUK4HfI9NAGu2A49fX6ZoabSyaghUWyBXHqALyhNAVJHqMiElZwTsy1RfVm9URJwc2Oo9aaRI12hdgoECiee59zmKODk+o1RZQD6Chl6lLKUXYxpVlGMvwWBMZeHfsOL+npkMGiLMdoJoc1kESnNnovTZpCfCBNDmv2ysv/HVM0i1WX1L1G03Q98DS71G0/lJ8x+wzO03Dfs3+hsPxmAqzXthRQHv9H5/5GwlJZZvR7FJOLty1qg115D708p+npkWt1jSOWc2T3ONBEL54GPqIlvymx6HJjCEZ2S1E51JQu2PGE2eu6+Pas2tF0wRxDUFxStW1WAcmrAHsCa5++Y0GkZuw/ejQAFkmvQCyfoMsyagGkU/hqSA22i9myzCz9KHoAPW8560W9IvzNqc1omrMHU9SaSTxJPMbs365X8fzWvHPp6YtTGLO02PfGTTnvXGaxhTUblXOplijTbot6fxt68mtt+btd17ZnShNgq93r7ftlrY3hXu4uqvKjwGrrj3zGjv9UuprV0Wi3B0WsaJtyGiOxwNTqC7Fm5J5OTaaAEgMaHqcCaEWa7Z1Jw5m2pyNVOXvoSKqbR33Xz7VmhP0oxRJKHW2vgHkVxyPTM1YCBfplmZG2LbWD6X2zlqdpJS0OyntdrVFeLUANZG775PoepvExaM7SfUZVk05HNd8k0sa35jQr/PNZwpuLe5jCc8sWa3VekjwlnDDz/mXcCQ3qa9ASCf8sx59m0bbv1v/AKZPHrCDR5UgqQefKe9ezDgg+4H1yLV6MqfUqeVaiN6k8NR7X/3ytGDjZSfkKs07qKFoOovEbQ0fp/GOms5JYBr98DSxKT5jQ98jkj54zVwhKTViinUjBO4AWzmj1PovhIjb1O8XQNkfQ+2UvAI5wmlZuCT9MmWTacHotysXFJqa1Y2lmC3YB4I5/rl3pvVZIifDarHp+2UX05HplrQQKSdxrj/tlaiptZPUvTlUX0bEJTnL2hDN5B2O7+dpGMu3aQV59D7YtIDu49m/0nMassovS1i9OKhJeO43U+mNC5Vu+UtuaOv37vPZORpt2kEc+h9smnUkqab1InTTnbYbRTGnXmvDkPlq/wDdnvf6ff6ZT2nLukjO5uD/ALuXsa/QeT9PceoxHbsrbzffLZYSdluZ2c+09gOn6BpXCL3PbJtXE0W6M+h5+4wdHu3DbwfTG1e7cd3e+cyleVWz2OiNo07rcrWcnRmcBPrxh2uytvm98GCIkiu/pkyaabtaxEbppXvcs9O0aeLtlNC+SOcjn0QMhWPkel+2RahGBIPf1w9LEzHy98xxklzLmmUW8LEMkhC7T2ByLJ5IzfOFIV2gAc+p983jZJWV7mUm23d7E+i0b6ghB3A4yjqdOUYj1GW9Bv3eSwchnsnnvlad41HHoTUtKF3uVAuXNZKSkQ5/IauufxHFiuw4rn1Bx3K7QAvPqcU8Z2xcEfhnubv8R+QP0j6fTNcsmm1/WMGnDRPcpbM0el9Gea9v6RZ+w75FMVIFCuOfqcn0G/nYSOOczq1JOndaM1pU0p23KupY/lP6eBldUyzIDfOHNRApa45+uXhLFJW3InHOTd9ixotA+osD9K/5DLXSOnw7mErEV2oX7ZT0O/nYSOOftkW47s5cZSk4J6G7klHJ7mLuPuf5OSadju7n8r+p/uNkWS6X837P/obPtySsfTaQJJ9z/JwmRgaO4H2O4H+Dm/8ACEyJqTbrGzRSpBK9bYp2UCN2P6fUbvTcMeTpOrn1Zh1cjrJEjNLJOzSeFDGC7PYsuvm4o8lh+xLQ45V1GbUrWSuc8L9z/Jxufc/yc149No/FIM+o8LaNrfLoZCxJ3Ap4lBQKPBJN9s0G+EVjfWLPPsGjMe5kj3mRZTS7FLCmIKUCatjZ4yUhLiacd/Z99vdo5jn3P8nESfc/yc6hfhBDqJE+YqJdJ84kpjPmiOw0yA2Gpm4F8ge+Wek9A2azRtp522amOZ45HhTehjSVZUaIkqTxVg/qv05YlJcXTS07r7Puv3HHUfc/ycfn3P8AJzpekfC0MkWkZ9Q0basvHGgi37XR9gLNuFISVF97btQvK+i+H08NpNRMYh4500e1PE3Sr+dm5FRLYsizzwPdiW/1Ulf9Py079nsYQVieNxP0snHKOO+8ffcP65q9Vhk0OqmSGZ1eEuglS0Y+UX2PH/8AM6v4h0sms1+oil1TJFBp01A3lnjXbFCHO2+DUjnjuePXCiVnxSjJO30tXv8AbpbxPPufc/ycbn3P8nOh6V0PT6iUwxzy+Kxk8HdANjBVLIZG37kLUewNeuSdL+GoZIdNJLqGj+ZleFVWLeVdXVQWO4DZ5hZ78ih3OEi8uKpx39n4+Hgzm7Puf5ONz7n+TnQD4dSOKWTUSOuzUSaVRFGJLljW2LksoVOwHcnnjjLXTvhGKUaUHUlZdYjmJPC3KrozrUj7uEO0AEAmyeBxbHUiXF0krvby8L+xyvPuf5OOb45P8nOj/wBhoqwTQaguPm007loguyXyuropJ3xkAkbqPAscmpep9DUNqZtRO9DVy6cNFCrF5Rucu67lWNTxQFnk12xiR/qp3/4738rHLc+5/k4gT6E/yc19f0iOLSxu8j+LNF40caxgxbCxWjKWB30CTSkDgeubPW+hk6vVvqJyUgWAySpEgd2ljjEUaRBgu7632Uk98WJ/1QT8Nfw0tNNdzj+fc/ycVH3P8nOnHwiolnV56ji06apJRGT4kMjLXkuw9MRV/mFXXOZ3W+kLCYjG5kimiWaNmXY1ElSrqCQGDKRwayLWLR4mnOSS9vUygT7n+T/3x47vuf5P0yQLjxrz/wCfTIVjaT0KpybSfnH2b/Q2Q5Novzj7N/obJlszV7F/p+iWRyrTRQ8WGl3BCbHltVNcEntXGdMvWNOJI4GlLxjQyaKTVBWoGRi6sqnzNHGdqj3F5i9C6SJ5tjP4YEcshYLvIES7j5bF2PrljTdGhlaURTu6x6aWfc0PhktHXk2sx4II82Qm7aHya2E5Wm3p4bX8bfJY6WUgj1CJrYI5z4JTUoZdvhDf4sccgTcsl7CQB5gAL75Z671eGRuplJAw1HyZiPNyeGY99X6ijd+2ctWEarvkczSxL4aLnm2+nd0afwvydMerQ7m/EXno403r/v8Aav4Xb83GSdF6xAj9M3SKPAj1olu/wzKZPDB49bH85zOs0LxMFkG1iiOBYPlkFoePcemQfvk5sj/NCS0en/Gvk3+m9QiVOkhnAOnmkabv+Gp1Ebgt/wAqk8e2SfMQTxGJ51iMWtlmQsrsJYpmFhNoNyAqKBq9w5Hpz5Arvzlvp/WGgBKRwOQd6vLEsjIyjgoxPHa6Ni+chVO8mpw63jv0+7fyS/G631DWV6zOP3oDNjXdXgOr17iRSsuhMUbc08nh6cbBx3tGH7ZnfEfQJIZ4wzmV9QiS7qotJKxDKeTZ3Ef/AHDti618OrptTNC2oT8OIOrFWAlYorCNQLomzRPHly13dma5cowV+nTzV/yjZ+FesQwroz80sCxvMdVF5w87sW8JjtXzxhSo5NLR4vMnTa+MQdPUuN0OrkkkHPkRpoWDH6EKT+2Yf0wjVd8rzDVcLHJyv1v7/v2On0HUIl1WrkfUxHSyzanxdOd7PqEYu0TIm2ibZaawVo3gdJ6rCsvSWaRQNOriYm/wyZHYbuPYj+c5msasnmFXwsXu/wCs18+xtdO10a6RELgOOoxTFeb8JY6Z/sDmnoupRDV6qV9TF8rLLqPF053s2ojO4xlE20SSwprBWjfGcqaA74JGQqhaXDRaeu5sRzKvTpYpNRHLvRWggG9pYJy4LsSygRjbuDUSGJ49b1esdTg1E2ujE0arP8rJDM24RF9PGoZHYKSoILC67rnJ1jBcKoHw0W73d/m6fwdNqesQH5lFcFV6fFpImojxnjdGYqCLAJ31foL9cyut6pHi0SqwJi02xwP0v4rttP1og5nbcJlGHO5aFCMGmnt+rENYUS84W3CjXn/z6ZS5u3ob8nwvpwD5X4B/WfbM4dKjUFgDYVq8x/un0zp5Ox+x/ocyJk8rf4W/oc89w3FVHpKTe3UrJyurML4LIGqYsNwGm1VrZXcPCNix2v3ybocsbyakxQ+Ev+z9SNniNLZpedzC+1CvpmX0zqD6eTxECE7XSnXcpVxTArYvjJz1x9zMkWnj3QyQMIogilJK3EgH83Ao+ntnoYzSSOSpSlKUmuqXX4N1J4IIdPHJMRDLog8mnEDP4sk6uRKZBxuDhaP6QleuZnVdZJp4NPDCxRJNLFPKVC3LLLbFmarIUqAB6bcpDq7+EImSGQIGWNpI90kStZIR7FCySLBo9sY9WcwCFkidVDKjPHckSsbIjexQv3Br0yXUVikOHlGV2r6/vXb3Ow+deTqunWRjIg0ofY1FbfROXNV+r1zDj63MmkTVKw8abVFZGCoLihiQxwAAUI/N+UdxWUo/iSYPFJUXiQoY1fw/M6FDGBIQ3npSaPH75B03qrwLsVY3TcsgSVN4SRBSyKLFOBx6g0LByear7ma4VpbLS2nfa9/h+h0HVpDpE6j8sQhTXQiNlCkxhonYhLHl7lePSxmL8bwga2agBuWNyAABueFGYgelkk/vlWbqMjRyxsbE0gmkJHnaQBub9L3H0/jG6jrXnlMklbiEB2ihSKEXiz6KMiVRNW/uptSoShPJ+N/HSP6Z2urQNqGduR07Uu7f/T+TSVP/AN0Ff8w98ocmSV25L9EV/wB/CjBP8g5z8/W5mbUEkf2qvGAFA7W3jbzxyPrwThJ1yX/g/wDhfk/y/wDyf5/P/wAX+WWdVMwjwk4qy7rfL/Ny113VPDHBp4m2RPpoJZAAv40k3nZ3NWeQAOeNubvWtc3zfUGG1flI/wCzhVUbHneJZZhxzJRPmN1Y9s5WTqztCsLrE4QbY3eO5Y13btqSXwt+hBq+KyRuuzHUSTnYWmDCVCtxyK4AZGS/ynaPW7AN5HMRd8NJ7paX9W2vdXRs/Pxq+nnlfw5dTonVtSFDNFMJSi6kr6kqtFhz6++Rss+lj1Uzt/a/mY4TMKYqjRmUujEcb6QbquvrmQ3V3aTfJHA42CNY3juKNENqqIGta59ebN3Zw0+IZvEldvDkE9eLHKgaN9v5PICKK+lEVjmILh5rovH73t5W9NjX6frXjXQFOfm9RK2psKfHvULDsexyu1jx2trxTa19Hpf7OQpTqWpjDUrMY0Vajsg+Vtqg+9Zk6T4gljFKsXlkaWPdGG8CR/zNDz5PsbHANXl3R9Z8LQRqPBkf5ySQpMokI/CQpLtsEHeD5ux5BvJU1bf+0KVKEk+yt/vv7LQ1pOmxyTzadVAXT9RilAA/LBMPxh9FVluuwzjOo6wzTSS/+o7v9gzEqP2FD9s2OndRMUeqnaW5tQrwBQfOxkKtLM4/SoH5fcmvTMMJlJyTX96G/C03Fu72sv3+SLbi25JsxyuZ3O0iAyWGr5xBMKMc4uQ9jrX7H7HM7UV4be+1v6Zov2P2OUZgPDb/AAn+meUo9peaLGNp9MXahV7XbntUcbSH/JD+9ZLJ0mZa3QyLZCjcjC2N0OfXg/wcWml2MTV2kie3+8ieO/233+2X5uthmYtCpDFyRYP5ppZuNykEgycWCLQEg9s9VHF7s5qkqql9Kuv7xKKdNkIJMbgAspYqwUMiszKaHfyNx9DfY0j02a9vgyWF31sawtkbqrtYPP0Oa2o64rq7lR4js4ChmNI/zTHdaAWG1Jogm67L3K0/XVLMXUKNzygAsWMjeMVApCD/AL5gQSvobFUbYw7zHnV7N4mLF0+RgpWN2DWFIUndtBJqvYAn7A+2E/TZBE0jKVVXEfmUi2PiWBY/SY2B+p++W4upBdP4QjHKsGax5i0c0e4gLZNTepP5ABVnJOpdZE27dFReQOxD2Nok1EgQDb3/ALS4LX+kcd7j6LbmjlWy7Ol/x9ytqOlSoSuwttRZGKAsFVlLeY1xW1gfqje2A3TX2MxRht2EijZV1kbeP+ECJ7OX5fiFmO5o13Ek2KUV/ado2qvcfMtz3O0ffJYeurvjuMJGm0lRyCqfMExKqqOG+YKC+1Aknk4tDvKcyul2UZX+yZefw3BsAKVYMxLbKAr0N3dZWMdHnj+t9s1YetEAblYudpeQOu9qk8TaCUI2WWADBuHYXVAZ0hBYkKFBJIVeygkkKL9AOB9srK3RmtOVRt5oChWInCrGrKXOi4G3EEySsVYuQCTiIGPWORi5NyMLi24dY+3FyAKxycIjGrFyQSMeNecIjHjHOSmVlsdM3Y5UnTyN/hP9Mtt65X1DfhsPof6Z5al2l5ouYjY1YZXFWejTKsDZiC5JjVi4BGIjC249YuSR7cWzD24+MgR7cVYe3EFxkQDsxtuSY1YuAQKxVh1jbci5IG3Fsw9uOcnIgjAwlx6xBcNhAlcbZkhxqyLkjAViRecM84kXnJTIlsdA2V9QPI3+E/0ywchnHkb7H+meap9pFjIK423JAMVZ97Igj24tuSbcW3GQA2423JCMW3GQI9uLbkmzFtxkCPbi25JWKsZAj24qyTbi24yBHtxbck24gMZADbjbck24tuMgR7cW3JaxqxkCPbi25JtxbMZAjC4SLzhbcKMc5KkQ9jYyOceVvsckwJvyn7HPPw7SLGZtxbckrFWfYyBHtxbckrFWMgR7cW3JKxVjIAbcbbklYqxkCPbi25JWKsZAj24+3DrFWMgR7cW3JKxVjIEe3FtySsVYyAG3G25JWKsZAj24+3DrFWMgR7cJFwqwlHOSpalXsaGDL+U/Y4eBJ2P2z4sd0WKVYqw6xbc+lkAKxVh7cVYyAFY9YW3FtxkAaxVhVi24yAFY9YVYqxkAKxVh7cW3GQBrGrD24tuMgBWPWFtxbcZAGsasPbirGQArFWHtxVjIA1joOcfbhIOclS1IlsW8F+x+2Pibtny1uSVqxVh1irOrMkCsVYdYqxmAKxVh1irGYArFWHWKsZgCsVYdYqxmAKxVh1irGYArFWHtxVjMAVirDrFWMwBWKsOsVYzAFYqw6xVjMAVjqOcKsdRzkxlqRLYlxN2xYjnICOsVYVYtuWuSDWKsKsVYuAaxVhbcVYuAaxVhVirFwDWKsKsVYuAaxVhVirFwDWKsKsVYuBkjsgcckDk0OTXJ9Bl/UaQAhNgU0202fEJRb3SCyPMQwHqOPbKO3Lvzq1+Q3t23uT+7t/8ASuq4q+2dNGULNSOesp3TiQxaEsgKmySQRwAtWaYk+UlVscURxdisY6BgLNAUxHmQ3tTfYG69u0g37Ed8PS61kI9QL44F2GoE0bALE0bF5H8y/wDe9GHYdnADenqAB9snKjZN3v1IarXaVrBnpclkbRxd+ZK8u6xd1Y2Px/w4EvT3UEsAAKu2W+d1Cru/K3H0yePqTUwcb93e9tEFmZgfL2LG+KPHByCTUOwNm7IJ4FkqCASQOTyefWziXJx0vcRddys7WIKx1HOPWOozni9TolsFirHrFWOWVyBrFWFWNjljIasWFWKsYDIGsVYVYqxgMgSMVY5xAY5YyGrFWFWLGAyBrFWPWPjljIGsVYVY1YwGQ1Yqx8esYDIGsVY+KsYDIasVYVY2MBkNWEo5xY4yYw1KuWh//9k="/>
          <p:cNvSpPr>
            <a:spLocks noChangeAspect="1" noChangeArrowheads="1"/>
          </p:cNvSpPr>
          <p:nvPr/>
        </p:nvSpPr>
        <p:spPr bwMode="auto">
          <a:xfrm>
            <a:off x="307975" y="-2667000"/>
            <a:ext cx="420052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22" name="Picture 2" descr="C:\Users\oysteinp\AppData\Local\Temp\97836422976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20495"/>
            <a:ext cx="1318708" cy="19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Curriculum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3263" y="1837426"/>
            <a:ext cx="7696200" cy="4114800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Instrumentation</a:t>
            </a:r>
          </a:p>
          <a:p>
            <a:pPr lvl="1" eaLnBrk="1" hangingPunct="1"/>
            <a:r>
              <a:rPr lang="nb-NO" altLang="nb-NO" sz="1800" dirty="0" smtClean="0"/>
              <a:t>Williams and Carter </a:t>
            </a:r>
            <a:r>
              <a:rPr lang="nb-NO" altLang="nb-NO" sz="1800" dirty="0" err="1" smtClean="0"/>
              <a:t>chapters</a:t>
            </a:r>
            <a:r>
              <a:rPr lang="nb-NO" altLang="nb-NO" sz="1800" dirty="0" smtClean="0"/>
              <a:t>: 1, 2, 3, 5, 6, 9 </a:t>
            </a:r>
          </a:p>
          <a:p>
            <a:pPr eaLnBrk="1" hangingPunct="1"/>
            <a:r>
              <a:rPr lang="nb-NO" altLang="nb-NO" sz="2000" dirty="0" err="1" smtClean="0"/>
              <a:t>Specimen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preparation</a:t>
            </a:r>
            <a:endParaRPr lang="nb-NO" altLang="nb-NO" sz="2000" dirty="0" smtClean="0"/>
          </a:p>
          <a:p>
            <a:pPr lvl="1" eaLnBrk="1" hangingPunct="1"/>
            <a:r>
              <a:rPr lang="nb-NO" altLang="nb-NO" sz="1800" dirty="0" smtClean="0"/>
              <a:t>Williams and Carter </a:t>
            </a:r>
            <a:r>
              <a:rPr lang="nb-NO" altLang="nb-NO" sz="1800" dirty="0" err="1" smtClean="0"/>
              <a:t>chapter</a:t>
            </a:r>
            <a:r>
              <a:rPr lang="nb-NO" altLang="nb-NO" sz="1800" dirty="0" smtClean="0"/>
              <a:t>: 10</a:t>
            </a:r>
          </a:p>
          <a:p>
            <a:pPr eaLnBrk="1" hangingPunct="1"/>
            <a:r>
              <a:rPr lang="nb-NO" altLang="nb-NO" sz="2000" dirty="0" err="1" smtClean="0"/>
              <a:t>Diffraction</a:t>
            </a:r>
            <a:endParaRPr lang="nb-NO" altLang="nb-NO" sz="2000" dirty="0" smtClean="0"/>
          </a:p>
          <a:p>
            <a:pPr lvl="1" eaLnBrk="1" hangingPunct="1"/>
            <a:r>
              <a:rPr lang="nb-NO" altLang="nb-NO" sz="1800" dirty="0" smtClean="0"/>
              <a:t>Williams and Carter </a:t>
            </a:r>
            <a:r>
              <a:rPr lang="nb-NO" altLang="nb-NO" sz="1800" dirty="0" err="1" smtClean="0"/>
              <a:t>chapters</a:t>
            </a:r>
            <a:r>
              <a:rPr lang="nb-NO" altLang="nb-NO" sz="1800" dirty="0" smtClean="0"/>
              <a:t>: 11, 12, 13, 16, 18, 19, 20, 21</a:t>
            </a:r>
          </a:p>
          <a:p>
            <a:pPr eaLnBrk="1" hangingPunct="1"/>
            <a:r>
              <a:rPr lang="nb-NO" altLang="nb-NO" sz="2000" dirty="0" err="1" smtClean="0"/>
              <a:t>Imaging</a:t>
            </a:r>
            <a:endParaRPr lang="nb-NO" altLang="nb-NO" sz="2000" dirty="0" smtClean="0"/>
          </a:p>
          <a:p>
            <a:pPr lvl="1" eaLnBrk="1" hangingPunct="1"/>
            <a:r>
              <a:rPr lang="nb-NO" altLang="nb-NO" sz="1800" dirty="0" smtClean="0"/>
              <a:t>Williams and Carter </a:t>
            </a:r>
            <a:r>
              <a:rPr lang="nb-NO" altLang="nb-NO" sz="1800" dirty="0" err="1" smtClean="0"/>
              <a:t>chapters</a:t>
            </a:r>
            <a:r>
              <a:rPr lang="nb-NO" altLang="nb-NO" sz="1800" dirty="0" smtClean="0"/>
              <a:t>: 22, 23, 24, 25, 26, 27, 28</a:t>
            </a:r>
          </a:p>
          <a:p>
            <a:pPr eaLnBrk="1" hangingPunct="1"/>
            <a:r>
              <a:rPr lang="nb-NO" altLang="nb-NO" sz="2000" dirty="0" smtClean="0"/>
              <a:t>EDS</a:t>
            </a:r>
          </a:p>
          <a:p>
            <a:pPr lvl="1" eaLnBrk="1" hangingPunct="1"/>
            <a:r>
              <a:rPr lang="nb-NO" altLang="nb-NO" sz="1800" dirty="0" smtClean="0"/>
              <a:t>Williams and Carter </a:t>
            </a:r>
            <a:r>
              <a:rPr lang="nb-NO" altLang="nb-NO" sz="1800" dirty="0" err="1" smtClean="0"/>
              <a:t>chapters</a:t>
            </a:r>
            <a:r>
              <a:rPr lang="nb-NO" altLang="nb-NO" sz="1800" dirty="0" smtClean="0"/>
              <a:t>: not </a:t>
            </a:r>
            <a:r>
              <a:rPr lang="nb-NO" altLang="nb-NO" sz="1800" dirty="0" err="1" smtClean="0"/>
              <a:t>clarified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/>
              <a:t>yet</a:t>
            </a:r>
            <a:endParaRPr lang="nb-NO" altLang="nb-NO" sz="1800" dirty="0" smtClean="0"/>
          </a:p>
          <a:p>
            <a:pPr lvl="1" eaLnBrk="1" hangingPunct="1"/>
            <a:endParaRPr lang="nb-NO" altLang="nb-NO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96" y="17252"/>
            <a:ext cx="3588482" cy="275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8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electron</a:t>
            </a:r>
            <a:r>
              <a:rPr lang="nb-NO" dirty="0" smtClean="0"/>
              <a:t> </a:t>
            </a:r>
            <a:r>
              <a:rPr lang="nb-NO" dirty="0" err="1" smtClean="0"/>
              <a:t>microscopy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properties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material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determined</a:t>
            </a:r>
            <a:r>
              <a:rPr lang="nb-NO" dirty="0" smtClean="0"/>
              <a:t> by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defects</a:t>
            </a:r>
            <a:endParaRPr lang="nb-NO" dirty="0" smtClean="0"/>
          </a:p>
          <a:p>
            <a:pPr lvl="1"/>
            <a:r>
              <a:rPr lang="nb-NO" dirty="0" err="1" smtClean="0"/>
              <a:t>Precipitates</a:t>
            </a:r>
            <a:r>
              <a:rPr lang="nb-NO" dirty="0" smtClean="0"/>
              <a:t> and </a:t>
            </a:r>
            <a:r>
              <a:rPr lang="nb-NO" dirty="0" err="1" smtClean="0"/>
              <a:t>chemical</a:t>
            </a:r>
            <a:r>
              <a:rPr lang="nb-NO" dirty="0" smtClean="0"/>
              <a:t> </a:t>
            </a:r>
            <a:r>
              <a:rPr lang="nb-NO" dirty="0" err="1" smtClean="0"/>
              <a:t>segregation</a:t>
            </a:r>
            <a:endParaRPr lang="nb-NO" dirty="0" smtClean="0"/>
          </a:p>
          <a:p>
            <a:pPr lvl="1"/>
            <a:r>
              <a:rPr lang="nb-NO" dirty="0" smtClean="0"/>
              <a:t>2D </a:t>
            </a:r>
            <a:r>
              <a:rPr lang="nb-NO" dirty="0" err="1" smtClean="0"/>
              <a:t>defects</a:t>
            </a:r>
            <a:r>
              <a:rPr lang="nb-NO" dirty="0" smtClean="0"/>
              <a:t>: Interfaces </a:t>
            </a:r>
            <a:r>
              <a:rPr lang="nb-NO" dirty="0"/>
              <a:t>and planar </a:t>
            </a:r>
            <a:r>
              <a:rPr lang="nb-NO" dirty="0" err="1"/>
              <a:t>defects</a:t>
            </a:r>
            <a:endParaRPr lang="nb-NO" dirty="0"/>
          </a:p>
          <a:p>
            <a:pPr lvl="1"/>
            <a:r>
              <a:rPr lang="nb-NO" dirty="0" smtClean="0"/>
              <a:t>1D </a:t>
            </a:r>
            <a:r>
              <a:rPr lang="nb-NO" dirty="0" err="1" smtClean="0"/>
              <a:t>defects</a:t>
            </a:r>
            <a:r>
              <a:rPr lang="nb-NO" dirty="0" smtClean="0"/>
              <a:t>: </a:t>
            </a:r>
            <a:r>
              <a:rPr lang="nb-NO" dirty="0" err="1" smtClean="0"/>
              <a:t>Dislocations</a:t>
            </a:r>
            <a:endParaRPr lang="nb-NO" dirty="0" smtClean="0"/>
          </a:p>
          <a:p>
            <a:pPr lvl="1"/>
            <a:r>
              <a:rPr lang="nb-NO" dirty="0" smtClean="0"/>
              <a:t>0D </a:t>
            </a:r>
            <a:r>
              <a:rPr lang="nb-NO" dirty="0" err="1" smtClean="0"/>
              <a:t>defects</a:t>
            </a:r>
            <a:r>
              <a:rPr lang="nb-NO" dirty="0" smtClean="0"/>
              <a:t>: </a:t>
            </a:r>
            <a:r>
              <a:rPr lang="nb-NO" dirty="0" err="1" smtClean="0"/>
              <a:t>Interstitials</a:t>
            </a:r>
            <a:r>
              <a:rPr lang="nb-NO" dirty="0" smtClean="0"/>
              <a:t> and </a:t>
            </a:r>
            <a:r>
              <a:rPr lang="nb-NO" dirty="0" err="1" smtClean="0"/>
              <a:t>substitutions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err="1" smtClean="0"/>
              <a:t>Want</a:t>
            </a:r>
            <a:r>
              <a:rPr lang="nb-NO" dirty="0" smtClean="0"/>
              <a:t> to </a:t>
            </a:r>
            <a:r>
              <a:rPr lang="nb-NO" dirty="0" err="1" smtClean="0"/>
              <a:t>investigate</a:t>
            </a:r>
            <a:r>
              <a:rPr lang="nb-NO" dirty="0" smtClean="0"/>
              <a:t> </a:t>
            </a:r>
            <a:r>
              <a:rPr lang="nb-NO" dirty="0" err="1" smtClean="0"/>
              <a:t>these</a:t>
            </a:r>
            <a:r>
              <a:rPr lang="nb-NO" dirty="0" smtClean="0"/>
              <a:t> </a:t>
            </a:r>
            <a:r>
              <a:rPr lang="nb-NO" dirty="0" err="1" smtClean="0"/>
              <a:t>features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relevant </a:t>
            </a:r>
            <a:r>
              <a:rPr lang="nb-NO" dirty="0" err="1" smtClean="0"/>
              <a:t>length</a:t>
            </a:r>
            <a:r>
              <a:rPr lang="nb-NO" dirty="0" smtClean="0"/>
              <a:t> </a:t>
            </a:r>
            <a:r>
              <a:rPr lang="nb-NO" dirty="0" err="1" smtClean="0"/>
              <a:t>scale</a:t>
            </a:r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48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The first </a:t>
            </a:r>
            <a:r>
              <a:rPr lang="nb-NO" altLang="nb-NO" dirty="0" err="1" smtClean="0"/>
              <a:t>electron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microscope</a:t>
            </a:r>
            <a:r>
              <a:rPr lang="nb-NO" altLang="nb-NO" dirty="0" smtClean="0"/>
              <a:t>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45325" y="1793131"/>
            <a:ext cx="5373584" cy="1849432"/>
          </a:xfrm>
        </p:spPr>
        <p:txBody>
          <a:bodyPr/>
          <a:lstStyle/>
          <a:p>
            <a:r>
              <a:rPr lang="nb-NO" altLang="nb-NO" sz="2000" dirty="0" smtClean="0"/>
              <a:t>Knoll and Ruska, first TEM in 1931</a:t>
            </a:r>
          </a:p>
          <a:p>
            <a:r>
              <a:rPr lang="nb-NO" altLang="nb-NO" sz="2000" dirty="0" err="1" smtClean="0"/>
              <a:t>Idea</a:t>
            </a:r>
            <a:r>
              <a:rPr lang="nb-NO" altLang="nb-NO" sz="2000" dirty="0" smtClean="0"/>
              <a:t> and first images </a:t>
            </a:r>
            <a:r>
              <a:rPr lang="nb-NO" altLang="nb-NO" sz="2000" dirty="0" err="1" smtClean="0"/>
              <a:t>published</a:t>
            </a:r>
            <a:r>
              <a:rPr lang="nb-NO" altLang="nb-NO" sz="2000" dirty="0" smtClean="0"/>
              <a:t> in 1932</a:t>
            </a:r>
          </a:p>
          <a:p>
            <a:r>
              <a:rPr lang="nb-NO" altLang="nb-NO" sz="2000" dirty="0" smtClean="0"/>
              <a:t>By 1933 </a:t>
            </a:r>
            <a:r>
              <a:rPr lang="nb-NO" altLang="nb-NO" sz="2000" dirty="0" err="1" smtClean="0"/>
              <a:t>they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had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produced</a:t>
            </a:r>
            <a:r>
              <a:rPr lang="nb-NO" altLang="nb-NO" sz="2000" dirty="0" smtClean="0"/>
              <a:t> a TEM</a:t>
            </a:r>
          </a:p>
          <a:p>
            <a:pPr>
              <a:buFontTx/>
              <a:buNone/>
            </a:pPr>
            <a:r>
              <a:rPr lang="nb-NO" altLang="nb-NO" sz="2000" dirty="0" smtClean="0"/>
              <a:t>     </a:t>
            </a:r>
            <a:r>
              <a:rPr lang="nb-NO" altLang="nb-NO" sz="2000" dirty="0" err="1" smtClean="0"/>
              <a:t>with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two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magnetic</a:t>
            </a:r>
            <a:r>
              <a:rPr lang="nb-NO" altLang="nb-NO" sz="2000" dirty="0" smtClean="0"/>
              <a:t> lenses </a:t>
            </a:r>
            <a:r>
              <a:rPr lang="nb-NO" altLang="nb-NO" sz="2000" dirty="0" err="1" smtClean="0"/>
              <a:t>which</a:t>
            </a:r>
            <a:r>
              <a:rPr lang="nb-NO" altLang="nb-NO" sz="2000" dirty="0" smtClean="0"/>
              <a:t> gave </a:t>
            </a:r>
          </a:p>
          <a:p>
            <a:pPr>
              <a:buFontTx/>
              <a:buNone/>
            </a:pPr>
            <a:r>
              <a:rPr lang="nb-NO" altLang="nb-NO" sz="2000" dirty="0" smtClean="0"/>
              <a:t>     12 000 times </a:t>
            </a:r>
            <a:r>
              <a:rPr lang="nb-NO" altLang="nb-NO" sz="2000" dirty="0" err="1" smtClean="0"/>
              <a:t>magnification</a:t>
            </a:r>
            <a:r>
              <a:rPr lang="nb-NO" altLang="nb-NO" sz="2000" dirty="0" smtClean="0"/>
              <a:t>.</a:t>
            </a:r>
          </a:p>
          <a:p>
            <a:endParaRPr lang="nb-NO" altLang="nb-NO" sz="2000" dirty="0" smtClean="0"/>
          </a:p>
          <a:p>
            <a:endParaRPr lang="nb-NO" altLang="nb-NO" sz="2000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2563"/>
            <a:ext cx="19526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5"/>
          <p:cNvSpPr txBox="1">
            <a:spLocks noChangeArrowheads="1"/>
          </p:cNvSpPr>
          <p:nvPr/>
        </p:nvSpPr>
        <p:spPr bwMode="auto">
          <a:xfrm>
            <a:off x="611188" y="6450850"/>
            <a:ext cx="347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Calibri" pitchFamily="34" charset="0"/>
                <a:cs typeface="Arial" pitchFamily="34" charset="0"/>
              </a:rPr>
              <a:t>Ernst Ruska: Nobel Prize in physics 1986</a:t>
            </a:r>
          </a:p>
        </p:txBody>
      </p:sp>
      <p:pic>
        <p:nvPicPr>
          <p:cNvPr id="24582" name="Picture 8" descr="http://farm1.staticflickr.com/61/176059674_5174e0a70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359225"/>
            <a:ext cx="29702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5724525" y="6372425"/>
            <a:ext cx="3168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rgbClr val="000000"/>
                </a:solidFill>
                <a:cs typeface="Arial" pitchFamily="34" charset="0"/>
              </a:rPr>
              <a:t>Electron </a:t>
            </a:r>
            <a:r>
              <a:rPr lang="nb-NO" altLang="nb-NO" sz="1400" dirty="0" err="1">
                <a:solidFill>
                  <a:srgbClr val="000000"/>
                </a:solidFill>
                <a:cs typeface="Arial" pitchFamily="34" charset="0"/>
              </a:rPr>
              <a:t>Microscope</a:t>
            </a:r>
            <a:r>
              <a:rPr lang="nb-NO" altLang="nb-NO" sz="1400" dirty="0">
                <a:solidFill>
                  <a:srgbClr val="000000"/>
                </a:solidFill>
                <a:cs typeface="Arial" pitchFamily="34" charset="0"/>
              </a:rPr>
              <a:t> Deutsches Museum, 1933 </a:t>
            </a:r>
            <a:r>
              <a:rPr lang="nb-NO" altLang="nb-NO" sz="1400" dirty="0" err="1">
                <a:solidFill>
                  <a:srgbClr val="000000"/>
                </a:solidFill>
                <a:cs typeface="Arial" pitchFamily="34" charset="0"/>
              </a:rPr>
              <a:t>model</a:t>
            </a:r>
            <a:endParaRPr lang="nb-NO" altLang="nb-NO" sz="14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The first </a:t>
            </a:r>
            <a:r>
              <a:rPr lang="nb-NO" altLang="nb-NO" dirty="0" err="1" smtClean="0"/>
              <a:t>commercial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microscopes</a:t>
            </a:r>
            <a:endParaRPr lang="nb-NO" altLang="nb-NO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r>
              <a:rPr lang="nb-NO" altLang="nb-NO" sz="2400" dirty="0" smtClean="0"/>
              <a:t>1939 </a:t>
            </a:r>
            <a:r>
              <a:rPr lang="nb-NO" altLang="nb-NO" sz="2400" dirty="0" err="1" smtClean="0"/>
              <a:t>Elmiskop</a:t>
            </a:r>
            <a:r>
              <a:rPr lang="nb-NO" altLang="nb-NO" sz="2400" dirty="0" smtClean="0"/>
              <a:t> by Siemens Company</a:t>
            </a:r>
          </a:p>
          <a:p>
            <a:endParaRPr lang="nb-NO" altLang="nb-NO" sz="2400" dirty="0" smtClean="0"/>
          </a:p>
          <a:p>
            <a:endParaRPr lang="nb-NO" altLang="nb-NO" sz="2400" dirty="0" smtClean="0"/>
          </a:p>
          <a:p>
            <a:endParaRPr lang="nb-NO" altLang="nb-NO" sz="2400" dirty="0" smtClean="0"/>
          </a:p>
          <a:p>
            <a:endParaRPr lang="nb-NO" altLang="nb-NO" sz="2400" dirty="0" smtClean="0"/>
          </a:p>
          <a:p>
            <a:pPr marL="0" indent="0">
              <a:buNone/>
            </a:pPr>
            <a:r>
              <a:rPr lang="nb-NO" altLang="nb-NO" sz="2400" dirty="0" smtClean="0"/>
              <a:t/>
            </a:r>
            <a:br>
              <a:rPr lang="nb-NO" altLang="nb-NO" sz="2400" dirty="0" smtClean="0"/>
            </a:br>
            <a:r>
              <a:rPr lang="nb-NO" altLang="nb-NO" sz="2400" dirty="0" smtClean="0"/>
              <a:t/>
            </a:r>
            <a:br>
              <a:rPr lang="nb-NO" altLang="nb-NO" sz="2400" dirty="0" smtClean="0"/>
            </a:br>
            <a:endParaRPr lang="nb-NO" altLang="nb-NO" sz="2400" dirty="0" smtClean="0"/>
          </a:p>
          <a:p>
            <a:r>
              <a:rPr lang="nb-NO" altLang="nb-NO" sz="2400" dirty="0" smtClean="0"/>
              <a:t>1941 </a:t>
            </a:r>
            <a:r>
              <a:rPr lang="nb-NO" altLang="nb-NO" sz="2400" dirty="0" err="1" smtClean="0"/>
              <a:t>microscope</a:t>
            </a:r>
            <a:r>
              <a:rPr lang="nb-NO" altLang="nb-NO" sz="2400" dirty="0" smtClean="0"/>
              <a:t> by Radio </a:t>
            </a:r>
            <a:r>
              <a:rPr lang="nb-NO" altLang="nb-NO" sz="2400" dirty="0" err="1" smtClean="0"/>
              <a:t>corporation</a:t>
            </a:r>
            <a:r>
              <a:rPr lang="nb-NO" altLang="nb-NO" sz="2400" dirty="0" smtClean="0"/>
              <a:t> </a:t>
            </a:r>
            <a:r>
              <a:rPr lang="nb-NO" altLang="nb-NO" sz="2400" dirty="0" err="1" smtClean="0"/>
              <a:t>of</a:t>
            </a:r>
            <a:r>
              <a:rPr lang="nb-NO" altLang="nb-NO" sz="2400" dirty="0" smtClean="0"/>
              <a:t> America (RCA)</a:t>
            </a:r>
            <a:endParaRPr lang="nb-NO" altLang="nb-NO" sz="1800" dirty="0" smtClean="0"/>
          </a:p>
          <a:p>
            <a:pPr lvl="1"/>
            <a:r>
              <a:rPr lang="nb-NO" altLang="nb-NO" sz="2000" dirty="0" smtClean="0"/>
              <a:t>First instrument </a:t>
            </a:r>
            <a:r>
              <a:rPr lang="nb-NO" altLang="nb-NO" sz="2000" dirty="0" err="1" smtClean="0"/>
              <a:t>with</a:t>
            </a:r>
            <a:r>
              <a:rPr lang="nb-NO" altLang="nb-NO" sz="2000" dirty="0" smtClean="0"/>
              <a:t> </a:t>
            </a:r>
            <a:r>
              <a:rPr lang="nb-NO" altLang="nb-NO" sz="2000" dirty="0" err="1" smtClean="0"/>
              <a:t>stigmators</a:t>
            </a:r>
            <a:r>
              <a:rPr lang="nb-NO" altLang="nb-NO" sz="2000" dirty="0" smtClean="0"/>
              <a:t> to </a:t>
            </a:r>
            <a:r>
              <a:rPr lang="nb-NO" altLang="nb-NO" sz="2000" dirty="0" err="1" smtClean="0"/>
              <a:t>correct</a:t>
            </a:r>
            <a:r>
              <a:rPr lang="nb-NO" altLang="nb-NO" sz="2000" dirty="0" smtClean="0"/>
              <a:t> for </a:t>
            </a:r>
            <a:r>
              <a:rPr lang="nb-NO" altLang="nb-NO" sz="2000" dirty="0" err="1" smtClean="0"/>
              <a:t>astigmatism</a:t>
            </a:r>
            <a:r>
              <a:rPr lang="nb-NO" altLang="nb-NO" sz="2000" dirty="0" smtClean="0"/>
              <a:t>. Resolution limit </a:t>
            </a:r>
            <a:r>
              <a:rPr lang="nb-NO" altLang="nb-NO" sz="2000" dirty="0" err="1" smtClean="0"/>
              <a:t>below</a:t>
            </a:r>
            <a:r>
              <a:rPr lang="nb-NO" altLang="nb-NO" sz="2000" dirty="0" smtClean="0"/>
              <a:t> 10 Å. </a:t>
            </a:r>
          </a:p>
        </p:txBody>
      </p:sp>
      <p:grpSp>
        <p:nvGrpSpPr>
          <p:cNvPr id="25604" name="Group 12"/>
          <p:cNvGrpSpPr>
            <a:grpSpLocks/>
          </p:cNvGrpSpPr>
          <p:nvPr/>
        </p:nvGrpSpPr>
        <p:grpSpPr bwMode="auto">
          <a:xfrm>
            <a:off x="4967530" y="1819811"/>
            <a:ext cx="3397250" cy="3084513"/>
            <a:chOff x="5441974" y="1752572"/>
            <a:chExt cx="3397367" cy="3084369"/>
          </a:xfrm>
        </p:grpSpPr>
        <p:pic>
          <p:nvPicPr>
            <p:cNvPr id="25605" name="Picture 10" descr="FirstcomE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966" y="1752572"/>
              <a:ext cx="2111375" cy="3057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6" name="Text Box 11"/>
            <p:cNvSpPr txBox="1">
              <a:spLocks noChangeArrowheads="1"/>
            </p:cNvSpPr>
            <p:nvPr/>
          </p:nvSpPr>
          <p:spPr bwMode="auto">
            <a:xfrm>
              <a:off x="5441974" y="4467562"/>
              <a:ext cx="1249166" cy="369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Calibri" pitchFamily="34" charset="0"/>
                  <a:cs typeface="Arial" pitchFamily="34" charset="0"/>
                </a:rPr>
                <a:t>Elmiskop 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5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mn-fys-3-eng</Template>
  <TotalTime>1344</TotalTime>
  <Words>1071</Words>
  <Application>Microsoft Office PowerPoint</Application>
  <PresentationFormat>On-screen Show (4:3)</PresentationFormat>
  <Paragraphs>235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Blank Presentation</vt:lpstr>
      <vt:lpstr>Autumn 2016</vt:lpstr>
      <vt:lpstr>PowerPoint Presentation</vt:lpstr>
      <vt:lpstr>Preliminary teaching schedule</vt:lpstr>
      <vt:lpstr>Contact info:</vt:lpstr>
      <vt:lpstr>Diffraction methods and electron microscopy </vt:lpstr>
      <vt:lpstr>Curriculum</vt:lpstr>
      <vt:lpstr>Why electron microscopy?</vt:lpstr>
      <vt:lpstr>The first electron microscope </vt:lpstr>
      <vt:lpstr>The first commercial microscopes</vt:lpstr>
      <vt:lpstr>Observations of dislocations and lattice images </vt:lpstr>
      <vt:lpstr>Menter,    1956</vt:lpstr>
      <vt:lpstr>Use of high resolution electron microscopy (HREM) in crystallography</vt:lpstr>
      <vt:lpstr> 1970’s </vt:lpstr>
      <vt:lpstr>1980’s and 90’s</vt:lpstr>
      <vt:lpstr>PowerPoint Presentation</vt:lpstr>
      <vt:lpstr>Apertures</vt:lpstr>
      <vt:lpstr>The effect of accelerating the electron</vt:lpstr>
      <vt:lpstr>The requirements of the illumination system</vt:lpstr>
      <vt:lpstr>The electron source</vt:lpstr>
      <vt:lpstr>Thermionic guns</vt:lpstr>
      <vt:lpstr>The Field emission gun (FEG)</vt:lpstr>
      <vt:lpstr>Electron lenses</vt:lpstr>
      <vt:lpstr>Electromagnetic lens</vt:lpstr>
      <vt:lpstr>General features of electromagnetic lenses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2014</dc:title>
  <dc:creator>Øystein Prytz</dc:creator>
  <cp:lastModifiedBy>eleonora_adm</cp:lastModifiedBy>
  <cp:revision>114</cp:revision>
  <cp:lastPrinted>2014-01-23T11:27:40Z</cp:lastPrinted>
  <dcterms:created xsi:type="dcterms:W3CDTF">2014-01-20T10:13:25Z</dcterms:created>
  <dcterms:modified xsi:type="dcterms:W3CDTF">2016-09-14T10:45:27Z</dcterms:modified>
</cp:coreProperties>
</file>