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56" r:id="rId2"/>
    <p:sldId id="397" r:id="rId3"/>
    <p:sldId id="396" r:id="rId4"/>
    <p:sldId id="388" r:id="rId5"/>
    <p:sldId id="390" r:id="rId6"/>
    <p:sldId id="392" r:id="rId7"/>
    <p:sldId id="395" r:id="rId8"/>
    <p:sldId id="412" r:id="rId9"/>
    <p:sldId id="378" r:id="rId10"/>
    <p:sldId id="416" r:id="rId11"/>
    <p:sldId id="417" r:id="rId12"/>
    <p:sldId id="419" r:id="rId13"/>
    <p:sldId id="420" r:id="rId14"/>
    <p:sldId id="393" r:id="rId15"/>
    <p:sldId id="425" r:id="rId16"/>
    <p:sldId id="422" r:id="rId17"/>
    <p:sldId id="426" r:id="rId18"/>
    <p:sldId id="421" r:id="rId19"/>
    <p:sldId id="423" r:id="rId20"/>
    <p:sldId id="424" r:id="rId21"/>
    <p:sldId id="398" r:id="rId22"/>
    <p:sldId id="427" r:id="rId23"/>
    <p:sldId id="428" r:id="rId24"/>
    <p:sldId id="389" r:id="rId25"/>
    <p:sldId id="418" r:id="rId26"/>
    <p:sldId id="401" r:id="rId27"/>
    <p:sldId id="387" r:id="rId28"/>
    <p:sldId id="383" r:id="rId29"/>
    <p:sldId id="399" r:id="rId30"/>
    <p:sldId id="415" r:id="rId31"/>
    <p:sldId id="407" r:id="rId32"/>
    <p:sldId id="406" r:id="rId33"/>
    <p:sldId id="405" r:id="rId34"/>
    <p:sldId id="404" r:id="rId35"/>
    <p:sldId id="408" r:id="rId36"/>
    <p:sldId id="409" r:id="rId37"/>
    <p:sldId id="410" r:id="rId38"/>
    <p:sldId id="391" r:id="rId39"/>
  </p:sldIdLst>
  <p:sldSz cx="24384000" cy="13716000"/>
  <p:notesSz cx="6794500" cy="99314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324863"/>
        </a:solidFill>
        <a:effectLst/>
        <a:uFillTx/>
        <a:latin typeface="Palatino"/>
        <a:ea typeface="Palatino"/>
        <a:cs typeface="Palatino"/>
        <a:sym typeface="Palatino"/>
      </a:defRPr>
    </a:lvl1pPr>
    <a:lvl2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324863"/>
        </a:solidFill>
        <a:effectLst/>
        <a:uFillTx/>
        <a:latin typeface="Palatino"/>
        <a:ea typeface="Palatino"/>
        <a:cs typeface="Palatino"/>
        <a:sym typeface="Palatino"/>
      </a:defRPr>
    </a:lvl2pPr>
    <a:lvl3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324863"/>
        </a:solidFill>
        <a:effectLst/>
        <a:uFillTx/>
        <a:latin typeface="Palatino"/>
        <a:ea typeface="Palatino"/>
        <a:cs typeface="Palatino"/>
        <a:sym typeface="Palatino"/>
      </a:defRPr>
    </a:lvl3pPr>
    <a:lvl4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324863"/>
        </a:solidFill>
        <a:effectLst/>
        <a:uFillTx/>
        <a:latin typeface="Palatino"/>
        <a:ea typeface="Palatino"/>
        <a:cs typeface="Palatino"/>
        <a:sym typeface="Palatino"/>
      </a:defRPr>
    </a:lvl4pPr>
    <a:lvl5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324863"/>
        </a:solidFill>
        <a:effectLst/>
        <a:uFillTx/>
        <a:latin typeface="Palatino"/>
        <a:ea typeface="Palatino"/>
        <a:cs typeface="Palatino"/>
        <a:sym typeface="Palatino"/>
      </a:defRPr>
    </a:lvl5pPr>
    <a:lvl6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324863"/>
        </a:solidFill>
        <a:effectLst/>
        <a:uFillTx/>
        <a:latin typeface="Palatino"/>
        <a:ea typeface="Palatino"/>
        <a:cs typeface="Palatino"/>
        <a:sym typeface="Palatino"/>
      </a:defRPr>
    </a:lvl6pPr>
    <a:lvl7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324863"/>
        </a:solidFill>
        <a:effectLst/>
        <a:uFillTx/>
        <a:latin typeface="Palatino"/>
        <a:ea typeface="Palatino"/>
        <a:cs typeface="Palatino"/>
        <a:sym typeface="Palatino"/>
      </a:defRPr>
    </a:lvl7pPr>
    <a:lvl8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324863"/>
        </a:solidFill>
        <a:effectLst/>
        <a:uFillTx/>
        <a:latin typeface="Palatino"/>
        <a:ea typeface="Palatino"/>
        <a:cs typeface="Palatino"/>
        <a:sym typeface="Palatino"/>
      </a:defRPr>
    </a:lvl8pPr>
    <a:lvl9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324863"/>
        </a:solidFill>
        <a:effectLst/>
        <a:uFillTx/>
        <a:latin typeface="Palatino"/>
        <a:ea typeface="Palatino"/>
        <a:cs typeface="Palatino"/>
        <a:sym typeface="Palatino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Palatino"/>
          <a:ea typeface="Palatino"/>
          <a:cs typeface="Palatino"/>
        </a:font>
        <a:srgbClr val="615F5C"/>
      </a:tcTxStyle>
      <a:tcStyle>
        <a:tcBdr>
          <a:left>
            <a:ln w="12700" cap="flat">
              <a:solidFill>
                <a:srgbClr val="7695B6"/>
              </a:solidFill>
              <a:prstDash val="solid"/>
              <a:miter lim="400000"/>
            </a:ln>
          </a:left>
          <a:right>
            <a:ln w="12700" cap="flat">
              <a:solidFill>
                <a:srgbClr val="7695B6"/>
              </a:solidFill>
              <a:prstDash val="solid"/>
              <a:miter lim="400000"/>
            </a:ln>
          </a:right>
          <a:top>
            <a:ln w="12700" cap="flat">
              <a:solidFill>
                <a:srgbClr val="7695B6"/>
              </a:solidFill>
              <a:prstDash val="solid"/>
              <a:miter lim="400000"/>
            </a:ln>
          </a:top>
          <a:bottom>
            <a:ln w="12700" cap="flat">
              <a:solidFill>
                <a:srgbClr val="7695B6"/>
              </a:solidFill>
              <a:prstDash val="solid"/>
              <a:miter lim="400000"/>
            </a:ln>
          </a:bottom>
          <a:insideH>
            <a:ln w="12700" cap="flat">
              <a:solidFill>
                <a:srgbClr val="7695B6"/>
              </a:solidFill>
              <a:prstDash val="solid"/>
              <a:miter lim="400000"/>
            </a:ln>
          </a:insideH>
          <a:insideV>
            <a:ln w="12700" cap="flat">
              <a:solidFill>
                <a:srgbClr val="7695B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solidFill>
                <a:srgbClr val="7695B6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D6D3CB">
                  <a:alpha val="85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D6D3CB">
                  <a:alpha val="85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D6D3CB">
                  <a:alpha val="85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695B6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615F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7695B6"/>
              </a:solidFill>
              <a:prstDash val="solid"/>
              <a:miter lim="400000"/>
            </a:ln>
          </a:top>
          <a:bottom>
            <a:ln w="12700" cap="flat">
              <a:solidFill>
                <a:srgbClr val="7695B6"/>
              </a:solidFill>
              <a:prstDash val="solid"/>
              <a:miter lim="400000"/>
            </a:ln>
          </a:bottom>
          <a:insideH>
            <a:ln w="12700" cap="flat">
              <a:solidFill>
                <a:srgbClr val="7695B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695B6"/>
              </a:solidFill>
              <a:prstDash val="solid"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solidFill>
                <a:srgbClr val="7695B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Palatino"/>
          <a:ea typeface="Palatino"/>
          <a:cs typeface="Palatino"/>
        </a:font>
        <a:srgbClr val="615F5C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EEBE2">
              <a:alpha val="8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615F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>
          <a:latin typeface="Palatino"/>
          <a:ea typeface="Palatino"/>
          <a:cs typeface="Palatino"/>
        </a:font>
        <a:srgbClr val="615F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BD8CD">
              <a:alpha val="8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615F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EEBE2">
              <a:alpha val="85000"/>
            </a:srgbClr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>
          <a:latin typeface="Palatino"/>
          <a:ea typeface="Palatino"/>
          <a:cs typeface="Palatino"/>
        </a:font>
        <a:srgbClr val="615F5C"/>
      </a:tcTxStyle>
      <a:tcStyle>
        <a:tcBdr>
          <a:left>
            <a:ln w="12700" cap="flat">
              <a:solidFill>
                <a:srgbClr val="A8A49D"/>
              </a:solidFill>
              <a:prstDash val="solid"/>
              <a:miter lim="400000"/>
            </a:ln>
          </a:left>
          <a:right>
            <a:ln w="12700" cap="flat">
              <a:solidFill>
                <a:srgbClr val="A8A49D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A8A49D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4C1BA">
              <a:alpha val="8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>
          <a:latin typeface="Palatino"/>
          <a:ea typeface="Palatino"/>
          <a:cs typeface="Palatino"/>
        </a:font>
        <a:srgbClr val="615F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EEBE2">
              <a:alpha val="8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D6D3CB"/>
              </a:solidFill>
              <a:prstDash val="solid"/>
              <a:miter lim="400000"/>
            </a:ln>
          </a:insideV>
        </a:tcBdr>
        <a:fill>
          <a:solidFill>
            <a:srgbClr val="8C8982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D6D3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8A49D"/>
          </a:solidFill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D6D3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8A49D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Palatino"/>
          <a:ea typeface="Palatino"/>
          <a:cs typeface="Palatino"/>
        </a:font>
        <a:srgbClr val="615F5C"/>
      </a:tcTxStyle>
      <a:tcStyle>
        <a:tcBdr>
          <a:left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EEBE2">
              <a:alpha val="8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615F5C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D6D3CB"/>
              </a:solidFill>
              <a:prstDash val="solid"/>
              <a:miter lim="400000"/>
            </a:ln>
          </a:right>
          <a:top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D6D3CB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615F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D6D3CB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3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615F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D6D3CB"/>
              </a:solidFill>
              <a:prstDash val="solid"/>
              <a:miter lim="400000"/>
            </a:ln>
          </a:bottom>
          <a:insideH>
            <a:ln w="25400" cap="flat">
              <a:solidFill>
                <a:srgbClr val="D6D3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26"/>
    <p:restoredTop sz="83966"/>
  </p:normalViewPr>
  <p:slideViewPr>
    <p:cSldViewPr snapToGrid="0" snapToObjects="1">
      <p:cViewPr varScale="1">
        <p:scale>
          <a:sx n="54" d="100"/>
          <a:sy n="54" d="100"/>
        </p:scale>
        <p:origin x="810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F0CAED-07A5-49AB-837E-D01E848AC51C}" type="datetimeFigureOut">
              <a:rPr lang="nb-NO" smtClean="0"/>
              <a:t>16.02.2021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1C4C31-EE56-442F-9A20-D6C1B9AE5DF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346442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/>
          </p:nvPr>
        </p:nvSpPr>
        <p:spPr>
          <a:xfrm>
            <a:off x="87313" y="744538"/>
            <a:ext cx="6619875" cy="3724275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2" name="Shape 132"/>
          <p:cNvSpPr>
            <a:spLocks noGrp="1"/>
          </p:cNvSpPr>
          <p:nvPr>
            <p:ph type="body" sz="quarter" idx="1"/>
          </p:nvPr>
        </p:nvSpPr>
        <p:spPr>
          <a:xfrm>
            <a:off x="905934" y="4717415"/>
            <a:ext cx="4982633" cy="44691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87313" y="744538"/>
            <a:ext cx="6619875" cy="3724275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57563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87313" y="744538"/>
            <a:ext cx="6619875" cy="3724275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https://www.mentimeter.com/s/319b018889547394c6dcda2c788f0518/d61bfb862b59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0525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Mentimeter-materiale</a:t>
            </a:r>
            <a:r>
              <a:rPr lang="en-US" dirty="0" smtClean="0"/>
              <a:t>. https://www.menti.com/3o5576w2re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242301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87313" y="744538"/>
            <a:ext cx="6619875" cy="3724275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O</a:t>
            </a:r>
            <a:r>
              <a:rPr lang="en-US" baseline="0" dirty="0" err="1" smtClean="0"/>
              <a:t>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resultatene</a:t>
            </a:r>
            <a:r>
              <a:rPr lang="en-US" baseline="0" dirty="0" smtClean="0"/>
              <a:t> her: https://www.mentimeter.com/s/319b018889547394c6dcda2c788f0518/d61bfb862b59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5450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7313" y="744538"/>
            <a:ext cx="6619875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236553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7313" y="744538"/>
            <a:ext cx="6619875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Største</a:t>
            </a:r>
            <a:r>
              <a:rPr lang="en-US" dirty="0" smtClean="0"/>
              <a:t> </a:t>
            </a:r>
            <a:r>
              <a:rPr lang="en-US" dirty="0" err="1" smtClean="0"/>
              <a:t>selskapene</a:t>
            </a:r>
            <a:r>
              <a:rPr lang="en-US" dirty="0" smtClean="0"/>
              <a:t>:</a:t>
            </a:r>
            <a:r>
              <a:rPr lang="en-US" baseline="0" dirty="0" smtClean="0"/>
              <a:t> </a:t>
            </a:r>
            <a:r>
              <a:rPr lang="en-US" dirty="0" smtClean="0"/>
              <a:t>Apple, Amazon, Facebook, Microsoft, Alphabet (Google).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5580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7313" y="744538"/>
            <a:ext cx="6619875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 err="1" smtClean="0"/>
              <a:t>Acemoglu</a:t>
            </a:r>
            <a:r>
              <a:rPr lang="nb-NO" dirty="0" smtClean="0"/>
              <a:t> et al. (2020) studies </a:t>
            </a:r>
            <a:r>
              <a:rPr lang="nb-NO" dirty="0" err="1" smtClean="0"/>
              <a:t>privacy</a:t>
            </a:r>
            <a:r>
              <a:rPr lang="nb-NO" dirty="0" smtClean="0"/>
              <a:t> and data </a:t>
            </a:r>
            <a:r>
              <a:rPr lang="nb-NO" dirty="0" err="1" smtClean="0"/>
              <a:t>markets</a:t>
            </a:r>
            <a:r>
              <a:rPr lang="nb-NO" dirty="0" smtClean="0"/>
              <a:t>. </a:t>
            </a:r>
            <a:r>
              <a:rPr lang="nb-NO" dirty="0" err="1" smtClean="0"/>
              <a:t>They</a:t>
            </a:r>
            <a:r>
              <a:rPr lang="nb-NO" dirty="0" smtClean="0"/>
              <a:t> note </a:t>
            </a:r>
            <a:r>
              <a:rPr lang="nb-NO" dirty="0" err="1" smtClean="0"/>
              <a:t>that</a:t>
            </a:r>
            <a:r>
              <a:rPr lang="nb-NO" dirty="0" smtClean="0"/>
              <a:t> in </a:t>
            </a:r>
            <a:r>
              <a:rPr lang="nb-NO" dirty="0" err="1" smtClean="0"/>
              <a:t>some</a:t>
            </a:r>
            <a:r>
              <a:rPr lang="nb-NO" dirty="0" smtClean="0"/>
              <a:t> settings, data </a:t>
            </a:r>
            <a:r>
              <a:rPr lang="nb-NO" dirty="0" err="1" smtClean="0"/>
              <a:t>about</a:t>
            </a:r>
            <a:r>
              <a:rPr lang="nb-NO" dirty="0" smtClean="0"/>
              <a:t> </a:t>
            </a:r>
            <a:r>
              <a:rPr lang="nb-NO" dirty="0" err="1" smtClean="0"/>
              <a:t>me</a:t>
            </a:r>
            <a:r>
              <a:rPr lang="nb-NO" dirty="0" smtClean="0"/>
              <a:t> </a:t>
            </a:r>
            <a:r>
              <a:rPr lang="nb-NO" dirty="0" err="1" smtClean="0"/>
              <a:t>can</a:t>
            </a:r>
            <a:r>
              <a:rPr lang="nb-NO" dirty="0" smtClean="0"/>
              <a:t> reveal </a:t>
            </a:r>
            <a:r>
              <a:rPr lang="nb-NO" dirty="0" err="1" smtClean="0"/>
              <a:t>some</a:t>
            </a:r>
            <a:r>
              <a:rPr lang="nb-NO" dirty="0" smtClean="0"/>
              <a:t> </a:t>
            </a:r>
            <a:r>
              <a:rPr lang="nb-NO" dirty="0" err="1" smtClean="0"/>
              <a:t>characteristics</a:t>
            </a:r>
            <a:r>
              <a:rPr lang="nb-NO" dirty="0" smtClean="0"/>
              <a:t> </a:t>
            </a:r>
            <a:r>
              <a:rPr lang="nb-NO" dirty="0" err="1" smtClean="0"/>
              <a:t>about</a:t>
            </a:r>
            <a:r>
              <a:rPr lang="nb-NO" dirty="0" smtClean="0"/>
              <a:t> </a:t>
            </a:r>
            <a:r>
              <a:rPr lang="nb-NO" dirty="0" err="1" smtClean="0"/>
              <a:t>you</a:t>
            </a:r>
            <a:r>
              <a:rPr lang="nb-NO" dirty="0" smtClean="0"/>
              <a:t>. Under </a:t>
            </a:r>
            <a:r>
              <a:rPr lang="nb-NO" dirty="0" err="1" smtClean="0"/>
              <a:t>some</a:t>
            </a:r>
            <a:r>
              <a:rPr lang="nb-NO" dirty="0" smtClean="0"/>
              <a:t> </a:t>
            </a:r>
            <a:r>
              <a:rPr lang="nb-NO" dirty="0" err="1" smtClean="0"/>
              <a:t>circumstances</a:t>
            </a:r>
            <a:r>
              <a:rPr lang="nb-NO" dirty="0" smtClean="0"/>
              <a:t>, </a:t>
            </a:r>
            <a:r>
              <a:rPr lang="nb-NO" dirty="0" err="1" smtClean="0"/>
              <a:t>these</a:t>
            </a:r>
            <a:r>
              <a:rPr lang="nb-NO" dirty="0" smtClean="0"/>
              <a:t> </a:t>
            </a:r>
            <a:r>
              <a:rPr lang="nb-NO" dirty="0" err="1" smtClean="0"/>
              <a:t>externalities</a:t>
            </a:r>
            <a:r>
              <a:rPr lang="nb-NO" dirty="0" smtClean="0"/>
              <a:t> </a:t>
            </a:r>
            <a:r>
              <a:rPr lang="nb-NO" dirty="0" err="1" smtClean="0"/>
              <a:t>can</a:t>
            </a:r>
            <a:r>
              <a:rPr lang="nb-NO" dirty="0" smtClean="0"/>
              <a:t> </a:t>
            </a:r>
            <a:r>
              <a:rPr lang="nb-NO" dirty="0" err="1" smtClean="0"/>
              <a:t>cause</a:t>
            </a:r>
            <a:r>
              <a:rPr lang="nb-NO" dirty="0" smtClean="0"/>
              <a:t> data </a:t>
            </a:r>
            <a:r>
              <a:rPr lang="nb-NO" dirty="0" err="1" smtClean="0"/>
              <a:t>markets</a:t>
            </a:r>
            <a:r>
              <a:rPr lang="nb-NO" dirty="0" smtClean="0"/>
              <a:t> to break </a:t>
            </a:r>
            <a:r>
              <a:rPr lang="nb-NO" dirty="0" err="1" smtClean="0"/>
              <a:t>down</a:t>
            </a:r>
            <a:r>
              <a:rPr lang="nb-NO" dirty="0" smtClean="0"/>
              <a:t> and </a:t>
            </a:r>
            <a:r>
              <a:rPr lang="nb-NO" dirty="0" err="1" smtClean="0"/>
              <a:t>deliver</a:t>
            </a:r>
            <a:r>
              <a:rPr lang="nb-NO" dirty="0" smtClean="0"/>
              <a:t> </a:t>
            </a:r>
            <a:r>
              <a:rPr lang="nb-NO" dirty="0" err="1" smtClean="0"/>
              <a:t>both</a:t>
            </a:r>
            <a:r>
              <a:rPr lang="nb-NO" dirty="0" smtClean="0"/>
              <a:t> </a:t>
            </a:r>
            <a:r>
              <a:rPr lang="nb-NO" dirty="0" err="1" smtClean="0"/>
              <a:t>inefficiently</a:t>
            </a:r>
            <a:r>
              <a:rPr lang="nb-NO" dirty="0" smtClean="0"/>
              <a:t> </a:t>
            </a:r>
            <a:r>
              <a:rPr lang="nb-NO" dirty="0" err="1" smtClean="0"/>
              <a:t>low</a:t>
            </a:r>
            <a:r>
              <a:rPr lang="nb-NO" dirty="0" smtClean="0"/>
              <a:t> </a:t>
            </a:r>
            <a:r>
              <a:rPr lang="nb-NO" dirty="0" err="1" smtClean="0"/>
              <a:t>prices</a:t>
            </a:r>
            <a:r>
              <a:rPr lang="nb-NO" dirty="0" smtClean="0"/>
              <a:t> for data and </a:t>
            </a:r>
            <a:r>
              <a:rPr lang="nb-NO" dirty="0" err="1" smtClean="0"/>
              <a:t>inefficiently</a:t>
            </a:r>
            <a:r>
              <a:rPr lang="nb-NO" dirty="0" smtClean="0"/>
              <a:t> </a:t>
            </a:r>
            <a:r>
              <a:rPr lang="nb-NO" dirty="0" err="1" smtClean="0"/>
              <a:t>large</a:t>
            </a:r>
            <a:r>
              <a:rPr lang="nb-NO" dirty="0" smtClean="0"/>
              <a:t> </a:t>
            </a:r>
            <a:r>
              <a:rPr lang="nb-NO" dirty="0" err="1" smtClean="0"/>
              <a:t>privacy</a:t>
            </a:r>
            <a:r>
              <a:rPr lang="nb-NO" dirty="0" smtClean="0"/>
              <a:t> losses, as </a:t>
            </a:r>
            <a:r>
              <a:rPr lang="nb-NO" dirty="0" err="1" smtClean="0"/>
              <a:t>we</a:t>
            </a:r>
            <a:r>
              <a:rPr lang="nb-NO" dirty="0" smtClean="0"/>
              <a:t> </a:t>
            </a:r>
            <a:r>
              <a:rPr lang="nb-NO" dirty="0" err="1" smtClean="0"/>
              <a:t>both</a:t>
            </a:r>
            <a:r>
              <a:rPr lang="nb-NO" dirty="0" smtClean="0"/>
              <a:t> </a:t>
            </a:r>
            <a:r>
              <a:rPr lang="nb-NO" dirty="0" err="1" smtClean="0"/>
              <a:t>sell</a:t>
            </a:r>
            <a:r>
              <a:rPr lang="nb-NO" dirty="0" smtClean="0"/>
              <a:t> </a:t>
            </a:r>
            <a:r>
              <a:rPr lang="nb-NO" dirty="0" err="1" smtClean="0"/>
              <a:t>our</a:t>
            </a:r>
            <a:r>
              <a:rPr lang="nb-NO" dirty="0" smtClean="0"/>
              <a:t> data at </a:t>
            </a:r>
            <a:r>
              <a:rPr lang="nb-NO" dirty="0" err="1" smtClean="0"/>
              <a:t>low</a:t>
            </a:r>
            <a:r>
              <a:rPr lang="nb-NO" dirty="0" smtClean="0"/>
              <a:t> </a:t>
            </a:r>
            <a:r>
              <a:rPr lang="nb-NO" dirty="0" err="1" smtClean="0"/>
              <a:t>prices</a:t>
            </a:r>
            <a:r>
              <a:rPr lang="nb-NO" dirty="0" smtClean="0"/>
              <a:t> </a:t>
            </a:r>
            <a:r>
              <a:rPr lang="nb-NO" dirty="0" err="1" smtClean="0"/>
              <a:t>because</a:t>
            </a:r>
            <a:r>
              <a:rPr lang="nb-NO" dirty="0" smtClean="0"/>
              <a:t> </a:t>
            </a:r>
            <a:r>
              <a:rPr lang="nb-NO" dirty="0" err="1" smtClean="0"/>
              <a:t>we</a:t>
            </a:r>
            <a:r>
              <a:rPr lang="nb-NO" dirty="0" smtClean="0"/>
              <a:t> </a:t>
            </a:r>
            <a:r>
              <a:rPr lang="nb-NO" dirty="0" err="1" smtClean="0"/>
              <a:t>think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other</a:t>
            </a:r>
            <a:r>
              <a:rPr lang="nb-NO" dirty="0" smtClean="0"/>
              <a:t> person is </a:t>
            </a:r>
            <a:r>
              <a:rPr lang="nb-NO" dirty="0" err="1" smtClean="0"/>
              <a:t>selling</a:t>
            </a:r>
            <a:r>
              <a:rPr lang="nb-NO" dirty="0" smtClean="0"/>
              <a:t> </a:t>
            </a:r>
            <a:r>
              <a:rPr lang="nb-NO" dirty="0" err="1" smtClean="0"/>
              <a:t>anyway</a:t>
            </a:r>
            <a:r>
              <a:rPr lang="nb-NO" dirty="0" smtClean="0"/>
              <a:t>. </a:t>
            </a:r>
            <a:r>
              <a:rPr lang="nb-NO" dirty="0" err="1" smtClean="0"/>
              <a:t>We</a:t>
            </a:r>
            <a:r>
              <a:rPr lang="nb-NO" dirty="0" smtClean="0"/>
              <a:t> </a:t>
            </a:r>
            <a:r>
              <a:rPr lang="nb-NO" dirty="0" err="1" smtClean="0"/>
              <a:t>suspect</a:t>
            </a:r>
            <a:r>
              <a:rPr lang="nb-NO" dirty="0" smtClean="0"/>
              <a:t> </a:t>
            </a:r>
            <a:r>
              <a:rPr lang="nb-NO" dirty="0" err="1" smtClean="0"/>
              <a:t>that</a:t>
            </a:r>
            <a:r>
              <a:rPr lang="nb-NO" dirty="0" smtClean="0"/>
              <a:t> </a:t>
            </a:r>
            <a:r>
              <a:rPr lang="nb-NO" dirty="0" err="1" smtClean="0"/>
              <a:t>these</a:t>
            </a:r>
            <a:r>
              <a:rPr lang="nb-NO" dirty="0" smtClean="0"/>
              <a:t> problems </a:t>
            </a:r>
            <a:r>
              <a:rPr lang="nb-NO" dirty="0" err="1" smtClean="0"/>
              <a:t>can</a:t>
            </a:r>
            <a:r>
              <a:rPr lang="nb-NO" dirty="0" smtClean="0"/>
              <a:t> be </a:t>
            </a:r>
            <a:r>
              <a:rPr lang="nb-NO" dirty="0" err="1" smtClean="0"/>
              <a:t>substantial</a:t>
            </a:r>
            <a:r>
              <a:rPr lang="nb-NO" dirty="0" smtClean="0"/>
              <a:t> for </a:t>
            </a:r>
            <a:r>
              <a:rPr lang="nb-NO" dirty="0" err="1" smtClean="0"/>
              <a:t>some</a:t>
            </a:r>
            <a:r>
              <a:rPr lang="nb-NO" dirty="0" smtClean="0"/>
              <a:t> </a:t>
            </a:r>
            <a:r>
              <a:rPr lang="nb-NO" dirty="0" err="1" smtClean="0"/>
              <a:t>kinds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data, </a:t>
            </a:r>
            <a:r>
              <a:rPr lang="nb-NO" dirty="0" err="1" smtClean="0"/>
              <a:t>such</a:t>
            </a:r>
            <a:r>
              <a:rPr lang="nb-NO" dirty="0" smtClean="0"/>
              <a:t> as </a:t>
            </a:r>
            <a:r>
              <a:rPr lang="nb-NO" dirty="0" err="1" smtClean="0"/>
              <a:t>health</a:t>
            </a:r>
            <a:r>
              <a:rPr lang="nb-NO" dirty="0" smtClean="0"/>
              <a:t> or </a:t>
            </a:r>
            <a:r>
              <a:rPr lang="nb-NO" dirty="0" err="1" smtClean="0"/>
              <a:t>social</a:t>
            </a:r>
            <a:r>
              <a:rPr lang="nb-NO" dirty="0" smtClean="0"/>
              <a:t> media </a:t>
            </a:r>
            <a:r>
              <a:rPr lang="nb-NO" dirty="0" err="1" smtClean="0"/>
              <a:t>information</a:t>
            </a:r>
            <a:r>
              <a:rPr lang="nb-NO" dirty="0" smtClean="0"/>
              <a:t>, </a:t>
            </a:r>
            <a:r>
              <a:rPr lang="nb-NO" dirty="0" err="1" smtClean="0"/>
              <a:t>but</a:t>
            </a:r>
            <a:r>
              <a:rPr lang="nb-NO" dirty="0" smtClean="0"/>
              <a:t> </a:t>
            </a:r>
            <a:r>
              <a:rPr lang="nb-NO" dirty="0" err="1" smtClean="0"/>
              <a:t>smaller</a:t>
            </a:r>
            <a:r>
              <a:rPr lang="nb-NO" dirty="0" smtClean="0"/>
              <a:t> for </a:t>
            </a:r>
            <a:r>
              <a:rPr lang="nb-NO" dirty="0" err="1" smtClean="0"/>
              <a:t>other</a:t>
            </a:r>
            <a:r>
              <a:rPr lang="nb-NO" dirty="0" smtClean="0"/>
              <a:t> </a:t>
            </a:r>
            <a:r>
              <a:rPr lang="nb-NO" dirty="0" err="1" smtClean="0"/>
              <a:t>kinds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data, </a:t>
            </a:r>
            <a:r>
              <a:rPr lang="nb-NO" dirty="0" err="1" smtClean="0"/>
              <a:t>such</a:t>
            </a:r>
            <a:r>
              <a:rPr lang="nb-NO" dirty="0" smtClean="0"/>
              <a:t> as </a:t>
            </a:r>
            <a:r>
              <a:rPr lang="nb-NO" dirty="0" err="1" smtClean="0"/>
              <a:t>speech</a:t>
            </a:r>
            <a:r>
              <a:rPr lang="nb-NO" dirty="0" smtClean="0"/>
              <a:t> </a:t>
            </a:r>
            <a:r>
              <a:rPr lang="nb-NO" dirty="0" err="1" smtClean="0"/>
              <a:t>recognition</a:t>
            </a:r>
            <a:r>
              <a:rPr lang="nb-NO" dirty="0" smtClean="0"/>
              <a:t> or driving data (or </a:t>
            </a:r>
            <a:r>
              <a:rPr lang="nb-NO" dirty="0" err="1" smtClean="0"/>
              <a:t>whenever</a:t>
            </a:r>
            <a:r>
              <a:rPr lang="nb-NO" dirty="0" smtClean="0"/>
              <a:t> data </a:t>
            </a:r>
            <a:r>
              <a:rPr lang="nb-NO" dirty="0" err="1" smtClean="0"/>
              <a:t>can</a:t>
            </a:r>
            <a:r>
              <a:rPr lang="nb-NO" dirty="0" smtClean="0"/>
              <a:t> be </a:t>
            </a:r>
            <a:r>
              <a:rPr lang="nb-NO" dirty="0" err="1" smtClean="0"/>
              <a:t>adequately</a:t>
            </a:r>
            <a:r>
              <a:rPr lang="nb-NO" dirty="0" smtClean="0"/>
              <a:t> </a:t>
            </a:r>
            <a:r>
              <a:rPr lang="nb-NO" dirty="0" err="1" smtClean="0"/>
              <a:t>anonymized</a:t>
            </a:r>
            <a:r>
              <a:rPr lang="nb-NO" dirty="0" smtClean="0"/>
              <a:t> and </a:t>
            </a:r>
            <a:r>
              <a:rPr lang="nb-NO" dirty="0" err="1" smtClean="0"/>
              <a:t>there</a:t>
            </a:r>
            <a:r>
              <a:rPr lang="nb-NO" dirty="0" smtClean="0"/>
              <a:t> </a:t>
            </a:r>
            <a:r>
              <a:rPr lang="nb-NO" dirty="0" err="1" smtClean="0"/>
              <a:t>are</a:t>
            </a:r>
            <a:r>
              <a:rPr lang="nb-NO" dirty="0" smtClean="0"/>
              <a:t> </a:t>
            </a:r>
            <a:r>
              <a:rPr lang="nb-NO" dirty="0" err="1" smtClean="0"/>
              <a:t>no</a:t>
            </a:r>
            <a:r>
              <a:rPr lang="nb-NO" dirty="0" smtClean="0"/>
              <a:t> </a:t>
            </a:r>
            <a:r>
              <a:rPr lang="nb-NO" dirty="0" err="1" smtClean="0"/>
              <a:t>adverse</a:t>
            </a:r>
            <a:r>
              <a:rPr lang="nb-NO" dirty="0" smtClean="0"/>
              <a:t> </a:t>
            </a:r>
            <a:r>
              <a:rPr lang="nb-NO" dirty="0" err="1" smtClean="0"/>
              <a:t>selection</a:t>
            </a:r>
            <a:r>
              <a:rPr lang="nb-NO" dirty="0" smtClean="0"/>
              <a:t> </a:t>
            </a:r>
            <a:r>
              <a:rPr lang="nb-NO" dirty="0" err="1" smtClean="0"/>
              <a:t>concerns</a:t>
            </a:r>
            <a:r>
              <a:rPr lang="nb-NO" dirty="0" smtClean="0"/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39179901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87313" y="744538"/>
            <a:ext cx="6619875" cy="3724275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91766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ine"/>
          <p:cNvSpPr/>
          <p:nvPr/>
        </p:nvSpPr>
        <p:spPr>
          <a:xfrm>
            <a:off x="762000" y="12128500"/>
            <a:ext cx="22860000" cy="0"/>
          </a:xfrm>
          <a:prstGeom prst="line">
            <a:avLst/>
          </a:prstGeom>
          <a:ln w="12700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4" name="Line"/>
          <p:cNvSpPr/>
          <p:nvPr/>
        </p:nvSpPr>
        <p:spPr>
          <a:xfrm>
            <a:off x="762000" y="12192000"/>
            <a:ext cx="22860000" cy="0"/>
          </a:xfrm>
          <a:prstGeom prst="line">
            <a:avLst/>
          </a:prstGeom>
          <a:ln w="12700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5" name="Date"/>
          <p:cNvSpPr txBox="1">
            <a:spLocks noGrp="1"/>
          </p:cNvSpPr>
          <p:nvPr>
            <p:ph type="body" sz="quarter" idx="13"/>
          </p:nvPr>
        </p:nvSpPr>
        <p:spPr>
          <a:xfrm>
            <a:off x="692667" y="12417226"/>
            <a:ext cx="22974301" cy="5080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2400" i="1">
                <a:solidFill>
                  <a:srgbClr val="5C86B9"/>
                </a:solidFill>
              </a:defRPr>
            </a:lvl1pPr>
          </a:lstStyle>
          <a:p>
            <a:r>
              <a:t>Date</a:t>
            </a:r>
          </a:p>
        </p:txBody>
      </p:sp>
      <p:sp>
        <p:nvSpPr>
          <p:cNvPr id="16" name="Title Text"/>
          <p:cNvSpPr txBox="1">
            <a:spLocks noGrp="1"/>
          </p:cNvSpPr>
          <p:nvPr>
            <p:ph type="title"/>
          </p:nvPr>
        </p:nvSpPr>
        <p:spPr>
          <a:xfrm>
            <a:off x="673100" y="8305800"/>
            <a:ext cx="23050500" cy="29591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73100" y="11252200"/>
            <a:ext cx="23050500" cy="7112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1400"/>
              </a:spcBef>
              <a:buClrTx/>
              <a:buSzTx/>
              <a:buFontTx/>
              <a:buNone/>
              <a:defRPr sz="3200">
                <a:solidFill>
                  <a:srgbClr val="5C86B9"/>
                </a:solidFill>
              </a:defRPr>
            </a:lvl1pPr>
            <a:lvl2pPr marL="0" indent="0">
              <a:spcBef>
                <a:spcPts val="1400"/>
              </a:spcBef>
              <a:buClrTx/>
              <a:buSzTx/>
              <a:buFontTx/>
              <a:buNone/>
              <a:defRPr sz="3200">
                <a:solidFill>
                  <a:srgbClr val="5C86B9"/>
                </a:solidFill>
              </a:defRPr>
            </a:lvl2pPr>
            <a:lvl3pPr marL="0" indent="0">
              <a:spcBef>
                <a:spcPts val="1400"/>
              </a:spcBef>
              <a:buClrTx/>
              <a:buSzTx/>
              <a:buFontTx/>
              <a:buNone/>
              <a:defRPr sz="3200">
                <a:solidFill>
                  <a:srgbClr val="5C86B9"/>
                </a:solidFill>
              </a:defRPr>
            </a:lvl3pPr>
            <a:lvl4pPr marL="0" indent="0">
              <a:spcBef>
                <a:spcPts val="1400"/>
              </a:spcBef>
              <a:buClrTx/>
              <a:buSzTx/>
              <a:buFontTx/>
              <a:buNone/>
              <a:defRPr sz="3200">
                <a:solidFill>
                  <a:srgbClr val="5C86B9"/>
                </a:solidFill>
              </a:defRPr>
            </a:lvl4pPr>
            <a:lvl5pPr marL="0" indent="0">
              <a:spcBef>
                <a:spcPts val="1400"/>
              </a:spcBef>
              <a:buClrTx/>
              <a:buSzTx/>
              <a:buFontTx/>
              <a:buNone/>
              <a:defRPr sz="3200">
                <a:solidFill>
                  <a:srgbClr val="5C86B9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4863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Line"/>
          <p:cNvSpPr/>
          <p:nvPr/>
        </p:nvSpPr>
        <p:spPr>
          <a:xfrm>
            <a:off x="762000" y="3606800"/>
            <a:ext cx="10668000" cy="0"/>
          </a:xfrm>
          <a:prstGeom prst="line">
            <a:avLst/>
          </a:prstGeom>
          <a:ln w="12700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9" name="Line"/>
          <p:cNvSpPr/>
          <p:nvPr/>
        </p:nvSpPr>
        <p:spPr>
          <a:xfrm>
            <a:off x="762000" y="3683000"/>
            <a:ext cx="10668000" cy="0"/>
          </a:xfrm>
          <a:prstGeom prst="line">
            <a:avLst/>
          </a:prstGeom>
          <a:ln w="12700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80" name="117356722_2160x1620.jpeg"/>
          <p:cNvSpPr>
            <a:spLocks noGrp="1"/>
          </p:cNvSpPr>
          <p:nvPr>
            <p:ph type="pic" idx="13"/>
          </p:nvPr>
        </p:nvSpPr>
        <p:spPr>
          <a:xfrm>
            <a:off x="9156700" y="0"/>
            <a:ext cx="18288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1" name="Title Text"/>
          <p:cNvSpPr txBox="1">
            <a:spLocks noGrp="1"/>
          </p:cNvSpPr>
          <p:nvPr>
            <p:ph type="title"/>
          </p:nvPr>
        </p:nvSpPr>
        <p:spPr>
          <a:xfrm>
            <a:off x="673100" y="622300"/>
            <a:ext cx="10909300" cy="28702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2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73100" y="4191000"/>
            <a:ext cx="10909300" cy="8890000"/>
          </a:xfrm>
          <a:prstGeom prst="rect">
            <a:avLst/>
          </a:prstGeom>
        </p:spPr>
        <p:txBody>
          <a:bodyPr/>
          <a:lstStyle>
            <a:lvl1pPr marL="571500" indent="-571500">
              <a:spcBef>
                <a:spcPts val="5300"/>
              </a:spcBef>
              <a:defRPr sz="4200"/>
            </a:lvl1pPr>
            <a:lvl2pPr marL="1143000" indent="-571500">
              <a:spcBef>
                <a:spcPts val="5300"/>
              </a:spcBef>
              <a:defRPr sz="4200"/>
            </a:lvl2pPr>
            <a:lvl3pPr marL="1714500" indent="-571500">
              <a:spcBef>
                <a:spcPts val="5300"/>
              </a:spcBef>
              <a:defRPr sz="4200"/>
            </a:lvl3pPr>
            <a:lvl4pPr marL="2286000" indent="-571500">
              <a:spcBef>
                <a:spcPts val="5300"/>
              </a:spcBef>
              <a:defRPr sz="4200"/>
            </a:lvl4pPr>
            <a:lvl5pPr marL="2857500" indent="-571500">
              <a:spcBef>
                <a:spcPts val="5300"/>
              </a:spcBef>
              <a:defRPr sz="4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38100" dist="15537" dir="5392174" rotWithShape="0">
                    <a:srgbClr val="000000">
                      <a:alpha val="78421"/>
                    </a:srgbClr>
                  </a:outerShdw>
                </a:effectLst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80964853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"/>
          <p:cNvSpPr/>
          <p:nvPr/>
        </p:nvSpPr>
        <p:spPr>
          <a:xfrm>
            <a:off x="762000" y="3606800"/>
            <a:ext cx="22860000" cy="0"/>
          </a:xfrm>
          <a:prstGeom prst="line">
            <a:avLst/>
          </a:prstGeom>
          <a:ln w="12700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" name="Line"/>
          <p:cNvSpPr/>
          <p:nvPr/>
        </p:nvSpPr>
        <p:spPr>
          <a:xfrm>
            <a:off x="762000" y="3683000"/>
            <a:ext cx="22860000" cy="0"/>
          </a:xfrm>
          <a:prstGeom prst="line">
            <a:avLst/>
          </a:prstGeom>
          <a:ln w="12700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" name="Title Text"/>
          <p:cNvSpPr txBox="1">
            <a:spLocks noGrp="1"/>
          </p:cNvSpPr>
          <p:nvPr>
            <p:ph type="title"/>
          </p:nvPr>
        </p:nvSpPr>
        <p:spPr>
          <a:xfrm>
            <a:off x="673100" y="622300"/>
            <a:ext cx="23050500" cy="287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5" name="Body Level One…"/>
          <p:cNvSpPr txBox="1">
            <a:spLocks noGrp="1"/>
          </p:cNvSpPr>
          <p:nvPr>
            <p:ph type="body" idx="1"/>
          </p:nvPr>
        </p:nvSpPr>
        <p:spPr>
          <a:xfrm>
            <a:off x="673100" y="4191000"/>
            <a:ext cx="23050500" cy="889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228300" y="12979400"/>
            <a:ext cx="393700" cy="4699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2200">
                <a:solidFill>
                  <a:schemeClr val="accent1">
                    <a:hueOff val="54750"/>
                    <a:satOff val="-1697"/>
                    <a:lumOff val="-18038"/>
                  </a:schemeClr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</p:sldLayoutIdLst>
  <p:transition spd="med"/>
  <p:txStyles>
    <p:titleStyle>
      <a:lvl1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0" i="0" u="none" strike="noStrike" cap="none" spc="-180" baseline="0">
          <a:solidFill>
            <a:schemeClr val="accent1">
              <a:hueOff val="54750"/>
              <a:satOff val="-1697"/>
              <a:lumOff val="-18038"/>
            </a:schemeClr>
          </a:solidFill>
          <a:uFillTx/>
          <a:latin typeface="+mn-lt"/>
          <a:ea typeface="+mn-ea"/>
          <a:cs typeface="+mn-cs"/>
          <a:sym typeface="Didot"/>
        </a:defRPr>
      </a:lvl1pPr>
      <a:lvl2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0" i="0" u="none" strike="noStrike" cap="none" spc="-180" baseline="0">
          <a:solidFill>
            <a:schemeClr val="accent1">
              <a:hueOff val="54750"/>
              <a:satOff val="-1697"/>
              <a:lumOff val="-18038"/>
            </a:schemeClr>
          </a:solidFill>
          <a:uFillTx/>
          <a:latin typeface="+mn-lt"/>
          <a:ea typeface="+mn-ea"/>
          <a:cs typeface="+mn-cs"/>
          <a:sym typeface="Didot"/>
        </a:defRPr>
      </a:lvl2pPr>
      <a:lvl3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0" i="0" u="none" strike="noStrike" cap="none" spc="-180" baseline="0">
          <a:solidFill>
            <a:schemeClr val="accent1">
              <a:hueOff val="54750"/>
              <a:satOff val="-1697"/>
              <a:lumOff val="-18038"/>
            </a:schemeClr>
          </a:solidFill>
          <a:uFillTx/>
          <a:latin typeface="+mn-lt"/>
          <a:ea typeface="+mn-ea"/>
          <a:cs typeface="+mn-cs"/>
          <a:sym typeface="Didot"/>
        </a:defRPr>
      </a:lvl3pPr>
      <a:lvl4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0" i="0" u="none" strike="noStrike" cap="none" spc="-180" baseline="0">
          <a:solidFill>
            <a:schemeClr val="accent1">
              <a:hueOff val="54750"/>
              <a:satOff val="-1697"/>
              <a:lumOff val="-18038"/>
            </a:schemeClr>
          </a:solidFill>
          <a:uFillTx/>
          <a:latin typeface="+mn-lt"/>
          <a:ea typeface="+mn-ea"/>
          <a:cs typeface="+mn-cs"/>
          <a:sym typeface="Didot"/>
        </a:defRPr>
      </a:lvl4pPr>
      <a:lvl5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0" i="0" u="none" strike="noStrike" cap="none" spc="-180" baseline="0">
          <a:solidFill>
            <a:schemeClr val="accent1">
              <a:hueOff val="54750"/>
              <a:satOff val="-1697"/>
              <a:lumOff val="-18038"/>
            </a:schemeClr>
          </a:solidFill>
          <a:uFillTx/>
          <a:latin typeface="+mn-lt"/>
          <a:ea typeface="+mn-ea"/>
          <a:cs typeface="+mn-cs"/>
          <a:sym typeface="Didot"/>
        </a:defRPr>
      </a:lvl5pPr>
      <a:lvl6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0" i="0" u="none" strike="noStrike" cap="none" spc="-180" baseline="0">
          <a:solidFill>
            <a:schemeClr val="accent1">
              <a:hueOff val="54750"/>
              <a:satOff val="-1697"/>
              <a:lumOff val="-18038"/>
            </a:schemeClr>
          </a:solidFill>
          <a:uFillTx/>
          <a:latin typeface="+mn-lt"/>
          <a:ea typeface="+mn-ea"/>
          <a:cs typeface="+mn-cs"/>
          <a:sym typeface="Didot"/>
        </a:defRPr>
      </a:lvl6pPr>
      <a:lvl7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0" i="0" u="none" strike="noStrike" cap="none" spc="-180" baseline="0">
          <a:solidFill>
            <a:schemeClr val="accent1">
              <a:hueOff val="54750"/>
              <a:satOff val="-1697"/>
              <a:lumOff val="-18038"/>
            </a:schemeClr>
          </a:solidFill>
          <a:uFillTx/>
          <a:latin typeface="+mn-lt"/>
          <a:ea typeface="+mn-ea"/>
          <a:cs typeface="+mn-cs"/>
          <a:sym typeface="Didot"/>
        </a:defRPr>
      </a:lvl7pPr>
      <a:lvl8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0" i="0" u="none" strike="noStrike" cap="none" spc="-180" baseline="0">
          <a:solidFill>
            <a:schemeClr val="accent1">
              <a:hueOff val="54750"/>
              <a:satOff val="-1697"/>
              <a:lumOff val="-18038"/>
            </a:schemeClr>
          </a:solidFill>
          <a:uFillTx/>
          <a:latin typeface="+mn-lt"/>
          <a:ea typeface="+mn-ea"/>
          <a:cs typeface="+mn-cs"/>
          <a:sym typeface="Didot"/>
        </a:defRPr>
      </a:lvl8pPr>
      <a:lvl9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0" i="0" u="none" strike="noStrike" cap="none" spc="-180" baseline="0">
          <a:solidFill>
            <a:schemeClr val="accent1">
              <a:hueOff val="54750"/>
              <a:satOff val="-1697"/>
              <a:lumOff val="-18038"/>
            </a:schemeClr>
          </a:solidFill>
          <a:uFillTx/>
          <a:latin typeface="+mn-lt"/>
          <a:ea typeface="+mn-ea"/>
          <a:cs typeface="+mn-cs"/>
          <a:sym typeface="Didot"/>
        </a:defRPr>
      </a:lvl9pPr>
    </p:titleStyle>
    <p:bodyStyle>
      <a:lvl1pPr marL="736600" marR="0" indent="-736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sz="5200" b="0" i="0" u="none" strike="noStrike" cap="none" spc="0" baseline="0"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1pPr>
      <a:lvl2pPr marL="1473200" marR="0" indent="-736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sz="5200" b="0" i="0" u="none" strike="noStrike" cap="none" spc="0" baseline="0"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2pPr>
      <a:lvl3pPr marL="2209800" marR="0" indent="-736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sz="5200" b="0" i="0" u="none" strike="noStrike" cap="none" spc="0" baseline="0"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3pPr>
      <a:lvl4pPr marL="2946400" marR="0" indent="-736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sz="5200" b="0" i="0" u="none" strike="noStrike" cap="none" spc="0" baseline="0"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4pPr>
      <a:lvl5pPr marL="3683000" marR="0" indent="-736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sz="5200" b="0" i="0" u="none" strike="noStrike" cap="none" spc="0" baseline="0"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5pPr>
      <a:lvl6pPr marL="4419600" marR="0" indent="-736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sz="5200" b="0" i="0" u="none" strike="noStrike" cap="none" spc="0" baseline="0"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6pPr>
      <a:lvl7pPr marL="5156200" marR="0" indent="-736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sz="5200" b="0" i="0" u="none" strike="noStrike" cap="none" spc="0" baseline="0"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7pPr>
      <a:lvl8pPr marL="5892800" marR="0" indent="-736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sz="5200" b="0" i="0" u="none" strike="noStrike" cap="none" spc="0" baseline="0"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8pPr>
      <a:lvl9pPr marL="6629400" marR="0" indent="-736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sz="5200" b="0" i="0" u="none" strike="noStrike" cap="none" spc="0" baseline="0"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1pPr>
      <a:lvl2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2pPr>
      <a:lvl3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3pPr>
      <a:lvl4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4pPr>
      <a:lvl5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5pPr>
      <a:lvl6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6pPr>
      <a:lvl7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7pPr>
      <a:lvl8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8pPr>
      <a:lvl9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4.tif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rial lecture for the defense of PhD in Philosophy , University of Oslo, 17 September 2020"/>
          <p:cNvSpPr txBox="1">
            <a:spLocks noGrp="1"/>
          </p:cNvSpPr>
          <p:nvPr>
            <p:ph type="body" sz="quarter" idx="13"/>
          </p:nvPr>
        </p:nvSpPr>
        <p:spPr>
          <a:xfrm>
            <a:off x="704850" y="12448878"/>
            <a:ext cx="22974300" cy="718145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r>
              <a:rPr lang="nb-NO" dirty="0"/>
              <a:t>HON2200,</a:t>
            </a:r>
            <a:r>
              <a:rPr dirty="0"/>
              <a:t> </a:t>
            </a:r>
            <a:r>
              <a:rPr lang="nb-NO" dirty="0"/>
              <a:t>16. februar </a:t>
            </a:r>
            <a:r>
              <a:rPr dirty="0"/>
              <a:t>202</a:t>
            </a:r>
            <a:r>
              <a:rPr lang="nb-NO" dirty="0"/>
              <a:t>1</a:t>
            </a:r>
            <a:endParaRPr dirty="0"/>
          </a:p>
        </p:txBody>
      </p:sp>
      <p:sp>
        <p:nvSpPr>
          <p:cNvPr id="136" name="Undertittel 2"/>
          <p:cNvSpPr txBox="1">
            <a:spLocks noGrp="1"/>
          </p:cNvSpPr>
          <p:nvPr>
            <p:ph type="body" sz="quarter" idx="1"/>
          </p:nvPr>
        </p:nvSpPr>
        <p:spPr>
          <a:xfrm>
            <a:off x="666750" y="9834226"/>
            <a:ext cx="23050500" cy="2438401"/>
          </a:xfrm>
          <a:prstGeom prst="rect">
            <a:avLst/>
          </a:prstGeom>
        </p:spPr>
        <p:txBody>
          <a:bodyPr/>
          <a:lstStyle/>
          <a:p>
            <a:pPr defTabSz="330200">
              <a:spcBef>
                <a:spcPts val="500"/>
              </a:spcBef>
              <a:defRPr sz="6000"/>
            </a:pPr>
            <a:endParaRPr dirty="0"/>
          </a:p>
          <a:p>
            <a:pPr defTabSz="330200">
              <a:spcBef>
                <a:spcPts val="500"/>
              </a:spcBef>
              <a:defRPr sz="6000"/>
            </a:pPr>
            <a:r>
              <a:rPr dirty="0" err="1"/>
              <a:t>Aksel</a:t>
            </a:r>
            <a:r>
              <a:rPr dirty="0"/>
              <a:t> </a:t>
            </a:r>
            <a:r>
              <a:rPr dirty="0" err="1"/>
              <a:t>Braanen</a:t>
            </a:r>
            <a:r>
              <a:rPr dirty="0"/>
              <a:t> </a:t>
            </a:r>
            <a:r>
              <a:rPr dirty="0" err="1"/>
              <a:t>Sterri</a:t>
            </a:r>
            <a:endParaRPr dirty="0"/>
          </a:p>
        </p:txBody>
      </p:sp>
      <p:sp>
        <p:nvSpPr>
          <p:cNvPr id="135" name="Tittel 1"/>
          <p:cNvSpPr txBox="1">
            <a:spLocks noGrp="1"/>
          </p:cNvSpPr>
          <p:nvPr>
            <p:ph type="title"/>
          </p:nvPr>
        </p:nvSpPr>
        <p:spPr>
          <a:xfrm>
            <a:off x="647700" y="4193174"/>
            <a:ext cx="14233256" cy="6265466"/>
          </a:xfrm>
          <a:prstGeom prst="rect">
            <a:avLst/>
          </a:prstGeom>
        </p:spPr>
        <p:txBody>
          <a:bodyPr/>
          <a:lstStyle/>
          <a:p>
            <a:pPr defTabSz="528319">
              <a:defRPr sz="12800" spc="-256"/>
            </a:pPr>
            <a:r>
              <a:rPr lang="nb-NO" dirty="0" smtClean="0"/>
              <a:t>Etisk data-håndtering</a:t>
            </a:r>
            <a:endParaRPr sz="7000" dirty="0"/>
          </a:p>
        </p:txBody>
      </p:sp>
      <p:pic>
        <p:nvPicPr>
          <p:cNvPr id="139" name="1200px-University_of_Oslo_seal.svg.png" descr="1200px-University_of_Oslo_seal.sv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25774" y="4374545"/>
            <a:ext cx="5991476" cy="59914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717FF69-ECFA-6547-A78D-1E4F431458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46" y="28333"/>
            <a:ext cx="24384000" cy="268105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Argumentet for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"/>
          </p:nvPr>
        </p:nvSpPr>
        <p:spPr>
          <a:xfrm>
            <a:off x="673100" y="4191000"/>
            <a:ext cx="16700500" cy="8890000"/>
          </a:xfrm>
        </p:spPr>
        <p:txBody>
          <a:bodyPr/>
          <a:lstStyle/>
          <a:p>
            <a:r>
              <a:rPr lang="nb-NO" dirty="0" smtClean="0"/>
              <a:t>Tilsynelatende en gjensidig bebyrdende avtale mellom to samtykkende parter.</a:t>
            </a:r>
          </a:p>
          <a:p>
            <a:r>
              <a:rPr lang="nb-NO" dirty="0" smtClean="0"/>
              <a:t>Tilsynelatende får vi veldig mye ut av tjenestene.</a:t>
            </a:r>
          </a:p>
          <a:p>
            <a:r>
              <a:rPr lang="nb-NO" dirty="0" smtClean="0"/>
              <a:t>Survey-eksperiment av </a:t>
            </a:r>
            <a:r>
              <a:rPr lang="nb-NO" dirty="0" err="1" smtClean="0"/>
              <a:t>Brynjolfson</a:t>
            </a:r>
            <a:r>
              <a:rPr lang="nb-NO" dirty="0" smtClean="0"/>
              <a:t> og </a:t>
            </a:r>
            <a:r>
              <a:rPr lang="nb-NO" dirty="0" err="1" smtClean="0"/>
              <a:t>Collis</a:t>
            </a:r>
            <a:r>
              <a:rPr lang="nb-NO" dirty="0" smtClean="0"/>
              <a:t> (2019) viser at median-brukeren av </a:t>
            </a:r>
            <a:r>
              <a:rPr lang="nb-NO" dirty="0" err="1" smtClean="0"/>
              <a:t>Facebook</a:t>
            </a:r>
            <a:r>
              <a:rPr lang="nb-NO" dirty="0" smtClean="0"/>
              <a:t> trengte 48 dollar for å gi opp </a:t>
            </a:r>
            <a:r>
              <a:rPr lang="nb-NO" dirty="0" err="1" smtClean="0"/>
              <a:t>Facebook</a:t>
            </a:r>
            <a:r>
              <a:rPr lang="nb-NO" dirty="0" smtClean="0"/>
              <a:t> en måned.</a:t>
            </a:r>
          </a:p>
          <a:p>
            <a:r>
              <a:rPr lang="nb-NO" dirty="0" err="1" smtClean="0"/>
              <a:t>Brynjolfson</a:t>
            </a:r>
            <a:r>
              <a:rPr lang="nb-NO" dirty="0" smtClean="0"/>
              <a:t> m.fl. (2019) </a:t>
            </a:r>
            <a:r>
              <a:rPr lang="nb-NO" dirty="0"/>
              <a:t>e</a:t>
            </a:r>
            <a:r>
              <a:rPr lang="nb-NO" dirty="0" smtClean="0"/>
              <a:t>stimerte brukernes verdi av </a:t>
            </a:r>
            <a:r>
              <a:rPr lang="nb-NO" dirty="0" err="1" smtClean="0"/>
              <a:t>Facebook</a:t>
            </a:r>
            <a:r>
              <a:rPr lang="nb-NO" dirty="0" smtClean="0"/>
              <a:t> til 321 milliarder dollar siden 2004.</a:t>
            </a:r>
          </a:p>
          <a:p>
            <a:r>
              <a:rPr lang="nb-NO" dirty="0" smtClean="0"/>
              <a:t>Likevel flere problemer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857694" y="11712288"/>
            <a:ext cx="4464424" cy="12567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US" sz="2500" dirty="0" err="1" smtClean="0"/>
              <a:t>Brynjolfsson</a:t>
            </a:r>
            <a:r>
              <a:rPr lang="en-US" sz="2500" dirty="0" smtClean="0"/>
              <a:t> and Collis: How </a:t>
            </a:r>
            <a:r>
              <a:rPr lang="en-US" sz="2500" dirty="0"/>
              <a:t>should we measure the digital </a:t>
            </a:r>
            <a:r>
              <a:rPr lang="en-US" sz="2500" dirty="0" smtClean="0"/>
              <a:t>economy</a:t>
            </a:r>
            <a:r>
              <a:rPr lang="en-US" sz="2500" dirty="0"/>
              <a:t>?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207927918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Monopolister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"/>
          </p:nvPr>
        </p:nvSpPr>
        <p:spPr>
          <a:xfrm>
            <a:off x="673099" y="4191000"/>
            <a:ext cx="16376035" cy="8890000"/>
          </a:xfrm>
        </p:spPr>
        <p:txBody>
          <a:bodyPr/>
          <a:lstStyle/>
          <a:p>
            <a:r>
              <a:rPr lang="en-US" dirty="0" err="1"/>
              <a:t>Monopolister</a:t>
            </a:r>
            <a:r>
              <a:rPr lang="en-US" dirty="0"/>
              <a:t> </a:t>
            </a:r>
            <a:r>
              <a:rPr lang="en-US" dirty="0" err="1"/>
              <a:t>gir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oftest</a:t>
            </a:r>
            <a:r>
              <a:rPr lang="en-US" dirty="0"/>
              <a:t> </a:t>
            </a:r>
            <a:r>
              <a:rPr lang="en-US" dirty="0" err="1"/>
              <a:t>dårligere</a:t>
            </a:r>
            <a:r>
              <a:rPr lang="en-US" dirty="0"/>
              <a:t> </a:t>
            </a:r>
            <a:r>
              <a:rPr lang="en-US" dirty="0" err="1"/>
              <a:t>produkter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dyrere</a:t>
            </a:r>
            <a:r>
              <a:rPr lang="en-US" dirty="0"/>
              <a:t> </a:t>
            </a:r>
            <a:r>
              <a:rPr lang="en-US" dirty="0" err="1"/>
              <a:t>priser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ansetter</a:t>
            </a:r>
            <a:r>
              <a:rPr lang="en-US" dirty="0"/>
              <a:t> </a:t>
            </a:r>
            <a:r>
              <a:rPr lang="en-US" dirty="0" err="1"/>
              <a:t>færre</a:t>
            </a:r>
            <a:r>
              <a:rPr lang="en-US" dirty="0"/>
              <a:t> </a:t>
            </a:r>
            <a:r>
              <a:rPr lang="en-US" dirty="0" err="1"/>
              <a:t>arbeidere</a:t>
            </a:r>
            <a:r>
              <a:rPr lang="en-US" dirty="0" smtClean="0"/>
              <a:t>.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 smtClean="0"/>
              <a:t>Economies </a:t>
            </a:r>
            <a:r>
              <a:rPr lang="en-US" dirty="0"/>
              <a:t>of </a:t>
            </a:r>
            <a:r>
              <a:rPr lang="en-US" dirty="0" smtClean="0"/>
              <a:t>scope (</a:t>
            </a:r>
            <a:r>
              <a:rPr lang="en-US" dirty="0" err="1" smtClean="0"/>
              <a:t>mer</a:t>
            </a:r>
            <a:r>
              <a:rPr lang="en-US" dirty="0" smtClean="0"/>
              <a:t> data </a:t>
            </a:r>
            <a:r>
              <a:rPr lang="en-US" dirty="0" err="1" smtClean="0"/>
              <a:t>gir</a:t>
            </a:r>
            <a:r>
              <a:rPr lang="en-US" dirty="0" smtClean="0"/>
              <a:t> </a:t>
            </a:r>
            <a:r>
              <a:rPr lang="en-US" dirty="0" err="1" smtClean="0"/>
              <a:t>multiplikativt</a:t>
            </a:r>
            <a:r>
              <a:rPr lang="en-US" dirty="0" smtClean="0"/>
              <a:t> </a:t>
            </a:r>
            <a:r>
              <a:rPr lang="en-US" dirty="0" err="1" smtClean="0"/>
              <a:t>bedre</a:t>
            </a:r>
            <a:r>
              <a:rPr lang="en-US" dirty="0" smtClean="0"/>
              <a:t> </a:t>
            </a:r>
            <a:r>
              <a:rPr lang="en-US" dirty="0" err="1" smtClean="0"/>
              <a:t>algoritmer</a:t>
            </a:r>
            <a:r>
              <a:rPr lang="en-US" dirty="0" smtClean="0"/>
              <a:t> </a:t>
            </a:r>
            <a:r>
              <a:rPr lang="en-US" dirty="0" err="1" smtClean="0"/>
              <a:t>og</a:t>
            </a:r>
            <a:r>
              <a:rPr lang="en-US" dirty="0" smtClean="0"/>
              <a:t> de </a:t>
            </a:r>
            <a:r>
              <a:rPr lang="en-US" dirty="0" err="1" smtClean="0"/>
              <a:t>kan</a:t>
            </a:r>
            <a:r>
              <a:rPr lang="en-US" dirty="0" smtClean="0"/>
              <a:t> </a:t>
            </a:r>
            <a:r>
              <a:rPr lang="en-US" dirty="0" err="1" smtClean="0"/>
              <a:t>utkonkurrere</a:t>
            </a:r>
            <a:r>
              <a:rPr lang="en-US" dirty="0" smtClean="0"/>
              <a:t>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kjøpe</a:t>
            </a:r>
            <a:r>
              <a:rPr lang="en-US" dirty="0" smtClean="0"/>
              <a:t> </a:t>
            </a:r>
            <a:r>
              <a:rPr lang="en-US" dirty="0" err="1" smtClean="0"/>
              <a:t>opp</a:t>
            </a:r>
            <a:r>
              <a:rPr lang="en-US" dirty="0" smtClean="0"/>
              <a:t> </a:t>
            </a:r>
            <a:r>
              <a:rPr lang="en-US" dirty="0" err="1" smtClean="0"/>
              <a:t>konkurrenter</a:t>
            </a:r>
            <a:r>
              <a:rPr lang="en-US" dirty="0" smtClean="0"/>
              <a:t>)</a:t>
            </a:r>
            <a:endParaRPr lang="en-US" dirty="0"/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Economies of </a:t>
            </a:r>
            <a:r>
              <a:rPr lang="en-US" dirty="0" smtClean="0"/>
              <a:t>scale (Store </a:t>
            </a:r>
            <a:r>
              <a:rPr lang="en-US" dirty="0" err="1" smtClean="0"/>
              <a:t>faste</a:t>
            </a:r>
            <a:r>
              <a:rPr lang="en-US" dirty="0" smtClean="0"/>
              <a:t> </a:t>
            </a:r>
            <a:r>
              <a:rPr lang="en-US" dirty="0" err="1" smtClean="0"/>
              <a:t>kostnader</a:t>
            </a:r>
            <a:r>
              <a:rPr lang="en-US" dirty="0"/>
              <a:t>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små</a:t>
            </a:r>
            <a:r>
              <a:rPr lang="en-US" dirty="0" smtClean="0"/>
              <a:t> variable </a:t>
            </a:r>
            <a:r>
              <a:rPr lang="en-US" dirty="0" err="1" smtClean="0"/>
              <a:t>kostnader</a:t>
            </a:r>
            <a:r>
              <a:rPr lang="en-US" dirty="0"/>
              <a:t> </a:t>
            </a:r>
            <a:r>
              <a:rPr lang="en-US" dirty="0" err="1" smtClean="0"/>
              <a:t>gjør</a:t>
            </a:r>
            <a:r>
              <a:rPr lang="en-US" dirty="0" smtClean="0"/>
              <a:t> </a:t>
            </a:r>
            <a:r>
              <a:rPr lang="en-US" dirty="0" err="1" smtClean="0"/>
              <a:t>oppstart</a:t>
            </a:r>
            <a:r>
              <a:rPr lang="en-US" dirty="0" smtClean="0"/>
              <a:t> </a:t>
            </a:r>
            <a:r>
              <a:rPr lang="en-US" dirty="0" err="1" smtClean="0"/>
              <a:t>dyrt</a:t>
            </a:r>
            <a:r>
              <a:rPr lang="en-US" dirty="0"/>
              <a:t>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skalering</a:t>
            </a:r>
            <a:r>
              <a:rPr lang="en-US" dirty="0" smtClean="0"/>
              <a:t> </a:t>
            </a:r>
            <a:r>
              <a:rPr lang="en-US" dirty="0" err="1" smtClean="0"/>
              <a:t>billig</a:t>
            </a:r>
            <a:r>
              <a:rPr lang="en-US" dirty="0" smtClean="0"/>
              <a:t>)</a:t>
            </a:r>
            <a:endParaRPr lang="en-US" dirty="0"/>
          </a:p>
          <a:p>
            <a:pPr marL="742950" indent="-742950">
              <a:buFont typeface="+mj-lt"/>
              <a:buAutoNum type="arabicPeriod"/>
            </a:pPr>
            <a:r>
              <a:rPr lang="en-US" dirty="0" err="1" smtClean="0"/>
              <a:t>Nettverkseffekter</a:t>
            </a:r>
            <a:r>
              <a:rPr lang="en-US" dirty="0" smtClean="0"/>
              <a:t> (Jo </a:t>
            </a:r>
            <a:r>
              <a:rPr lang="en-US" dirty="0" err="1" smtClean="0"/>
              <a:t>flere</a:t>
            </a:r>
            <a:r>
              <a:rPr lang="en-US" dirty="0" smtClean="0"/>
              <a:t> </a:t>
            </a:r>
            <a:r>
              <a:rPr lang="en-US" dirty="0" err="1" smtClean="0"/>
              <a:t>brukere</a:t>
            </a:r>
            <a:r>
              <a:rPr lang="en-US" dirty="0" smtClean="0"/>
              <a:t>, jo </a:t>
            </a:r>
            <a:r>
              <a:rPr lang="en-US" dirty="0" err="1" smtClean="0"/>
              <a:t>mer</a:t>
            </a:r>
            <a:r>
              <a:rPr lang="en-US" dirty="0" smtClean="0"/>
              <a:t> </a:t>
            </a:r>
            <a:r>
              <a:rPr lang="en-US" dirty="0" err="1" smtClean="0"/>
              <a:t>verdifullt</a:t>
            </a:r>
            <a:r>
              <a:rPr lang="en-US" dirty="0" smtClean="0"/>
              <a:t> </a:t>
            </a: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det</a:t>
            </a:r>
            <a:r>
              <a:rPr lang="en-US" dirty="0" smtClean="0"/>
              <a:t> å </a:t>
            </a:r>
            <a:r>
              <a:rPr lang="en-US" dirty="0" err="1" smtClean="0"/>
              <a:t>være</a:t>
            </a:r>
            <a:r>
              <a:rPr lang="en-US" dirty="0" smtClean="0"/>
              <a:t> </a:t>
            </a:r>
            <a:r>
              <a:rPr lang="en-US" dirty="0" err="1" smtClean="0"/>
              <a:t>på</a:t>
            </a:r>
            <a:r>
              <a:rPr lang="en-US" dirty="0" smtClean="0"/>
              <a:t> </a:t>
            </a:r>
            <a:r>
              <a:rPr lang="en-US" dirty="0" err="1" smtClean="0"/>
              <a:t>plattformen</a:t>
            </a:r>
            <a:r>
              <a:rPr lang="en-US" dirty="0" smtClean="0"/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216282" y="10678007"/>
            <a:ext cx="4123765" cy="24109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kumimoji="0" lang="nb-NO" sz="2500" b="0" i="0" u="none" strike="noStrike" cap="none" spc="0" normalizeH="0" baseline="0" dirty="0" smtClean="0">
                <a:ln>
                  <a:noFill/>
                </a:ln>
                <a:solidFill>
                  <a:srgbClr val="324863"/>
                </a:solidFill>
                <a:effectLst/>
                <a:uFillTx/>
                <a:sym typeface="Palatino"/>
              </a:rPr>
              <a:t>Kilde:</a:t>
            </a:r>
            <a:r>
              <a:rPr kumimoji="0" lang="nb-NO" sz="2500" b="0" i="0" u="none" strike="noStrike" cap="none" spc="0" normalizeH="0" dirty="0" smtClean="0">
                <a:ln>
                  <a:noFill/>
                </a:ln>
                <a:solidFill>
                  <a:srgbClr val="324863"/>
                </a:solidFill>
                <a:effectLst/>
                <a:uFillTx/>
                <a:sym typeface="Palatino"/>
              </a:rPr>
              <a:t> </a:t>
            </a:r>
            <a:r>
              <a:rPr lang="en-US" sz="2500" dirty="0"/>
              <a:t>Parker, G., G. Petropoulos and M. Van </a:t>
            </a:r>
            <a:r>
              <a:rPr lang="en-US" sz="2500" dirty="0" err="1"/>
              <a:t>Alstyne</a:t>
            </a:r>
            <a:r>
              <a:rPr lang="en-US" sz="2500" dirty="0"/>
              <a:t> (2021) ‘Platform mergers and antitrust, Working Paper 01/2021, Bruegel</a:t>
            </a:r>
            <a:endParaRPr kumimoji="0" lang="nb-NO" sz="2500" b="0" i="0" u="none" strike="noStrike" cap="none" spc="0" normalizeH="0" baseline="0" dirty="0">
              <a:ln>
                <a:noFill/>
              </a:ln>
              <a:solidFill>
                <a:srgbClr val="324863"/>
              </a:solidFill>
              <a:effectLst/>
              <a:uFillTx/>
              <a:sym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207923939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idx="13"/>
          </p:nvPr>
        </p:nvSpPr>
        <p:spPr/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73100" y="622300"/>
            <a:ext cx="19591184" cy="2870200"/>
          </a:xfrm>
        </p:spPr>
        <p:txBody>
          <a:bodyPr/>
          <a:lstStyle/>
          <a:p>
            <a:r>
              <a:rPr lang="nb-NO" dirty="0" smtClean="0"/>
              <a:t>Kapitalister stikker av med profitten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nb-NO" dirty="0" smtClean="0"/>
              <a:t>Tre grunner:</a:t>
            </a:r>
          </a:p>
        </p:txBody>
      </p:sp>
    </p:spTree>
    <p:extLst>
      <p:ext uri="{BB962C8B-B14F-4D97-AF65-F5344CB8AC3E}">
        <p14:creationId xmlns:p14="http://schemas.microsoft.com/office/powerpoint/2010/main" val="396783576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idx="13"/>
          </p:nvPr>
        </p:nvSpPr>
        <p:spPr/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1 Lønnsandelen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nb-NO" dirty="0" smtClean="0"/>
              <a:t>Tradisjonelt, arbeiderne får 70 prosent av overskuddet.</a:t>
            </a:r>
          </a:p>
          <a:p>
            <a:r>
              <a:rPr lang="nb-NO" dirty="0" smtClean="0"/>
              <a:t>I de digitale selskapene får arbeiderne mellom 5-20 prosent. Antyder at verdiskapingen skapes av «kapitalen», algoritmene (og dataen?).</a:t>
            </a:r>
          </a:p>
          <a:p>
            <a:r>
              <a:rPr lang="nb-NO" dirty="0" smtClean="0"/>
              <a:t>Gjør at mange spår masse-arbeidsledighet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5845135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09744C12-DA84-5A42-AFF3-AFD58DF00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100" y="622300"/>
            <a:ext cx="21036526" cy="2870200"/>
          </a:xfrm>
        </p:spPr>
        <p:txBody>
          <a:bodyPr/>
          <a:lstStyle/>
          <a:p>
            <a:r>
              <a:rPr lang="en-US" dirty="0" smtClean="0"/>
              <a:t>2 </a:t>
            </a:r>
            <a:r>
              <a:rPr lang="en-US" dirty="0" err="1" smtClean="0"/>
              <a:t>Skatt</a:t>
            </a:r>
            <a:r>
              <a:rPr lang="en-US" dirty="0" smtClean="0"/>
              <a:t> </a:t>
            </a:r>
            <a:r>
              <a:rPr lang="en-US" dirty="0" err="1" smtClean="0"/>
              <a:t>når</a:t>
            </a:r>
            <a:r>
              <a:rPr lang="en-US" dirty="0" smtClean="0"/>
              <a:t> data </a:t>
            </a:r>
            <a:r>
              <a:rPr lang="en-US" dirty="0" err="1" smtClean="0"/>
              <a:t>ikke</a:t>
            </a:r>
            <a:r>
              <a:rPr lang="en-US" dirty="0" smtClean="0"/>
              <a:t> </a:t>
            </a:r>
            <a:r>
              <a:rPr lang="en-US" dirty="0" err="1" smtClean="0"/>
              <a:t>regnes</a:t>
            </a:r>
            <a:r>
              <a:rPr lang="en-US" dirty="0" smtClean="0"/>
              <a:t> </a:t>
            </a:r>
            <a:r>
              <a:rPr lang="en-US" dirty="0" err="1" smtClean="0"/>
              <a:t>som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vare</a:t>
            </a:r>
            <a:endParaRPr lang="en-US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8A6B86E9-B294-7A45-AF61-1ABA856C2933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73100" y="4191000"/>
            <a:ext cx="18823214" cy="8890000"/>
          </a:xfrm>
        </p:spPr>
        <p:txBody>
          <a:bodyPr/>
          <a:lstStyle/>
          <a:p>
            <a:r>
              <a:rPr lang="nb-NO" dirty="0" smtClean="0"/>
              <a:t>Vi handler med plattformene ved å gi bort data, men selskapene skattlegges ikke av denne handelen:</a:t>
            </a:r>
            <a:endParaRPr lang="nb-NO" dirty="0"/>
          </a:p>
          <a:p>
            <a:pPr lvl="1"/>
            <a:r>
              <a:rPr lang="nb-NO" dirty="0" err="1"/>
              <a:t>Facebook</a:t>
            </a:r>
            <a:r>
              <a:rPr lang="nb-NO" dirty="0"/>
              <a:t> Norge: Skattet 2,9 millioner kroner i 2018. Estimert omsetning over 2 milliarder kroner.</a:t>
            </a:r>
          </a:p>
          <a:p>
            <a:pPr lvl="1"/>
            <a:r>
              <a:rPr lang="nb-NO" dirty="0"/>
              <a:t>Google: 4 millioner i skatt. Estimert omsetning: 3,5 milliarder kroner</a:t>
            </a:r>
            <a:r>
              <a:rPr lang="nb-NO" dirty="0" smtClean="0"/>
              <a:t>.</a:t>
            </a:r>
          </a:p>
          <a:p>
            <a:r>
              <a:rPr lang="nb-NO" dirty="0" smtClean="0"/>
              <a:t>Skyldes også det internasjonale skatteregime som tillater datterselskaper og moderselskaper fra å bli skattlagt separat.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70484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3 Utnytting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nb-NO" dirty="0" smtClean="0"/>
              <a:t>Brukerne behandles som forbrukere når de egentlig er produsenter.</a:t>
            </a:r>
          </a:p>
          <a:p>
            <a:r>
              <a:rPr lang="nb-NO" dirty="0" smtClean="0"/>
              <a:t>«De gir fra seg nesten alt og får nesten ingenting tilbake.» </a:t>
            </a:r>
            <a:r>
              <a:rPr lang="nb-NO" dirty="0" err="1" smtClean="0"/>
              <a:t>Jaron</a:t>
            </a:r>
            <a:r>
              <a:rPr lang="nb-NO" dirty="0" smtClean="0"/>
              <a:t> </a:t>
            </a:r>
            <a:r>
              <a:rPr lang="nb-NO" dirty="0" err="1" smtClean="0"/>
              <a:t>Lanier</a:t>
            </a:r>
            <a:r>
              <a:rPr lang="nb-NO" dirty="0" smtClean="0"/>
              <a:t> </a:t>
            </a:r>
          </a:p>
          <a:p>
            <a:r>
              <a:rPr lang="nb-NO" dirty="0" smtClean="0"/>
              <a:t>Hvordan er dette mulig? </a:t>
            </a:r>
            <a:endParaRPr lang="nb-NO" dirty="0"/>
          </a:p>
        </p:txBody>
      </p:sp>
      <p:pic>
        <p:nvPicPr>
          <p:cNvPr id="5" name="Bilde 7" descr="Et bilde som inneholder person, innendørs, mann, ser&#10;&#10;Automatisk generert beskrivelse">
            <a:extLst>
              <a:ext uri="{FF2B5EF4-FFF2-40B4-BE49-F238E27FC236}">
                <a16:creationId xmlns:a16="http://schemas.microsoft.com/office/drawing/2014/main" id="{415AA53C-9851-8B47-AD6D-4F1154FC64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0" y="4826000"/>
            <a:ext cx="10160000" cy="7620000"/>
          </a:xfrm>
          <a:prstGeom prst="rect">
            <a:avLst/>
          </a:prstGeom>
        </p:spPr>
      </p:pic>
      <p:sp>
        <p:nvSpPr>
          <p:cNvPr id="6" name="TekstSylinder 8">
            <a:extLst>
              <a:ext uri="{FF2B5EF4-FFF2-40B4-BE49-F238E27FC236}">
                <a16:creationId xmlns:a16="http://schemas.microsoft.com/office/drawing/2014/main" id="{3E6354F6-B64B-2C46-8BD4-181D0B8089F1}"/>
              </a:ext>
            </a:extLst>
          </p:cNvPr>
          <p:cNvSpPr txBox="1"/>
          <p:nvPr/>
        </p:nvSpPr>
        <p:spPr>
          <a:xfrm>
            <a:off x="16648387" y="11766326"/>
            <a:ext cx="5703614" cy="4873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nb-NO" sz="2500" dirty="0" err="1">
                <a:solidFill>
                  <a:schemeClr val="bg1">
                    <a:lumMod val="20000"/>
                    <a:lumOff val="80000"/>
                  </a:schemeClr>
                </a:solidFill>
                <a:highlight>
                  <a:srgbClr val="000000"/>
                </a:highlight>
              </a:rPr>
              <a:t>Jaron</a:t>
            </a:r>
            <a:r>
              <a:rPr lang="nb-NO" sz="2500" dirty="0">
                <a:solidFill>
                  <a:schemeClr val="bg1">
                    <a:lumMod val="20000"/>
                    <a:lumOff val="80000"/>
                  </a:schemeClr>
                </a:solidFill>
                <a:highlight>
                  <a:srgbClr val="000000"/>
                </a:highlight>
              </a:rPr>
              <a:t> </a:t>
            </a:r>
            <a:r>
              <a:rPr lang="nb-NO" sz="2500" dirty="0" err="1">
                <a:solidFill>
                  <a:schemeClr val="bg1">
                    <a:lumMod val="20000"/>
                    <a:lumOff val="80000"/>
                  </a:schemeClr>
                </a:solidFill>
                <a:highlight>
                  <a:srgbClr val="000000"/>
                </a:highlight>
              </a:rPr>
              <a:t>Lanier</a:t>
            </a:r>
            <a:r>
              <a:rPr lang="nb-NO" sz="2500" dirty="0">
                <a:solidFill>
                  <a:schemeClr val="bg1">
                    <a:lumMod val="20000"/>
                    <a:lumOff val="80000"/>
                  </a:schemeClr>
                </a:solidFill>
                <a:highlight>
                  <a:srgbClr val="000000"/>
                </a:highlight>
              </a:rPr>
              <a:t> by JD </a:t>
            </a:r>
            <a:r>
              <a:rPr lang="nb-NO" sz="2500" dirty="0" err="1">
                <a:solidFill>
                  <a:schemeClr val="bg1">
                    <a:lumMod val="20000"/>
                    <a:lumOff val="80000"/>
                  </a:schemeClr>
                </a:solidFill>
                <a:highlight>
                  <a:srgbClr val="000000"/>
                </a:highlight>
              </a:rPr>
              <a:t>Lasica</a:t>
            </a:r>
            <a:r>
              <a:rPr lang="nb-NO" sz="2500" dirty="0">
                <a:solidFill>
                  <a:schemeClr val="bg1">
                    <a:lumMod val="20000"/>
                    <a:lumOff val="80000"/>
                  </a:schemeClr>
                </a:solidFill>
                <a:highlight>
                  <a:srgbClr val="000000"/>
                </a:highlight>
              </a:rPr>
              <a:t>, CC BY 2.0.</a:t>
            </a:r>
            <a:endParaRPr kumimoji="0" lang="nb-NO" sz="2500" b="0" i="0" u="none" strike="noStrike" cap="none" spc="0" normalizeH="0" baseline="0" dirty="0">
              <a:ln>
                <a:noFill/>
              </a:ln>
              <a:solidFill>
                <a:schemeClr val="bg1">
                  <a:lumMod val="20000"/>
                  <a:lumOff val="80000"/>
                </a:schemeClr>
              </a:solidFill>
              <a:effectLst/>
              <a:highlight>
                <a:srgbClr val="000000"/>
              </a:highligh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357205993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Manipulering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"/>
          </p:nvPr>
        </p:nvSpPr>
        <p:spPr>
          <a:xfrm>
            <a:off x="673100" y="4191000"/>
            <a:ext cx="10535674" cy="8890000"/>
          </a:xfrm>
        </p:spPr>
        <p:txBody>
          <a:bodyPr>
            <a:normAutofit fontScale="92500" lnSpcReduction="10000"/>
          </a:bodyPr>
          <a:lstStyle/>
          <a:p>
            <a:r>
              <a:rPr lang="nb-NO" dirty="0" smtClean="0"/>
              <a:t>De forutsier atferd og tilpasser annonser og annet innhold etter dette.</a:t>
            </a:r>
          </a:p>
          <a:p>
            <a:r>
              <a:rPr lang="nb-NO" dirty="0" smtClean="0"/>
              <a:t>Men det er to måter å være treffsikker på. Forutsi et system som du bare observerer, eller du kan ta grep for at systemet skal oppføre seg slik du vil. Du kan manipulere det.</a:t>
            </a:r>
          </a:p>
          <a:p>
            <a:r>
              <a:rPr lang="nb-NO" dirty="0" smtClean="0"/>
              <a:t>Plattformene manipulerer. Mellom hver transaksjon men også mellom hver sosial interaksjon er det manipulering fra en blind plattform.</a:t>
            </a:r>
          </a:p>
          <a:p>
            <a:r>
              <a:rPr lang="nb-NO" u="sng" dirty="0" smtClean="0"/>
              <a:t>Er denne manipuleringen problematisk?</a:t>
            </a:r>
          </a:p>
        </p:txBody>
      </p:sp>
      <p:pic>
        <p:nvPicPr>
          <p:cNvPr id="5" name="Bilde 5" descr="Et bilde som inneholder tekst&#10;&#10;Automatisk generert beskrivelse">
            <a:extLst>
              <a:ext uri="{FF2B5EF4-FFF2-40B4-BE49-F238E27FC236}">
                <a16:creationId xmlns:a16="http://schemas.microsoft.com/office/drawing/2014/main" id="{CC4C2D83-1F5C-9E46-8BE5-2D3F4638EE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0" y="4190999"/>
            <a:ext cx="11307736" cy="7339361"/>
          </a:xfrm>
          <a:prstGeom prst="rect">
            <a:avLst/>
          </a:prstGeom>
        </p:spPr>
      </p:pic>
      <p:sp>
        <p:nvSpPr>
          <p:cNvPr id="6" name="TekstSylinder 6">
            <a:extLst>
              <a:ext uri="{FF2B5EF4-FFF2-40B4-BE49-F238E27FC236}">
                <a16:creationId xmlns:a16="http://schemas.microsoft.com/office/drawing/2014/main" id="{92E3CE39-606A-AB44-BCC9-BBF77533E5AE}"/>
              </a:ext>
            </a:extLst>
          </p:cNvPr>
          <p:cNvSpPr txBox="1"/>
          <p:nvPr/>
        </p:nvSpPr>
        <p:spPr>
          <a:xfrm>
            <a:off x="20087463" y="11821963"/>
            <a:ext cx="3412273" cy="4873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b-NO" sz="2500" b="0" i="0" u="none" strike="noStrike" cap="none" spc="0" normalizeH="0" baseline="0" dirty="0">
                <a:ln>
                  <a:noFill/>
                </a:ln>
                <a:solidFill>
                  <a:srgbClr val="324863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Tristan Harris</a:t>
            </a:r>
          </a:p>
        </p:txBody>
      </p:sp>
    </p:spTree>
    <p:extLst>
      <p:ext uri="{BB962C8B-B14F-4D97-AF65-F5344CB8AC3E}">
        <p14:creationId xmlns:p14="http://schemas.microsoft.com/office/powerpoint/2010/main" val="286052442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idx="13"/>
          </p:nvPr>
        </p:nvSpPr>
        <p:spPr/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Mulige problemer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"/>
          </p:nvPr>
        </p:nvSpPr>
        <p:spPr>
          <a:xfrm>
            <a:off x="673100" y="4191000"/>
            <a:ext cx="13868810" cy="8890000"/>
          </a:xfrm>
        </p:spPr>
        <p:txBody>
          <a:bodyPr/>
          <a:lstStyle/>
          <a:p>
            <a:r>
              <a:rPr lang="nb-NO" dirty="0"/>
              <a:t>Reduserer </a:t>
            </a:r>
            <a:r>
              <a:rPr lang="nb-NO" dirty="0" smtClean="0"/>
              <a:t>frihet</a:t>
            </a:r>
          </a:p>
          <a:p>
            <a:r>
              <a:rPr lang="nb-NO" dirty="0" smtClean="0"/>
              <a:t>Truer verdigheten vår</a:t>
            </a:r>
          </a:p>
          <a:p>
            <a:r>
              <a:rPr lang="nb-NO" dirty="0"/>
              <a:t>S</a:t>
            </a:r>
            <a:r>
              <a:rPr lang="nb-NO" dirty="0" smtClean="0"/>
              <a:t>kaper avhengighet</a:t>
            </a:r>
          </a:p>
          <a:p>
            <a:r>
              <a:rPr lang="nb-NO" dirty="0" smtClean="0"/>
              <a:t>Vrir oppmerksomheten fra viktige til mindre viktige ting</a:t>
            </a:r>
          </a:p>
          <a:p>
            <a:r>
              <a:rPr lang="nb-NO" dirty="0" smtClean="0"/>
              <a:t>Står muligens </a:t>
            </a:r>
            <a:r>
              <a:rPr lang="nb-NO" dirty="0"/>
              <a:t>i veien for å forstå oss </a:t>
            </a:r>
            <a:r>
              <a:rPr lang="nb-NO" dirty="0" smtClean="0"/>
              <a:t>selv</a:t>
            </a:r>
          </a:p>
          <a:p>
            <a:r>
              <a:rPr lang="nb-NO" dirty="0" smtClean="0"/>
              <a:t>Gir opphav </a:t>
            </a:r>
            <a:r>
              <a:rPr lang="nb-NO" dirty="0"/>
              <a:t>til uintenderte effekter, som oppblomstring av konspirasjonsteorier etc</a:t>
            </a:r>
            <a:r>
              <a:rPr lang="nb-NO" dirty="0" smtClean="0"/>
              <a:t>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1999040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Privatliv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nb-NO" dirty="0" smtClean="0"/>
              <a:t>Vi har invitert dem inn, men de har også tatt seg til rette.</a:t>
            </a:r>
          </a:p>
          <a:p>
            <a:r>
              <a:rPr lang="nb-NO" dirty="0" smtClean="0"/>
              <a:t>Hvorfor problematisk?</a:t>
            </a:r>
          </a:p>
          <a:p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239343401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73099" y="622300"/>
            <a:ext cx="15904087" cy="2870200"/>
          </a:xfrm>
        </p:spPr>
        <p:txBody>
          <a:bodyPr/>
          <a:lstStyle/>
          <a:p>
            <a:r>
              <a:rPr lang="nb-NO" dirty="0" smtClean="0"/>
              <a:t>Grunner til at privatliv er viktig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nb-NO" dirty="0" smtClean="0"/>
              <a:t>Informasjon gir makt.</a:t>
            </a:r>
          </a:p>
          <a:p>
            <a:r>
              <a:rPr lang="nb-NO" dirty="0"/>
              <a:t>Frihet som fravær av vilkårlig makt</a:t>
            </a:r>
            <a:r>
              <a:rPr lang="nb-NO" dirty="0" smtClean="0"/>
              <a:t>.</a:t>
            </a:r>
          </a:p>
          <a:p>
            <a:r>
              <a:rPr lang="nb-NO" dirty="0" smtClean="0"/>
              <a:t>Kan misbrukes selv om den ikke misbrukes nå.</a:t>
            </a:r>
          </a:p>
        </p:txBody>
      </p:sp>
      <p:pic>
        <p:nvPicPr>
          <p:cNvPr id="5" name="Bilde 7" descr="Et bilde som inneholder tekst&#10;&#10;Automatisk generert beskrivelse">
            <a:extLst>
              <a:ext uri="{FF2B5EF4-FFF2-40B4-BE49-F238E27FC236}">
                <a16:creationId xmlns:a16="http://schemas.microsoft.com/office/drawing/2014/main" id="{D50BBB63-B610-7443-A6B3-6AE0001F8B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7406" y="4574458"/>
            <a:ext cx="8906107" cy="7547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87642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AFE55F0E-4449-1746-BF7E-368EAF968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Litt</a:t>
            </a:r>
            <a:r>
              <a:rPr lang="en-US" dirty="0"/>
              <a:t> </a:t>
            </a:r>
            <a:r>
              <a:rPr lang="en-US" dirty="0" err="1"/>
              <a:t>repetisjon</a:t>
            </a:r>
            <a:endParaRPr lang="en-US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2BD0E82C-7BC0-DF4F-85F4-10FAB33EA633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73099" y="4191000"/>
            <a:ext cx="19948198" cy="8890000"/>
          </a:xfrm>
        </p:spPr>
        <p:txBody>
          <a:bodyPr>
            <a:normAutofit/>
          </a:bodyPr>
          <a:lstStyle/>
          <a:p>
            <a:r>
              <a:rPr lang="nb-NO" dirty="0"/>
              <a:t>Sist gang snakket vi om algoritmisk urettferdighet og maskinlæring for seleksjonsformål.</a:t>
            </a:r>
          </a:p>
          <a:p>
            <a:r>
              <a:rPr lang="nb-NO" i="1" dirty="0"/>
              <a:t>Problem </a:t>
            </a:r>
            <a:r>
              <a:rPr lang="nb-NO" dirty="0"/>
              <a:t>med bruk av algoritmer til beslutninger kan komme av algoritmen og data (og selvfølgelig bruk av den til et uetisk formål).</a:t>
            </a:r>
          </a:p>
          <a:p>
            <a:r>
              <a:rPr lang="nb-NO" dirty="0"/>
              <a:t>Maskinlæring (ofte) </a:t>
            </a:r>
            <a:r>
              <a:rPr lang="nb-NO" i="1" dirty="0"/>
              <a:t>mer </a:t>
            </a:r>
            <a:r>
              <a:rPr lang="nb-NO" dirty="0"/>
              <a:t>rettferdig siden presisjon er mer rettferdig (spesielt om den er </a:t>
            </a:r>
            <a:r>
              <a:rPr lang="nb-NO" i="1" dirty="0" err="1"/>
              <a:t>aware</a:t>
            </a:r>
            <a:r>
              <a:rPr lang="nb-NO" dirty="0"/>
              <a:t>). Men kan fossilisere </a:t>
            </a:r>
            <a:r>
              <a:rPr lang="nb-NO" i="1" dirty="0"/>
              <a:t>bias</a:t>
            </a:r>
            <a:r>
              <a:rPr lang="nb-NO" dirty="0"/>
              <a:t>.</a:t>
            </a:r>
          </a:p>
          <a:p>
            <a:r>
              <a:rPr lang="nb-NO" dirty="0"/>
              <a:t>Kan brukes til å forbedre beslutningstaking (men krever åpenhet).</a:t>
            </a:r>
          </a:p>
        </p:txBody>
      </p:sp>
    </p:spTree>
    <p:extLst>
      <p:ext uri="{BB962C8B-B14F-4D97-AF65-F5344CB8AC3E}">
        <p14:creationId xmlns:p14="http://schemas.microsoft.com/office/powerpoint/2010/main" val="319113131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73100" y="622300"/>
            <a:ext cx="12895416" cy="2870200"/>
          </a:xfrm>
        </p:spPr>
        <p:txBody>
          <a:bodyPr/>
          <a:lstStyle/>
          <a:p>
            <a:r>
              <a:rPr lang="nb-NO" dirty="0" smtClean="0"/>
              <a:t>Men hvis vi gir den opp?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nb-NO" dirty="0" smtClean="0"/>
              <a:t>Privatlivet ditt er avhengig av andres privatliv. </a:t>
            </a:r>
          </a:p>
          <a:p>
            <a:r>
              <a:rPr lang="nb-NO" dirty="0" smtClean="0"/>
              <a:t>Cambridge </a:t>
            </a:r>
            <a:r>
              <a:rPr lang="nb-NO" dirty="0" err="1" smtClean="0"/>
              <a:t>Analytica</a:t>
            </a:r>
            <a:r>
              <a:rPr lang="nb-NO" dirty="0" smtClean="0"/>
              <a:t>.</a:t>
            </a:r>
          </a:p>
          <a:p>
            <a:r>
              <a:rPr lang="nb-NO" dirty="0" smtClean="0"/>
              <a:t>Skyldes at data ikke er en privat affære.</a:t>
            </a:r>
          </a:p>
        </p:txBody>
      </p:sp>
    </p:spTree>
    <p:extLst>
      <p:ext uri="{BB962C8B-B14F-4D97-AF65-F5344CB8AC3E}">
        <p14:creationId xmlns:p14="http://schemas.microsoft.com/office/powerpoint/2010/main" val="77880012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AE749ABC-4351-CA48-9D27-EB2416843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100" y="622300"/>
            <a:ext cx="16641506" cy="2870200"/>
          </a:xfrm>
        </p:spPr>
        <p:txBody>
          <a:bodyPr/>
          <a:lstStyle/>
          <a:p>
            <a:r>
              <a:rPr lang="en-US" dirty="0" err="1" smtClean="0"/>
              <a:t>Sammenfiltret</a:t>
            </a:r>
            <a:r>
              <a:rPr lang="en-US" dirty="0" smtClean="0"/>
              <a:t> data </a:t>
            </a:r>
            <a:r>
              <a:rPr lang="en-US" dirty="0" err="1" smtClean="0"/>
              <a:t>gjør</a:t>
            </a:r>
            <a:r>
              <a:rPr lang="en-US" dirty="0" smtClean="0"/>
              <a:t> </a:t>
            </a:r>
            <a:r>
              <a:rPr lang="en-US" dirty="0" err="1" smtClean="0"/>
              <a:t>også</a:t>
            </a:r>
            <a:r>
              <a:rPr lang="en-US" dirty="0" smtClean="0"/>
              <a:t> </a:t>
            </a:r>
            <a:r>
              <a:rPr lang="en-US" i="1" dirty="0" smtClean="0"/>
              <a:t>fair</a:t>
            </a:r>
            <a:r>
              <a:rPr lang="en-US" dirty="0" smtClean="0"/>
              <a:t> </a:t>
            </a:r>
            <a:r>
              <a:rPr lang="en-US" dirty="0" err="1" smtClean="0"/>
              <a:t>forhandling</a:t>
            </a:r>
            <a:r>
              <a:rPr lang="en-US" dirty="0" smtClean="0"/>
              <a:t> </a:t>
            </a:r>
            <a:r>
              <a:rPr lang="en-US" dirty="0" err="1" smtClean="0"/>
              <a:t>vanskelig</a:t>
            </a:r>
            <a:endParaRPr lang="en-US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750E48D1-6589-6E45-8CD8-BA3E6ECB08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00" y="4191000"/>
            <a:ext cx="9437914" cy="8449404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BB93AB06-4037-C44C-88DD-38265018FA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1999" y="4191000"/>
            <a:ext cx="11076530" cy="84494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179268" y="12817662"/>
            <a:ext cx="3072956" cy="4873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b-NO" sz="2500" b="0" i="0" u="none" strike="noStrike" cap="none" spc="0" normalizeH="0" baseline="0" dirty="0" smtClean="0">
                <a:ln>
                  <a:noFill/>
                </a:ln>
                <a:solidFill>
                  <a:srgbClr val="324863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Fra </a:t>
            </a:r>
            <a:r>
              <a:rPr kumimoji="0" lang="nb-NO" sz="2500" b="0" i="0" u="none" strike="noStrike" cap="none" spc="0" normalizeH="0" baseline="0" dirty="0" err="1" smtClean="0">
                <a:ln>
                  <a:noFill/>
                </a:ln>
                <a:solidFill>
                  <a:srgbClr val="324863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RadicalXChange</a:t>
            </a:r>
            <a:endParaRPr kumimoji="0" lang="nb-NO" sz="2500" b="0" i="0" u="none" strike="noStrike" cap="none" spc="0" normalizeH="0" baseline="0" dirty="0">
              <a:ln>
                <a:noFill/>
              </a:ln>
              <a:solidFill>
                <a:srgbClr val="324863"/>
              </a:solidFill>
              <a:effectLst/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36182548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73100" y="622300"/>
            <a:ext cx="14620688" cy="2870200"/>
          </a:xfrm>
        </p:spPr>
        <p:txBody>
          <a:bodyPr/>
          <a:lstStyle/>
          <a:p>
            <a:r>
              <a:rPr lang="nb-NO" dirty="0" smtClean="0"/>
              <a:t>Hvordan regulere data?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nb-NO" dirty="0" smtClean="0"/>
              <a:t>Hvilke hensyn må tas? Hvilke prinsipper skal vi holde oss med?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59171750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idx="13"/>
          </p:nvPr>
        </p:nvSpPr>
        <p:spPr/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Forslag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nb-NO" dirty="0"/>
              <a:t>Sikre våre interesser som arbeidere, forbrukere, samfunnsborgere og åndsvesener</a:t>
            </a:r>
            <a:r>
              <a:rPr lang="nb-NO" dirty="0" smtClean="0"/>
              <a:t>? Innebærer å:</a:t>
            </a:r>
            <a:endParaRPr lang="nb-NO" dirty="0"/>
          </a:p>
          <a:p>
            <a:pPr lvl="1"/>
            <a:r>
              <a:rPr lang="nb-NO" dirty="0" smtClean="0"/>
              <a:t>Skape nye produkter</a:t>
            </a:r>
          </a:p>
          <a:p>
            <a:pPr lvl="1"/>
            <a:r>
              <a:rPr lang="nb-NO" dirty="0" smtClean="0"/>
              <a:t>Tillate </a:t>
            </a:r>
            <a:r>
              <a:rPr lang="nb-NO" dirty="0"/>
              <a:t>treffsikker </a:t>
            </a:r>
            <a:r>
              <a:rPr lang="nb-NO" dirty="0" err="1"/>
              <a:t>predikering</a:t>
            </a:r>
            <a:endParaRPr lang="nb-NO" dirty="0"/>
          </a:p>
          <a:p>
            <a:pPr lvl="1"/>
            <a:r>
              <a:rPr lang="nb-NO" dirty="0"/>
              <a:t>Tillate </a:t>
            </a:r>
            <a:r>
              <a:rPr lang="nb-NO" dirty="0" smtClean="0"/>
              <a:t>forskning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76853828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C85D25D2-BFE4-D241-A2FD-6F12BB63D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100" y="622300"/>
            <a:ext cx="14783210" cy="2870200"/>
          </a:xfrm>
        </p:spPr>
        <p:txBody>
          <a:bodyPr>
            <a:normAutofit/>
          </a:bodyPr>
          <a:lstStyle/>
          <a:p>
            <a:r>
              <a:rPr lang="en-US" dirty="0" err="1" smtClean="0"/>
              <a:t>Trenger</a:t>
            </a:r>
            <a:r>
              <a:rPr lang="en-US" dirty="0" smtClean="0"/>
              <a:t> vi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ny</a:t>
            </a:r>
            <a:r>
              <a:rPr lang="en-US" dirty="0" smtClean="0"/>
              <a:t> </a:t>
            </a:r>
            <a:r>
              <a:rPr lang="en-US" dirty="0" err="1" smtClean="0"/>
              <a:t>konseptualisering</a:t>
            </a:r>
            <a:r>
              <a:rPr lang="en-US" dirty="0" smtClean="0"/>
              <a:t> </a:t>
            </a:r>
            <a:r>
              <a:rPr lang="en-US" dirty="0" err="1" smtClean="0"/>
              <a:t>av</a:t>
            </a:r>
            <a:r>
              <a:rPr lang="en-US" smtClean="0"/>
              <a:t> data?</a:t>
            </a:r>
            <a:endParaRPr lang="en-US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5CA98D18-CD8E-F543-890E-A5A32DBD6389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73099" y="4191000"/>
            <a:ext cx="12629946" cy="8890000"/>
          </a:xfrm>
        </p:spPr>
        <p:txBody>
          <a:bodyPr>
            <a:normAutofit/>
          </a:bodyPr>
          <a:lstStyle/>
          <a:p>
            <a:r>
              <a:rPr lang="nb-NO" dirty="0" smtClean="0"/>
              <a:t>Data er informasjon om oss (om din helsetilstand, hvem og hva du liker)</a:t>
            </a:r>
          </a:p>
          <a:p>
            <a:r>
              <a:rPr lang="nb-NO" dirty="0" smtClean="0"/>
              <a:t>Data er en verdigjenstand (noe du i teorien kan tjene penger på)</a:t>
            </a:r>
          </a:p>
          <a:p>
            <a:r>
              <a:rPr lang="nb-NO" dirty="0" smtClean="0"/>
              <a:t>Data er arbeid (noe som kommer av å legge ned en innsats)</a:t>
            </a:r>
          </a:p>
          <a:p>
            <a:r>
              <a:rPr lang="nb-NO" dirty="0" smtClean="0"/>
              <a:t>Finnes det en riktig måte å beskrive data på eller kan vi velge å definere data slik vi vil?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9724492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Mulige grunner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"/>
          </p:nvPr>
        </p:nvSpPr>
        <p:spPr>
          <a:xfrm>
            <a:off x="673099" y="4191000"/>
            <a:ext cx="15284655" cy="8890000"/>
          </a:xfrm>
        </p:spPr>
        <p:txBody>
          <a:bodyPr/>
          <a:lstStyle/>
          <a:p>
            <a:r>
              <a:rPr lang="nb-NO" dirty="0"/>
              <a:t>Hva er det som gjør at olje skiller seg fra andre goder? </a:t>
            </a:r>
          </a:p>
          <a:p>
            <a:pPr lvl="1"/>
            <a:r>
              <a:rPr lang="nb-NO" dirty="0"/>
              <a:t>Kommer fra naturen?</a:t>
            </a:r>
          </a:p>
          <a:p>
            <a:pPr lvl="1"/>
            <a:r>
              <a:rPr lang="nb-NO" dirty="0"/>
              <a:t>Tilhører oss alle?</a:t>
            </a:r>
          </a:p>
          <a:p>
            <a:pPr lvl="1"/>
            <a:r>
              <a:rPr lang="nb-NO" dirty="0"/>
              <a:t>Er en begrenset ressurs? </a:t>
            </a:r>
          </a:p>
          <a:p>
            <a:pPr lvl="1"/>
            <a:r>
              <a:rPr lang="nb-NO" dirty="0" smtClean="0"/>
              <a:t>Store investeringskostnader og lave variable kostnader?</a:t>
            </a:r>
          </a:p>
          <a:p>
            <a:pPr lvl="1"/>
            <a:r>
              <a:rPr lang="nb-NO" dirty="0" smtClean="0"/>
              <a:t>Jævlig profitabelt?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2107574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199A6BF9-4CFD-8146-AAFF-07D4A75C3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3E44BA4C-7AB6-A745-A5F5-BCCBEB312FDF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73100" y="4191000"/>
            <a:ext cx="19355210" cy="8890000"/>
          </a:xfrm>
        </p:spPr>
        <p:txBody>
          <a:bodyPr>
            <a:normAutofit/>
          </a:bodyPr>
          <a:lstStyle/>
          <a:p>
            <a:r>
              <a:rPr lang="nb-NO" dirty="0" err="1"/>
              <a:t>Following</a:t>
            </a:r>
            <a:r>
              <a:rPr lang="nb-NO" dirty="0"/>
              <a:t> Romer (1990), an </a:t>
            </a:r>
            <a:r>
              <a:rPr lang="nb-NO" dirty="0" err="1"/>
              <a:t>idea</a:t>
            </a:r>
            <a:r>
              <a:rPr lang="nb-NO" dirty="0"/>
              <a:t> is a </a:t>
            </a:r>
            <a:r>
              <a:rPr lang="nb-NO" dirty="0" err="1"/>
              <a:t>piece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information</a:t>
            </a:r>
            <a:r>
              <a:rPr lang="nb-NO" dirty="0"/>
              <a:t> </a:t>
            </a:r>
            <a:r>
              <a:rPr lang="nb-NO" dirty="0" err="1"/>
              <a:t>that</a:t>
            </a:r>
            <a:r>
              <a:rPr lang="nb-NO" dirty="0"/>
              <a:t> is a </a:t>
            </a:r>
            <a:r>
              <a:rPr lang="nb-NO" dirty="0" err="1"/>
              <a:t>set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instructions</a:t>
            </a:r>
            <a:r>
              <a:rPr lang="nb-NO" dirty="0"/>
              <a:t> for </a:t>
            </a:r>
            <a:r>
              <a:rPr lang="nb-NO" dirty="0" err="1"/>
              <a:t>making</a:t>
            </a:r>
            <a:r>
              <a:rPr lang="nb-NO" dirty="0"/>
              <a:t> an </a:t>
            </a:r>
            <a:r>
              <a:rPr lang="nb-NO" dirty="0" err="1"/>
              <a:t>economic</a:t>
            </a:r>
            <a:r>
              <a:rPr lang="nb-NO" dirty="0"/>
              <a:t> </a:t>
            </a:r>
            <a:r>
              <a:rPr lang="nb-NO" dirty="0" err="1"/>
              <a:t>good</a:t>
            </a:r>
            <a:r>
              <a:rPr lang="nb-NO" dirty="0"/>
              <a:t>, </a:t>
            </a:r>
            <a:r>
              <a:rPr lang="nb-NO" dirty="0" err="1"/>
              <a:t>which</a:t>
            </a:r>
            <a:r>
              <a:rPr lang="nb-NO" dirty="0"/>
              <a:t> </a:t>
            </a:r>
            <a:r>
              <a:rPr lang="nb-NO" dirty="0" err="1"/>
              <a:t>may</a:t>
            </a:r>
            <a:r>
              <a:rPr lang="nb-NO" dirty="0"/>
              <a:t> </a:t>
            </a:r>
            <a:r>
              <a:rPr lang="nb-NO" dirty="0" err="1"/>
              <a:t>include</a:t>
            </a:r>
            <a:r>
              <a:rPr lang="nb-NO" dirty="0"/>
              <a:t> </a:t>
            </a:r>
            <a:r>
              <a:rPr lang="nb-NO" dirty="0" err="1"/>
              <a:t>other</a:t>
            </a:r>
            <a:r>
              <a:rPr lang="nb-NO" dirty="0"/>
              <a:t> </a:t>
            </a:r>
            <a:r>
              <a:rPr lang="nb-NO" dirty="0" err="1"/>
              <a:t>ideas</a:t>
            </a:r>
            <a:r>
              <a:rPr lang="nb-NO" dirty="0"/>
              <a:t>. Data </a:t>
            </a:r>
            <a:r>
              <a:rPr lang="nb-NO" dirty="0" err="1"/>
              <a:t>denotes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remaining</a:t>
            </a:r>
            <a:r>
              <a:rPr lang="nb-NO" dirty="0"/>
              <a:t> forms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information</a:t>
            </a:r>
            <a:r>
              <a:rPr lang="nb-NO" dirty="0"/>
              <a:t>. It </a:t>
            </a:r>
            <a:r>
              <a:rPr lang="nb-NO" dirty="0" err="1"/>
              <a:t>includes</a:t>
            </a:r>
            <a:r>
              <a:rPr lang="nb-NO" dirty="0"/>
              <a:t> </a:t>
            </a:r>
            <a:r>
              <a:rPr lang="nb-NO" dirty="0" err="1"/>
              <a:t>things</a:t>
            </a:r>
            <a:r>
              <a:rPr lang="nb-NO" dirty="0"/>
              <a:t> like driving data, med- </a:t>
            </a:r>
            <a:r>
              <a:rPr lang="nb-NO" dirty="0" err="1"/>
              <a:t>ical</a:t>
            </a:r>
            <a:r>
              <a:rPr lang="nb-NO" dirty="0"/>
              <a:t> </a:t>
            </a:r>
            <a:r>
              <a:rPr lang="nb-NO" dirty="0" err="1"/>
              <a:t>records</a:t>
            </a:r>
            <a:r>
              <a:rPr lang="nb-NO" dirty="0"/>
              <a:t>, and location data </a:t>
            </a:r>
            <a:r>
              <a:rPr lang="nb-NO" dirty="0" err="1"/>
              <a:t>that</a:t>
            </a:r>
            <a:r>
              <a:rPr lang="nb-NO" dirty="0"/>
              <a:t> </a:t>
            </a:r>
            <a:r>
              <a:rPr lang="nb-NO" dirty="0" err="1"/>
              <a:t>are</a:t>
            </a:r>
            <a:r>
              <a:rPr lang="nb-NO" dirty="0"/>
              <a:t> not </a:t>
            </a:r>
            <a:r>
              <a:rPr lang="nb-NO" dirty="0" err="1"/>
              <a:t>themselves</a:t>
            </a:r>
            <a:r>
              <a:rPr lang="nb-NO" dirty="0"/>
              <a:t> </a:t>
            </a:r>
            <a:r>
              <a:rPr lang="nb-NO" dirty="0" err="1"/>
              <a:t>instructions</a:t>
            </a:r>
            <a:r>
              <a:rPr lang="nb-NO" dirty="0"/>
              <a:t> for </a:t>
            </a:r>
            <a:r>
              <a:rPr lang="nb-NO" dirty="0" err="1"/>
              <a:t>making</a:t>
            </a:r>
            <a:r>
              <a:rPr lang="nb-NO" dirty="0"/>
              <a:t> a </a:t>
            </a:r>
            <a:r>
              <a:rPr lang="nb-NO" dirty="0" err="1"/>
              <a:t>good</a:t>
            </a:r>
            <a:r>
              <a:rPr lang="nb-NO" dirty="0"/>
              <a:t> </a:t>
            </a:r>
            <a:r>
              <a:rPr lang="nb-NO" dirty="0" err="1"/>
              <a:t>but</a:t>
            </a:r>
            <a:r>
              <a:rPr lang="nb-NO" dirty="0"/>
              <a:t> </a:t>
            </a:r>
            <a:r>
              <a:rPr lang="nb-NO" dirty="0" err="1"/>
              <a:t>that</a:t>
            </a:r>
            <a:r>
              <a:rPr lang="nb-NO" dirty="0"/>
              <a:t> </a:t>
            </a:r>
            <a:r>
              <a:rPr lang="nb-NO" dirty="0" err="1"/>
              <a:t>may</a:t>
            </a:r>
            <a:r>
              <a:rPr lang="nb-NO" dirty="0"/>
              <a:t> still be </a:t>
            </a:r>
            <a:r>
              <a:rPr lang="nb-NO" dirty="0" err="1"/>
              <a:t>useful</a:t>
            </a:r>
            <a:r>
              <a:rPr lang="nb-NO" dirty="0"/>
              <a:t> in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production</a:t>
            </a:r>
            <a:r>
              <a:rPr lang="nb-NO" dirty="0"/>
              <a:t> </a:t>
            </a:r>
            <a:r>
              <a:rPr lang="nb-NO" dirty="0" err="1"/>
              <a:t>process</a:t>
            </a:r>
            <a:r>
              <a:rPr lang="nb-NO" dirty="0"/>
              <a:t>, </a:t>
            </a:r>
            <a:r>
              <a:rPr lang="nb-NO" dirty="0" err="1"/>
              <a:t>including</a:t>
            </a:r>
            <a:r>
              <a:rPr lang="nb-NO" dirty="0"/>
              <a:t> in </a:t>
            </a:r>
            <a:r>
              <a:rPr lang="nb-NO" dirty="0" err="1"/>
              <a:t>producing</a:t>
            </a:r>
            <a:r>
              <a:rPr lang="nb-NO" dirty="0"/>
              <a:t> </a:t>
            </a:r>
            <a:r>
              <a:rPr lang="nb-NO" dirty="0" err="1"/>
              <a:t>new</a:t>
            </a:r>
            <a:r>
              <a:rPr lang="nb-NO" dirty="0"/>
              <a:t> </a:t>
            </a:r>
            <a:r>
              <a:rPr lang="nb-NO" dirty="0" err="1"/>
              <a:t>ideas</a:t>
            </a:r>
            <a:r>
              <a:rPr lang="nb-NO" dirty="0"/>
              <a:t>. </a:t>
            </a:r>
          </a:p>
          <a:p>
            <a:r>
              <a:rPr lang="nb-NO" dirty="0"/>
              <a:t>An </a:t>
            </a:r>
            <a:r>
              <a:rPr lang="nb-NO" dirty="0" err="1"/>
              <a:t>idea</a:t>
            </a:r>
            <a:r>
              <a:rPr lang="nb-NO" dirty="0"/>
              <a:t> is a </a:t>
            </a:r>
            <a:r>
              <a:rPr lang="nb-NO" dirty="0" err="1"/>
              <a:t>production</a:t>
            </a:r>
            <a:r>
              <a:rPr lang="nb-NO" dirty="0"/>
              <a:t> </a:t>
            </a:r>
            <a:r>
              <a:rPr lang="nb-NO" dirty="0" err="1"/>
              <a:t>function</a:t>
            </a:r>
            <a:r>
              <a:rPr lang="nb-NO" dirty="0"/>
              <a:t> </a:t>
            </a:r>
            <a:r>
              <a:rPr lang="nb-NO" dirty="0" err="1"/>
              <a:t>whereas</a:t>
            </a:r>
            <a:r>
              <a:rPr lang="nb-NO" dirty="0"/>
              <a:t> data is a </a:t>
            </a:r>
            <a:r>
              <a:rPr lang="nb-NO" dirty="0" err="1"/>
              <a:t>factor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production</a:t>
            </a:r>
            <a:r>
              <a:rPr lang="nb-NO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6637796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35405501-DC1F-7647-A13C-9AA1957CA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Løsninger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C52EA492-6D7A-1746-A3DA-6135DF6F0318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b-NO" dirty="0" smtClean="0"/>
              <a:t>Si nei til bruk av data (kritisk filosofi)</a:t>
            </a:r>
          </a:p>
          <a:p>
            <a:r>
              <a:rPr lang="nb-NO" dirty="0" smtClean="0"/>
              <a:t>Gi individuell eiendomsrett til data.</a:t>
            </a:r>
          </a:p>
          <a:p>
            <a:r>
              <a:rPr lang="nb-NO" dirty="0" smtClean="0"/>
              <a:t>Data-produsenter går sammen for å kreve bedre vilkår.</a:t>
            </a:r>
          </a:p>
          <a:p>
            <a:r>
              <a:rPr lang="nb-NO" dirty="0" err="1" smtClean="0"/>
              <a:t>Blockchain</a:t>
            </a:r>
            <a:r>
              <a:rPr lang="nb-NO" dirty="0" smtClean="0"/>
              <a:t>-løsninger</a:t>
            </a:r>
          </a:p>
          <a:p>
            <a:r>
              <a:rPr lang="nb-NO" dirty="0" smtClean="0"/>
              <a:t>Utkonkurrere dagens plattformer og erstatte dem med snillere plattformer</a:t>
            </a:r>
          </a:p>
          <a:p>
            <a:r>
              <a:rPr lang="nb-NO" dirty="0" smtClean="0"/>
              <a:t>Arbeiderkollektiver (i </a:t>
            </a:r>
            <a:r>
              <a:rPr lang="nb-NO" dirty="0" err="1" smtClean="0"/>
              <a:t>Uber</a:t>
            </a:r>
            <a:r>
              <a:rPr lang="nb-NO" dirty="0" smtClean="0"/>
              <a:t> osv.)</a:t>
            </a:r>
          </a:p>
          <a:p>
            <a:r>
              <a:rPr lang="nb-NO" dirty="0" smtClean="0"/>
              <a:t>Antitrust-lovgivning.</a:t>
            </a:r>
          </a:p>
        </p:txBody>
      </p:sp>
      <p:pic>
        <p:nvPicPr>
          <p:cNvPr id="8" name="Bilde 5" descr="Et bilde som inneholder tekst&#10;&#10;Automatisk generert beskrivelse">
            <a:extLst>
              <a:ext uri="{FF2B5EF4-FFF2-40B4-BE49-F238E27FC236}">
                <a16:creationId xmlns:a16="http://schemas.microsoft.com/office/drawing/2014/main" id="{4495180F-3FCD-1448-9F49-80CAEA3A85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0" y="4669971"/>
            <a:ext cx="11400803" cy="7306148"/>
          </a:xfrm>
          <a:prstGeom prst="rect">
            <a:avLst/>
          </a:prstGeom>
        </p:spPr>
      </p:pic>
      <p:sp>
        <p:nvSpPr>
          <p:cNvPr id="9" name="TekstSylinder 6">
            <a:extLst>
              <a:ext uri="{FF2B5EF4-FFF2-40B4-BE49-F238E27FC236}">
                <a16:creationId xmlns:a16="http://schemas.microsoft.com/office/drawing/2014/main" id="{D287D50F-98F0-A34A-BFD2-C72A11B22B1B}"/>
              </a:ext>
            </a:extLst>
          </p:cNvPr>
          <p:cNvSpPr txBox="1"/>
          <p:nvPr/>
        </p:nvSpPr>
        <p:spPr>
          <a:xfrm>
            <a:off x="12801600" y="12019008"/>
            <a:ext cx="10909300" cy="12567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US" sz="2500" dirty="0"/>
              <a:t>American Economic Review 2020, 110(9): 2819–2858 https://</a:t>
            </a:r>
            <a:r>
              <a:rPr lang="en-US" sz="2500" dirty="0" err="1"/>
              <a:t>doi.org</a:t>
            </a:r>
            <a:r>
              <a:rPr lang="en-US" sz="2500" dirty="0"/>
              <a:t>/10.1257/aer.20191330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500" b="0" i="0" u="none" strike="noStrike" cap="none" spc="0" normalizeH="0" baseline="0" dirty="0">
              <a:ln>
                <a:noFill/>
              </a:ln>
              <a:solidFill>
                <a:srgbClr val="324863"/>
              </a:solidFill>
              <a:effectLst/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405076914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702F2CD3-6535-D943-9107-B3EA6B897AD5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b-NO" dirty="0" smtClean="0"/>
              <a:t>Tilbake til: Betale for tjenester og bli betalt for produksjon og deling av data gjennom </a:t>
            </a:r>
            <a:r>
              <a:rPr lang="nb-NO" dirty="0" err="1"/>
              <a:t>M</a:t>
            </a:r>
            <a:r>
              <a:rPr lang="nb-NO" dirty="0" err="1" smtClean="0"/>
              <a:t>ediators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Individual</a:t>
            </a:r>
            <a:r>
              <a:rPr lang="nb-NO" dirty="0" smtClean="0"/>
              <a:t> Data (MID).</a:t>
            </a:r>
            <a:r>
              <a:rPr lang="nb-NO" dirty="0"/>
              <a:t> </a:t>
            </a:r>
            <a:r>
              <a:rPr lang="nb-NO" dirty="0" smtClean="0"/>
              <a:t>Fagforeninger som arbeider for medlemmenes interesser. </a:t>
            </a:r>
          </a:p>
          <a:p>
            <a:r>
              <a:rPr lang="nb-NO" dirty="0" err="1" smtClean="0"/>
              <a:t>Fiduciary</a:t>
            </a:r>
            <a:r>
              <a:rPr lang="nb-NO" dirty="0" smtClean="0"/>
              <a:t> </a:t>
            </a:r>
            <a:r>
              <a:rPr lang="nb-NO" dirty="0" err="1" smtClean="0"/>
              <a:t>duty</a:t>
            </a:r>
            <a:r>
              <a:rPr lang="nb-NO" dirty="0" smtClean="0"/>
              <a:t> (forvaltningsansvar)</a:t>
            </a:r>
          </a:p>
          <a:p>
            <a:r>
              <a:rPr lang="nb-NO" dirty="0" smtClean="0"/>
              <a:t>Sikrer kvalitet i produksjonen av data (tenk fagfellevurdering)</a:t>
            </a:r>
          </a:p>
          <a:p>
            <a:r>
              <a:rPr lang="nb-NO" dirty="0" smtClean="0"/>
              <a:t>Sikrer at noe informasjon aldri forsvinner (rettigheter til data blir brukt for enkelte formål og ikke andre)</a:t>
            </a:r>
          </a:p>
          <a:p>
            <a:r>
              <a:rPr lang="nb-NO" dirty="0" smtClean="0"/>
              <a:t>Fordeling av overskudd</a:t>
            </a:r>
          </a:p>
          <a:p>
            <a:r>
              <a:rPr lang="nb-NO" dirty="0" smtClean="0"/>
              <a:t>Tillate fleksibilitet fra medlemmene.</a:t>
            </a:r>
          </a:p>
        </p:txBody>
      </p:sp>
      <p:sp>
        <p:nvSpPr>
          <p:cNvPr id="6" name="Tittel 5">
            <a:extLst>
              <a:ext uri="{FF2B5EF4-FFF2-40B4-BE49-F238E27FC236}">
                <a16:creationId xmlns:a16="http://schemas.microsoft.com/office/drawing/2014/main" id="{E4FF1645-63EC-3442-8BFB-B53EC6FA2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En </a:t>
            </a:r>
            <a:r>
              <a:rPr lang="nb-NO" dirty="0" smtClean="0"/>
              <a:t>annen løsning</a:t>
            </a:r>
            <a:r>
              <a:rPr lang="nb-NO" dirty="0"/>
              <a:t>?</a:t>
            </a:r>
          </a:p>
        </p:txBody>
      </p:sp>
      <p:pic>
        <p:nvPicPr>
          <p:cNvPr id="8" name="Bilde 7" descr="Et bilde som inneholder person, innendørs, mann, ser&#10;&#10;Automatisk generert beskrivelse">
            <a:extLst>
              <a:ext uri="{FF2B5EF4-FFF2-40B4-BE49-F238E27FC236}">
                <a16:creationId xmlns:a16="http://schemas.microsoft.com/office/drawing/2014/main" id="{415AA53C-9851-8B47-AD6D-4F1154FC64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0" y="4826000"/>
            <a:ext cx="10160000" cy="7620000"/>
          </a:xfrm>
          <a:prstGeom prst="rect">
            <a:avLst/>
          </a:prstGeom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3E6354F6-B64B-2C46-8BD4-181D0B8089F1}"/>
              </a:ext>
            </a:extLst>
          </p:cNvPr>
          <p:cNvSpPr txBox="1"/>
          <p:nvPr/>
        </p:nvSpPr>
        <p:spPr>
          <a:xfrm>
            <a:off x="16648387" y="11766326"/>
            <a:ext cx="5703614" cy="4873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nb-NO" sz="2500" dirty="0" err="1">
                <a:solidFill>
                  <a:schemeClr val="bg1">
                    <a:lumMod val="20000"/>
                    <a:lumOff val="80000"/>
                  </a:schemeClr>
                </a:solidFill>
                <a:highlight>
                  <a:srgbClr val="000000"/>
                </a:highlight>
              </a:rPr>
              <a:t>Jaron</a:t>
            </a:r>
            <a:r>
              <a:rPr lang="nb-NO" sz="2500" dirty="0">
                <a:solidFill>
                  <a:schemeClr val="bg1">
                    <a:lumMod val="20000"/>
                    <a:lumOff val="80000"/>
                  </a:schemeClr>
                </a:solidFill>
                <a:highlight>
                  <a:srgbClr val="000000"/>
                </a:highlight>
              </a:rPr>
              <a:t> </a:t>
            </a:r>
            <a:r>
              <a:rPr lang="nb-NO" sz="2500" dirty="0" err="1">
                <a:solidFill>
                  <a:schemeClr val="bg1">
                    <a:lumMod val="20000"/>
                    <a:lumOff val="80000"/>
                  </a:schemeClr>
                </a:solidFill>
                <a:highlight>
                  <a:srgbClr val="000000"/>
                </a:highlight>
              </a:rPr>
              <a:t>Lanier</a:t>
            </a:r>
            <a:r>
              <a:rPr lang="nb-NO" sz="2500" dirty="0">
                <a:solidFill>
                  <a:schemeClr val="bg1">
                    <a:lumMod val="20000"/>
                    <a:lumOff val="80000"/>
                  </a:schemeClr>
                </a:solidFill>
                <a:highlight>
                  <a:srgbClr val="000000"/>
                </a:highlight>
              </a:rPr>
              <a:t> by JD </a:t>
            </a:r>
            <a:r>
              <a:rPr lang="nb-NO" sz="2500" dirty="0" err="1">
                <a:solidFill>
                  <a:schemeClr val="bg1">
                    <a:lumMod val="20000"/>
                    <a:lumOff val="80000"/>
                  </a:schemeClr>
                </a:solidFill>
                <a:highlight>
                  <a:srgbClr val="000000"/>
                </a:highlight>
              </a:rPr>
              <a:t>Lasica</a:t>
            </a:r>
            <a:r>
              <a:rPr lang="nb-NO" sz="2500" dirty="0">
                <a:solidFill>
                  <a:schemeClr val="bg1">
                    <a:lumMod val="20000"/>
                    <a:lumOff val="80000"/>
                  </a:schemeClr>
                </a:solidFill>
                <a:highlight>
                  <a:srgbClr val="000000"/>
                </a:highlight>
              </a:rPr>
              <a:t>, CC BY 2.0.</a:t>
            </a:r>
            <a:endParaRPr kumimoji="0" lang="nb-NO" sz="2500" b="0" i="0" u="none" strike="noStrike" cap="none" spc="0" normalizeH="0" baseline="0" dirty="0">
              <a:ln>
                <a:noFill/>
              </a:ln>
              <a:solidFill>
                <a:schemeClr val="bg1">
                  <a:lumMod val="20000"/>
                  <a:lumOff val="80000"/>
                </a:schemeClr>
              </a:solidFill>
              <a:effectLst/>
              <a:highlight>
                <a:srgbClr val="000000"/>
              </a:highligh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147599731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547F3084-2275-ED44-8B55-D1B42DBD2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8A7C334D-6831-EA4F-AF1E-CAB157A7F89C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9E56E605-1815-CF43-B0E3-E3F13AB293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99" y="622300"/>
            <a:ext cx="17941471" cy="1264122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057699" y="12776213"/>
            <a:ext cx="3072956" cy="4873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b-NO" sz="2500" b="0" i="0" u="none" strike="noStrike" cap="none" spc="0" normalizeH="0" baseline="0" dirty="0" smtClean="0">
                <a:ln>
                  <a:noFill/>
                </a:ln>
                <a:solidFill>
                  <a:srgbClr val="324863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Fra</a:t>
            </a:r>
            <a:r>
              <a:rPr kumimoji="0" lang="nb-NO" sz="2500" b="0" i="0" u="none" strike="noStrike" cap="none" spc="0" normalizeH="0" dirty="0" smtClean="0">
                <a:ln>
                  <a:noFill/>
                </a:ln>
                <a:solidFill>
                  <a:srgbClr val="324863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 </a:t>
            </a:r>
            <a:r>
              <a:rPr kumimoji="0" lang="nb-NO" sz="2500" b="0" i="0" u="none" strike="noStrike" cap="none" spc="0" normalizeH="0" dirty="0" err="1" smtClean="0">
                <a:ln>
                  <a:noFill/>
                </a:ln>
                <a:solidFill>
                  <a:srgbClr val="324863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RadicalXChange</a:t>
            </a:r>
            <a:endParaRPr kumimoji="0" lang="nb-NO" sz="2500" b="0" i="0" u="none" strike="noStrike" cap="none" spc="0" normalizeH="0" baseline="0" dirty="0">
              <a:ln>
                <a:noFill/>
              </a:ln>
              <a:solidFill>
                <a:srgbClr val="324863"/>
              </a:solidFill>
              <a:effectLst/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111656715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4A22067D-AF87-8F46-8B04-8545C51A7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 store </a:t>
            </a:r>
            <a:r>
              <a:rPr lang="en-US" dirty="0" err="1"/>
              <a:t>bildet</a:t>
            </a:r>
            <a:endParaRPr lang="en-US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893AFC26-468B-E346-BB6F-7D7B18ABE079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73099" y="4191000"/>
            <a:ext cx="21239843" cy="8890000"/>
          </a:xfrm>
        </p:spPr>
        <p:txBody>
          <a:bodyPr>
            <a:normAutofit/>
          </a:bodyPr>
          <a:lstStyle/>
          <a:p>
            <a:r>
              <a:rPr lang="nb-NO" dirty="0"/>
              <a:t>Algoritmer og data kan (i teorien) deles med alle og skape enorm økonomisk vekst og andre </a:t>
            </a:r>
            <a:r>
              <a:rPr lang="nb-NO" dirty="0" smtClean="0"/>
              <a:t>goder (mer treffsikkert og vi kan bygge på hverandres kunnskap).</a:t>
            </a:r>
            <a:endParaRPr lang="nb-NO" dirty="0"/>
          </a:p>
          <a:p>
            <a:r>
              <a:rPr lang="nb-NO" dirty="0"/>
              <a:t>Men kan også gi en </a:t>
            </a:r>
            <a:r>
              <a:rPr lang="nb-NO" dirty="0" smtClean="0"/>
              <a:t>vinneren </a:t>
            </a:r>
            <a:r>
              <a:rPr lang="nb-NO" dirty="0"/>
              <a:t>tar alt-logikk, </a:t>
            </a:r>
            <a:r>
              <a:rPr lang="nb-NO" dirty="0" smtClean="0"/>
              <a:t>monopoldannelser, misbruk av makt </a:t>
            </a:r>
            <a:r>
              <a:rPr lang="nb-NO" dirty="0"/>
              <a:t>og </a:t>
            </a:r>
            <a:r>
              <a:rPr lang="nb-NO" dirty="0" smtClean="0"/>
              <a:t>invaderinger av privatliv.</a:t>
            </a:r>
          </a:p>
          <a:p>
            <a:r>
              <a:rPr lang="nb-NO" dirty="0" smtClean="0"/>
              <a:t>Hvilken fremtid vi får avhenger i stor grad av hvordan vi regulerer data-økonomien:</a:t>
            </a:r>
            <a:endParaRPr lang="nb-NO" dirty="0"/>
          </a:p>
          <a:p>
            <a:r>
              <a:rPr lang="nb-NO" dirty="0"/>
              <a:t>Hvem skal eie dataene? Hvem skal kontrollere dem? Og hvem skal </a:t>
            </a:r>
            <a:r>
              <a:rPr lang="nb-NO" dirty="0" smtClean="0"/>
              <a:t>tjene på bruken?</a:t>
            </a:r>
          </a:p>
          <a:p>
            <a:r>
              <a:rPr lang="nb-NO" dirty="0" smtClean="0"/>
              <a:t>«Skal» ikke en prediksjon, men et normativt, etisk spørsmål: Hva bør vi gjøre!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8318614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Skrive kronikk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"/>
          </p:nvPr>
        </p:nvSpPr>
        <p:spPr>
          <a:xfrm>
            <a:off x="673100" y="4191000"/>
            <a:ext cx="21469724" cy="8890000"/>
          </a:xfrm>
        </p:spPr>
        <p:txBody>
          <a:bodyPr>
            <a:normAutofit lnSpcReduction="10000"/>
          </a:bodyPr>
          <a:lstStyle/>
          <a:p>
            <a:r>
              <a:rPr lang="nb-NO" dirty="0" smtClean="0"/>
              <a:t>Tenk at du skal ta del i en leirbålsamtalene. Du må sette deg ned først, lytte til de andre og se hva du kan bidra med. Samme gjelder deltakelse i offentlig samtale. Les avisene, se hva det går i og hva samtalen trenger. </a:t>
            </a:r>
            <a:endParaRPr lang="nb-NO" dirty="0" smtClean="0"/>
          </a:p>
          <a:p>
            <a:r>
              <a:rPr lang="nb-NO" dirty="0" smtClean="0"/>
              <a:t>Aktualitet, </a:t>
            </a:r>
            <a:r>
              <a:rPr lang="nb-NO" dirty="0" smtClean="0"/>
              <a:t>klar problemstilling</a:t>
            </a:r>
            <a:r>
              <a:rPr lang="nb-NO" dirty="0" smtClean="0"/>
              <a:t>, </a:t>
            </a:r>
            <a:r>
              <a:rPr lang="nb-NO" dirty="0" smtClean="0"/>
              <a:t>og </a:t>
            </a:r>
            <a:r>
              <a:rPr lang="nb-NO" dirty="0" smtClean="0"/>
              <a:t>et klart </a:t>
            </a:r>
            <a:r>
              <a:rPr lang="nb-NO" dirty="0" smtClean="0"/>
              <a:t>svar</a:t>
            </a:r>
            <a:r>
              <a:rPr lang="nb-NO" dirty="0" smtClean="0"/>
              <a:t>.</a:t>
            </a:r>
          </a:p>
          <a:p>
            <a:r>
              <a:rPr lang="nb-NO" dirty="0" smtClean="0"/>
              <a:t>En kronikk </a:t>
            </a:r>
            <a:r>
              <a:rPr lang="nb-NO" dirty="0" smtClean="0"/>
              <a:t>vil </a:t>
            </a:r>
            <a:r>
              <a:rPr lang="nb-NO" dirty="0" smtClean="0"/>
              <a:t>noe.</a:t>
            </a:r>
          </a:p>
          <a:p>
            <a:r>
              <a:rPr lang="nb-NO" dirty="0" smtClean="0"/>
              <a:t>Noen skal gjøre noe</a:t>
            </a:r>
            <a:r>
              <a:rPr lang="nb-NO" dirty="0" smtClean="0"/>
              <a:t>. Spesifiser hvem som skal gjøre noe. </a:t>
            </a:r>
            <a:r>
              <a:rPr lang="nb-NO" dirty="0" smtClean="0"/>
              <a:t>Er det statsministeren? Andre?</a:t>
            </a:r>
            <a:endParaRPr lang="nb-NO" dirty="0" smtClean="0"/>
          </a:p>
          <a:p>
            <a:r>
              <a:rPr lang="nb-NO" dirty="0" smtClean="0"/>
              <a:t>Enkelt språk!</a:t>
            </a:r>
          </a:p>
          <a:p>
            <a:r>
              <a:rPr lang="nb-NO" dirty="0" smtClean="0"/>
              <a:t>Argumentasjon: Påstander som underbygges, innvendinger som reises og imøtegås.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5849552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2FBC50F8-FFAD-C948-9521-786E1A583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824F60F8-19C3-4548-A65D-19DDC3529F2E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nb-NO" dirty="0" err="1"/>
              <a:t>Linær</a:t>
            </a:r>
            <a:r>
              <a:rPr lang="nb-NO" dirty="0"/>
              <a:t> v. eksponentiell utvikling</a:t>
            </a:r>
          </a:p>
          <a:p>
            <a:r>
              <a:rPr lang="nb-NO" dirty="0"/>
              <a:t>Eller snarere, </a:t>
            </a:r>
            <a:r>
              <a:rPr lang="nb-NO" dirty="0" err="1"/>
              <a:t>regression</a:t>
            </a:r>
            <a:r>
              <a:rPr lang="nb-NO" dirty="0"/>
              <a:t> to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mean</a:t>
            </a:r>
            <a:r>
              <a:rPr lang="nb-NO" dirty="0"/>
              <a:t> v. eksponentiell utvikling.</a:t>
            </a:r>
          </a:p>
          <a:p>
            <a:r>
              <a:rPr lang="nb-NO" dirty="0"/>
              <a:t>Graf fra </a:t>
            </a:r>
            <a:r>
              <a:rPr lang="nb-NO" dirty="0" err="1"/>
              <a:t>Auke</a:t>
            </a:r>
            <a:r>
              <a:rPr lang="nb-NO" dirty="0"/>
              <a:t> </a:t>
            </a:r>
            <a:r>
              <a:rPr lang="nb-NO" dirty="0" err="1"/>
              <a:t>Hoekstra</a:t>
            </a:r>
            <a:r>
              <a:rPr lang="nb-NO" dirty="0"/>
              <a:t>.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F80B9A1D-5CBC-3343-8F9F-41FFA711BD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0" y="4191000"/>
            <a:ext cx="10909300" cy="897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948795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1DA37357-B5E6-3844-8867-CC1DAC82A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D34476DA-B10E-794E-868E-61EE7E9CA235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/>
              <a:t>Ray </a:t>
            </a:r>
            <a:r>
              <a:rPr lang="en-US" dirty="0" err="1"/>
              <a:t>Kursweils</a:t>
            </a:r>
            <a:r>
              <a:rPr lang="en-US" dirty="0"/>
              <a:t> </a:t>
            </a:r>
            <a:r>
              <a:rPr lang="en-US" dirty="0" err="1"/>
              <a:t>prediksjon</a:t>
            </a:r>
            <a:r>
              <a:rPr lang="en-US" dirty="0"/>
              <a:t> om </a:t>
            </a:r>
            <a:r>
              <a:rPr lang="en-US" dirty="0" err="1"/>
              <a:t>regnekraftens</a:t>
            </a:r>
            <a:r>
              <a:rPr lang="en-US" dirty="0"/>
              <a:t> </a:t>
            </a:r>
            <a:r>
              <a:rPr lang="en-US" dirty="0" err="1"/>
              <a:t>eksponentielle</a:t>
            </a:r>
            <a:r>
              <a:rPr lang="en-US" dirty="0"/>
              <a:t> </a:t>
            </a:r>
            <a:r>
              <a:rPr lang="en-US" dirty="0" err="1"/>
              <a:t>vekst</a:t>
            </a:r>
            <a:r>
              <a:rPr lang="en-US" dirty="0"/>
              <a:t> (</a:t>
            </a:r>
            <a:r>
              <a:rPr lang="en-US" dirty="0" err="1"/>
              <a:t>loven</a:t>
            </a:r>
            <a:r>
              <a:rPr lang="en-US" dirty="0"/>
              <a:t> om </a:t>
            </a:r>
            <a:r>
              <a:rPr lang="en-US" dirty="0" err="1"/>
              <a:t>aksellererende</a:t>
            </a:r>
            <a:r>
              <a:rPr lang="en-US" dirty="0"/>
              <a:t> </a:t>
            </a:r>
            <a:r>
              <a:rPr lang="en-US" dirty="0" err="1"/>
              <a:t>avkastning</a:t>
            </a:r>
            <a:r>
              <a:rPr lang="en-US" dirty="0"/>
              <a:t>)</a:t>
            </a:r>
          </a:p>
          <a:p>
            <a:r>
              <a:rPr lang="nb-NO" dirty="0"/>
              <a:t>Fra The </a:t>
            </a:r>
            <a:r>
              <a:rPr lang="nb-NO" dirty="0" err="1"/>
              <a:t>Singularity</a:t>
            </a:r>
            <a:r>
              <a:rPr lang="nb-NO" dirty="0"/>
              <a:t> is </a:t>
            </a:r>
            <a:r>
              <a:rPr lang="nb-NO" dirty="0" err="1"/>
              <a:t>Near</a:t>
            </a:r>
            <a:r>
              <a:rPr lang="nb-NO" dirty="0"/>
              <a:t> (2005)</a:t>
            </a:r>
          </a:p>
          <a:p>
            <a:r>
              <a:rPr lang="nb-NO" dirty="0"/>
              <a:t>Blir først introdusert i The Age </a:t>
            </a:r>
            <a:r>
              <a:rPr lang="nb-NO" dirty="0" err="1"/>
              <a:t>of</a:t>
            </a:r>
            <a:r>
              <a:rPr lang="nb-NO" dirty="0"/>
              <a:t> Spiritual Machines fra 1999.</a:t>
            </a:r>
            <a:endParaRPr lang="en-US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A3D12F70-447A-304F-874E-D9803F16DF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0" y="805598"/>
            <a:ext cx="10909300" cy="1227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37720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ilde 1">
            <a:extLst>
              <a:ext uri="{FF2B5EF4-FFF2-40B4-BE49-F238E27FC236}">
                <a16:creationId xmlns:a16="http://schemas.microsoft.com/office/drawing/2014/main" id="{1E8E6CB0-2B42-414C-8AC3-B9A466E210A5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98A1C2EF-805C-E646-A7D2-5869FA7E6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09BB1364-D2F0-F642-B6DE-067B61C44948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73099" y="4191000"/>
            <a:ext cx="19998871" cy="8890000"/>
          </a:xfrm>
        </p:spPr>
        <p:txBody>
          <a:bodyPr>
            <a:normAutofit/>
          </a:bodyPr>
          <a:lstStyle/>
          <a:p>
            <a:r>
              <a:rPr lang="nb-NO" dirty="0"/>
              <a:t>Algoritmer er </a:t>
            </a:r>
            <a:r>
              <a:rPr lang="nb-NO" b="1" dirty="0"/>
              <a:t>ideer </a:t>
            </a:r>
            <a:r>
              <a:rPr lang="nb-NO" dirty="0"/>
              <a:t>for hvordan bruke </a:t>
            </a:r>
            <a:r>
              <a:rPr lang="nb-NO" b="1" dirty="0"/>
              <a:t>data </a:t>
            </a:r>
            <a:r>
              <a:rPr lang="nb-NO" dirty="0"/>
              <a:t>for </a:t>
            </a:r>
            <a:r>
              <a:rPr lang="nb-NO" b="1" dirty="0"/>
              <a:t>formål </a:t>
            </a:r>
            <a:r>
              <a:rPr lang="nb-NO" dirty="0"/>
              <a:t>og data er systematisert </a:t>
            </a:r>
            <a:r>
              <a:rPr lang="nb-NO" b="1" dirty="0"/>
              <a:t>informasjon</a:t>
            </a:r>
            <a:r>
              <a:rPr lang="nb-NO" dirty="0" smtClean="0"/>
              <a:t>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6264503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ilde 1">
            <a:extLst>
              <a:ext uri="{FF2B5EF4-FFF2-40B4-BE49-F238E27FC236}">
                <a16:creationId xmlns:a16="http://schemas.microsoft.com/office/drawing/2014/main" id="{36A43840-7F24-2047-9796-B2660929F7AD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45DC20B4-1CFD-3D41-AF52-94A60D886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162D205D-9A4F-1A45-8153-D5C5D036D063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b-NO" dirty="0"/>
              <a:t>Ifølge økonomisk teori vil et kompetitivt marked resultere i at private og sosiale verdier forenes.</a:t>
            </a:r>
          </a:p>
          <a:p>
            <a:r>
              <a:rPr lang="nb-NO" dirty="0"/>
              <a:t>De godene som det er etterspørsel etter vil produseres og godene vil fordeles til de som ønsker dem mest.</a:t>
            </a:r>
          </a:p>
          <a:p>
            <a:r>
              <a:rPr lang="nb-NO" dirty="0"/>
              <a:t>Privat verdi er verdien jeg får av et gode. Sosial verdi er summen av private goder.</a:t>
            </a:r>
          </a:p>
          <a:p>
            <a:r>
              <a:rPr lang="nb-NO" dirty="0"/>
              <a:t>Privat verdi og sosial verdi overlapper når godene </a:t>
            </a:r>
            <a:r>
              <a:rPr lang="nb-NO" i="1" dirty="0"/>
              <a:t>ikke </a:t>
            </a:r>
            <a:r>
              <a:rPr lang="nb-NO" dirty="0"/>
              <a:t>kan fordeles på en måte som gjør noen bedre stilt uten at noen andre blir verre stilt.</a:t>
            </a:r>
          </a:p>
        </p:txBody>
      </p:sp>
    </p:spTree>
    <p:extLst>
      <p:ext uri="{BB962C8B-B14F-4D97-AF65-F5344CB8AC3E}">
        <p14:creationId xmlns:p14="http://schemas.microsoft.com/office/powerpoint/2010/main" val="298778398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FF8D7F2F-3216-C743-B16B-307BED798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Locke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38C61868-37D3-C64C-8516-DD482FDF2FB5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nb-NO" dirty="0"/>
              <a:t>Britisk filosof fra 1600-tallet. To (av flere) spørsmål:</a:t>
            </a:r>
          </a:p>
          <a:p>
            <a:pPr marL="742950" indent="-742950">
              <a:buFont typeface="+mj-lt"/>
              <a:buAutoNum type="arabicPeriod"/>
            </a:pPr>
            <a:r>
              <a:rPr lang="nb-NO" dirty="0"/>
              <a:t>Hvordan kan staten ha legitim makt over borgerne? </a:t>
            </a:r>
          </a:p>
          <a:p>
            <a:pPr marL="742950" indent="-742950">
              <a:buFont typeface="+mj-lt"/>
              <a:buAutoNum type="arabicPeriod"/>
            </a:pPr>
            <a:r>
              <a:rPr lang="nb-NO" b="1" dirty="0"/>
              <a:t>Hvordan kan borgerne forsvare eiendomsretten?</a:t>
            </a:r>
          </a:p>
        </p:txBody>
      </p:sp>
      <p:pic>
        <p:nvPicPr>
          <p:cNvPr id="6" name="Bilde 5" descr="Et bilde som inneholder innendørs, person&#10;&#10;Automatisk generert beskrivelse">
            <a:extLst>
              <a:ext uri="{FF2B5EF4-FFF2-40B4-BE49-F238E27FC236}">
                <a16:creationId xmlns:a16="http://schemas.microsoft.com/office/drawing/2014/main" id="{E7C3C529-8C22-4643-91C9-BB17892A9B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3688" y="3492500"/>
            <a:ext cx="7912100" cy="9156700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2F16449C-83C1-ED48-BCB9-48544B384F26}"/>
              </a:ext>
            </a:extLst>
          </p:cNvPr>
          <p:cNvSpPr txBox="1"/>
          <p:nvPr/>
        </p:nvSpPr>
        <p:spPr>
          <a:xfrm>
            <a:off x="14573688" y="12938943"/>
            <a:ext cx="9137211" cy="4873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nb-NO" sz="2500" dirty="0" err="1"/>
              <a:t>Portrait</a:t>
            </a:r>
            <a:r>
              <a:rPr lang="nb-NO" sz="2500" dirty="0"/>
              <a:t> </a:t>
            </a:r>
            <a:r>
              <a:rPr lang="nb-NO" sz="2500" dirty="0" err="1"/>
              <a:t>of</a:t>
            </a:r>
            <a:r>
              <a:rPr lang="nb-NO" sz="2500" dirty="0"/>
              <a:t> Locke by </a:t>
            </a:r>
            <a:r>
              <a:rPr lang="nb-NO" sz="2500" dirty="0" err="1"/>
              <a:t>Godfrey</a:t>
            </a:r>
            <a:r>
              <a:rPr lang="nb-NO" sz="2500" dirty="0"/>
              <a:t> </a:t>
            </a:r>
            <a:r>
              <a:rPr lang="nb-NO" sz="2500" dirty="0" err="1"/>
              <a:t>Kneller</a:t>
            </a:r>
            <a:r>
              <a:rPr lang="nb-NO" sz="2500" dirty="0"/>
              <a:t> in 1697, </a:t>
            </a:r>
            <a:r>
              <a:rPr lang="nb-NO" sz="2500" dirty="0" err="1"/>
              <a:t>public</a:t>
            </a:r>
            <a:r>
              <a:rPr lang="nb-NO" sz="2500" dirty="0"/>
              <a:t> </a:t>
            </a:r>
            <a:r>
              <a:rPr lang="nb-NO" sz="2500" dirty="0" err="1"/>
              <a:t>domain</a:t>
            </a:r>
            <a:r>
              <a:rPr lang="nb-NO" sz="2500" dirty="0"/>
              <a:t>.</a:t>
            </a:r>
            <a:endParaRPr kumimoji="0" lang="en-US" sz="2500" b="0" i="0" u="none" strike="noStrike" cap="none" spc="0" normalizeH="0" baseline="0" dirty="0">
              <a:ln>
                <a:noFill/>
              </a:ln>
              <a:solidFill>
                <a:srgbClr val="324863"/>
              </a:solidFill>
              <a:effectLst/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2743930218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5DD609F7-02BE-304E-97FB-B25708025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Lockes</a:t>
            </a:r>
            <a:r>
              <a:rPr lang="en-US" dirty="0"/>
              <a:t> </a:t>
            </a:r>
            <a:r>
              <a:rPr lang="en-US" dirty="0" err="1"/>
              <a:t>idé</a:t>
            </a:r>
            <a:endParaRPr lang="en-US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282C22DA-000D-D240-81B9-86C0EC284DA9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/>
              <a:t>Forsvarer privat eiendomsrett.</a:t>
            </a:r>
          </a:p>
          <a:p>
            <a:r>
              <a:rPr lang="nb-NO" dirty="0"/>
              <a:t>Jo mer du jobber, jo mer får du.</a:t>
            </a:r>
          </a:p>
          <a:p>
            <a:r>
              <a:rPr lang="nb-NO" dirty="0"/>
              <a:t>Fallende avkastning jo større område (siden de beste områdene brukes først).</a:t>
            </a:r>
          </a:p>
          <a:p>
            <a:r>
              <a:rPr lang="nb-NO" dirty="0"/>
              <a:t>Arbeid skaper merverdi for samfunnet.</a:t>
            </a:r>
          </a:p>
          <a:p>
            <a:r>
              <a:rPr lang="nb-NO" dirty="0"/>
              <a:t>Vi handler varer i markedet slik at alle involverte parter blir bedre stilt.</a:t>
            </a:r>
          </a:p>
          <a:p>
            <a:r>
              <a:rPr lang="nb-NO" dirty="0"/>
              <a:t>På samme tid blir jorden sakte men sikkert mer «fruktbar».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2BDD57EE-E6DE-9C4A-A738-C70A4ABF92F4}"/>
              </a:ext>
            </a:extLst>
          </p:cNvPr>
          <p:cNvSpPr txBox="1"/>
          <p:nvPr/>
        </p:nvSpPr>
        <p:spPr>
          <a:xfrm>
            <a:off x="13618411" y="12352991"/>
            <a:ext cx="8677054" cy="4873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kumimoji="0" lang="en-US" sz="2500" b="0" i="0" u="none" strike="noStrike" cap="none" spc="0" normalizeH="0" baseline="0" dirty="0" err="1">
                <a:ln>
                  <a:noFill/>
                </a:ln>
                <a:solidFill>
                  <a:srgbClr val="324863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Foto</a:t>
            </a:r>
            <a:r>
              <a:rPr kumimoji="0" lang="en-US" sz="2500" b="0" i="0" u="none" strike="noStrike" cap="none" spc="0" normalizeH="0" baseline="0" dirty="0">
                <a:ln>
                  <a:noFill/>
                </a:ln>
                <a:solidFill>
                  <a:srgbClr val="324863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: </a:t>
            </a:r>
            <a:r>
              <a:rPr kumimoji="0" lang="en-US" sz="2500" b="0" i="0" u="none" strike="noStrike" cap="none" spc="0" normalizeH="0" baseline="0" dirty="0" err="1">
                <a:ln>
                  <a:noFill/>
                </a:ln>
                <a:solidFill>
                  <a:srgbClr val="324863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Dobrych</a:t>
            </a:r>
            <a:r>
              <a:rPr lang="en-US" sz="2500" dirty="0"/>
              <a:t>, </a:t>
            </a:r>
            <a:r>
              <a:rPr lang="en-US" sz="2500" dirty="0" err="1"/>
              <a:t>ukrainske</a:t>
            </a:r>
            <a:r>
              <a:rPr lang="en-US" sz="2500" dirty="0"/>
              <a:t> stepper, Wikimedia, CC BY-SA 2.0</a:t>
            </a:r>
            <a:endParaRPr kumimoji="0" lang="en-US" sz="2500" b="0" i="0" u="none" strike="noStrike" cap="none" spc="0" normalizeH="0" baseline="0" dirty="0">
              <a:ln>
                <a:noFill/>
              </a:ln>
              <a:solidFill>
                <a:srgbClr val="324863"/>
              </a:solidFill>
              <a:effectLst/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pic>
        <p:nvPicPr>
          <p:cNvPr id="7" name="Bilde 6" descr="Et bilde som inneholder himmel, gress, utendørs, felt&#10;&#10;Automatisk generert beskrivelse">
            <a:extLst>
              <a:ext uri="{FF2B5EF4-FFF2-40B4-BE49-F238E27FC236}">
                <a16:creationId xmlns:a16="http://schemas.microsoft.com/office/drawing/2014/main" id="{76E312B6-3AC5-1A4E-9B17-5415490544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9343" y="4191000"/>
            <a:ext cx="10804436" cy="7191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905926"/>
      </p:ext>
    </p:extLst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86B62EB1-C9AB-8A4E-97A6-5AB515228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DC8377E5-5310-E147-B1B5-4AEDBDB6DD44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nb-NO" dirty="0"/>
              <a:t>Økonomi er i stor grad bygget på samme lest.</a:t>
            </a:r>
          </a:p>
          <a:p>
            <a:r>
              <a:rPr lang="nb-NO" dirty="0"/>
              <a:t>Gi folk privat eiendomsrett og de vil ha et insentiv til å jobbe hardt og gjøre det beste ut av det de har.</a:t>
            </a:r>
          </a:p>
          <a:p>
            <a:r>
              <a:rPr lang="nb-NO" dirty="0"/>
              <a:t>Kan folk handle seg imellom vil godene tilflyte de som har mest nytte av dem.</a:t>
            </a:r>
          </a:p>
        </p:txBody>
      </p:sp>
    </p:spTree>
    <p:extLst>
      <p:ext uri="{BB962C8B-B14F-4D97-AF65-F5344CB8AC3E}">
        <p14:creationId xmlns:p14="http://schemas.microsoft.com/office/powerpoint/2010/main" val="4292780912"/>
      </p:ext>
    </p:extLst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6A860FB9-555F-9B4F-A5B4-D5FFC62FC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verdi</a:t>
            </a:r>
            <a:endParaRPr lang="en-US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9E61E9E8-4E2A-7542-9B72-4BBA2D90DC99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73100" y="4191000"/>
            <a:ext cx="17551838" cy="8890000"/>
          </a:xfrm>
        </p:spPr>
        <p:txBody>
          <a:bodyPr>
            <a:normAutofit/>
          </a:bodyPr>
          <a:lstStyle/>
          <a:p>
            <a:r>
              <a:rPr lang="nb-NO" dirty="0"/>
              <a:t>Data er informasjon.</a:t>
            </a:r>
          </a:p>
          <a:p>
            <a:r>
              <a:rPr lang="nb-NO" dirty="0"/>
              <a:t>Hva som er data, er avhengig av våre mål og hva vi greier å samle.</a:t>
            </a:r>
          </a:p>
          <a:p>
            <a:r>
              <a:rPr lang="nb-NO" dirty="0"/>
              <a:t>Data er derfor også et mål på vår kreativitet og teknologiske kapasitet.</a:t>
            </a:r>
          </a:p>
          <a:p>
            <a:r>
              <a:rPr lang="nb-NO" dirty="0"/>
              <a:t>Data er grunnlag for kunnskap og kunnskap lar oss manipulere verden og gir oss dermed økt frihet.</a:t>
            </a:r>
          </a:p>
          <a:p>
            <a:r>
              <a:rPr lang="nb-NO" dirty="0"/>
              <a:t>Men «oss» er kritisk! For hvem har kunnskapen og friheten til å manipulere «verden» og andre mennesker. </a:t>
            </a:r>
          </a:p>
        </p:txBody>
      </p:sp>
    </p:spTree>
    <p:extLst>
      <p:ext uri="{BB962C8B-B14F-4D97-AF65-F5344CB8AC3E}">
        <p14:creationId xmlns:p14="http://schemas.microsoft.com/office/powerpoint/2010/main" val="1668339544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6CDD97D3-E4EE-074A-AC89-658933970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Påståtte</a:t>
            </a:r>
            <a:r>
              <a:rPr lang="en-US" dirty="0"/>
              <a:t> </a:t>
            </a:r>
            <a:r>
              <a:rPr lang="en-US" dirty="0" err="1"/>
              <a:t>utfordringer</a:t>
            </a:r>
            <a:endParaRPr lang="en-US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11BB14D0-3538-B641-AAF0-FA74312A3951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73099" y="4191000"/>
            <a:ext cx="19033797" cy="8890000"/>
          </a:xfrm>
        </p:spPr>
        <p:txBody>
          <a:bodyPr>
            <a:normAutofit fontScale="92500" lnSpcReduction="20000"/>
          </a:bodyPr>
          <a:lstStyle/>
          <a:p>
            <a:r>
              <a:rPr lang="nb-NO" dirty="0"/>
              <a:t>Store selskaper som tjener veldig mye penger</a:t>
            </a:r>
          </a:p>
          <a:p>
            <a:r>
              <a:rPr lang="nb-NO" dirty="0"/>
              <a:t>... og unndrar seg skatt.</a:t>
            </a:r>
          </a:p>
          <a:p>
            <a:r>
              <a:rPr lang="nb-NO" dirty="0"/>
              <a:t>Monopoldannelser i </a:t>
            </a:r>
            <a:r>
              <a:rPr lang="nb-NO" dirty="0" smtClean="0"/>
              <a:t>økonomien</a:t>
            </a:r>
          </a:p>
          <a:p>
            <a:r>
              <a:rPr lang="nb-NO" dirty="0" smtClean="0"/>
              <a:t>Masse-arbeidsledighet</a:t>
            </a:r>
          </a:p>
          <a:p>
            <a:r>
              <a:rPr lang="nb-NO" dirty="0" smtClean="0"/>
              <a:t>Tjenester </a:t>
            </a:r>
            <a:r>
              <a:rPr lang="nb-NO" dirty="0"/>
              <a:t>som skaper avhengighet og som truer friheten vår</a:t>
            </a:r>
          </a:p>
          <a:p>
            <a:r>
              <a:rPr lang="nb-NO" dirty="0" smtClean="0"/>
              <a:t>Invadering av </a:t>
            </a:r>
            <a:r>
              <a:rPr lang="nb-NO" dirty="0"/>
              <a:t>privatliv</a:t>
            </a:r>
          </a:p>
          <a:p>
            <a:r>
              <a:rPr lang="nb-NO" dirty="0" smtClean="0"/>
              <a:t>Ødelegger demokrati</a:t>
            </a:r>
            <a:endParaRPr lang="nb-NO" dirty="0"/>
          </a:p>
          <a:p>
            <a:r>
              <a:rPr lang="nb-NO" dirty="0"/>
              <a:t>Overvåkning (fra myndigheter og private selskaper</a:t>
            </a:r>
            <a:r>
              <a:rPr lang="nb-NO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37005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ilde 1">
            <a:extLst>
              <a:ext uri="{FF2B5EF4-FFF2-40B4-BE49-F238E27FC236}">
                <a16:creationId xmlns:a16="http://schemas.microsoft.com/office/drawing/2014/main" id="{91F36B23-C1B8-9F4B-8DA0-116BF7DB4B59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E4BC7216-9038-CB4D-9FB8-4E5FC7548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Spørsmål</a:t>
            </a:r>
            <a:endParaRPr lang="en-US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10338909-F1C0-344D-8028-96864BC37384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nb-NO" dirty="0"/>
              <a:t>Spørsmål: Hvor stort er problemene med dagens bruk av data av store teknologiselskaper</a:t>
            </a:r>
            <a:r>
              <a:rPr lang="nb-NO" dirty="0" smtClean="0"/>
              <a:t>?</a:t>
            </a:r>
          </a:p>
          <a:p>
            <a:r>
              <a:rPr lang="nb-NO" dirty="0" smtClean="0"/>
              <a:t>Gå til menti.com og bruk koden: </a:t>
            </a:r>
            <a:r>
              <a:rPr lang="nb-NO" b="1" dirty="0"/>
              <a:t>33 33 22 6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5867348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6CDD97D3-E4EE-074A-AC89-658933970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099" y="622300"/>
            <a:ext cx="21619342" cy="2870200"/>
          </a:xfrm>
        </p:spPr>
        <p:txBody>
          <a:bodyPr/>
          <a:lstStyle/>
          <a:p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hvor</a:t>
            </a:r>
            <a:r>
              <a:rPr lang="en-US" dirty="0"/>
              <a:t> </a:t>
            </a:r>
            <a:r>
              <a:rPr lang="en-US" dirty="0" err="1"/>
              <a:t>bekymret</a:t>
            </a:r>
            <a:r>
              <a:rPr lang="en-US" dirty="0"/>
              <a:t> er </a:t>
            </a:r>
            <a:r>
              <a:rPr lang="en-US" dirty="0" err="1"/>
              <a:t>dere</a:t>
            </a:r>
            <a:r>
              <a:rPr lang="en-US" dirty="0"/>
              <a:t> for de </a:t>
            </a:r>
            <a:r>
              <a:rPr lang="en-US" dirty="0" err="1"/>
              <a:t>følgende</a:t>
            </a:r>
            <a:r>
              <a:rPr lang="en-US" dirty="0"/>
              <a:t>?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11BB14D0-3538-B641-AAF0-FA74312A3951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73099" y="4191000"/>
            <a:ext cx="19033797" cy="8890000"/>
          </a:xfrm>
        </p:spPr>
        <p:txBody>
          <a:bodyPr>
            <a:normAutofit fontScale="92500" lnSpcReduction="20000"/>
          </a:bodyPr>
          <a:lstStyle/>
          <a:p>
            <a:r>
              <a:rPr lang="nb-NO" dirty="0"/>
              <a:t>Store selskaper som tjener veldig mye penger</a:t>
            </a:r>
          </a:p>
          <a:p>
            <a:r>
              <a:rPr lang="nb-NO" dirty="0"/>
              <a:t>... og unndrar seg skatt.</a:t>
            </a:r>
          </a:p>
          <a:p>
            <a:r>
              <a:rPr lang="nb-NO" dirty="0"/>
              <a:t>Monopoldannelser i økonomien</a:t>
            </a:r>
          </a:p>
          <a:p>
            <a:r>
              <a:rPr lang="nb-NO" dirty="0"/>
              <a:t>Masse-arbeidsledighet</a:t>
            </a:r>
          </a:p>
          <a:p>
            <a:r>
              <a:rPr lang="nb-NO" dirty="0"/>
              <a:t>Tjenester som skaper avhengighet og som truer friheten vår</a:t>
            </a:r>
          </a:p>
          <a:p>
            <a:r>
              <a:rPr lang="nb-NO" dirty="0"/>
              <a:t>Invadering av privatliv</a:t>
            </a:r>
          </a:p>
          <a:p>
            <a:r>
              <a:rPr lang="nb-NO" dirty="0"/>
              <a:t>Ødelegger demokrati</a:t>
            </a:r>
          </a:p>
          <a:p>
            <a:r>
              <a:rPr lang="nb-NO" dirty="0"/>
              <a:t>Overvåkning (fra myndigheter og private selskaper)</a:t>
            </a:r>
          </a:p>
        </p:txBody>
      </p:sp>
    </p:spTree>
    <p:extLst>
      <p:ext uri="{BB962C8B-B14F-4D97-AF65-F5344CB8AC3E}">
        <p14:creationId xmlns:p14="http://schemas.microsoft.com/office/powerpoint/2010/main" val="315358152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1CF4D57F-5B89-5545-8FFB-ED279FD27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Spørsmål</a:t>
            </a:r>
            <a:endParaRPr lang="en-US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4B25C8B9-9EDD-1B4B-A5C9-495BFD547C37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nb-NO" dirty="0"/>
              <a:t>Tar dere noen grep i egen hverdag for å forhindre disse </a:t>
            </a:r>
            <a:r>
              <a:rPr lang="nb-NO" dirty="0" smtClean="0"/>
              <a:t>tingene?</a:t>
            </a:r>
          </a:p>
          <a:p>
            <a:pPr lvl="1"/>
            <a:r>
              <a:rPr lang="nb-NO" dirty="0" smtClean="0"/>
              <a:t>Signal v. </a:t>
            </a:r>
            <a:r>
              <a:rPr lang="nb-NO" dirty="0" err="1" smtClean="0"/>
              <a:t>Whatsapp</a:t>
            </a:r>
            <a:endParaRPr lang="nb-NO" dirty="0" smtClean="0"/>
          </a:p>
          <a:p>
            <a:pPr lvl="1"/>
            <a:r>
              <a:rPr lang="nb-NO" dirty="0" err="1" smtClean="0"/>
              <a:t>DuckDuckGo</a:t>
            </a:r>
            <a:r>
              <a:rPr lang="nb-NO" dirty="0" smtClean="0"/>
              <a:t> v. Google </a:t>
            </a:r>
            <a:r>
              <a:rPr lang="nb-NO" dirty="0" err="1" smtClean="0"/>
              <a:t>Chrome</a:t>
            </a:r>
            <a:endParaRPr lang="nb-NO" dirty="0" smtClean="0"/>
          </a:p>
          <a:p>
            <a:pPr lvl="1"/>
            <a:r>
              <a:rPr lang="nb-NO" dirty="0" smtClean="0"/>
              <a:t>Andre ting?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1699666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ilde 1">
            <a:extLst>
              <a:ext uri="{FF2B5EF4-FFF2-40B4-BE49-F238E27FC236}">
                <a16:creationId xmlns:a16="http://schemas.microsoft.com/office/drawing/2014/main" id="{AF111F4F-B214-8543-A5E0-C76B642BCD76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02B50483-A466-FE49-A8A5-07E9B199E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kjerne</a:t>
            </a:r>
            <a:endParaRPr lang="en-US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1254D40D-AA7D-1946-BB16-3ED676182A93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nb-NO" dirty="0"/>
              <a:t>U</a:t>
            </a:r>
            <a:r>
              <a:rPr lang="nb-NO" dirty="0" smtClean="0"/>
              <a:t>like problemer.</a:t>
            </a:r>
          </a:p>
          <a:p>
            <a:r>
              <a:rPr lang="nb-NO" dirty="0" smtClean="0"/>
              <a:t>Kan analyseres </a:t>
            </a:r>
            <a:r>
              <a:rPr lang="nb-NO" dirty="0"/>
              <a:t>hver for </a:t>
            </a:r>
            <a:r>
              <a:rPr lang="nb-NO" dirty="0" smtClean="0"/>
              <a:t>seg.</a:t>
            </a:r>
          </a:p>
          <a:p>
            <a:r>
              <a:rPr lang="nb-NO" dirty="0" smtClean="0"/>
              <a:t>Felles: Hvem har kontroll over dataene?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9333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6815A23C-7B1F-5146-B126-4897DEC52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Data-økonomien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88D4189F-795B-0344-856F-C2DB1EA90FB4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73099" y="4191000"/>
            <a:ext cx="21966183" cy="8890000"/>
          </a:xfrm>
        </p:spPr>
        <p:txBody>
          <a:bodyPr>
            <a:normAutofit/>
          </a:bodyPr>
          <a:lstStyle/>
          <a:p>
            <a:r>
              <a:rPr lang="nb-NO" dirty="0" err="1" smtClean="0"/>
              <a:t>Facebook</a:t>
            </a:r>
            <a:r>
              <a:rPr lang="nb-NO" dirty="0" smtClean="0"/>
              <a:t>, Google, </a:t>
            </a:r>
            <a:r>
              <a:rPr lang="nb-NO" dirty="0" err="1" smtClean="0"/>
              <a:t>YouTube</a:t>
            </a:r>
            <a:r>
              <a:rPr lang="nb-NO" dirty="0" smtClean="0"/>
              <a:t>, Amazon og Apple (største selskapene) er plattformer. Innhold produseres av «brukere» og annonsører.</a:t>
            </a:r>
          </a:p>
          <a:p>
            <a:r>
              <a:rPr lang="nb-NO" dirty="0" smtClean="0"/>
              <a:t>To- eller flersidige markeder. </a:t>
            </a:r>
          </a:p>
          <a:p>
            <a:pPr lvl="1"/>
            <a:r>
              <a:rPr lang="nb-NO" dirty="0" smtClean="0"/>
              <a:t>Annonsører betaler plattformen for å selge sine produkter til plattformens brukere.</a:t>
            </a:r>
          </a:p>
          <a:p>
            <a:pPr lvl="1"/>
            <a:r>
              <a:rPr lang="nb-NO" dirty="0" smtClean="0"/>
              <a:t>Brukerne betaler gjennom å kjøpe produkter og ved å gi fra seg data. I bytte får de tjenester gratis.</a:t>
            </a: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8597576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9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Editorial">
  <a:themeElements>
    <a:clrScheme name="Editorial">
      <a:dk1>
        <a:srgbClr val="324863"/>
      </a:dk1>
      <a:lt1>
        <a:srgbClr val="634D31"/>
      </a:lt1>
      <a:dk2>
        <a:srgbClr val="615F5C"/>
      </a:dk2>
      <a:lt2>
        <a:srgbClr val="D6D3CB"/>
      </a:lt2>
      <a:accent1>
        <a:srgbClr val="4D76A4"/>
      </a:accent1>
      <a:accent2>
        <a:srgbClr val="729460"/>
      </a:accent2>
      <a:accent3>
        <a:srgbClr val="D6AD40"/>
      </a:accent3>
      <a:accent4>
        <a:srgbClr val="DC7D39"/>
      </a:accent4>
      <a:accent5>
        <a:srgbClr val="C36061"/>
      </a:accent5>
      <a:accent6>
        <a:srgbClr val="7E649B"/>
      </a:accent6>
      <a:hlink>
        <a:srgbClr val="0000FF"/>
      </a:hlink>
      <a:folHlink>
        <a:srgbClr val="FF00FF"/>
      </a:folHlink>
    </a:clrScheme>
    <a:fontScheme name="Editorial">
      <a:majorFont>
        <a:latin typeface="Didot"/>
        <a:ea typeface="Didot"/>
        <a:cs typeface="Didot"/>
      </a:majorFont>
      <a:minorFont>
        <a:latin typeface="Didot"/>
        <a:ea typeface="Didot"/>
        <a:cs typeface="Didot"/>
      </a:minorFont>
    </a:fontScheme>
    <a:fmtScheme name="Editor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>
              <a:hueOff val="109193"/>
              <a:satOff val="-4874"/>
              <a:lumOff val="12971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324863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Editorial">
  <a:themeElements>
    <a:clrScheme name="Editorial">
      <a:dk1>
        <a:srgbClr val="000000"/>
      </a:dk1>
      <a:lt1>
        <a:srgbClr val="FFFFFF"/>
      </a:lt1>
      <a:dk2>
        <a:srgbClr val="615F5C"/>
      </a:dk2>
      <a:lt2>
        <a:srgbClr val="D6D3CB"/>
      </a:lt2>
      <a:accent1>
        <a:srgbClr val="4D76A4"/>
      </a:accent1>
      <a:accent2>
        <a:srgbClr val="729460"/>
      </a:accent2>
      <a:accent3>
        <a:srgbClr val="D6AD40"/>
      </a:accent3>
      <a:accent4>
        <a:srgbClr val="DC7D39"/>
      </a:accent4>
      <a:accent5>
        <a:srgbClr val="C36061"/>
      </a:accent5>
      <a:accent6>
        <a:srgbClr val="7E649B"/>
      </a:accent6>
      <a:hlink>
        <a:srgbClr val="0000FF"/>
      </a:hlink>
      <a:folHlink>
        <a:srgbClr val="FF00FF"/>
      </a:folHlink>
    </a:clrScheme>
    <a:fontScheme name="Editorial">
      <a:majorFont>
        <a:latin typeface="Didot"/>
        <a:ea typeface="Didot"/>
        <a:cs typeface="Didot"/>
      </a:majorFont>
      <a:minorFont>
        <a:latin typeface="Didot"/>
        <a:ea typeface="Didot"/>
        <a:cs typeface="Didot"/>
      </a:minorFont>
    </a:fontScheme>
    <a:fmtScheme name="Editor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>
              <a:hueOff val="109193"/>
              <a:satOff val="-4874"/>
              <a:lumOff val="12971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324863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7128</TotalTime>
  <Words>1983</Words>
  <Application>Microsoft Office PowerPoint</Application>
  <PresentationFormat>Custom</PresentationFormat>
  <Paragraphs>190</Paragraphs>
  <Slides>38</Slides>
  <Notes>8</Notes>
  <HiddenSlides>10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Didot</vt:lpstr>
      <vt:lpstr>Helvetica</vt:lpstr>
      <vt:lpstr>Helvetica Neue</vt:lpstr>
      <vt:lpstr>Palatino</vt:lpstr>
      <vt:lpstr>Zapf Dingbats</vt:lpstr>
      <vt:lpstr>Editorial</vt:lpstr>
      <vt:lpstr>Etisk data-håndtering</vt:lpstr>
      <vt:lpstr>Litt repetisjon</vt:lpstr>
      <vt:lpstr>Det store bildet</vt:lpstr>
      <vt:lpstr>Påståtte utfordringer</vt:lpstr>
      <vt:lpstr>Spørsmål</vt:lpstr>
      <vt:lpstr>Og hvor bekymret er dere for de følgende?</vt:lpstr>
      <vt:lpstr>Spørsmål</vt:lpstr>
      <vt:lpstr>En kjerne</vt:lpstr>
      <vt:lpstr>Data-økonomien</vt:lpstr>
      <vt:lpstr>Argumentet for</vt:lpstr>
      <vt:lpstr>Monopolister</vt:lpstr>
      <vt:lpstr>Kapitalister stikker av med profitten</vt:lpstr>
      <vt:lpstr>1 Lønnsandelen</vt:lpstr>
      <vt:lpstr>2 Skatt når data ikke regnes som en vare</vt:lpstr>
      <vt:lpstr>3 Utnytting</vt:lpstr>
      <vt:lpstr>Manipulering</vt:lpstr>
      <vt:lpstr>Mulige problemer</vt:lpstr>
      <vt:lpstr>Privatliv</vt:lpstr>
      <vt:lpstr>Grunner til at privatliv er viktig</vt:lpstr>
      <vt:lpstr>Men hvis vi gir den opp?</vt:lpstr>
      <vt:lpstr>Sammenfiltret data gjør også fair forhandling vanskelig</vt:lpstr>
      <vt:lpstr>Hvordan regulere data?</vt:lpstr>
      <vt:lpstr>Forslag</vt:lpstr>
      <vt:lpstr>Trenger vi en ny konseptualisering av data?</vt:lpstr>
      <vt:lpstr>Mulige grunner</vt:lpstr>
      <vt:lpstr>PowerPoint Presentation</vt:lpstr>
      <vt:lpstr>Løsninger</vt:lpstr>
      <vt:lpstr>En annen løsning?</vt:lpstr>
      <vt:lpstr>PowerPoint Presentation</vt:lpstr>
      <vt:lpstr>Skrive kronikk</vt:lpstr>
      <vt:lpstr>PowerPoint Presentation</vt:lpstr>
      <vt:lpstr>PowerPoint Presentation</vt:lpstr>
      <vt:lpstr>PowerPoint Presentation</vt:lpstr>
      <vt:lpstr>PowerPoint Presentation</vt:lpstr>
      <vt:lpstr>John Locke</vt:lpstr>
      <vt:lpstr>Lockes idé</vt:lpstr>
      <vt:lpstr>PowerPoint Presentation</vt:lpstr>
      <vt:lpstr>Data som verdi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Self-Ownership  and  State Intervention</dc:title>
  <dc:creator>Aksel Sterri</dc:creator>
  <cp:lastModifiedBy>Aksel Sterri</cp:lastModifiedBy>
  <cp:revision>311</cp:revision>
  <cp:lastPrinted>2021-02-16T12:53:55Z</cp:lastPrinted>
  <dcterms:created xsi:type="dcterms:W3CDTF">2020-09-14T14:42:09Z</dcterms:created>
  <dcterms:modified xsi:type="dcterms:W3CDTF">2021-02-16T18:13:22Z</dcterms:modified>
</cp:coreProperties>
</file>