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36" r:id="rId3"/>
    <p:sldId id="343" r:id="rId4"/>
    <p:sldId id="278" r:id="rId5"/>
    <p:sldId id="281" r:id="rId6"/>
    <p:sldId id="277" r:id="rId7"/>
    <p:sldId id="266" r:id="rId8"/>
    <p:sldId id="337" r:id="rId9"/>
    <p:sldId id="338" r:id="rId10"/>
    <p:sldId id="339" r:id="rId11"/>
    <p:sldId id="354" r:id="rId12"/>
    <p:sldId id="340" r:id="rId13"/>
    <p:sldId id="341" r:id="rId14"/>
    <p:sldId id="342" r:id="rId15"/>
    <p:sldId id="344" r:id="rId16"/>
    <p:sldId id="283" r:id="rId17"/>
    <p:sldId id="355" r:id="rId18"/>
    <p:sldId id="264" r:id="rId19"/>
    <p:sldId id="282" r:id="rId20"/>
    <p:sldId id="301" r:id="rId21"/>
    <p:sldId id="296" r:id="rId22"/>
    <p:sldId id="297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6" r:id="rId31"/>
    <p:sldId id="357" r:id="rId32"/>
    <p:sldId id="352" r:id="rId33"/>
    <p:sldId id="353" r:id="rId34"/>
    <p:sldId id="361" r:id="rId35"/>
    <p:sldId id="372" r:id="rId36"/>
    <p:sldId id="373" r:id="rId37"/>
    <p:sldId id="374" r:id="rId38"/>
    <p:sldId id="360" r:id="rId39"/>
    <p:sldId id="363" r:id="rId40"/>
    <p:sldId id="364" r:id="rId41"/>
    <p:sldId id="365" r:id="rId42"/>
    <p:sldId id="366" r:id="rId43"/>
    <p:sldId id="369" r:id="rId44"/>
    <p:sldId id="370" r:id="rId45"/>
    <p:sldId id="367" r:id="rId46"/>
    <p:sldId id="368" r:id="rId47"/>
    <p:sldId id="371" r:id="rId48"/>
    <p:sldId id="380" r:id="rId49"/>
    <p:sldId id="381" r:id="rId50"/>
    <p:sldId id="382" r:id="rId51"/>
    <p:sldId id="383" r:id="rId52"/>
    <p:sldId id="386" r:id="rId53"/>
    <p:sldId id="387" r:id="rId54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8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904A6-0D5E-4D83-8A8B-1F163803D3F7}" type="datetimeFigureOut">
              <a:rPr lang="nb-NO" smtClean="0"/>
              <a:t>20.02.2017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1EFC7-23BC-46B4-95A8-3966A3599F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023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0208B-97BB-40C5-90F2-E023CBCE5DAA}" type="datetimeFigureOut">
              <a:rPr lang="nb-NO" smtClean="0"/>
              <a:t>20.02.2017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E7460-4FD8-4C54-ADA9-7B3096FDE5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64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17CA-10D4-4BE7-A385-158F2481E5C7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122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17CA-10D4-4BE7-A385-158F2481E5C7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122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HM2_engels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HM3_engels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NHM4_engels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HM5_engels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NHM6_engels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Fysisk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Fysisk3En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Fysisk3Eng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3710-22B3-4901-B8FC-764C72BEB1D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23.01.2014</a:t>
            </a:r>
            <a:endParaRPr lang="nb-NO"/>
          </a:p>
        </p:txBody>
      </p:sp>
      <p:pic>
        <p:nvPicPr>
          <p:cNvPr id="1031" name="Picture 11" descr="MN_FYSISK_A_ENG.png"/>
          <p:cNvPicPr>
            <a:picLocks noChangeAspect="1"/>
          </p:cNvPicPr>
          <p:nvPr/>
        </p:nvPicPr>
        <p:blipFill>
          <a:blip r:embed="rId13"/>
          <a:srcRect b="55283"/>
          <a:stretch>
            <a:fillRect/>
          </a:stretch>
        </p:blipFill>
        <p:spPr bwMode="auto">
          <a:xfrm>
            <a:off x="304800" y="228600"/>
            <a:ext cx="260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9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tif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295400" y="4293096"/>
            <a:ext cx="6934200" cy="1039092"/>
          </a:xfrm>
        </p:spPr>
        <p:txBody>
          <a:bodyPr/>
          <a:lstStyle/>
          <a:p>
            <a:r>
              <a:rPr lang="en-US" dirty="0" smtClean="0"/>
              <a:t>February </a:t>
            </a:r>
            <a:r>
              <a:rPr lang="en-US" dirty="0" smtClean="0"/>
              <a:t>2017</a:t>
            </a:r>
            <a:br>
              <a:rPr lang="en-US" dirty="0" smtClean="0"/>
            </a:br>
            <a:r>
              <a:rPr lang="en-US" dirty="0" err="1" smtClean="0"/>
              <a:t>Øystein</a:t>
            </a:r>
            <a:r>
              <a:rPr lang="en-US" dirty="0" smtClean="0"/>
              <a:t> </a:t>
            </a:r>
            <a:r>
              <a:rPr lang="en-US" dirty="0" err="1" smtClean="0"/>
              <a:t>Prytz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b-NO" dirty="0" smtClean="0"/>
              <a:t>MENA3100</a:t>
            </a:r>
          </a:p>
          <a:p>
            <a:r>
              <a:rPr lang="nb-NO" dirty="0" smtClean="0"/>
              <a:t>Spectroscopy in the TEM and SEM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55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16" y="1062253"/>
            <a:ext cx="6957218" cy="50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6560" y="6582880"/>
            <a:ext cx="4187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R. </a:t>
            </a:r>
            <a:r>
              <a:rPr lang="nb-NO" sz="1100" dirty="0" err="1" smtClean="0"/>
              <a:t>Jenkins</a:t>
            </a:r>
            <a:r>
              <a:rPr lang="nb-NO" sz="1100" dirty="0" smtClean="0"/>
              <a:t> </a:t>
            </a:r>
            <a:r>
              <a:rPr lang="nb-NO" sz="1100" i="1" dirty="0" smtClean="0"/>
              <a:t>et al. </a:t>
            </a:r>
            <a:r>
              <a:rPr lang="nb-NO" sz="1100" dirty="0" err="1"/>
              <a:t>X</a:t>
            </a:r>
            <a:r>
              <a:rPr lang="nb-NO" sz="1100" dirty="0"/>
              <a:t>-Ray </a:t>
            </a:r>
            <a:r>
              <a:rPr lang="nb-NO" sz="1100" dirty="0" err="1" smtClean="0"/>
              <a:t>Spectrometry</a:t>
            </a:r>
            <a:r>
              <a:rPr lang="nb-NO" sz="1100" dirty="0" smtClean="0"/>
              <a:t> </a:t>
            </a:r>
            <a:r>
              <a:rPr lang="nb-NO" sz="1100" b="1" dirty="0" smtClean="0"/>
              <a:t>20</a:t>
            </a:r>
            <a:r>
              <a:rPr lang="nb-NO" sz="1100" dirty="0" smtClean="0"/>
              <a:t>(3), 149-155 (1991).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850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TSync\Synchronize UiO\Prosjekter\Undervisning\TEM2\AES+Xra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3916"/>
            <a:ext cx="3906837" cy="46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803856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1: </a:t>
            </a:r>
            <a:r>
              <a:rPr lang="nb-NO" sz="1600" dirty="0" err="1" smtClean="0"/>
              <a:t>Incident</a:t>
            </a:r>
            <a:r>
              <a:rPr lang="nb-NO" sz="1600" dirty="0" smtClean="0"/>
              <a:t> </a:t>
            </a:r>
            <a:r>
              <a:rPr lang="nb-NO" sz="1600" dirty="0" err="1" smtClean="0"/>
              <a:t>electron</a:t>
            </a:r>
            <a:r>
              <a:rPr lang="nb-NO" sz="1600" dirty="0" smtClean="0"/>
              <a:t> transfers </a:t>
            </a:r>
            <a:r>
              <a:rPr lang="nb-NO" sz="1600" dirty="0" err="1" smtClean="0"/>
              <a:t>energy</a:t>
            </a:r>
            <a:r>
              <a:rPr lang="nb-NO" sz="1600" dirty="0" smtClean="0"/>
              <a:t> to a «</a:t>
            </a:r>
            <a:r>
              <a:rPr lang="nb-NO" sz="1600" dirty="0" err="1" smtClean="0"/>
              <a:t>core</a:t>
            </a:r>
            <a:r>
              <a:rPr lang="nb-NO" sz="1600" dirty="0" smtClean="0"/>
              <a:t>» </a:t>
            </a:r>
            <a:r>
              <a:rPr lang="nb-NO" sz="1600" dirty="0" err="1" smtClean="0"/>
              <a:t>electron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atom, </a:t>
            </a:r>
            <a:r>
              <a:rPr lang="nb-NO" sz="1600" dirty="0" err="1" smtClean="0"/>
              <a:t>which</a:t>
            </a:r>
            <a:r>
              <a:rPr lang="nb-NO" sz="1600" dirty="0" smtClean="0"/>
              <a:t> </a:t>
            </a:r>
            <a:r>
              <a:rPr lang="nb-NO" sz="1600" dirty="0" err="1" smtClean="0"/>
              <a:t>exits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sample.</a:t>
            </a:r>
            <a:endParaRPr lang="nb-NO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1809" y="18038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2: The atom is </a:t>
            </a:r>
            <a:r>
              <a:rPr lang="nb-NO" sz="1600" dirty="0" err="1" smtClean="0"/>
              <a:t>left</a:t>
            </a:r>
            <a:r>
              <a:rPr lang="nb-NO" sz="1600" dirty="0" smtClean="0"/>
              <a:t> in an </a:t>
            </a:r>
            <a:r>
              <a:rPr lang="nb-NO" sz="1600" dirty="0" err="1" smtClean="0"/>
              <a:t>excited</a:t>
            </a:r>
            <a:r>
              <a:rPr lang="nb-NO" sz="1600" dirty="0" smtClean="0"/>
              <a:t> </a:t>
            </a:r>
            <a:r>
              <a:rPr lang="nb-NO" sz="1600" dirty="0" err="1" smtClean="0"/>
              <a:t>state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a </a:t>
            </a:r>
            <a:r>
              <a:rPr lang="nb-NO" sz="1600" dirty="0" err="1" smtClean="0"/>
              <a:t>core</a:t>
            </a:r>
            <a:r>
              <a:rPr lang="nb-NO" sz="1600" dirty="0" smtClean="0"/>
              <a:t> hole.</a:t>
            </a:r>
            <a:endParaRPr lang="nb-NO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762555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3a: The atom </a:t>
            </a:r>
            <a:r>
              <a:rPr lang="nb-NO" sz="1600" dirty="0" err="1" smtClean="0"/>
              <a:t>can</a:t>
            </a:r>
            <a:r>
              <a:rPr lang="nb-NO" sz="1600" dirty="0" smtClean="0"/>
              <a:t> </a:t>
            </a:r>
            <a:r>
              <a:rPr lang="nb-NO" sz="1600" dirty="0" err="1" smtClean="0"/>
              <a:t>relax</a:t>
            </a:r>
            <a:r>
              <a:rPr lang="nb-NO" sz="1600" dirty="0" smtClean="0"/>
              <a:t>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ground</a:t>
            </a:r>
            <a:r>
              <a:rPr lang="nb-NO" sz="1600" dirty="0" smtClean="0"/>
              <a:t> </a:t>
            </a:r>
            <a:r>
              <a:rPr lang="nb-NO" sz="1600" dirty="0" err="1" smtClean="0"/>
              <a:t>state</a:t>
            </a:r>
            <a:r>
              <a:rPr lang="nb-NO" sz="1600" dirty="0" smtClean="0"/>
              <a:t> </a:t>
            </a:r>
            <a:r>
              <a:rPr lang="nb-NO" sz="1600" dirty="0" err="1" smtClean="0"/>
              <a:t>either</a:t>
            </a:r>
            <a:r>
              <a:rPr lang="nb-NO" sz="1600" dirty="0" smtClean="0"/>
              <a:t> by </a:t>
            </a:r>
            <a:r>
              <a:rPr lang="nb-NO" sz="1600" dirty="0" err="1" smtClean="0"/>
              <a:t>emitting</a:t>
            </a:r>
            <a:r>
              <a:rPr lang="nb-NO" sz="1600" dirty="0" smtClean="0"/>
              <a:t> a </a:t>
            </a:r>
            <a:r>
              <a:rPr lang="nb-NO" sz="1600" dirty="0" err="1" smtClean="0"/>
              <a:t>photon</a:t>
            </a:r>
            <a:r>
              <a:rPr lang="nb-NO" sz="1600" dirty="0" smtClean="0"/>
              <a:t> (</a:t>
            </a:r>
            <a:r>
              <a:rPr lang="nb-NO" sz="1600" dirty="0" err="1" smtClean="0"/>
              <a:t>characteristic</a:t>
            </a:r>
            <a:r>
              <a:rPr lang="nb-NO" sz="1600" dirty="0" smtClean="0"/>
              <a:t> </a:t>
            </a:r>
            <a:r>
              <a:rPr lang="nb-NO" sz="1600" dirty="0" err="1" smtClean="0"/>
              <a:t>X-ray</a:t>
            </a:r>
            <a:r>
              <a:rPr lang="nb-NO" sz="1600" dirty="0" smtClean="0"/>
              <a:t>)…</a:t>
            </a:r>
            <a:endParaRPr lang="nb-NO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476255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3b:…or by </a:t>
            </a:r>
            <a:r>
              <a:rPr lang="nb-NO" sz="1600" dirty="0" err="1" smtClean="0"/>
              <a:t>emitting</a:t>
            </a:r>
            <a:r>
              <a:rPr lang="nb-NO" sz="1600" dirty="0" smtClean="0"/>
              <a:t> an </a:t>
            </a:r>
            <a:r>
              <a:rPr lang="nb-NO" sz="1600" dirty="0" err="1" smtClean="0"/>
              <a:t>Auger-electron</a:t>
            </a:r>
            <a:endParaRPr lang="nb-NO" sz="16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</p:spPr>
        <p:txBody>
          <a:bodyPr/>
          <a:lstStyle/>
          <a:p>
            <a:r>
              <a:rPr lang="nb-NO" dirty="0"/>
              <a:t>Single </a:t>
            </a:r>
            <a:r>
              <a:rPr lang="nb-NO" dirty="0" err="1"/>
              <a:t>electron</a:t>
            </a:r>
            <a:r>
              <a:rPr lang="nb-NO" dirty="0"/>
              <a:t> </a:t>
            </a:r>
            <a:r>
              <a:rPr lang="nb-NO" dirty="0" err="1"/>
              <a:t>excitations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6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Copper K lines</a:t>
            </a:r>
            <a:endParaRPr lang="en-US" dirty="0"/>
          </a:p>
        </p:txBody>
      </p:sp>
      <p:pic>
        <p:nvPicPr>
          <p:cNvPr id="9218" name="Picture 2" descr="http://www.rsc.org/ej/JM/2009/b811523k/b811523k-f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39" y="2080188"/>
            <a:ext cx="5493194" cy="39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Copper K lines</a:t>
            </a:r>
            <a:endParaRPr lang="en-US" dirty="0"/>
          </a:p>
        </p:txBody>
      </p:sp>
      <p:pic>
        <p:nvPicPr>
          <p:cNvPr id="5122" name="Picture 2" descr="http://upload.wikimedia.org/wikipedia/commons/d/d8/Copper_K_Ront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2575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3300" y="180811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</a:t>
            </a:r>
            <a:r>
              <a:rPr lang="nb-NO" baseline="-25000" dirty="0" smtClean="0"/>
              <a:t>b</a:t>
            </a:r>
            <a:r>
              <a:rPr lang="nb-NO" dirty="0" smtClean="0"/>
              <a:t>(K) = -8979 eV</a:t>
            </a:r>
          </a:p>
          <a:p>
            <a:r>
              <a:rPr lang="nb-NO" dirty="0" err="1" smtClean="0"/>
              <a:t>E</a:t>
            </a:r>
            <a:r>
              <a:rPr lang="nb-NO" baseline="-25000" dirty="0" err="1" smtClean="0"/>
              <a:t>b</a:t>
            </a:r>
            <a:r>
              <a:rPr lang="nb-NO" dirty="0" smtClean="0"/>
              <a:t>(L</a:t>
            </a:r>
            <a:r>
              <a:rPr lang="nb-NO" baseline="-25000" dirty="0"/>
              <a:t>3</a:t>
            </a:r>
            <a:r>
              <a:rPr lang="nb-NO" dirty="0" smtClean="0"/>
              <a:t>) = -933 eV</a:t>
            </a:r>
            <a:br>
              <a:rPr lang="nb-NO" dirty="0" smtClean="0"/>
            </a:br>
            <a:r>
              <a:rPr lang="nb-NO" dirty="0" err="1" smtClean="0"/>
              <a:t>E</a:t>
            </a:r>
            <a:r>
              <a:rPr lang="nb-NO" baseline="-25000" dirty="0" err="1" smtClean="0"/>
              <a:t>b</a:t>
            </a:r>
            <a:r>
              <a:rPr lang="nb-NO" dirty="0" smtClean="0"/>
              <a:t>(L</a:t>
            </a:r>
            <a:r>
              <a:rPr lang="nb-NO" baseline="-25000" dirty="0" smtClean="0"/>
              <a:t>2</a:t>
            </a:r>
            <a:r>
              <a:rPr lang="nb-NO" dirty="0" smtClean="0"/>
              <a:t>) = -952 eV</a:t>
            </a:r>
          </a:p>
          <a:p>
            <a:r>
              <a:rPr lang="nb-NO" dirty="0"/>
              <a:t>E</a:t>
            </a:r>
            <a:r>
              <a:rPr lang="nb-NO" baseline="-25000" dirty="0"/>
              <a:t>b</a:t>
            </a:r>
            <a:r>
              <a:rPr lang="nb-NO" dirty="0" smtClean="0"/>
              <a:t>(M</a:t>
            </a:r>
            <a:r>
              <a:rPr lang="nb-NO" baseline="-25000" dirty="0" smtClean="0"/>
              <a:t>2,3</a:t>
            </a:r>
            <a:r>
              <a:rPr lang="nb-NO" dirty="0" smtClean="0"/>
              <a:t>) = -76 eV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23300" y="3119215"/>
            <a:ext cx="3925044" cy="717847"/>
            <a:chOff x="4723300" y="3119215"/>
            <a:chExt cx="3925044" cy="717847"/>
          </a:xfrm>
        </p:grpSpPr>
        <p:sp>
          <p:nvSpPr>
            <p:cNvPr id="6" name="Rectangle 5"/>
            <p:cNvSpPr/>
            <p:nvPr/>
          </p:nvSpPr>
          <p:spPr bwMode="auto">
            <a:xfrm>
              <a:off x="4723300" y="3119215"/>
              <a:ext cx="3625941" cy="717847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23300" y="3119215"/>
              <a:ext cx="3925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u="sng" dirty="0" smtClean="0">
                  <a:solidFill>
                    <a:schemeClr val="bg1"/>
                  </a:solidFill>
                </a:rPr>
                <a:t>L</a:t>
              </a:r>
              <a:r>
                <a:rPr lang="nb-NO" u="sng" baseline="-25000" dirty="0" smtClean="0">
                  <a:solidFill>
                    <a:schemeClr val="bg1"/>
                  </a:solidFill>
                </a:rPr>
                <a:t>3</a:t>
              </a:r>
              <a:r>
                <a:rPr lang="nb-NO" u="sng" dirty="0" smtClean="0">
                  <a:solidFill>
                    <a:schemeClr val="bg1"/>
                  </a:solidFill>
                </a:rPr>
                <a:t> -&gt; K </a:t>
              </a:r>
              <a:r>
                <a:rPr lang="nb-NO" u="sng" dirty="0" err="1" smtClean="0">
                  <a:solidFill>
                    <a:schemeClr val="bg1"/>
                  </a:solidFill>
                </a:rPr>
                <a:t>transition</a:t>
              </a:r>
              <a:r>
                <a:rPr lang="nb-NO" u="sng" dirty="0" smtClean="0">
                  <a:solidFill>
                    <a:schemeClr val="bg1"/>
                  </a:solidFill>
                </a:rPr>
                <a:t> </a:t>
              </a:r>
              <a:r>
                <a:rPr lang="nb-NO" u="sng" dirty="0">
                  <a:solidFill>
                    <a:schemeClr val="bg1"/>
                  </a:solidFill>
                </a:rPr>
                <a:t>(K</a:t>
              </a:r>
              <a:r>
                <a:rPr lang="en-US" i="1" u="sng" dirty="0">
                  <a:solidFill>
                    <a:schemeClr val="bg1"/>
                  </a:solidFill>
                </a:rPr>
                <a:t>α</a:t>
              </a:r>
              <a:r>
                <a:rPr lang="en-US" u="sng" baseline="-25000" dirty="0">
                  <a:solidFill>
                    <a:schemeClr val="bg1"/>
                  </a:solidFill>
                </a:rPr>
                <a:t>1</a:t>
              </a:r>
              <a:r>
                <a:rPr lang="en-US" u="sng" dirty="0">
                  <a:solidFill>
                    <a:schemeClr val="bg1"/>
                  </a:solidFill>
                </a:rPr>
                <a:t>)</a:t>
              </a:r>
              <a:endParaRPr lang="nb-NO" u="sng" dirty="0">
                <a:solidFill>
                  <a:schemeClr val="bg1"/>
                </a:solidFill>
              </a:endParaRPr>
            </a:p>
            <a:p>
              <a:r>
                <a:rPr lang="nb-NO" dirty="0" smtClean="0">
                  <a:solidFill>
                    <a:schemeClr val="bg1"/>
                  </a:solidFill>
                </a:rPr>
                <a:t>E=</a:t>
              </a:r>
              <a:r>
                <a:rPr lang="nb-NO" dirty="0" err="1" smtClean="0">
                  <a:solidFill>
                    <a:schemeClr val="bg1"/>
                  </a:solidFill>
                </a:rPr>
                <a:t>h</a:t>
              </a:r>
              <a:r>
                <a:rPr lang="nb-NO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n</a:t>
              </a:r>
              <a:r>
                <a:rPr lang="nb-NO" dirty="0" smtClean="0">
                  <a:solidFill>
                    <a:schemeClr val="bg1"/>
                  </a:solidFill>
                </a:rPr>
                <a:t>=</a:t>
              </a:r>
              <a:r>
                <a:rPr lang="nb-NO" dirty="0">
                  <a:solidFill>
                    <a:schemeClr val="bg1"/>
                  </a:solidFill>
                </a:rPr>
                <a:t> </a:t>
              </a:r>
              <a:r>
                <a:rPr lang="nb-NO" dirty="0" err="1">
                  <a:solidFill>
                    <a:schemeClr val="bg1"/>
                  </a:solidFill>
                </a:rPr>
                <a:t>E</a:t>
              </a:r>
              <a:r>
                <a:rPr lang="nb-NO" baseline="-25000" dirty="0" err="1">
                  <a:solidFill>
                    <a:schemeClr val="bg1"/>
                  </a:solidFill>
                </a:rPr>
                <a:t>b</a:t>
              </a:r>
              <a:r>
                <a:rPr lang="nb-NO" dirty="0">
                  <a:solidFill>
                    <a:schemeClr val="bg1"/>
                  </a:solidFill>
                </a:rPr>
                <a:t>(L</a:t>
              </a:r>
              <a:r>
                <a:rPr lang="nb-NO" baseline="-25000" dirty="0">
                  <a:solidFill>
                    <a:schemeClr val="bg1"/>
                  </a:solidFill>
                </a:rPr>
                <a:t>3</a:t>
              </a:r>
              <a:r>
                <a:rPr lang="nb-NO" dirty="0" smtClean="0">
                  <a:solidFill>
                    <a:schemeClr val="bg1"/>
                  </a:solidFill>
                </a:rPr>
                <a:t>)-</a:t>
              </a:r>
              <a:r>
                <a:rPr lang="nb-NO" dirty="0">
                  <a:solidFill>
                    <a:schemeClr val="bg1"/>
                  </a:solidFill>
                </a:rPr>
                <a:t> </a:t>
              </a:r>
              <a:r>
                <a:rPr lang="nb-NO" dirty="0" err="1">
                  <a:solidFill>
                    <a:schemeClr val="bg1"/>
                  </a:solidFill>
                </a:rPr>
                <a:t>E</a:t>
              </a:r>
              <a:r>
                <a:rPr lang="nb-NO" baseline="-25000" dirty="0" err="1">
                  <a:solidFill>
                    <a:schemeClr val="bg1"/>
                  </a:solidFill>
                </a:rPr>
                <a:t>b</a:t>
              </a:r>
              <a:r>
                <a:rPr lang="nb-NO" dirty="0">
                  <a:solidFill>
                    <a:schemeClr val="bg1"/>
                  </a:solidFill>
                </a:rPr>
                <a:t>(K</a:t>
              </a:r>
              <a:r>
                <a:rPr lang="nb-NO" dirty="0" smtClean="0">
                  <a:solidFill>
                    <a:schemeClr val="bg1"/>
                  </a:solidFill>
                </a:rPr>
                <a:t>) = 8.046 </a:t>
              </a:r>
              <a:r>
                <a:rPr lang="nb-NO" dirty="0" err="1" smtClean="0">
                  <a:solidFill>
                    <a:schemeClr val="bg1"/>
                  </a:solidFill>
                </a:rPr>
                <a:t>keV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3300" y="3971029"/>
            <a:ext cx="3925044" cy="717847"/>
            <a:chOff x="4723300" y="3971029"/>
            <a:chExt cx="3925044" cy="71784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723300" y="3971029"/>
              <a:ext cx="3625941" cy="717847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3300" y="4042545"/>
              <a:ext cx="3925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u="sng" dirty="0" smtClean="0">
                  <a:solidFill>
                    <a:schemeClr val="bg1"/>
                  </a:solidFill>
                </a:rPr>
                <a:t>L</a:t>
              </a:r>
              <a:r>
                <a:rPr lang="nb-NO" u="sng" baseline="-25000" dirty="0" smtClean="0">
                  <a:solidFill>
                    <a:schemeClr val="bg1"/>
                  </a:solidFill>
                </a:rPr>
                <a:t>2</a:t>
              </a:r>
              <a:r>
                <a:rPr lang="nb-NO" u="sng" dirty="0" smtClean="0">
                  <a:solidFill>
                    <a:schemeClr val="bg1"/>
                  </a:solidFill>
                </a:rPr>
                <a:t> -&gt; K </a:t>
              </a:r>
              <a:r>
                <a:rPr lang="nb-NO" u="sng" dirty="0" err="1" smtClean="0">
                  <a:solidFill>
                    <a:schemeClr val="bg1"/>
                  </a:solidFill>
                </a:rPr>
                <a:t>transition</a:t>
              </a:r>
              <a:r>
                <a:rPr lang="nb-NO" u="sng" dirty="0" smtClean="0">
                  <a:solidFill>
                    <a:schemeClr val="bg1"/>
                  </a:solidFill>
                </a:rPr>
                <a:t> </a:t>
              </a:r>
              <a:r>
                <a:rPr lang="nb-NO" u="sng" dirty="0">
                  <a:solidFill>
                    <a:schemeClr val="bg1"/>
                  </a:solidFill>
                </a:rPr>
                <a:t>(K</a:t>
              </a:r>
              <a:r>
                <a:rPr lang="en-US" i="1" u="sng" dirty="0" smtClean="0">
                  <a:solidFill>
                    <a:schemeClr val="bg1"/>
                  </a:solidFill>
                </a:rPr>
                <a:t>α</a:t>
              </a:r>
              <a:r>
                <a:rPr lang="en-US" u="sng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u="sng" dirty="0" smtClean="0">
                  <a:solidFill>
                    <a:schemeClr val="bg1"/>
                  </a:solidFill>
                </a:rPr>
                <a:t>)</a:t>
              </a:r>
              <a:endParaRPr lang="nb-NO" u="sng" dirty="0">
                <a:solidFill>
                  <a:schemeClr val="bg1"/>
                </a:solidFill>
              </a:endParaRPr>
            </a:p>
            <a:p>
              <a:r>
                <a:rPr lang="nb-NO" dirty="0" smtClean="0">
                  <a:solidFill>
                    <a:schemeClr val="bg1"/>
                  </a:solidFill>
                </a:rPr>
                <a:t>E=</a:t>
              </a:r>
              <a:r>
                <a:rPr lang="nb-NO" dirty="0" err="1" smtClean="0">
                  <a:solidFill>
                    <a:schemeClr val="bg1"/>
                  </a:solidFill>
                </a:rPr>
                <a:t>h</a:t>
              </a:r>
              <a:r>
                <a:rPr lang="nb-NO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n</a:t>
              </a:r>
              <a:r>
                <a:rPr lang="nb-NO" dirty="0" smtClean="0">
                  <a:solidFill>
                    <a:schemeClr val="bg1"/>
                  </a:solidFill>
                </a:rPr>
                <a:t>=</a:t>
              </a:r>
              <a:r>
                <a:rPr lang="nb-NO" dirty="0">
                  <a:solidFill>
                    <a:schemeClr val="bg1"/>
                  </a:solidFill>
                </a:rPr>
                <a:t> </a:t>
              </a:r>
              <a:r>
                <a:rPr lang="nb-NO" dirty="0" err="1" smtClean="0">
                  <a:solidFill>
                    <a:schemeClr val="bg1"/>
                  </a:solidFill>
                </a:rPr>
                <a:t>E</a:t>
              </a:r>
              <a:r>
                <a:rPr lang="nb-NO" baseline="-25000" dirty="0" err="1" smtClean="0">
                  <a:solidFill>
                    <a:schemeClr val="bg1"/>
                  </a:solidFill>
                </a:rPr>
                <a:t>b</a:t>
              </a:r>
              <a:r>
                <a:rPr lang="nb-NO" dirty="0" smtClean="0">
                  <a:solidFill>
                    <a:schemeClr val="bg1"/>
                  </a:solidFill>
                </a:rPr>
                <a:t>(L</a:t>
              </a:r>
              <a:r>
                <a:rPr lang="nb-NO" baseline="-25000" dirty="0" smtClean="0">
                  <a:solidFill>
                    <a:schemeClr val="bg1"/>
                  </a:solidFill>
                </a:rPr>
                <a:t>2</a:t>
              </a:r>
              <a:r>
                <a:rPr lang="nb-NO" dirty="0" smtClean="0">
                  <a:solidFill>
                    <a:schemeClr val="bg1"/>
                  </a:solidFill>
                </a:rPr>
                <a:t>)- </a:t>
              </a:r>
              <a:r>
                <a:rPr lang="nb-NO" dirty="0" err="1">
                  <a:solidFill>
                    <a:schemeClr val="bg1"/>
                  </a:solidFill>
                </a:rPr>
                <a:t>E</a:t>
              </a:r>
              <a:r>
                <a:rPr lang="nb-NO" baseline="-25000" dirty="0" err="1">
                  <a:solidFill>
                    <a:schemeClr val="bg1"/>
                  </a:solidFill>
                </a:rPr>
                <a:t>b</a:t>
              </a:r>
              <a:r>
                <a:rPr lang="nb-NO" dirty="0">
                  <a:solidFill>
                    <a:schemeClr val="bg1"/>
                  </a:solidFill>
                </a:rPr>
                <a:t>(K</a:t>
              </a:r>
              <a:r>
                <a:rPr lang="nb-NO" dirty="0" smtClean="0">
                  <a:solidFill>
                    <a:schemeClr val="bg1"/>
                  </a:solidFill>
                </a:rPr>
                <a:t>) = 8.027 </a:t>
              </a:r>
              <a:r>
                <a:rPr lang="nb-NO" dirty="0" err="1" smtClean="0">
                  <a:solidFill>
                    <a:schemeClr val="bg1"/>
                  </a:solidFill>
                </a:rPr>
                <a:t>keV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23300" y="4938432"/>
            <a:ext cx="3925044" cy="717847"/>
            <a:chOff x="4723300" y="4938432"/>
            <a:chExt cx="3925044" cy="71784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723300" y="4938432"/>
              <a:ext cx="3625941" cy="717847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3300" y="4972615"/>
              <a:ext cx="3925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u="sng" dirty="0" smtClean="0">
                  <a:solidFill>
                    <a:schemeClr val="bg1"/>
                  </a:solidFill>
                </a:rPr>
                <a:t>M</a:t>
              </a:r>
              <a:r>
                <a:rPr lang="nb-NO" u="sng" baseline="-25000" dirty="0" smtClean="0">
                  <a:solidFill>
                    <a:schemeClr val="bg1"/>
                  </a:solidFill>
                </a:rPr>
                <a:t>2,3</a:t>
              </a:r>
              <a:r>
                <a:rPr lang="nb-NO" u="sng" dirty="0" smtClean="0">
                  <a:solidFill>
                    <a:schemeClr val="bg1"/>
                  </a:solidFill>
                </a:rPr>
                <a:t> -&gt; K </a:t>
              </a:r>
              <a:r>
                <a:rPr lang="nb-NO" u="sng" dirty="0" err="1" smtClean="0">
                  <a:solidFill>
                    <a:schemeClr val="bg1"/>
                  </a:solidFill>
                </a:rPr>
                <a:t>transition</a:t>
              </a:r>
              <a:r>
                <a:rPr lang="nb-NO" u="sng" dirty="0" smtClean="0">
                  <a:solidFill>
                    <a:schemeClr val="bg1"/>
                  </a:solidFill>
                </a:rPr>
                <a:t> </a:t>
              </a:r>
              <a:r>
                <a:rPr lang="nb-NO" u="sng" dirty="0">
                  <a:solidFill>
                    <a:schemeClr val="bg1"/>
                  </a:solidFill>
                </a:rPr>
                <a:t>(</a:t>
              </a:r>
              <a:r>
                <a:rPr lang="nb-NO" u="sng" dirty="0" smtClean="0">
                  <a:solidFill>
                    <a:schemeClr val="bg1"/>
                  </a:solidFill>
                </a:rPr>
                <a:t>K</a:t>
              </a:r>
              <a:r>
                <a:rPr lang="en-US" i="1" u="sng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b</a:t>
              </a:r>
              <a:r>
                <a:rPr lang="en-US" u="sng" dirty="0" smtClean="0">
                  <a:solidFill>
                    <a:schemeClr val="bg1"/>
                  </a:solidFill>
                </a:rPr>
                <a:t>)</a:t>
              </a:r>
              <a:endParaRPr lang="nb-NO" u="sng" dirty="0">
                <a:solidFill>
                  <a:schemeClr val="bg1"/>
                </a:solidFill>
              </a:endParaRPr>
            </a:p>
            <a:p>
              <a:r>
                <a:rPr lang="nb-NO" dirty="0" smtClean="0">
                  <a:solidFill>
                    <a:schemeClr val="bg1"/>
                  </a:solidFill>
                </a:rPr>
                <a:t>E=</a:t>
              </a:r>
              <a:r>
                <a:rPr lang="nb-NO" dirty="0" err="1" smtClean="0">
                  <a:solidFill>
                    <a:schemeClr val="bg1"/>
                  </a:solidFill>
                </a:rPr>
                <a:t>h</a:t>
              </a:r>
              <a:r>
                <a:rPr lang="nb-NO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n</a:t>
              </a:r>
              <a:r>
                <a:rPr lang="nb-NO" dirty="0" smtClean="0">
                  <a:solidFill>
                    <a:schemeClr val="bg1"/>
                  </a:solidFill>
                </a:rPr>
                <a:t>=</a:t>
              </a:r>
              <a:r>
                <a:rPr lang="nb-NO" dirty="0">
                  <a:solidFill>
                    <a:schemeClr val="bg1"/>
                  </a:solidFill>
                </a:rPr>
                <a:t> </a:t>
              </a:r>
              <a:r>
                <a:rPr lang="nb-NO" dirty="0" err="1" smtClean="0">
                  <a:solidFill>
                    <a:schemeClr val="bg1"/>
                  </a:solidFill>
                </a:rPr>
                <a:t>E</a:t>
              </a:r>
              <a:r>
                <a:rPr lang="nb-NO" baseline="-25000" dirty="0" err="1" smtClean="0">
                  <a:solidFill>
                    <a:schemeClr val="bg1"/>
                  </a:solidFill>
                </a:rPr>
                <a:t>b</a:t>
              </a:r>
              <a:r>
                <a:rPr lang="nb-NO" dirty="0" smtClean="0">
                  <a:solidFill>
                    <a:schemeClr val="bg1"/>
                  </a:solidFill>
                </a:rPr>
                <a:t>(</a:t>
              </a:r>
              <a:r>
                <a:rPr lang="nb-NO" dirty="0">
                  <a:solidFill>
                    <a:schemeClr val="bg1"/>
                  </a:solidFill>
                </a:rPr>
                <a:t>M</a:t>
              </a:r>
              <a:r>
                <a:rPr lang="nb-NO" baseline="-25000" dirty="0">
                  <a:solidFill>
                    <a:schemeClr val="bg1"/>
                  </a:solidFill>
                </a:rPr>
                <a:t>2,3</a:t>
              </a:r>
              <a:r>
                <a:rPr lang="nb-NO" dirty="0" smtClean="0">
                  <a:solidFill>
                    <a:schemeClr val="bg1"/>
                  </a:solidFill>
                </a:rPr>
                <a:t>)- </a:t>
              </a:r>
              <a:r>
                <a:rPr lang="nb-NO" dirty="0" err="1">
                  <a:solidFill>
                    <a:schemeClr val="bg1"/>
                  </a:solidFill>
                </a:rPr>
                <a:t>E</a:t>
              </a:r>
              <a:r>
                <a:rPr lang="nb-NO" baseline="-25000" dirty="0" err="1">
                  <a:solidFill>
                    <a:schemeClr val="bg1"/>
                  </a:solidFill>
                </a:rPr>
                <a:t>b</a:t>
              </a:r>
              <a:r>
                <a:rPr lang="nb-NO" dirty="0">
                  <a:solidFill>
                    <a:schemeClr val="bg1"/>
                  </a:solidFill>
                </a:rPr>
                <a:t>(K</a:t>
              </a:r>
              <a:r>
                <a:rPr lang="nb-NO" dirty="0" smtClean="0">
                  <a:solidFill>
                    <a:schemeClr val="bg1"/>
                  </a:solidFill>
                </a:rPr>
                <a:t>) = 8.903 </a:t>
              </a:r>
              <a:r>
                <a:rPr lang="nb-NO" dirty="0" err="1" smtClean="0">
                  <a:solidFill>
                    <a:schemeClr val="bg1"/>
                  </a:solidFill>
                </a:rPr>
                <a:t>keV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6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Threshold</a:t>
            </a:r>
            <a:r>
              <a:rPr lang="nb-NO" dirty="0" smtClean="0"/>
              <a:t>/</a:t>
            </a:r>
            <a:r>
              <a:rPr lang="nb-NO" dirty="0" err="1" smtClean="0"/>
              <a:t>critical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In order to </a:t>
            </a:r>
            <a:r>
              <a:rPr lang="nb-NO" sz="2000" dirty="0" err="1" smtClean="0"/>
              <a:t>generate</a:t>
            </a:r>
            <a:r>
              <a:rPr lang="nb-NO" sz="2000" dirty="0" smtClean="0"/>
              <a:t> </a:t>
            </a:r>
            <a:r>
              <a:rPr lang="nb-NO" sz="2000" dirty="0" err="1" smtClean="0"/>
              <a:t>X-rays</a:t>
            </a:r>
            <a:r>
              <a:rPr lang="nb-NO" sz="2000" dirty="0" smtClean="0"/>
              <a:t>,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electron</a:t>
            </a:r>
            <a:r>
              <a:rPr lang="nb-NO" sz="2000" dirty="0" smtClean="0"/>
              <a:t> beam must have an </a:t>
            </a:r>
            <a:r>
              <a:rPr lang="nb-NO" sz="2000" dirty="0" err="1" smtClean="0"/>
              <a:t>energy</a:t>
            </a:r>
            <a:r>
              <a:rPr lang="nb-NO" sz="2000" dirty="0" smtClean="0"/>
              <a:t> </a:t>
            </a:r>
            <a:r>
              <a:rPr lang="nb-NO" sz="2000" i="1" dirty="0" smtClean="0"/>
              <a:t>E</a:t>
            </a:r>
            <a:r>
              <a:rPr lang="nb-NO" sz="2000" i="1" baseline="-25000" dirty="0" smtClean="0"/>
              <a:t>0</a:t>
            </a:r>
            <a:r>
              <a:rPr lang="nb-NO" sz="2000" dirty="0" smtClean="0"/>
              <a:t> </a:t>
            </a:r>
            <a:r>
              <a:rPr lang="nb-NO" sz="2000" dirty="0" err="1" smtClean="0"/>
              <a:t>larger</a:t>
            </a:r>
            <a:r>
              <a:rPr lang="nb-NO" sz="2000" dirty="0" smtClean="0"/>
              <a:t> </a:t>
            </a:r>
            <a:r>
              <a:rPr lang="nb-NO" sz="2000" dirty="0" err="1" smtClean="0"/>
              <a:t>than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critical</a:t>
            </a:r>
            <a:r>
              <a:rPr lang="nb-NO" sz="2000" dirty="0" smtClean="0"/>
              <a:t> </a:t>
            </a:r>
            <a:r>
              <a:rPr lang="nb-NO" sz="2000" dirty="0" err="1" smtClean="0"/>
              <a:t>energy</a:t>
            </a:r>
            <a:r>
              <a:rPr lang="nb-NO" sz="2000" dirty="0" smtClean="0"/>
              <a:t> </a:t>
            </a:r>
            <a:r>
              <a:rPr lang="nb-NO" sz="2000" i="1" dirty="0" err="1" smtClean="0"/>
              <a:t>E</a:t>
            </a:r>
            <a:r>
              <a:rPr lang="nb-NO" sz="2000" i="1" baseline="-25000" dirty="0" err="1" smtClean="0"/>
              <a:t>c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process</a:t>
            </a:r>
            <a:r>
              <a:rPr lang="nb-NO" sz="2000" dirty="0" smtClean="0"/>
              <a:t>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err="1" smtClean="0"/>
              <a:t>Usually</a:t>
            </a:r>
            <a:r>
              <a:rPr lang="nb-NO" sz="2000" dirty="0" smtClean="0"/>
              <a:t> not a problem in TEM</a:t>
            </a:r>
          </a:p>
          <a:p>
            <a:pPr marL="0" indent="0">
              <a:buNone/>
            </a:pPr>
            <a:r>
              <a:rPr lang="nb-NO" sz="2000" i="1" dirty="0" smtClean="0"/>
              <a:t>E</a:t>
            </a:r>
            <a:r>
              <a:rPr lang="nb-NO" sz="2000" i="1" baseline="-25000" dirty="0" smtClean="0"/>
              <a:t>0</a:t>
            </a:r>
            <a:r>
              <a:rPr lang="nb-NO" sz="2000" dirty="0"/>
              <a:t>&gt;</a:t>
            </a:r>
            <a:r>
              <a:rPr lang="nb-NO" sz="2000" dirty="0" smtClean="0"/>
              <a:t> 100 </a:t>
            </a:r>
            <a:r>
              <a:rPr lang="nb-NO" sz="2000" dirty="0" err="1" smtClean="0"/>
              <a:t>keV</a:t>
            </a:r>
            <a:r>
              <a:rPr lang="nb-NO" sz="2000" dirty="0" smtClean="0"/>
              <a:t>; </a:t>
            </a:r>
            <a:r>
              <a:rPr lang="nb-NO" sz="2000" i="1" dirty="0" err="1" smtClean="0"/>
              <a:t>E</a:t>
            </a:r>
            <a:r>
              <a:rPr lang="nb-NO" sz="2000" i="1" baseline="-25000" dirty="0" err="1" smtClean="0"/>
              <a:t>c</a:t>
            </a:r>
            <a:r>
              <a:rPr lang="nb-NO" sz="2000" i="1" dirty="0" smtClean="0"/>
              <a:t>&lt; </a:t>
            </a:r>
            <a:r>
              <a:rPr lang="nb-NO" sz="2000" dirty="0" smtClean="0"/>
              <a:t>20 </a:t>
            </a:r>
            <a:r>
              <a:rPr lang="nb-NO" sz="2000" dirty="0" err="1" smtClean="0"/>
              <a:t>keV</a:t>
            </a: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i="1" dirty="0" smtClean="0"/>
              <a:t>BUT: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</a:t>
            </a:r>
            <a:r>
              <a:rPr lang="nb-NO" sz="2000" dirty="0" err="1" smtClean="0"/>
              <a:t>C</a:t>
            </a:r>
            <a:r>
              <a:rPr lang="nb-NO" sz="2000" baseline="-25000" dirty="0" err="1" smtClean="0"/>
              <a:t>s</a:t>
            </a:r>
            <a:r>
              <a:rPr lang="nb-NO" sz="2000" dirty="0" smtClean="0"/>
              <a:t> </a:t>
            </a:r>
            <a:r>
              <a:rPr lang="nb-NO" sz="2000" dirty="0" err="1" smtClean="0"/>
              <a:t>correctors</a:t>
            </a:r>
            <a:r>
              <a:rPr lang="nb-NO" sz="2000" dirty="0" smtClean="0"/>
              <a:t>, </a:t>
            </a:r>
            <a:r>
              <a:rPr lang="nb-NO" sz="2000" dirty="0" err="1" smtClean="0"/>
              <a:t>low</a:t>
            </a:r>
            <a:r>
              <a:rPr lang="nb-NO" sz="2000" dirty="0" smtClean="0"/>
              <a:t> </a:t>
            </a:r>
            <a:r>
              <a:rPr lang="nb-NO" sz="2000" dirty="0" err="1" smtClean="0"/>
              <a:t>voltage</a:t>
            </a:r>
            <a:r>
              <a:rPr lang="nb-NO" sz="2000" dirty="0" smtClean="0"/>
              <a:t> </a:t>
            </a:r>
            <a:r>
              <a:rPr lang="nb-NO" sz="2000" dirty="0" err="1" smtClean="0"/>
              <a:t>operation</a:t>
            </a:r>
            <a:r>
              <a:rPr lang="nb-NO" sz="2000" dirty="0" smtClean="0"/>
              <a:t> has </a:t>
            </a:r>
            <a:r>
              <a:rPr lang="nb-NO" sz="2000" dirty="0" err="1" smtClean="0"/>
              <a:t>become</a:t>
            </a:r>
            <a:r>
              <a:rPr lang="nb-NO" sz="2000" dirty="0" smtClean="0"/>
              <a:t> more </a:t>
            </a:r>
            <a:r>
              <a:rPr lang="nb-NO" sz="2000" dirty="0" err="1" smtClean="0"/>
              <a:t>common</a:t>
            </a:r>
            <a:r>
              <a:rPr lang="nb-NO" sz="2000" dirty="0" smtClean="0"/>
              <a:t>. 60 </a:t>
            </a:r>
            <a:r>
              <a:rPr lang="nb-NO" sz="2000" dirty="0" err="1" smtClean="0"/>
              <a:t>keV</a:t>
            </a:r>
            <a:r>
              <a:rPr lang="nb-NO" sz="2000" dirty="0" smtClean="0"/>
              <a:t>, 40 </a:t>
            </a:r>
            <a:r>
              <a:rPr lang="nb-NO" sz="2000" dirty="0" err="1" smtClean="0"/>
              <a:t>keV</a:t>
            </a:r>
            <a:r>
              <a:rPr lang="nb-NO" sz="2000" dirty="0" smtClean="0"/>
              <a:t>, </a:t>
            </a:r>
            <a:r>
              <a:rPr lang="nb-NO" sz="2000" dirty="0" err="1" smtClean="0"/>
              <a:t>even</a:t>
            </a:r>
            <a:r>
              <a:rPr lang="nb-NO" sz="2000" dirty="0" smtClean="0"/>
              <a:t> </a:t>
            </a:r>
            <a:r>
              <a:rPr lang="nb-NO" sz="2000" dirty="0" err="1" smtClean="0"/>
              <a:t>down</a:t>
            </a:r>
            <a:r>
              <a:rPr lang="nb-NO" sz="2000" dirty="0" smtClean="0"/>
              <a:t> to 30 </a:t>
            </a:r>
            <a:r>
              <a:rPr lang="nb-NO" sz="2000" dirty="0" err="1" smtClean="0"/>
              <a:t>keV</a:t>
            </a:r>
            <a:r>
              <a:rPr lang="nb-NO" sz="2000" dirty="0" smtClean="0"/>
              <a:t>.</a:t>
            </a:r>
            <a:endParaRPr lang="nb-NO" sz="2000" i="1" baseline="-25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For </a:t>
            </a:r>
            <a:r>
              <a:rPr lang="nb-NO" sz="2000" dirty="0" err="1" smtClean="0"/>
              <a:t>heavy</a:t>
            </a:r>
            <a:r>
              <a:rPr lang="nb-NO" sz="2000" dirty="0" smtClean="0"/>
              <a:t> elements </a:t>
            </a:r>
            <a:r>
              <a:rPr lang="nb-NO" sz="2000" dirty="0" err="1" smtClean="0"/>
              <a:t>this</a:t>
            </a:r>
            <a:r>
              <a:rPr lang="nb-NO" sz="2000" dirty="0" smtClean="0"/>
              <a:t> </a:t>
            </a:r>
            <a:r>
              <a:rPr lang="nb-NO" sz="2000" dirty="0" err="1" smtClean="0"/>
              <a:t>may</a:t>
            </a:r>
            <a:r>
              <a:rPr lang="nb-NO" sz="2000" dirty="0" smtClean="0"/>
              <a:t> limit </a:t>
            </a:r>
            <a:r>
              <a:rPr lang="nb-NO" sz="2000" dirty="0" err="1" smtClean="0"/>
              <a:t>which</a:t>
            </a:r>
            <a:r>
              <a:rPr lang="nb-NO" sz="2000" dirty="0" smtClean="0"/>
              <a:t> </a:t>
            </a:r>
            <a:r>
              <a:rPr lang="nb-NO" sz="2000" dirty="0" err="1" smtClean="0"/>
              <a:t>characteristic</a:t>
            </a:r>
            <a:r>
              <a:rPr lang="nb-NO" sz="2000" dirty="0" smtClean="0"/>
              <a:t> </a:t>
            </a:r>
            <a:r>
              <a:rPr lang="nb-NO" sz="2000" dirty="0" err="1" smtClean="0"/>
              <a:t>X-rays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generated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016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TSync\Synchronize UiO\Prosjekter\Undervisning\TEM2\AES+Xra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3916"/>
            <a:ext cx="3906837" cy="46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803856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1: </a:t>
            </a:r>
            <a:r>
              <a:rPr lang="nb-NO" sz="1600" dirty="0" err="1" smtClean="0"/>
              <a:t>Incident</a:t>
            </a:r>
            <a:r>
              <a:rPr lang="nb-NO" sz="1600" dirty="0" smtClean="0"/>
              <a:t> </a:t>
            </a:r>
            <a:r>
              <a:rPr lang="nb-NO" sz="1600" dirty="0" err="1" smtClean="0"/>
              <a:t>electron</a:t>
            </a:r>
            <a:r>
              <a:rPr lang="nb-NO" sz="1600" dirty="0" smtClean="0"/>
              <a:t> transfers </a:t>
            </a:r>
            <a:r>
              <a:rPr lang="nb-NO" sz="1600" dirty="0" err="1" smtClean="0"/>
              <a:t>energy</a:t>
            </a:r>
            <a:r>
              <a:rPr lang="nb-NO" sz="1600" dirty="0" smtClean="0"/>
              <a:t> to a «</a:t>
            </a:r>
            <a:r>
              <a:rPr lang="nb-NO" sz="1600" dirty="0" err="1" smtClean="0"/>
              <a:t>core</a:t>
            </a:r>
            <a:r>
              <a:rPr lang="nb-NO" sz="1600" dirty="0" smtClean="0"/>
              <a:t>» </a:t>
            </a:r>
            <a:r>
              <a:rPr lang="nb-NO" sz="1600" dirty="0" err="1" smtClean="0"/>
              <a:t>electron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atom, </a:t>
            </a:r>
            <a:r>
              <a:rPr lang="nb-NO" sz="1600" dirty="0" err="1" smtClean="0"/>
              <a:t>which</a:t>
            </a:r>
            <a:r>
              <a:rPr lang="nb-NO" sz="1600" dirty="0" smtClean="0"/>
              <a:t> </a:t>
            </a:r>
            <a:r>
              <a:rPr lang="nb-NO" sz="1600" dirty="0" err="1" smtClean="0"/>
              <a:t>exits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sample.</a:t>
            </a:r>
            <a:endParaRPr lang="nb-NO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1809" y="18038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2: The atom is </a:t>
            </a:r>
            <a:r>
              <a:rPr lang="nb-NO" sz="1600" dirty="0" err="1" smtClean="0"/>
              <a:t>left</a:t>
            </a:r>
            <a:r>
              <a:rPr lang="nb-NO" sz="1600" dirty="0" smtClean="0"/>
              <a:t> in an </a:t>
            </a:r>
            <a:r>
              <a:rPr lang="nb-NO" sz="1600" dirty="0" err="1" smtClean="0"/>
              <a:t>excited</a:t>
            </a:r>
            <a:r>
              <a:rPr lang="nb-NO" sz="1600" dirty="0" smtClean="0"/>
              <a:t> </a:t>
            </a:r>
            <a:r>
              <a:rPr lang="nb-NO" sz="1600" dirty="0" err="1" smtClean="0"/>
              <a:t>state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a </a:t>
            </a:r>
            <a:r>
              <a:rPr lang="nb-NO" sz="1600" dirty="0" err="1" smtClean="0"/>
              <a:t>core</a:t>
            </a:r>
            <a:r>
              <a:rPr lang="nb-NO" sz="1600" dirty="0" smtClean="0"/>
              <a:t> hole.</a:t>
            </a:r>
            <a:endParaRPr lang="nb-NO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762555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3a: The atom </a:t>
            </a:r>
            <a:r>
              <a:rPr lang="nb-NO" sz="1600" dirty="0" err="1" smtClean="0"/>
              <a:t>can</a:t>
            </a:r>
            <a:r>
              <a:rPr lang="nb-NO" sz="1600" dirty="0" smtClean="0"/>
              <a:t> </a:t>
            </a:r>
            <a:r>
              <a:rPr lang="nb-NO" sz="1600" dirty="0" err="1" smtClean="0"/>
              <a:t>relax</a:t>
            </a:r>
            <a:r>
              <a:rPr lang="nb-NO" sz="1600" dirty="0" smtClean="0"/>
              <a:t>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ground</a:t>
            </a:r>
            <a:r>
              <a:rPr lang="nb-NO" sz="1600" dirty="0" smtClean="0"/>
              <a:t> </a:t>
            </a:r>
            <a:r>
              <a:rPr lang="nb-NO" sz="1600" dirty="0" err="1" smtClean="0"/>
              <a:t>state</a:t>
            </a:r>
            <a:r>
              <a:rPr lang="nb-NO" sz="1600" dirty="0" smtClean="0"/>
              <a:t> </a:t>
            </a:r>
            <a:r>
              <a:rPr lang="nb-NO" sz="1600" dirty="0" err="1" smtClean="0"/>
              <a:t>either</a:t>
            </a:r>
            <a:r>
              <a:rPr lang="nb-NO" sz="1600" dirty="0" smtClean="0"/>
              <a:t> by </a:t>
            </a:r>
            <a:r>
              <a:rPr lang="nb-NO" sz="1600" dirty="0" err="1" smtClean="0"/>
              <a:t>emitting</a:t>
            </a:r>
            <a:r>
              <a:rPr lang="nb-NO" sz="1600" dirty="0" smtClean="0"/>
              <a:t> a </a:t>
            </a:r>
            <a:r>
              <a:rPr lang="nb-NO" sz="1600" dirty="0" err="1" smtClean="0"/>
              <a:t>photon</a:t>
            </a:r>
            <a:r>
              <a:rPr lang="nb-NO" sz="1600" dirty="0" smtClean="0"/>
              <a:t> (</a:t>
            </a:r>
            <a:r>
              <a:rPr lang="nb-NO" sz="1600" dirty="0" err="1" smtClean="0"/>
              <a:t>characteristic</a:t>
            </a:r>
            <a:r>
              <a:rPr lang="nb-NO" sz="1600" dirty="0" smtClean="0"/>
              <a:t> </a:t>
            </a:r>
            <a:r>
              <a:rPr lang="nb-NO" sz="1600" dirty="0" err="1" smtClean="0"/>
              <a:t>X-ray</a:t>
            </a:r>
            <a:r>
              <a:rPr lang="nb-NO" sz="1600" dirty="0" smtClean="0"/>
              <a:t>)…</a:t>
            </a:r>
            <a:endParaRPr lang="nb-NO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476255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3b:…or by </a:t>
            </a:r>
            <a:r>
              <a:rPr lang="nb-NO" sz="1600" dirty="0" err="1" smtClean="0"/>
              <a:t>emitting</a:t>
            </a:r>
            <a:r>
              <a:rPr lang="nb-NO" sz="1600" dirty="0" smtClean="0"/>
              <a:t> an </a:t>
            </a:r>
            <a:r>
              <a:rPr lang="nb-NO" sz="1600" dirty="0" err="1" smtClean="0"/>
              <a:t>Auger-electron</a:t>
            </a:r>
            <a:endParaRPr lang="nb-NO" sz="16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</p:spPr>
        <p:txBody>
          <a:bodyPr/>
          <a:lstStyle/>
          <a:p>
            <a:r>
              <a:rPr lang="nb-NO" dirty="0"/>
              <a:t>Single </a:t>
            </a:r>
            <a:r>
              <a:rPr lang="nb-NO" dirty="0" err="1"/>
              <a:t>electron</a:t>
            </a:r>
            <a:r>
              <a:rPr lang="nb-NO" dirty="0"/>
              <a:t> </a:t>
            </a:r>
            <a:r>
              <a:rPr lang="nb-NO" dirty="0" err="1"/>
              <a:t>excitations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59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fluorescence</a:t>
            </a:r>
            <a:r>
              <a:rPr lang="nb-NO" dirty="0" smtClean="0"/>
              <a:t> </a:t>
            </a:r>
            <a:r>
              <a:rPr lang="nb-NO" dirty="0" err="1" smtClean="0"/>
              <a:t>yield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2" y="2297402"/>
            <a:ext cx="4161802" cy="3582112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The </a:t>
            </a:r>
            <a:r>
              <a:rPr lang="nb-NO" sz="2000" dirty="0" err="1" smtClean="0"/>
              <a:t>probability</a:t>
            </a:r>
            <a:r>
              <a:rPr lang="nb-NO" sz="2000" dirty="0" smtClean="0"/>
              <a:t> for </a:t>
            </a:r>
            <a:r>
              <a:rPr lang="nb-NO" sz="2000" dirty="0" err="1" smtClean="0"/>
              <a:t>generating</a:t>
            </a:r>
            <a:r>
              <a:rPr lang="nb-NO" sz="2000" dirty="0" smtClean="0"/>
              <a:t> a </a:t>
            </a:r>
            <a:r>
              <a:rPr lang="nb-NO" sz="2000" dirty="0" err="1" smtClean="0"/>
              <a:t>characteristic</a:t>
            </a:r>
            <a:r>
              <a:rPr lang="nb-NO" sz="2000" dirty="0" smtClean="0"/>
              <a:t> </a:t>
            </a:r>
            <a:r>
              <a:rPr lang="nb-NO" sz="2000" dirty="0" err="1" smtClean="0"/>
              <a:t>X-ray</a:t>
            </a:r>
            <a:r>
              <a:rPr lang="nb-NO" sz="2000" dirty="0" smtClean="0"/>
              <a:t> is given by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fluorescence</a:t>
            </a:r>
            <a:r>
              <a:rPr lang="nb-NO" sz="2000" dirty="0" smtClean="0"/>
              <a:t> </a:t>
            </a:r>
            <a:r>
              <a:rPr lang="nb-NO" sz="2000" dirty="0" err="1" smtClean="0"/>
              <a:t>yield</a:t>
            </a:r>
            <a:r>
              <a:rPr lang="nb-NO" sz="2000" dirty="0" smtClean="0"/>
              <a:t> </a:t>
            </a:r>
            <a:r>
              <a:rPr lang="nb-NO" sz="2000" dirty="0">
                <a:latin typeface="Symbol" panose="05050102010706020507" pitchFamily="18" charset="2"/>
              </a:rPr>
              <a:t>w</a:t>
            </a:r>
            <a:r>
              <a:rPr lang="nb-NO" sz="2000" dirty="0" smtClean="0"/>
              <a:t>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The </a:t>
            </a:r>
            <a:r>
              <a:rPr lang="nb-NO" sz="2000" dirty="0" err="1" smtClean="0"/>
              <a:t>probability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generating</a:t>
            </a:r>
            <a:r>
              <a:rPr lang="nb-NO" sz="2000" dirty="0" smtClean="0"/>
              <a:t> an </a:t>
            </a:r>
            <a:r>
              <a:rPr lang="nb-NO" sz="2000" dirty="0" err="1" smtClean="0"/>
              <a:t>Auger</a:t>
            </a:r>
            <a:r>
              <a:rPr lang="nb-NO" sz="2000" dirty="0" smtClean="0"/>
              <a:t> </a:t>
            </a:r>
            <a:r>
              <a:rPr lang="nb-NO" sz="2000" dirty="0" err="1" smtClean="0"/>
              <a:t>electron</a:t>
            </a:r>
            <a:r>
              <a:rPr lang="nb-NO" sz="2000" dirty="0" smtClean="0"/>
              <a:t> is </a:t>
            </a:r>
            <a:r>
              <a:rPr lang="nb-NO" sz="2000" dirty="0" err="1" smtClean="0"/>
              <a:t>the</a:t>
            </a:r>
            <a:r>
              <a:rPr lang="nb-NO" sz="2000" dirty="0" smtClean="0"/>
              <a:t> 1- </a:t>
            </a:r>
            <a:r>
              <a:rPr lang="nb-NO" sz="2000" dirty="0" smtClean="0">
                <a:latin typeface="Symbol" panose="05050102010706020507" pitchFamily="18" charset="2"/>
              </a:rPr>
              <a:t>w.</a:t>
            </a:r>
            <a:endParaRPr lang="nb-NO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50" y="3380401"/>
            <a:ext cx="2095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04" y="1964567"/>
            <a:ext cx="4094638" cy="402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8152" y="6592747"/>
            <a:ext cx="470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F&amp;H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727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The </a:t>
            </a:r>
            <a:r>
              <a:rPr lang="nb-NO" sz="2000" dirty="0" err="1" smtClean="0"/>
              <a:t>main</a:t>
            </a:r>
            <a:r>
              <a:rPr lang="nb-NO" sz="2000" dirty="0" smtClean="0"/>
              <a:t> </a:t>
            </a:r>
            <a:r>
              <a:rPr lang="nb-NO" sz="2000" dirty="0" err="1" smtClean="0"/>
              <a:t>energy</a:t>
            </a:r>
            <a:r>
              <a:rPr lang="nb-NO" sz="2000" dirty="0" smtClean="0"/>
              <a:t> transfer </a:t>
            </a:r>
            <a:r>
              <a:rPr lang="nb-NO" sz="2000" dirty="0" err="1" smtClean="0"/>
              <a:t>processes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: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/>
              <a:t>Single electron excitations</a:t>
            </a:r>
          </a:p>
          <a:p>
            <a:r>
              <a:rPr lang="nb-NO" sz="2000" dirty="0" smtClean="0"/>
              <a:t>Bremsstrahlung</a:t>
            </a:r>
          </a:p>
          <a:p>
            <a:r>
              <a:rPr lang="nb-NO" sz="2000" dirty="0" smtClean="0"/>
              <a:t>Collective excitations (plasmons)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The first </a:t>
            </a:r>
            <a:r>
              <a:rPr lang="nb-NO" sz="2000" dirty="0" err="1" smtClean="0"/>
              <a:t>two</a:t>
            </a:r>
            <a:r>
              <a:rPr lang="nb-NO" sz="2000" dirty="0" smtClean="0"/>
              <a:t> </a:t>
            </a:r>
            <a:r>
              <a:rPr lang="nb-NO" sz="2000" dirty="0" err="1" smtClean="0"/>
              <a:t>processes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observed</a:t>
            </a:r>
            <a:r>
              <a:rPr lang="nb-NO" sz="2000" dirty="0" smtClean="0"/>
              <a:t> </a:t>
            </a:r>
            <a:r>
              <a:rPr lang="nb-NO" sz="2000" dirty="0" err="1" smtClean="0"/>
              <a:t>both</a:t>
            </a:r>
            <a:r>
              <a:rPr lang="nb-NO" sz="2000" dirty="0" smtClean="0"/>
              <a:t> in </a:t>
            </a:r>
            <a:r>
              <a:rPr lang="nb-NO" sz="2000" dirty="0" err="1" smtClean="0"/>
              <a:t>energy</a:t>
            </a:r>
            <a:r>
              <a:rPr lang="nb-NO" sz="2000" dirty="0" smtClean="0"/>
              <a:t> dispersive </a:t>
            </a:r>
            <a:r>
              <a:rPr lang="nb-NO" sz="2000" dirty="0" err="1" smtClean="0"/>
              <a:t>X-ray</a:t>
            </a:r>
            <a:r>
              <a:rPr lang="nb-NO" sz="2000" dirty="0" smtClean="0"/>
              <a:t> </a:t>
            </a:r>
            <a:r>
              <a:rPr lang="nb-NO" sz="2000" dirty="0" err="1" smtClean="0"/>
              <a:t>spectroscopy</a:t>
            </a:r>
            <a:r>
              <a:rPr lang="nb-NO" sz="2000" dirty="0" smtClean="0"/>
              <a:t> (EDS) and in </a:t>
            </a:r>
            <a:r>
              <a:rPr lang="nb-NO" sz="2000" dirty="0" err="1" smtClean="0"/>
              <a:t>electron</a:t>
            </a:r>
            <a:r>
              <a:rPr lang="nb-NO" sz="2000" dirty="0" smtClean="0"/>
              <a:t> </a:t>
            </a:r>
            <a:r>
              <a:rPr lang="nb-NO" sz="2000" dirty="0" err="1" smtClean="0"/>
              <a:t>energy</a:t>
            </a:r>
            <a:r>
              <a:rPr lang="nb-NO" sz="2000" dirty="0" smtClean="0"/>
              <a:t> loss </a:t>
            </a:r>
            <a:r>
              <a:rPr lang="nb-NO" sz="2000" dirty="0" err="1" smtClean="0"/>
              <a:t>spectrscopy</a:t>
            </a:r>
            <a:r>
              <a:rPr lang="nb-NO" sz="2000" dirty="0" smtClean="0"/>
              <a:t> (EELS). </a:t>
            </a:r>
          </a:p>
          <a:p>
            <a:pPr marL="0" indent="0">
              <a:buNone/>
            </a:pPr>
            <a:r>
              <a:rPr lang="nb-NO" sz="2000" dirty="0" smtClean="0"/>
              <a:t>The last </a:t>
            </a:r>
            <a:r>
              <a:rPr lang="nb-NO" sz="2000" dirty="0" err="1" smtClean="0"/>
              <a:t>process</a:t>
            </a:r>
            <a:r>
              <a:rPr lang="nb-NO" sz="2000" dirty="0" smtClean="0"/>
              <a:t> is </a:t>
            </a:r>
            <a:r>
              <a:rPr lang="nb-NO" sz="2000" dirty="0" err="1" smtClean="0"/>
              <a:t>only</a:t>
            </a:r>
            <a:r>
              <a:rPr lang="nb-NO" sz="2000" dirty="0" smtClean="0"/>
              <a:t> </a:t>
            </a:r>
            <a:r>
              <a:rPr lang="nb-NO" sz="2000" dirty="0" err="1" smtClean="0"/>
              <a:t>observed</a:t>
            </a:r>
            <a:r>
              <a:rPr lang="nb-NO" sz="2000" dirty="0" smtClean="0"/>
              <a:t> in EELS.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110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Bremsstrahlung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1" y="1633537"/>
            <a:ext cx="46291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upload.wikimedia.org/wikipedia/commons/thumb/1/1e/Bremsstrahlung.svg/2000px-Bremsstrahlung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4" y="2117114"/>
            <a:ext cx="2314194" cy="284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94592" y="4959107"/>
            <a:ext cx="720970" cy="7225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462" y="5407276"/>
            <a:ext cx="82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change</a:t>
            </a:r>
            <a:r>
              <a:rPr lang="nb-NO" dirty="0" smtClean="0"/>
              <a:t> in </a:t>
            </a:r>
            <a:r>
              <a:rPr lang="nb-NO" dirty="0" err="1" smtClean="0"/>
              <a:t>trajectory</a:t>
            </a:r>
            <a:r>
              <a:rPr lang="nb-NO" dirty="0" smtClean="0"/>
              <a:t> is </a:t>
            </a:r>
            <a:r>
              <a:rPr lang="nb-NO" dirty="0" err="1" smtClean="0"/>
              <a:t>caused</a:t>
            </a:r>
            <a:r>
              <a:rPr lang="nb-NO" dirty="0" smtClean="0"/>
              <a:t> by an </a:t>
            </a:r>
            <a:r>
              <a:rPr lang="nb-NO" dirty="0" err="1" smtClean="0"/>
              <a:t>acceleration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electron</a:t>
            </a:r>
            <a:r>
              <a:rPr lang="nb-NO" dirty="0" smtClean="0"/>
              <a:t>. The </a:t>
            </a:r>
            <a:r>
              <a:rPr lang="nb-NO" dirty="0" err="1" smtClean="0"/>
              <a:t>spectrum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photons</a:t>
            </a:r>
            <a:r>
              <a:rPr lang="nb-NO" dirty="0" smtClean="0"/>
              <a:t> </a:t>
            </a:r>
            <a:r>
              <a:rPr lang="nb-NO" dirty="0" err="1" smtClean="0"/>
              <a:t>generated</a:t>
            </a:r>
            <a:r>
              <a:rPr lang="nb-NO" dirty="0" smtClean="0"/>
              <a:t> is given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Fourier</a:t>
            </a:r>
            <a:r>
              <a:rPr lang="nb-NO" dirty="0" smtClean="0"/>
              <a:t> </a:t>
            </a:r>
            <a:r>
              <a:rPr lang="nb-NO" dirty="0" err="1" smtClean="0"/>
              <a:t>transform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i="1" dirty="0" smtClean="0"/>
              <a:t>a(t)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electron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8468152" y="6592747"/>
            <a:ext cx="581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F&amp;H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40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49469" y="4167799"/>
            <a:ext cx="3464169" cy="266025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57" y="2420074"/>
            <a:ext cx="2391882" cy="209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Bremsstrahlung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94592" y="4959107"/>
            <a:ext cx="720970" cy="7225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" y="1920814"/>
            <a:ext cx="5213704" cy="2246985"/>
            <a:chOff x="6" y="1920814"/>
            <a:chExt cx="5213704" cy="224698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1920814"/>
              <a:ext cx="2804748" cy="224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60794" y="2057400"/>
              <a:ext cx="2452916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Single </a:t>
              </a:r>
              <a:r>
                <a:rPr lang="nb-NO" sz="1400" dirty="0" err="1" smtClean="0"/>
                <a:t>bremsstrahlung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event</a:t>
              </a:r>
              <a:endParaRPr lang="nb-NO" sz="1400" dirty="0" smtClean="0"/>
            </a:p>
            <a:p>
              <a:endParaRPr lang="nb-NO" sz="1400" dirty="0"/>
            </a:p>
            <a:p>
              <a:endParaRPr lang="nb-NO" sz="1400" dirty="0" smtClean="0"/>
            </a:p>
            <a:p>
              <a:endParaRPr lang="nb-NO" sz="1400" dirty="0"/>
            </a:p>
            <a:p>
              <a:r>
                <a:rPr lang="nb-NO" sz="1400" dirty="0" err="1" smtClean="0"/>
                <a:t>Several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events</a:t>
              </a:r>
              <a:endParaRPr lang="nb-NO" sz="1400" dirty="0" smtClean="0"/>
            </a:p>
            <a:p>
              <a:endParaRPr lang="nb-NO" sz="1400" dirty="0" smtClean="0"/>
            </a:p>
            <a:p>
              <a:endParaRPr lang="nb-NO" sz="1400" dirty="0"/>
            </a:p>
            <a:p>
              <a:r>
                <a:rPr lang="nb-NO" sz="1400" dirty="0" err="1" smtClean="0"/>
                <a:t>Many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events</a:t>
              </a:r>
              <a:endParaRPr lang="nb-NO" sz="1400" dirty="0" smtClean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94269" y="1296582"/>
            <a:ext cx="3749732" cy="1496317"/>
            <a:chOff x="5394268" y="2671482"/>
            <a:chExt cx="3749732" cy="1496317"/>
          </a:xfrm>
        </p:grpSpPr>
        <p:sp>
          <p:nvSpPr>
            <p:cNvPr id="9" name="Rectangle 8"/>
            <p:cNvSpPr/>
            <p:nvPr/>
          </p:nvSpPr>
          <p:spPr bwMode="auto">
            <a:xfrm>
              <a:off x="5394269" y="2671482"/>
              <a:ext cx="3552508" cy="1496317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281" y="3365451"/>
              <a:ext cx="2404236" cy="76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394268" y="2780676"/>
              <a:ext cx="37497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err="1" smtClean="0">
                  <a:solidFill>
                    <a:schemeClr val="bg1"/>
                  </a:solidFill>
                </a:rPr>
                <a:t>Kramer’s</a:t>
              </a:r>
              <a:r>
                <a:rPr lang="nb-NO" sz="1600" dirty="0" smtClean="0">
                  <a:solidFill>
                    <a:schemeClr val="bg1"/>
                  </a:solidFill>
                </a:rPr>
                <a:t> cross </a:t>
              </a:r>
              <a:r>
                <a:rPr lang="nb-NO" sz="1600" dirty="0" err="1" smtClean="0">
                  <a:solidFill>
                    <a:schemeClr val="bg1"/>
                  </a:solidFill>
                </a:rPr>
                <a:t>section</a:t>
              </a:r>
              <a:r>
                <a:rPr lang="nb-NO" sz="1600" dirty="0" smtClean="0">
                  <a:solidFill>
                    <a:schemeClr val="bg1"/>
                  </a:solidFill>
                </a:rPr>
                <a:t> for </a:t>
              </a:r>
              <a:r>
                <a:rPr lang="nb-NO" sz="1600" dirty="0" err="1" smtClean="0">
                  <a:solidFill>
                    <a:schemeClr val="bg1"/>
                  </a:solidFill>
                </a:rPr>
                <a:t>production</a:t>
              </a:r>
              <a:r>
                <a:rPr lang="nb-NO" sz="1600" dirty="0" smtClean="0">
                  <a:solidFill>
                    <a:schemeClr val="bg1"/>
                  </a:solidFill>
                </a:rPr>
                <a:t> </a:t>
              </a:r>
              <a:r>
                <a:rPr lang="nb-NO" sz="1600" dirty="0" err="1" smtClean="0">
                  <a:solidFill>
                    <a:schemeClr val="bg1"/>
                  </a:solidFill>
                </a:rPr>
                <a:t>of</a:t>
              </a:r>
              <a:r>
                <a:rPr lang="nb-NO" sz="1600" dirty="0" smtClean="0">
                  <a:solidFill>
                    <a:schemeClr val="bg1"/>
                  </a:solidFill>
                </a:rPr>
                <a:t> </a:t>
              </a:r>
              <a:r>
                <a:rPr lang="nb-NO" sz="1600" dirty="0" err="1" smtClean="0">
                  <a:solidFill>
                    <a:schemeClr val="bg1"/>
                  </a:solidFill>
                </a:rPr>
                <a:t>bremsstrahlung</a:t>
              </a:r>
              <a:endParaRPr lang="nb-NO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8" y="4316609"/>
            <a:ext cx="2950035" cy="24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70" y="4774352"/>
            <a:ext cx="4308230" cy="201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13434" y="6592747"/>
            <a:ext cx="470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F&amp;H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8203226" y="6592747"/>
            <a:ext cx="581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W&amp;C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329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Chapter 6 of the textbook</a:t>
            </a:r>
          </a:p>
          <a:p>
            <a:r>
              <a:rPr lang="en-US" dirty="0"/>
              <a:t>“Spectroscopy with incident x-rays and with incident </a:t>
            </a:r>
            <a:r>
              <a:rPr lang="en-US" dirty="0" smtClean="0"/>
              <a:t>electrons” by Johan </a:t>
            </a:r>
            <a:r>
              <a:rPr lang="en-US" dirty="0" err="1" smtClean="0"/>
              <a:t>Taftø</a:t>
            </a:r>
            <a:endParaRPr lang="en-US" dirty="0" smtClean="0"/>
          </a:p>
          <a:p>
            <a:r>
              <a:rPr lang="en-US" dirty="0" smtClean="0"/>
              <a:t>This lecture</a:t>
            </a:r>
          </a:p>
          <a:p>
            <a:endParaRPr lang="en-US" dirty="0"/>
          </a:p>
          <a:p>
            <a:r>
              <a:rPr lang="en-US" dirty="0" smtClean="0"/>
              <a:t>Main focus is EDS in SEM and TEM, we also cover basic aspects of EELS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6765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Instrumentation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47017"/>
            <a:ext cx="7696200" cy="4114800"/>
          </a:xfrm>
        </p:spPr>
        <p:txBody>
          <a:bodyPr/>
          <a:lstStyle/>
          <a:p>
            <a:r>
              <a:rPr lang="nb-NO" sz="2400" dirty="0" smtClean="0"/>
              <a:t>How </a:t>
            </a:r>
            <a:r>
              <a:rPr lang="nb-NO" sz="2400" dirty="0" err="1" smtClean="0"/>
              <a:t>ca</a:t>
            </a:r>
            <a:r>
              <a:rPr lang="nb-NO" sz="2400" dirty="0" smtClean="0"/>
              <a:t> </a:t>
            </a:r>
            <a:r>
              <a:rPr lang="nb-NO" sz="2400" dirty="0" err="1" smtClean="0"/>
              <a:t>we</a:t>
            </a:r>
            <a:r>
              <a:rPr lang="nb-NO" sz="2400" dirty="0" smtClean="0"/>
              <a:t> </a:t>
            </a:r>
            <a:r>
              <a:rPr lang="nb-NO" sz="2400" dirty="0" err="1" smtClean="0"/>
              <a:t>detect</a:t>
            </a:r>
            <a:r>
              <a:rPr lang="nb-NO" sz="2400" dirty="0" smtClean="0"/>
              <a:t> </a:t>
            </a:r>
            <a:r>
              <a:rPr lang="nb-NO" sz="2400" dirty="0" err="1" smtClean="0"/>
              <a:t>detect</a:t>
            </a:r>
            <a:r>
              <a:rPr lang="nb-NO" sz="2400" dirty="0" smtClean="0"/>
              <a:t> </a:t>
            </a:r>
            <a:r>
              <a:rPr lang="nb-NO" sz="2400" dirty="0" err="1" smtClean="0"/>
              <a:t>X-rays</a:t>
            </a:r>
            <a:r>
              <a:rPr lang="nb-NO" sz="2400" dirty="0" smtClean="0"/>
              <a:t> and </a:t>
            </a:r>
            <a:r>
              <a:rPr lang="nb-NO" sz="2400" dirty="0" err="1" smtClean="0"/>
              <a:t>measure</a:t>
            </a:r>
            <a:r>
              <a:rPr lang="nb-NO" sz="2400" dirty="0" smtClean="0"/>
              <a:t> </a:t>
            </a:r>
            <a:r>
              <a:rPr lang="nb-NO" sz="2400" dirty="0" err="1" smtClean="0"/>
              <a:t>their</a:t>
            </a:r>
            <a:r>
              <a:rPr lang="nb-NO" sz="2400" dirty="0" smtClean="0"/>
              <a:t> </a:t>
            </a:r>
            <a:r>
              <a:rPr lang="nb-NO" sz="2400" dirty="0" err="1" smtClean="0"/>
              <a:t>energy</a:t>
            </a:r>
            <a:r>
              <a:rPr lang="nb-NO" sz="2400" dirty="0" smtClean="0"/>
              <a:t>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074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detector</a:t>
            </a:r>
            <a:r>
              <a:rPr lang="nb-NO" dirty="0" smtClean="0"/>
              <a:t> and </a:t>
            </a:r>
            <a:r>
              <a:rPr lang="nb-NO" dirty="0" err="1" smtClean="0"/>
              <a:t>electron</a:t>
            </a:r>
            <a:r>
              <a:rPr lang="nb-NO" dirty="0" smtClean="0"/>
              <a:t>/hole-pair </a:t>
            </a:r>
            <a:r>
              <a:rPr lang="nb-NO" dirty="0" err="1" smtClean="0"/>
              <a:t>generation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765431"/>
            <a:ext cx="7696200" cy="2081232"/>
          </a:xfrm>
        </p:spPr>
        <p:txBody>
          <a:bodyPr/>
          <a:lstStyle/>
          <a:p>
            <a:r>
              <a:rPr lang="nb-NO" sz="2000" dirty="0" err="1" smtClean="0"/>
              <a:t>Characteristic</a:t>
            </a:r>
            <a:r>
              <a:rPr lang="nb-NO" sz="2000" dirty="0" smtClean="0"/>
              <a:t> </a:t>
            </a:r>
            <a:r>
              <a:rPr lang="nb-NO" sz="2000" dirty="0" err="1" smtClean="0"/>
              <a:t>X-rays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generated</a:t>
            </a:r>
            <a:r>
              <a:rPr lang="nb-NO" sz="2000" dirty="0" smtClean="0"/>
              <a:t> in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specimen</a:t>
            </a:r>
            <a:r>
              <a:rPr lang="nb-NO" sz="2000" dirty="0" smtClean="0"/>
              <a:t> and </a:t>
            </a:r>
            <a:r>
              <a:rPr lang="nb-NO" sz="2000" dirty="0" err="1" smtClean="0"/>
              <a:t>enter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detector</a:t>
            </a:r>
            <a:endParaRPr lang="nb-NO" sz="2000" dirty="0" smtClean="0"/>
          </a:p>
          <a:p>
            <a:r>
              <a:rPr lang="nb-NO" sz="2000" dirty="0" err="1" smtClean="0"/>
              <a:t>There</a:t>
            </a:r>
            <a:r>
              <a:rPr lang="nb-NO" sz="2000" dirty="0" smtClean="0"/>
              <a:t>, </a:t>
            </a:r>
            <a:r>
              <a:rPr lang="nb-NO" sz="2000" dirty="0" err="1" smtClean="0"/>
              <a:t>they</a:t>
            </a:r>
            <a:r>
              <a:rPr lang="nb-NO" sz="2000" dirty="0" smtClean="0"/>
              <a:t> </a:t>
            </a:r>
            <a:r>
              <a:rPr lang="nb-NO" sz="2000" dirty="0" err="1" smtClean="0"/>
              <a:t>generate</a:t>
            </a:r>
            <a:r>
              <a:rPr lang="nb-NO" sz="2000" dirty="0" smtClean="0"/>
              <a:t> a </a:t>
            </a:r>
            <a:r>
              <a:rPr lang="nb-NO" sz="2000" dirty="0" err="1" smtClean="0"/>
              <a:t>number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electron</a:t>
            </a:r>
            <a:r>
              <a:rPr lang="nb-NO" sz="2000" dirty="0" smtClean="0"/>
              <a:t>/hole-pairs </a:t>
            </a:r>
            <a:r>
              <a:rPr lang="nb-NO" sz="2000" dirty="0" err="1" smtClean="0"/>
              <a:t>depending</a:t>
            </a:r>
            <a:r>
              <a:rPr lang="nb-NO" sz="2000" dirty="0" smtClean="0"/>
              <a:t> </a:t>
            </a:r>
            <a:r>
              <a:rPr lang="nb-NO" sz="2000" dirty="0" err="1" smtClean="0"/>
              <a:t>on</a:t>
            </a:r>
            <a:r>
              <a:rPr lang="nb-NO" sz="2000" dirty="0" smtClean="0"/>
              <a:t> </a:t>
            </a:r>
            <a:r>
              <a:rPr lang="nb-NO" sz="2000" dirty="0" err="1" smtClean="0"/>
              <a:t>their</a:t>
            </a:r>
            <a:r>
              <a:rPr lang="nb-NO" sz="2000" dirty="0" smtClean="0"/>
              <a:t> </a:t>
            </a:r>
            <a:r>
              <a:rPr lang="nb-NO" sz="2000" dirty="0" err="1" smtClean="0"/>
              <a:t>energy</a:t>
            </a:r>
            <a:endParaRPr lang="nb-NO" sz="2000" dirty="0" smtClean="0"/>
          </a:p>
          <a:p>
            <a:r>
              <a:rPr lang="nb-NO" sz="2000" dirty="0" smtClean="0"/>
              <a:t>The </a:t>
            </a:r>
            <a:r>
              <a:rPr lang="nb-NO" sz="2000" dirty="0" err="1" smtClean="0"/>
              <a:t>electron</a:t>
            </a:r>
            <a:r>
              <a:rPr lang="nb-NO" sz="2000" dirty="0" smtClean="0"/>
              <a:t>/hole-pairs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separated</a:t>
            </a:r>
            <a:r>
              <a:rPr lang="nb-NO" sz="2000" dirty="0" smtClean="0"/>
              <a:t> by an </a:t>
            </a:r>
            <a:r>
              <a:rPr lang="nb-NO" sz="2000" dirty="0" err="1" smtClean="0"/>
              <a:t>applied</a:t>
            </a:r>
            <a:r>
              <a:rPr lang="nb-NO" sz="2000" dirty="0" smtClean="0"/>
              <a:t> bias, and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current</a:t>
            </a:r>
            <a:r>
              <a:rPr lang="nb-NO" sz="2000" dirty="0" smtClean="0"/>
              <a:t> </a:t>
            </a:r>
            <a:r>
              <a:rPr lang="nb-NO" sz="2000" dirty="0" err="1" smtClean="0"/>
              <a:t>measured</a:t>
            </a:r>
            <a:endParaRPr lang="nb-NO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8" y="2177656"/>
            <a:ext cx="2931679" cy="240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14" y="2097775"/>
            <a:ext cx="3516924" cy="256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02154" y="6592747"/>
            <a:ext cx="581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W&amp;C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205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detector</a:t>
            </a:r>
            <a:r>
              <a:rPr lang="nb-NO" dirty="0" smtClean="0"/>
              <a:t> and </a:t>
            </a:r>
            <a:r>
              <a:rPr lang="nb-NO" dirty="0" err="1" smtClean="0"/>
              <a:t>electron</a:t>
            </a:r>
            <a:r>
              <a:rPr lang="nb-NO" dirty="0" smtClean="0"/>
              <a:t>/hole-pair </a:t>
            </a:r>
            <a:r>
              <a:rPr lang="nb-NO" dirty="0" err="1" smtClean="0"/>
              <a:t>generation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95854"/>
            <a:ext cx="7696200" cy="4850809"/>
          </a:xfrm>
        </p:spPr>
        <p:txBody>
          <a:bodyPr/>
          <a:lstStyle/>
          <a:p>
            <a:r>
              <a:rPr lang="nb-NO" sz="2000" dirty="0" err="1" smtClean="0"/>
              <a:t>Historically</a:t>
            </a:r>
            <a:r>
              <a:rPr lang="nb-NO" sz="2000" dirty="0" smtClean="0"/>
              <a:t>, </a:t>
            </a:r>
            <a:r>
              <a:rPr lang="nb-NO" sz="2000" dirty="0" err="1" smtClean="0"/>
              <a:t>the</a:t>
            </a:r>
            <a:r>
              <a:rPr lang="nb-NO" sz="2000" dirty="0" smtClean="0"/>
              <a:t> most </a:t>
            </a:r>
            <a:r>
              <a:rPr lang="nb-NO" sz="2000" dirty="0" err="1" smtClean="0"/>
              <a:t>common</a:t>
            </a:r>
            <a:r>
              <a:rPr lang="nb-NO" sz="2000" dirty="0" smtClean="0"/>
              <a:t> </a:t>
            </a:r>
            <a:r>
              <a:rPr lang="nb-NO" sz="2000" dirty="0" err="1" smtClean="0"/>
              <a:t>detectors</a:t>
            </a:r>
            <a:r>
              <a:rPr lang="nb-NO" sz="2000" dirty="0" smtClean="0"/>
              <a:t> have </a:t>
            </a:r>
            <a:r>
              <a:rPr lang="nb-NO" sz="2000" dirty="0" err="1" smtClean="0"/>
              <a:t>been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Si(Li) </a:t>
            </a:r>
            <a:r>
              <a:rPr lang="nb-NO" sz="2000" dirty="0" err="1" smtClean="0"/>
              <a:t>detectors</a:t>
            </a:r>
            <a:endParaRPr lang="nb-NO" sz="2000" dirty="0"/>
          </a:p>
          <a:p>
            <a:r>
              <a:rPr lang="nb-NO" sz="2000" dirty="0" smtClean="0"/>
              <a:t>The so-</a:t>
            </a:r>
            <a:r>
              <a:rPr lang="nb-NO" sz="2000" dirty="0" err="1" smtClean="0"/>
              <a:t>called</a:t>
            </a:r>
            <a:r>
              <a:rPr lang="nb-NO" sz="2000" dirty="0" smtClean="0"/>
              <a:t> Silicon-drift </a:t>
            </a:r>
            <a:r>
              <a:rPr lang="nb-NO" sz="2000" dirty="0" err="1" smtClean="0"/>
              <a:t>detectors</a:t>
            </a:r>
            <a:r>
              <a:rPr lang="nb-NO" sz="2000" dirty="0" smtClean="0"/>
              <a:t> (SDD) have </a:t>
            </a:r>
            <a:r>
              <a:rPr lang="nb-NO" sz="2000" dirty="0" err="1" smtClean="0"/>
              <a:t>been</a:t>
            </a:r>
            <a:r>
              <a:rPr lang="nb-NO" sz="2000" dirty="0" smtClean="0"/>
              <a:t> used for SEM for </a:t>
            </a:r>
            <a:r>
              <a:rPr lang="nb-NO" sz="2000" dirty="0" err="1" smtClean="0"/>
              <a:t>quite</a:t>
            </a:r>
            <a:r>
              <a:rPr lang="nb-NO" sz="2000" dirty="0" smtClean="0"/>
              <a:t> a </a:t>
            </a:r>
            <a:r>
              <a:rPr lang="nb-NO" sz="2000" dirty="0" err="1" smtClean="0"/>
              <a:t>while</a:t>
            </a:r>
            <a:r>
              <a:rPr lang="nb-NO" sz="2000" dirty="0" smtClean="0"/>
              <a:t>, and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becoming</a:t>
            </a:r>
            <a:r>
              <a:rPr lang="nb-NO" sz="2000" dirty="0" smtClean="0"/>
              <a:t> more </a:t>
            </a:r>
            <a:r>
              <a:rPr lang="nb-NO" sz="2000" dirty="0" err="1" smtClean="0"/>
              <a:t>common</a:t>
            </a:r>
            <a:r>
              <a:rPr lang="nb-NO" sz="2000" dirty="0" smtClean="0"/>
              <a:t> </a:t>
            </a:r>
            <a:r>
              <a:rPr lang="nb-NO" sz="2000" dirty="0" err="1" smtClean="0"/>
              <a:t>also</a:t>
            </a:r>
            <a:r>
              <a:rPr lang="nb-NO" sz="2000" dirty="0"/>
              <a:t> </a:t>
            </a:r>
            <a:r>
              <a:rPr lang="nb-NO" sz="2000" dirty="0" smtClean="0"/>
              <a:t>for TEM</a:t>
            </a:r>
          </a:p>
          <a:p>
            <a:r>
              <a:rPr lang="nb-NO" sz="2000" dirty="0" smtClean="0"/>
              <a:t>The </a:t>
            </a:r>
            <a:r>
              <a:rPr lang="nb-NO" sz="2000" dirty="0" err="1" smtClean="0"/>
              <a:t>detectors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usually</a:t>
            </a:r>
            <a:r>
              <a:rPr lang="nb-NO" sz="2000" dirty="0" smtClean="0"/>
              <a:t> </a:t>
            </a:r>
            <a:r>
              <a:rPr lang="nb-NO" sz="2000" dirty="0" err="1" smtClean="0"/>
              <a:t>cooled</a:t>
            </a:r>
            <a:r>
              <a:rPr lang="nb-NO" sz="2000" dirty="0" smtClean="0"/>
              <a:t> to </a:t>
            </a:r>
            <a:r>
              <a:rPr lang="nb-NO" sz="2000" dirty="0" err="1" smtClean="0"/>
              <a:t>avoid</a:t>
            </a:r>
            <a:endParaRPr lang="nb-NO" sz="2000" dirty="0" smtClean="0"/>
          </a:p>
          <a:p>
            <a:pPr lvl="1"/>
            <a:r>
              <a:rPr lang="nb-NO" sz="1600" dirty="0" err="1" smtClean="0"/>
              <a:t>diffusion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dopants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strong</a:t>
            </a:r>
            <a:r>
              <a:rPr lang="nb-NO" sz="1600" dirty="0" smtClean="0"/>
              <a:t> </a:t>
            </a:r>
            <a:r>
              <a:rPr lang="nb-NO" sz="1600" dirty="0" err="1" smtClean="0"/>
              <a:t>applied</a:t>
            </a:r>
            <a:r>
              <a:rPr lang="nb-NO" sz="1600" dirty="0" smtClean="0"/>
              <a:t> bias</a:t>
            </a:r>
          </a:p>
          <a:p>
            <a:pPr lvl="1"/>
            <a:r>
              <a:rPr lang="nb-NO" sz="1600" dirty="0" err="1" smtClean="0"/>
              <a:t>thermal</a:t>
            </a:r>
            <a:r>
              <a:rPr lang="nb-NO" sz="1600" dirty="0" smtClean="0"/>
              <a:t> </a:t>
            </a:r>
            <a:r>
              <a:rPr lang="nb-NO" sz="1600" dirty="0" err="1" smtClean="0"/>
              <a:t>noise</a:t>
            </a:r>
            <a:endParaRPr lang="nb-NO" sz="1600" dirty="0"/>
          </a:p>
          <a:p>
            <a:r>
              <a:rPr lang="nb-NO" sz="2000" dirty="0" smtClean="0"/>
              <a:t>Si(Li) </a:t>
            </a:r>
            <a:r>
              <a:rPr lang="nb-NO" sz="2000" dirty="0" err="1" smtClean="0"/>
              <a:t>detectors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usually</a:t>
            </a:r>
            <a:r>
              <a:rPr lang="nb-NO" sz="2000" dirty="0" smtClean="0"/>
              <a:t> </a:t>
            </a:r>
            <a:r>
              <a:rPr lang="nb-NO" sz="2000" dirty="0" err="1" smtClean="0"/>
              <a:t>cooled</a:t>
            </a:r>
            <a:r>
              <a:rPr lang="nb-NO" sz="2000" dirty="0" smtClean="0"/>
              <a:t> to </a:t>
            </a:r>
            <a:br>
              <a:rPr lang="nb-NO" sz="2000" dirty="0" smtClean="0"/>
            </a:br>
            <a:r>
              <a:rPr lang="nb-NO" sz="2000" dirty="0" smtClean="0"/>
              <a:t>LN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 </a:t>
            </a:r>
            <a:r>
              <a:rPr lang="nb-NO" sz="2000" dirty="0" err="1" smtClean="0"/>
              <a:t>temperatures</a:t>
            </a:r>
            <a:r>
              <a:rPr lang="nb-NO" sz="2000" dirty="0" smtClean="0"/>
              <a:t> (-196 </a:t>
            </a:r>
            <a:r>
              <a:rPr lang="nb-NO" sz="2000" dirty="0" smtClean="0">
                <a:sym typeface="Symbol"/>
              </a:rPr>
              <a:t></a:t>
            </a:r>
            <a:r>
              <a:rPr lang="nb-NO" sz="2000" dirty="0" smtClean="0"/>
              <a:t>C)</a:t>
            </a:r>
          </a:p>
          <a:p>
            <a:r>
              <a:rPr lang="nb-NO" sz="2000" dirty="0" smtClean="0"/>
              <a:t>SDD </a:t>
            </a:r>
            <a:r>
              <a:rPr lang="nb-NO" sz="2000" dirty="0" err="1" smtClean="0"/>
              <a:t>detectors</a:t>
            </a:r>
            <a:r>
              <a:rPr lang="nb-NO" sz="2000" dirty="0" smtClean="0"/>
              <a:t> </a:t>
            </a:r>
            <a:r>
              <a:rPr lang="nb-NO" sz="2000" dirty="0" err="1" smtClean="0"/>
              <a:t>can</a:t>
            </a:r>
            <a:r>
              <a:rPr lang="nb-NO" sz="2000" dirty="0" smtClean="0"/>
              <a:t> make do </a:t>
            </a:r>
            <a:r>
              <a:rPr lang="nb-NO" sz="2000" dirty="0" err="1" smtClean="0"/>
              <a:t>with</a:t>
            </a:r>
            <a:r>
              <a:rPr lang="nb-NO" sz="2000" dirty="0" smtClean="0"/>
              <a:t> </a:t>
            </a:r>
            <a:r>
              <a:rPr lang="nb-NO" sz="2000" dirty="0" err="1" smtClean="0"/>
              <a:t>only</a:t>
            </a:r>
            <a:r>
              <a:rPr lang="nb-NO" sz="2000" dirty="0" smtClean="0"/>
              <a:t> </a:t>
            </a:r>
            <a:br>
              <a:rPr lang="nb-NO" sz="2000" dirty="0" smtClean="0"/>
            </a:br>
            <a:r>
              <a:rPr lang="nb-NO" sz="2000" dirty="0" err="1" smtClean="0"/>
              <a:t>Peltier</a:t>
            </a:r>
            <a:r>
              <a:rPr lang="nb-NO" sz="2000" dirty="0" smtClean="0"/>
              <a:t> </a:t>
            </a:r>
            <a:r>
              <a:rPr lang="nb-NO" sz="2000" dirty="0" err="1" smtClean="0"/>
              <a:t>cooling</a:t>
            </a:r>
            <a:r>
              <a:rPr lang="nb-NO" sz="2000" dirty="0" smtClean="0"/>
              <a:t> (~-30 </a:t>
            </a:r>
            <a:r>
              <a:rPr lang="nb-NO" sz="2000" dirty="0">
                <a:sym typeface="Symbol"/>
              </a:rPr>
              <a:t></a:t>
            </a:r>
            <a:r>
              <a:rPr lang="nb-NO" sz="2000" dirty="0" smtClean="0"/>
              <a:t>C)</a:t>
            </a:r>
            <a:endParaRPr lang="nb-NO" sz="1600" dirty="0" smtClean="0"/>
          </a:p>
          <a:p>
            <a:endParaRPr lang="nb-NO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39" y="4079630"/>
            <a:ext cx="3070058" cy="22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02154" y="6592747"/>
            <a:ext cx="581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W&amp;C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1895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WDS </a:t>
            </a:r>
            <a:r>
              <a:rPr lang="nb-NO" dirty="0" err="1" smtClean="0"/>
              <a:t>vs</a:t>
            </a:r>
            <a:r>
              <a:rPr lang="nb-NO" dirty="0" smtClean="0"/>
              <a:t> EDS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" y="1879571"/>
            <a:ext cx="4753604" cy="279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8" y="4668522"/>
            <a:ext cx="3731647" cy="21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9420" y="2087592"/>
            <a:ext cx="40371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dirty="0" err="1" smtClean="0"/>
              <a:t>Uses</a:t>
            </a:r>
            <a:r>
              <a:rPr lang="nb-NO" dirty="0" smtClean="0"/>
              <a:t> a </a:t>
            </a:r>
            <a:r>
              <a:rPr lang="nb-NO" dirty="0" err="1" smtClean="0"/>
              <a:t>diffraction</a:t>
            </a:r>
            <a:r>
              <a:rPr lang="nb-NO" dirty="0" smtClean="0"/>
              <a:t> </a:t>
            </a:r>
            <a:r>
              <a:rPr lang="nb-NO" dirty="0" err="1" smtClean="0"/>
              <a:t>grating</a:t>
            </a:r>
            <a:r>
              <a:rPr lang="nb-NO" dirty="0" smtClean="0"/>
              <a:t> (</a:t>
            </a:r>
            <a:r>
              <a:rPr lang="nb-NO" dirty="0" err="1" smtClean="0"/>
              <a:t>crystal</a:t>
            </a:r>
            <a:r>
              <a:rPr lang="nb-NO" dirty="0" smtClean="0"/>
              <a:t>) to </a:t>
            </a:r>
            <a:r>
              <a:rPr lang="nb-NO" dirty="0" err="1" smtClean="0"/>
              <a:t>select</a:t>
            </a:r>
            <a:r>
              <a:rPr lang="nb-NO" dirty="0" smtClean="0"/>
              <a:t> </a:t>
            </a:r>
            <a:r>
              <a:rPr lang="nb-NO" dirty="0" err="1" smtClean="0"/>
              <a:t>X-rays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particular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(</a:t>
            </a:r>
            <a:r>
              <a:rPr lang="nb-NO" dirty="0" err="1" smtClean="0"/>
              <a:t>wavelength</a:t>
            </a:r>
            <a:r>
              <a:rPr lang="nb-NO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Braggs </a:t>
            </a:r>
            <a:r>
              <a:rPr lang="nb-NO" dirty="0" err="1" smtClean="0"/>
              <a:t>law</a:t>
            </a:r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err="1" smtClean="0"/>
              <a:t>Wavelength</a:t>
            </a:r>
            <a:r>
              <a:rPr lang="nb-NO" dirty="0" smtClean="0"/>
              <a:t> dispersive, in </a:t>
            </a:r>
            <a:r>
              <a:rPr lang="nb-NO" dirty="0" err="1" smtClean="0"/>
              <a:t>stead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dispersive</a:t>
            </a:r>
          </a:p>
          <a:p>
            <a:pPr marL="285750" indent="-285750">
              <a:buFont typeface="Arial" charset="0"/>
              <a:buChar char="•"/>
            </a:pPr>
            <a:endParaRPr lang="nb-NO" dirty="0"/>
          </a:p>
          <a:p>
            <a:pPr marL="285750" indent="-285750">
              <a:buFont typeface="Arial" charset="0"/>
              <a:buChar char="•"/>
            </a:pPr>
            <a:r>
              <a:rPr lang="nb-NO" dirty="0" err="1" smtClean="0"/>
              <a:t>Excellent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resolution</a:t>
            </a:r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background</a:t>
            </a:r>
            <a:r>
              <a:rPr lang="nb-NO" dirty="0" smtClean="0"/>
              <a:t>,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detector</a:t>
            </a:r>
            <a:r>
              <a:rPr lang="nb-NO" dirty="0" smtClean="0"/>
              <a:t> </a:t>
            </a:r>
            <a:r>
              <a:rPr lang="nb-NO" dirty="0" err="1" smtClean="0"/>
              <a:t>artefacts</a:t>
            </a:r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err="1" smtClean="0"/>
              <a:t>Good</a:t>
            </a:r>
            <a:r>
              <a:rPr lang="nb-NO" dirty="0" smtClean="0"/>
              <a:t> for </a:t>
            </a:r>
            <a:r>
              <a:rPr lang="nb-NO" dirty="0" err="1" smtClean="0"/>
              <a:t>light</a:t>
            </a:r>
            <a:r>
              <a:rPr lang="nb-NO" dirty="0" smtClean="0"/>
              <a:t> elements</a:t>
            </a:r>
            <a:br>
              <a:rPr lang="nb-NO" dirty="0" smtClean="0"/>
            </a:br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Serial </a:t>
            </a:r>
            <a:r>
              <a:rPr lang="nb-NO" dirty="0" err="1" smtClean="0"/>
              <a:t>detection</a:t>
            </a:r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err="1" smtClean="0"/>
              <a:t>Movable</a:t>
            </a:r>
            <a:r>
              <a:rPr lang="nb-NO" dirty="0" smtClean="0"/>
              <a:t> parts</a:t>
            </a:r>
          </a:p>
          <a:p>
            <a:pPr marL="285750" indent="-285750">
              <a:buFont typeface="Arial" charset="0"/>
              <a:buChar char="•"/>
            </a:pP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effective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angle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36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Quantification</a:t>
            </a:r>
            <a:r>
              <a:rPr lang="nb-NO" dirty="0" smtClean="0"/>
              <a:t> from EDS </a:t>
            </a:r>
            <a:r>
              <a:rPr lang="nb-NO" dirty="0" err="1" smtClean="0"/>
              <a:t>spectra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How to </a:t>
            </a:r>
            <a:r>
              <a:rPr lang="nb-NO" dirty="0" err="1" smtClean="0"/>
              <a:t>get</a:t>
            </a:r>
            <a:r>
              <a:rPr lang="nb-NO" dirty="0" smtClean="0"/>
              <a:t> from a </a:t>
            </a:r>
            <a:r>
              <a:rPr lang="nb-NO" dirty="0" err="1" smtClean="0"/>
              <a:t>spectrum</a:t>
            </a:r>
            <a:r>
              <a:rPr lang="nb-NO" dirty="0" smtClean="0"/>
              <a:t> to </a:t>
            </a:r>
            <a:r>
              <a:rPr lang="nb-NO" dirty="0" err="1" smtClean="0"/>
              <a:t>composition</a:t>
            </a:r>
            <a:endParaRPr lang="nb-NO" dirty="0" smtClean="0"/>
          </a:p>
          <a:p>
            <a:r>
              <a:rPr lang="nb-NO" dirty="0" err="1" smtClean="0"/>
              <a:t>Assumptions</a:t>
            </a:r>
            <a:r>
              <a:rPr lang="nb-NO" dirty="0" smtClean="0"/>
              <a:t> </a:t>
            </a:r>
            <a:r>
              <a:rPr lang="nb-NO" dirty="0" err="1" smtClean="0"/>
              <a:t>usually</a:t>
            </a:r>
            <a:r>
              <a:rPr lang="nb-NO" dirty="0" smtClean="0"/>
              <a:t> </a:t>
            </a:r>
            <a:r>
              <a:rPr lang="nb-NO" dirty="0" err="1" smtClean="0"/>
              <a:t>made</a:t>
            </a:r>
            <a:r>
              <a:rPr lang="nb-NO" dirty="0" smtClean="0"/>
              <a:t> in EDS in TEM</a:t>
            </a:r>
          </a:p>
          <a:p>
            <a:r>
              <a:rPr lang="nb-NO" dirty="0" smtClean="0"/>
              <a:t>Cliff-</a:t>
            </a:r>
            <a:r>
              <a:rPr lang="nb-NO" dirty="0" err="1" smtClean="0"/>
              <a:t>Lorimer</a:t>
            </a:r>
            <a:r>
              <a:rPr lang="nb-NO" dirty="0" smtClean="0"/>
              <a:t> k-</a:t>
            </a:r>
            <a:r>
              <a:rPr lang="nb-NO" dirty="0" err="1" smtClean="0"/>
              <a:t>factor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endParaRPr lang="nb-NO" dirty="0" smtClean="0"/>
          </a:p>
          <a:p>
            <a:r>
              <a:rPr lang="nb-NO" dirty="0" smtClean="0"/>
              <a:t>Limits of the CL-method and the assumptions made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E34DE7-F2A8-4A95-9FC4-4D67AC2F17A4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9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How to </a:t>
            </a:r>
            <a:r>
              <a:rPr lang="nb-NO" dirty="0" err="1"/>
              <a:t>get</a:t>
            </a:r>
            <a:r>
              <a:rPr lang="nb-NO" dirty="0"/>
              <a:t> from a </a:t>
            </a:r>
            <a:r>
              <a:rPr lang="nb-NO" dirty="0" err="1"/>
              <a:t>spectrum</a:t>
            </a:r>
            <a:r>
              <a:rPr lang="nb-NO" dirty="0"/>
              <a:t> to </a:t>
            </a:r>
            <a:r>
              <a:rPr lang="nb-NO" dirty="0" err="1" smtClean="0"/>
              <a:t>composition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18" y="2340914"/>
            <a:ext cx="58578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E34DE7-F2A8-4A95-9FC4-4D67AC2F17A4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30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X-ray</a:t>
            </a:r>
            <a:r>
              <a:rPr lang="nb-NO" dirty="0" smtClean="0"/>
              <a:t> </a:t>
            </a:r>
            <a:r>
              <a:rPr lang="nb-NO" dirty="0" err="1" smtClean="0"/>
              <a:t>generation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SEM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" y="2928735"/>
            <a:ext cx="7341079" cy="361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4491" y="6581001"/>
            <a:ext cx="750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prstClr val="black"/>
                </a:solidFill>
              </a:rPr>
              <a:t>F&amp;H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4444100" y="2423415"/>
            <a:ext cx="3992534" cy="3968725"/>
          </a:xfrm>
          <a:custGeom>
            <a:avLst/>
            <a:gdLst>
              <a:gd name="connsiteX0" fmla="*/ 15757 w 3992534"/>
              <a:gd name="connsiteY0" fmla="*/ 207608 h 3968725"/>
              <a:gd name="connsiteX1" fmla="*/ 15757 w 3992534"/>
              <a:gd name="connsiteY1" fmla="*/ 207608 h 3968725"/>
              <a:gd name="connsiteX2" fmla="*/ 50262 w 3992534"/>
              <a:gd name="connsiteY2" fmla="*/ 751073 h 3968725"/>
              <a:gd name="connsiteX3" fmla="*/ 67515 w 3992534"/>
              <a:gd name="connsiteY3" fmla="*/ 776952 h 3968725"/>
              <a:gd name="connsiteX4" fmla="*/ 119274 w 3992534"/>
              <a:gd name="connsiteY4" fmla="*/ 975359 h 3968725"/>
              <a:gd name="connsiteX5" fmla="*/ 136526 w 3992534"/>
              <a:gd name="connsiteY5" fmla="*/ 1096129 h 3968725"/>
              <a:gd name="connsiteX6" fmla="*/ 145153 w 3992534"/>
              <a:gd name="connsiteY6" fmla="*/ 1139261 h 3968725"/>
              <a:gd name="connsiteX7" fmla="*/ 179658 w 3992534"/>
              <a:gd name="connsiteY7" fmla="*/ 1225525 h 3968725"/>
              <a:gd name="connsiteX8" fmla="*/ 196911 w 3992534"/>
              <a:gd name="connsiteY8" fmla="*/ 1268657 h 3968725"/>
              <a:gd name="connsiteX9" fmla="*/ 231417 w 3992534"/>
              <a:gd name="connsiteY9" fmla="*/ 1380801 h 3968725"/>
              <a:gd name="connsiteX10" fmla="*/ 274549 w 3992534"/>
              <a:gd name="connsiteY10" fmla="*/ 1432559 h 3968725"/>
              <a:gd name="connsiteX11" fmla="*/ 300428 w 3992534"/>
              <a:gd name="connsiteY11" fmla="*/ 1475691 h 3968725"/>
              <a:gd name="connsiteX12" fmla="*/ 343560 w 3992534"/>
              <a:gd name="connsiteY12" fmla="*/ 1527450 h 3968725"/>
              <a:gd name="connsiteX13" fmla="*/ 395319 w 3992534"/>
              <a:gd name="connsiteY13" fmla="*/ 1613714 h 3968725"/>
              <a:gd name="connsiteX14" fmla="*/ 421198 w 3992534"/>
              <a:gd name="connsiteY14" fmla="*/ 1656846 h 3968725"/>
              <a:gd name="connsiteX15" fmla="*/ 447077 w 3992534"/>
              <a:gd name="connsiteY15" fmla="*/ 1691352 h 3968725"/>
              <a:gd name="connsiteX16" fmla="*/ 490209 w 3992534"/>
              <a:gd name="connsiteY16" fmla="*/ 1777616 h 3968725"/>
              <a:gd name="connsiteX17" fmla="*/ 541968 w 3992534"/>
              <a:gd name="connsiteY17" fmla="*/ 1829374 h 3968725"/>
              <a:gd name="connsiteX18" fmla="*/ 679991 w 3992534"/>
              <a:gd name="connsiteY18" fmla="*/ 2045035 h 3968725"/>
              <a:gd name="connsiteX19" fmla="*/ 783508 w 3992534"/>
              <a:gd name="connsiteY19" fmla="*/ 2200310 h 3968725"/>
              <a:gd name="connsiteX20" fmla="*/ 887025 w 3992534"/>
              <a:gd name="connsiteY20" fmla="*/ 2321080 h 3968725"/>
              <a:gd name="connsiteX21" fmla="*/ 956036 w 3992534"/>
              <a:gd name="connsiteY21" fmla="*/ 2519488 h 3968725"/>
              <a:gd name="connsiteX22" fmla="*/ 1016421 w 3992534"/>
              <a:gd name="connsiteY22" fmla="*/ 2666137 h 3968725"/>
              <a:gd name="connsiteX23" fmla="*/ 1033674 w 3992534"/>
              <a:gd name="connsiteY23" fmla="*/ 2726522 h 3968725"/>
              <a:gd name="connsiteX24" fmla="*/ 1119938 w 3992534"/>
              <a:gd name="connsiteY24" fmla="*/ 2847291 h 3968725"/>
              <a:gd name="connsiteX25" fmla="*/ 1171696 w 3992534"/>
              <a:gd name="connsiteY25" fmla="*/ 2899050 h 3968725"/>
              <a:gd name="connsiteX26" fmla="*/ 1232081 w 3992534"/>
              <a:gd name="connsiteY26" fmla="*/ 2968061 h 3968725"/>
              <a:gd name="connsiteX27" fmla="*/ 1301092 w 3992534"/>
              <a:gd name="connsiteY27" fmla="*/ 3037073 h 3968725"/>
              <a:gd name="connsiteX28" fmla="*/ 1473621 w 3992534"/>
              <a:gd name="connsiteY28" fmla="*/ 3244107 h 3968725"/>
              <a:gd name="connsiteX29" fmla="*/ 1594391 w 3992534"/>
              <a:gd name="connsiteY29" fmla="*/ 3295865 h 3968725"/>
              <a:gd name="connsiteX30" fmla="*/ 1646149 w 3992534"/>
              <a:gd name="connsiteY30" fmla="*/ 3321744 h 3968725"/>
              <a:gd name="connsiteX31" fmla="*/ 1689281 w 3992534"/>
              <a:gd name="connsiteY31" fmla="*/ 3364876 h 3968725"/>
              <a:gd name="connsiteX32" fmla="*/ 1732413 w 3992534"/>
              <a:gd name="connsiteY32" fmla="*/ 3399382 h 3968725"/>
              <a:gd name="connsiteX33" fmla="*/ 1749666 w 3992534"/>
              <a:gd name="connsiteY33" fmla="*/ 3442514 h 3968725"/>
              <a:gd name="connsiteX34" fmla="*/ 1766919 w 3992534"/>
              <a:gd name="connsiteY34" fmla="*/ 3563284 h 3968725"/>
              <a:gd name="connsiteX35" fmla="*/ 1810051 w 3992534"/>
              <a:gd name="connsiteY35" fmla="*/ 3589163 h 3968725"/>
              <a:gd name="connsiteX36" fmla="*/ 1930821 w 3992534"/>
              <a:gd name="connsiteY36" fmla="*/ 3615042 h 3968725"/>
              <a:gd name="connsiteX37" fmla="*/ 2051591 w 3992534"/>
              <a:gd name="connsiteY37" fmla="*/ 3658174 h 3968725"/>
              <a:gd name="connsiteX38" fmla="*/ 2155108 w 3992534"/>
              <a:gd name="connsiteY38" fmla="*/ 3692680 h 3968725"/>
              <a:gd name="connsiteX39" fmla="*/ 2258625 w 3992534"/>
              <a:gd name="connsiteY39" fmla="*/ 3744439 h 3968725"/>
              <a:gd name="connsiteX40" fmla="*/ 2293130 w 3992534"/>
              <a:gd name="connsiteY40" fmla="*/ 3761691 h 3968725"/>
              <a:gd name="connsiteX41" fmla="*/ 2379394 w 3992534"/>
              <a:gd name="connsiteY41" fmla="*/ 3804823 h 3968725"/>
              <a:gd name="connsiteX42" fmla="*/ 2413900 w 3992534"/>
              <a:gd name="connsiteY42" fmla="*/ 3839329 h 3968725"/>
              <a:gd name="connsiteX43" fmla="*/ 2457032 w 3992534"/>
              <a:gd name="connsiteY43" fmla="*/ 3856582 h 3968725"/>
              <a:gd name="connsiteX44" fmla="*/ 2500164 w 3992534"/>
              <a:gd name="connsiteY44" fmla="*/ 3882461 h 3968725"/>
              <a:gd name="connsiteX45" fmla="*/ 2560549 w 3992534"/>
              <a:gd name="connsiteY45" fmla="*/ 3942846 h 3968725"/>
              <a:gd name="connsiteX46" fmla="*/ 2655440 w 3992534"/>
              <a:gd name="connsiteY46" fmla="*/ 3960099 h 3968725"/>
              <a:gd name="connsiteX47" fmla="*/ 3138519 w 3992534"/>
              <a:gd name="connsiteY47" fmla="*/ 3968725 h 3968725"/>
              <a:gd name="connsiteX48" fmla="*/ 3190277 w 3992534"/>
              <a:gd name="connsiteY48" fmla="*/ 3960099 h 3968725"/>
              <a:gd name="connsiteX49" fmla="*/ 3233409 w 3992534"/>
              <a:gd name="connsiteY49" fmla="*/ 3934220 h 3968725"/>
              <a:gd name="connsiteX50" fmla="*/ 3267915 w 3992534"/>
              <a:gd name="connsiteY50" fmla="*/ 3908340 h 3968725"/>
              <a:gd name="connsiteX51" fmla="*/ 3293794 w 3992534"/>
              <a:gd name="connsiteY51" fmla="*/ 3891088 h 3968725"/>
              <a:gd name="connsiteX52" fmla="*/ 3328300 w 3992534"/>
              <a:gd name="connsiteY52" fmla="*/ 3865208 h 3968725"/>
              <a:gd name="connsiteX53" fmla="*/ 3397311 w 3992534"/>
              <a:gd name="connsiteY53" fmla="*/ 3830703 h 3968725"/>
              <a:gd name="connsiteX54" fmla="*/ 3440443 w 3992534"/>
              <a:gd name="connsiteY54" fmla="*/ 3796197 h 3968725"/>
              <a:gd name="connsiteX55" fmla="*/ 3483575 w 3992534"/>
              <a:gd name="connsiteY55" fmla="*/ 3770318 h 3968725"/>
              <a:gd name="connsiteX56" fmla="*/ 3509455 w 3992534"/>
              <a:gd name="connsiteY56" fmla="*/ 3727186 h 3968725"/>
              <a:gd name="connsiteX57" fmla="*/ 3535334 w 3992534"/>
              <a:gd name="connsiteY57" fmla="*/ 3692680 h 3968725"/>
              <a:gd name="connsiteX58" fmla="*/ 3552587 w 3992534"/>
              <a:gd name="connsiteY58" fmla="*/ 3658174 h 3968725"/>
              <a:gd name="connsiteX59" fmla="*/ 3578466 w 3992534"/>
              <a:gd name="connsiteY59" fmla="*/ 3632295 h 3968725"/>
              <a:gd name="connsiteX60" fmla="*/ 3630225 w 3992534"/>
              <a:gd name="connsiteY60" fmla="*/ 3571910 h 3968725"/>
              <a:gd name="connsiteX61" fmla="*/ 3690609 w 3992534"/>
              <a:gd name="connsiteY61" fmla="*/ 3528778 h 3968725"/>
              <a:gd name="connsiteX62" fmla="*/ 3733742 w 3992534"/>
              <a:gd name="connsiteY62" fmla="*/ 3485646 h 3968725"/>
              <a:gd name="connsiteX63" fmla="*/ 3785500 w 3992534"/>
              <a:gd name="connsiteY63" fmla="*/ 3451140 h 3968725"/>
              <a:gd name="connsiteX64" fmla="*/ 3871764 w 3992534"/>
              <a:gd name="connsiteY64" fmla="*/ 3364876 h 3968725"/>
              <a:gd name="connsiteX65" fmla="*/ 3914896 w 3992534"/>
              <a:gd name="connsiteY65" fmla="*/ 3330371 h 3968725"/>
              <a:gd name="connsiteX66" fmla="*/ 3932149 w 3992534"/>
              <a:gd name="connsiteY66" fmla="*/ 3304491 h 3968725"/>
              <a:gd name="connsiteX67" fmla="*/ 3958028 w 3992534"/>
              <a:gd name="connsiteY67" fmla="*/ 3278612 h 3968725"/>
              <a:gd name="connsiteX68" fmla="*/ 3975281 w 3992534"/>
              <a:gd name="connsiteY68" fmla="*/ 3235480 h 3968725"/>
              <a:gd name="connsiteX69" fmla="*/ 3992534 w 3992534"/>
              <a:gd name="connsiteY69" fmla="*/ 3088831 h 3968725"/>
              <a:gd name="connsiteX70" fmla="*/ 3983908 w 3992534"/>
              <a:gd name="connsiteY70" fmla="*/ 2493608 h 3968725"/>
              <a:gd name="connsiteX71" fmla="*/ 3975281 w 3992534"/>
              <a:gd name="connsiteY71" fmla="*/ 1484318 h 3968725"/>
              <a:gd name="connsiteX72" fmla="*/ 3949402 w 3992534"/>
              <a:gd name="connsiteY72" fmla="*/ 1260031 h 3968725"/>
              <a:gd name="connsiteX73" fmla="*/ 3940775 w 3992534"/>
              <a:gd name="connsiteY73" fmla="*/ 1191020 h 3968725"/>
              <a:gd name="connsiteX74" fmla="*/ 3914896 w 3992534"/>
              <a:gd name="connsiteY74" fmla="*/ 1130635 h 3968725"/>
              <a:gd name="connsiteX75" fmla="*/ 3889017 w 3992534"/>
              <a:gd name="connsiteY75" fmla="*/ 1044371 h 3968725"/>
              <a:gd name="connsiteX76" fmla="*/ 3845885 w 3992534"/>
              <a:gd name="connsiteY76" fmla="*/ 949480 h 3968725"/>
              <a:gd name="connsiteX77" fmla="*/ 3776874 w 3992534"/>
              <a:gd name="connsiteY77" fmla="*/ 794205 h 3968725"/>
              <a:gd name="connsiteX78" fmla="*/ 3681983 w 3992534"/>
              <a:gd name="connsiteY78" fmla="*/ 664808 h 3968725"/>
              <a:gd name="connsiteX79" fmla="*/ 3595719 w 3992534"/>
              <a:gd name="connsiteY79" fmla="*/ 578544 h 3968725"/>
              <a:gd name="connsiteX80" fmla="*/ 3518081 w 3992534"/>
              <a:gd name="connsiteY80" fmla="*/ 483654 h 3968725"/>
              <a:gd name="connsiteX81" fmla="*/ 3492202 w 3992534"/>
              <a:gd name="connsiteY81" fmla="*/ 440522 h 3968725"/>
              <a:gd name="connsiteX82" fmla="*/ 3457696 w 3992534"/>
              <a:gd name="connsiteY82" fmla="*/ 423269 h 3968725"/>
              <a:gd name="connsiteX83" fmla="*/ 3414564 w 3992534"/>
              <a:gd name="connsiteY83" fmla="*/ 371510 h 3968725"/>
              <a:gd name="connsiteX84" fmla="*/ 3397311 w 3992534"/>
              <a:gd name="connsiteY84" fmla="*/ 345631 h 3968725"/>
              <a:gd name="connsiteX85" fmla="*/ 3354179 w 3992534"/>
              <a:gd name="connsiteY85" fmla="*/ 293873 h 3968725"/>
              <a:gd name="connsiteX86" fmla="*/ 2750330 w 3992534"/>
              <a:gd name="connsiteY86" fmla="*/ 302499 h 3968725"/>
              <a:gd name="connsiteX87" fmla="*/ 2672692 w 3992534"/>
              <a:gd name="connsiteY87" fmla="*/ 319752 h 3968725"/>
              <a:gd name="connsiteX88" fmla="*/ 2508791 w 3992534"/>
              <a:gd name="connsiteY88" fmla="*/ 311125 h 3968725"/>
              <a:gd name="connsiteX89" fmla="*/ 2336262 w 3992534"/>
              <a:gd name="connsiteY89" fmla="*/ 267993 h 3968725"/>
              <a:gd name="connsiteX90" fmla="*/ 2249998 w 3992534"/>
              <a:gd name="connsiteY90" fmla="*/ 224861 h 3968725"/>
              <a:gd name="connsiteX91" fmla="*/ 2163734 w 3992534"/>
              <a:gd name="connsiteY91" fmla="*/ 198982 h 3968725"/>
              <a:gd name="connsiteX92" fmla="*/ 2077470 w 3992534"/>
              <a:gd name="connsiteY92" fmla="*/ 155850 h 3968725"/>
              <a:gd name="connsiteX93" fmla="*/ 1930821 w 3992534"/>
              <a:gd name="connsiteY93" fmla="*/ 112718 h 3968725"/>
              <a:gd name="connsiteX94" fmla="*/ 1879062 w 3992534"/>
              <a:gd name="connsiteY94" fmla="*/ 86839 h 3968725"/>
              <a:gd name="connsiteX95" fmla="*/ 1827304 w 3992534"/>
              <a:gd name="connsiteY95" fmla="*/ 69586 h 3968725"/>
              <a:gd name="connsiteX96" fmla="*/ 1758292 w 3992534"/>
              <a:gd name="connsiteY96" fmla="*/ 26454 h 3968725"/>
              <a:gd name="connsiteX97" fmla="*/ 1680655 w 3992534"/>
              <a:gd name="connsiteY97" fmla="*/ 17827 h 3968725"/>
              <a:gd name="connsiteX98" fmla="*/ 1637523 w 3992534"/>
              <a:gd name="connsiteY98" fmla="*/ 574 h 3968725"/>
              <a:gd name="connsiteX99" fmla="*/ 1387357 w 3992534"/>
              <a:gd name="connsiteY99" fmla="*/ 9201 h 3968725"/>
              <a:gd name="connsiteX100" fmla="*/ 1361477 w 3992534"/>
              <a:gd name="connsiteY100" fmla="*/ 17827 h 3968725"/>
              <a:gd name="connsiteX101" fmla="*/ 1292466 w 3992534"/>
              <a:gd name="connsiteY101" fmla="*/ 26454 h 3968725"/>
              <a:gd name="connsiteX102" fmla="*/ 1214828 w 3992534"/>
              <a:gd name="connsiteY102" fmla="*/ 69586 h 3968725"/>
              <a:gd name="connsiteX103" fmla="*/ 1197575 w 3992534"/>
              <a:gd name="connsiteY103" fmla="*/ 95465 h 3968725"/>
              <a:gd name="connsiteX104" fmla="*/ 1111311 w 3992534"/>
              <a:gd name="connsiteY104" fmla="*/ 155850 h 3968725"/>
              <a:gd name="connsiteX105" fmla="*/ 1068179 w 3992534"/>
              <a:gd name="connsiteY105" fmla="*/ 164476 h 3968725"/>
              <a:gd name="connsiteX106" fmla="*/ 1016421 w 3992534"/>
              <a:gd name="connsiteY106" fmla="*/ 173103 h 3968725"/>
              <a:gd name="connsiteX107" fmla="*/ 990542 w 3992534"/>
              <a:gd name="connsiteY107" fmla="*/ 181729 h 3968725"/>
              <a:gd name="connsiteX108" fmla="*/ 895651 w 3992534"/>
              <a:gd name="connsiteY108" fmla="*/ 190356 h 3968725"/>
              <a:gd name="connsiteX109" fmla="*/ 826640 w 3992534"/>
              <a:gd name="connsiteY109" fmla="*/ 207608 h 3968725"/>
              <a:gd name="connsiteX110" fmla="*/ 774881 w 3992534"/>
              <a:gd name="connsiteY110" fmla="*/ 224861 h 3968725"/>
              <a:gd name="connsiteX111" fmla="*/ 749002 w 3992534"/>
              <a:gd name="connsiteY111" fmla="*/ 233488 h 3968725"/>
              <a:gd name="connsiteX112" fmla="*/ 559221 w 3992534"/>
              <a:gd name="connsiteY112" fmla="*/ 250740 h 3968725"/>
              <a:gd name="connsiteX113" fmla="*/ 447077 w 3992534"/>
              <a:gd name="connsiteY113" fmla="*/ 267993 h 3968725"/>
              <a:gd name="connsiteX114" fmla="*/ 196911 w 3992534"/>
              <a:gd name="connsiteY114" fmla="*/ 285246 h 3968725"/>
              <a:gd name="connsiteX115" fmla="*/ 171032 w 3992534"/>
              <a:gd name="connsiteY115" fmla="*/ 293873 h 3968725"/>
              <a:gd name="connsiteX116" fmla="*/ 41636 w 3992534"/>
              <a:gd name="connsiteY116" fmla="*/ 311125 h 3968725"/>
              <a:gd name="connsiteX117" fmla="*/ 7130 w 3992534"/>
              <a:gd name="connsiteY117" fmla="*/ 319752 h 3968725"/>
              <a:gd name="connsiteX118" fmla="*/ 84768 w 3992534"/>
              <a:gd name="connsiteY118" fmla="*/ 863216 h 396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992534" h="3968725">
                <a:moveTo>
                  <a:pt x="15757" y="207608"/>
                </a:moveTo>
                <a:lnTo>
                  <a:pt x="15757" y="207608"/>
                </a:lnTo>
                <a:cubicBezTo>
                  <a:pt x="22365" y="402553"/>
                  <a:pt x="-42066" y="589500"/>
                  <a:pt x="50262" y="751073"/>
                </a:cubicBezTo>
                <a:cubicBezTo>
                  <a:pt x="55406" y="760075"/>
                  <a:pt x="61764" y="768326"/>
                  <a:pt x="67515" y="776952"/>
                </a:cubicBezTo>
                <a:cubicBezTo>
                  <a:pt x="82819" y="830516"/>
                  <a:pt x="113620" y="935780"/>
                  <a:pt x="119274" y="975359"/>
                </a:cubicBezTo>
                <a:cubicBezTo>
                  <a:pt x="125025" y="1015616"/>
                  <a:pt x="128550" y="1056253"/>
                  <a:pt x="136526" y="1096129"/>
                </a:cubicBezTo>
                <a:cubicBezTo>
                  <a:pt x="139402" y="1110506"/>
                  <a:pt x="140516" y="1125351"/>
                  <a:pt x="145153" y="1139261"/>
                </a:cubicBezTo>
                <a:cubicBezTo>
                  <a:pt x="154946" y="1168641"/>
                  <a:pt x="168156" y="1196770"/>
                  <a:pt x="179658" y="1225525"/>
                </a:cubicBezTo>
                <a:cubicBezTo>
                  <a:pt x="185409" y="1239902"/>
                  <a:pt x="192657" y="1253768"/>
                  <a:pt x="196911" y="1268657"/>
                </a:cubicBezTo>
                <a:cubicBezTo>
                  <a:pt x="199375" y="1277280"/>
                  <a:pt x="224733" y="1369343"/>
                  <a:pt x="231417" y="1380801"/>
                </a:cubicBezTo>
                <a:cubicBezTo>
                  <a:pt x="242733" y="1400200"/>
                  <a:pt x="261340" y="1414396"/>
                  <a:pt x="274549" y="1432559"/>
                </a:cubicBezTo>
                <a:cubicBezTo>
                  <a:pt x="284411" y="1446119"/>
                  <a:pt x="290566" y="1462131"/>
                  <a:pt x="300428" y="1475691"/>
                </a:cubicBezTo>
                <a:cubicBezTo>
                  <a:pt x="313637" y="1493854"/>
                  <a:pt x="330837" y="1508943"/>
                  <a:pt x="343560" y="1527450"/>
                </a:cubicBezTo>
                <a:cubicBezTo>
                  <a:pt x="362558" y="1555083"/>
                  <a:pt x="378066" y="1584959"/>
                  <a:pt x="395319" y="1613714"/>
                </a:cubicBezTo>
                <a:cubicBezTo>
                  <a:pt x="403945" y="1628091"/>
                  <a:pt x="411138" y="1643433"/>
                  <a:pt x="421198" y="1656846"/>
                </a:cubicBezTo>
                <a:cubicBezTo>
                  <a:pt x="429824" y="1668348"/>
                  <a:pt x="440095" y="1678784"/>
                  <a:pt x="447077" y="1691352"/>
                </a:cubicBezTo>
                <a:cubicBezTo>
                  <a:pt x="474956" y="1741535"/>
                  <a:pt x="451600" y="1730428"/>
                  <a:pt x="490209" y="1777616"/>
                </a:cubicBezTo>
                <a:cubicBezTo>
                  <a:pt x="505660" y="1796500"/>
                  <a:pt x="524715" y="1812121"/>
                  <a:pt x="541968" y="1829374"/>
                </a:cubicBezTo>
                <a:cubicBezTo>
                  <a:pt x="619514" y="1984469"/>
                  <a:pt x="481238" y="1713778"/>
                  <a:pt x="679991" y="2045035"/>
                </a:cubicBezTo>
                <a:cubicBezTo>
                  <a:pt x="718606" y="2109393"/>
                  <a:pt x="735585" y="2144400"/>
                  <a:pt x="783508" y="2200310"/>
                </a:cubicBezTo>
                <a:cubicBezTo>
                  <a:pt x="831362" y="2256139"/>
                  <a:pt x="849190" y="2251715"/>
                  <a:pt x="887025" y="2321080"/>
                </a:cubicBezTo>
                <a:cubicBezTo>
                  <a:pt x="954137" y="2444119"/>
                  <a:pt x="926309" y="2412471"/>
                  <a:pt x="956036" y="2519488"/>
                </a:cubicBezTo>
                <a:cubicBezTo>
                  <a:pt x="994013" y="2656205"/>
                  <a:pt x="965977" y="2540029"/>
                  <a:pt x="1016421" y="2666137"/>
                </a:cubicBezTo>
                <a:cubicBezTo>
                  <a:pt x="1024196" y="2685574"/>
                  <a:pt x="1024821" y="2707552"/>
                  <a:pt x="1033674" y="2726522"/>
                </a:cubicBezTo>
                <a:cubicBezTo>
                  <a:pt x="1052731" y="2767357"/>
                  <a:pt x="1089225" y="2813786"/>
                  <a:pt x="1119938" y="2847291"/>
                </a:cubicBezTo>
                <a:cubicBezTo>
                  <a:pt x="1136425" y="2865277"/>
                  <a:pt x="1155094" y="2881170"/>
                  <a:pt x="1171696" y="2899050"/>
                </a:cubicBezTo>
                <a:cubicBezTo>
                  <a:pt x="1192495" y="2921449"/>
                  <a:pt x="1211175" y="2945761"/>
                  <a:pt x="1232081" y="2968061"/>
                </a:cubicBezTo>
                <a:cubicBezTo>
                  <a:pt x="1254331" y="2991795"/>
                  <a:pt x="1280651" y="3011765"/>
                  <a:pt x="1301092" y="3037073"/>
                </a:cubicBezTo>
                <a:cubicBezTo>
                  <a:pt x="1344453" y="3090758"/>
                  <a:pt x="1399767" y="3201905"/>
                  <a:pt x="1473621" y="3244107"/>
                </a:cubicBezTo>
                <a:cubicBezTo>
                  <a:pt x="1511648" y="3265837"/>
                  <a:pt x="1555217" y="3276278"/>
                  <a:pt x="1594391" y="3295865"/>
                </a:cubicBezTo>
                <a:cubicBezTo>
                  <a:pt x="1611644" y="3304491"/>
                  <a:pt x="1630549" y="3310399"/>
                  <a:pt x="1646149" y="3321744"/>
                </a:cubicBezTo>
                <a:cubicBezTo>
                  <a:pt x="1662593" y="3333703"/>
                  <a:pt x="1674168" y="3351274"/>
                  <a:pt x="1689281" y="3364876"/>
                </a:cubicBezTo>
                <a:cubicBezTo>
                  <a:pt x="1702967" y="3377193"/>
                  <a:pt x="1718036" y="3387880"/>
                  <a:pt x="1732413" y="3399382"/>
                </a:cubicBezTo>
                <a:cubicBezTo>
                  <a:pt x="1738164" y="3413759"/>
                  <a:pt x="1746476" y="3427361"/>
                  <a:pt x="1749666" y="3442514"/>
                </a:cubicBezTo>
                <a:cubicBezTo>
                  <a:pt x="1758044" y="3482307"/>
                  <a:pt x="1732049" y="3542362"/>
                  <a:pt x="1766919" y="3563284"/>
                </a:cubicBezTo>
                <a:cubicBezTo>
                  <a:pt x="1781296" y="3571910"/>
                  <a:pt x="1794574" y="3582714"/>
                  <a:pt x="1810051" y="3589163"/>
                </a:cubicBezTo>
                <a:cubicBezTo>
                  <a:pt x="1863701" y="3611517"/>
                  <a:pt x="1875243" y="3603927"/>
                  <a:pt x="1930821" y="3615042"/>
                </a:cubicBezTo>
                <a:cubicBezTo>
                  <a:pt x="2048080" y="3638494"/>
                  <a:pt x="1954597" y="3620454"/>
                  <a:pt x="2051591" y="3658174"/>
                </a:cubicBezTo>
                <a:cubicBezTo>
                  <a:pt x="2085490" y="3671357"/>
                  <a:pt x="2122576" y="3676414"/>
                  <a:pt x="2155108" y="3692680"/>
                </a:cubicBezTo>
                <a:lnTo>
                  <a:pt x="2258625" y="3744439"/>
                </a:lnTo>
                <a:cubicBezTo>
                  <a:pt x="2270127" y="3750190"/>
                  <a:pt x="2283089" y="3753658"/>
                  <a:pt x="2293130" y="3761691"/>
                </a:cubicBezTo>
                <a:cubicBezTo>
                  <a:pt x="2347711" y="3805356"/>
                  <a:pt x="2318207" y="3792586"/>
                  <a:pt x="2379394" y="3804823"/>
                </a:cubicBezTo>
                <a:cubicBezTo>
                  <a:pt x="2390896" y="3816325"/>
                  <a:pt x="2400366" y="3830306"/>
                  <a:pt x="2413900" y="3839329"/>
                </a:cubicBezTo>
                <a:cubicBezTo>
                  <a:pt x="2426784" y="3847919"/>
                  <a:pt x="2443182" y="3849657"/>
                  <a:pt x="2457032" y="3856582"/>
                </a:cubicBezTo>
                <a:cubicBezTo>
                  <a:pt x="2472029" y="3864080"/>
                  <a:pt x="2485787" y="3873835"/>
                  <a:pt x="2500164" y="3882461"/>
                </a:cubicBezTo>
                <a:cubicBezTo>
                  <a:pt x="2518976" y="3910679"/>
                  <a:pt x="2524690" y="3924916"/>
                  <a:pt x="2560549" y="3942846"/>
                </a:cubicBezTo>
                <a:cubicBezTo>
                  <a:pt x="2566219" y="3945681"/>
                  <a:pt x="2654368" y="3960064"/>
                  <a:pt x="2655440" y="3960099"/>
                </a:cubicBezTo>
                <a:cubicBezTo>
                  <a:pt x="2816408" y="3965291"/>
                  <a:pt x="2977493" y="3965850"/>
                  <a:pt x="3138519" y="3968725"/>
                </a:cubicBezTo>
                <a:cubicBezTo>
                  <a:pt x="3155772" y="3965850"/>
                  <a:pt x="3173839" y="3966076"/>
                  <a:pt x="3190277" y="3960099"/>
                </a:cubicBezTo>
                <a:cubicBezTo>
                  <a:pt x="3206034" y="3954369"/>
                  <a:pt x="3219458" y="3943521"/>
                  <a:pt x="3233409" y="3934220"/>
                </a:cubicBezTo>
                <a:cubicBezTo>
                  <a:pt x="3245372" y="3926245"/>
                  <a:pt x="3256215" y="3916697"/>
                  <a:pt x="3267915" y="3908340"/>
                </a:cubicBezTo>
                <a:cubicBezTo>
                  <a:pt x="3276351" y="3902314"/>
                  <a:pt x="3285358" y="3897114"/>
                  <a:pt x="3293794" y="3891088"/>
                </a:cubicBezTo>
                <a:cubicBezTo>
                  <a:pt x="3305494" y="3882731"/>
                  <a:pt x="3315881" y="3872452"/>
                  <a:pt x="3328300" y="3865208"/>
                </a:cubicBezTo>
                <a:cubicBezTo>
                  <a:pt x="3350515" y="3852249"/>
                  <a:pt x="3375407" y="3844182"/>
                  <a:pt x="3397311" y="3830703"/>
                </a:cubicBezTo>
                <a:cubicBezTo>
                  <a:pt x="3412992" y="3821053"/>
                  <a:pt x="3425359" y="3806756"/>
                  <a:pt x="3440443" y="3796197"/>
                </a:cubicBezTo>
                <a:cubicBezTo>
                  <a:pt x="3454179" y="3786582"/>
                  <a:pt x="3469198" y="3778944"/>
                  <a:pt x="3483575" y="3770318"/>
                </a:cubicBezTo>
                <a:cubicBezTo>
                  <a:pt x="3492202" y="3755941"/>
                  <a:pt x="3500154" y="3741137"/>
                  <a:pt x="3509455" y="3727186"/>
                </a:cubicBezTo>
                <a:cubicBezTo>
                  <a:pt x="3517430" y="3715223"/>
                  <a:pt x="3527714" y="3704872"/>
                  <a:pt x="3535334" y="3692680"/>
                </a:cubicBezTo>
                <a:cubicBezTo>
                  <a:pt x="3542150" y="3681775"/>
                  <a:pt x="3545113" y="3668638"/>
                  <a:pt x="3552587" y="3658174"/>
                </a:cubicBezTo>
                <a:cubicBezTo>
                  <a:pt x="3559678" y="3648247"/>
                  <a:pt x="3570656" y="3641667"/>
                  <a:pt x="3578466" y="3632295"/>
                </a:cubicBezTo>
                <a:cubicBezTo>
                  <a:pt x="3612689" y="3591228"/>
                  <a:pt x="3575919" y="3616342"/>
                  <a:pt x="3630225" y="3571910"/>
                </a:cubicBezTo>
                <a:cubicBezTo>
                  <a:pt x="3649369" y="3556246"/>
                  <a:pt x="3671607" y="3544613"/>
                  <a:pt x="3690609" y="3528778"/>
                </a:cubicBezTo>
                <a:cubicBezTo>
                  <a:pt x="3706229" y="3515761"/>
                  <a:pt x="3718005" y="3498522"/>
                  <a:pt x="3733742" y="3485646"/>
                </a:cubicBezTo>
                <a:cubicBezTo>
                  <a:pt x="3749790" y="3472516"/>
                  <a:pt x="3769895" y="3464794"/>
                  <a:pt x="3785500" y="3451140"/>
                </a:cubicBezTo>
                <a:cubicBezTo>
                  <a:pt x="3816104" y="3424362"/>
                  <a:pt x="3840010" y="3390279"/>
                  <a:pt x="3871764" y="3364876"/>
                </a:cubicBezTo>
                <a:cubicBezTo>
                  <a:pt x="3886141" y="3353374"/>
                  <a:pt x="3901877" y="3343390"/>
                  <a:pt x="3914896" y="3330371"/>
                </a:cubicBezTo>
                <a:cubicBezTo>
                  <a:pt x="3922227" y="3323040"/>
                  <a:pt x="3925512" y="3312456"/>
                  <a:pt x="3932149" y="3304491"/>
                </a:cubicBezTo>
                <a:cubicBezTo>
                  <a:pt x="3939959" y="3295119"/>
                  <a:pt x="3949402" y="3287238"/>
                  <a:pt x="3958028" y="3278612"/>
                </a:cubicBezTo>
                <a:cubicBezTo>
                  <a:pt x="3963779" y="3264235"/>
                  <a:pt x="3970384" y="3250170"/>
                  <a:pt x="3975281" y="3235480"/>
                </a:cubicBezTo>
                <a:cubicBezTo>
                  <a:pt x="3991230" y="3187635"/>
                  <a:pt x="3988601" y="3139961"/>
                  <a:pt x="3992534" y="3088831"/>
                </a:cubicBezTo>
                <a:cubicBezTo>
                  <a:pt x="3989659" y="2890423"/>
                  <a:pt x="3986042" y="2692025"/>
                  <a:pt x="3983908" y="2493608"/>
                </a:cubicBezTo>
                <a:cubicBezTo>
                  <a:pt x="3980291" y="2157185"/>
                  <a:pt x="3980378" y="1820722"/>
                  <a:pt x="3975281" y="1484318"/>
                </a:cubicBezTo>
                <a:cubicBezTo>
                  <a:pt x="3973248" y="1350151"/>
                  <a:pt x="3967894" y="1377144"/>
                  <a:pt x="3949402" y="1260031"/>
                </a:cubicBezTo>
                <a:cubicBezTo>
                  <a:pt x="3945786" y="1237132"/>
                  <a:pt x="3946748" y="1213420"/>
                  <a:pt x="3940775" y="1191020"/>
                </a:cubicBezTo>
                <a:cubicBezTo>
                  <a:pt x="3935132" y="1169860"/>
                  <a:pt x="3922757" y="1151074"/>
                  <a:pt x="3914896" y="1130635"/>
                </a:cubicBezTo>
                <a:cubicBezTo>
                  <a:pt x="3864893" y="1000626"/>
                  <a:pt x="3920959" y="1140198"/>
                  <a:pt x="3889017" y="1044371"/>
                </a:cubicBezTo>
                <a:cubicBezTo>
                  <a:pt x="3867394" y="979503"/>
                  <a:pt x="3875208" y="1019856"/>
                  <a:pt x="3845885" y="949480"/>
                </a:cubicBezTo>
                <a:cubicBezTo>
                  <a:pt x="3805174" y="851773"/>
                  <a:pt x="3860648" y="933824"/>
                  <a:pt x="3776874" y="794205"/>
                </a:cubicBezTo>
                <a:cubicBezTo>
                  <a:pt x="3745621" y="742119"/>
                  <a:pt x="3731657" y="714482"/>
                  <a:pt x="3681983" y="664808"/>
                </a:cubicBezTo>
                <a:cubicBezTo>
                  <a:pt x="3653228" y="636053"/>
                  <a:pt x="3621470" y="610017"/>
                  <a:pt x="3595719" y="578544"/>
                </a:cubicBezTo>
                <a:cubicBezTo>
                  <a:pt x="3569840" y="546914"/>
                  <a:pt x="3539107" y="518698"/>
                  <a:pt x="3518081" y="483654"/>
                </a:cubicBezTo>
                <a:cubicBezTo>
                  <a:pt x="3509455" y="469277"/>
                  <a:pt x="3504058" y="452378"/>
                  <a:pt x="3492202" y="440522"/>
                </a:cubicBezTo>
                <a:cubicBezTo>
                  <a:pt x="3483109" y="431429"/>
                  <a:pt x="3469198" y="429020"/>
                  <a:pt x="3457696" y="423269"/>
                </a:cubicBezTo>
                <a:cubicBezTo>
                  <a:pt x="3414860" y="359017"/>
                  <a:pt x="3469914" y="437931"/>
                  <a:pt x="3414564" y="371510"/>
                </a:cubicBezTo>
                <a:cubicBezTo>
                  <a:pt x="3407927" y="363545"/>
                  <a:pt x="3403948" y="353596"/>
                  <a:pt x="3397311" y="345631"/>
                </a:cubicBezTo>
                <a:cubicBezTo>
                  <a:pt x="3341961" y="279211"/>
                  <a:pt x="3397015" y="358126"/>
                  <a:pt x="3354179" y="293873"/>
                </a:cubicBezTo>
                <a:cubicBezTo>
                  <a:pt x="3152896" y="296748"/>
                  <a:pt x="2951489" y="294860"/>
                  <a:pt x="2750330" y="302499"/>
                </a:cubicBezTo>
                <a:cubicBezTo>
                  <a:pt x="2723838" y="303505"/>
                  <a:pt x="2699186" y="318806"/>
                  <a:pt x="2672692" y="319752"/>
                </a:cubicBezTo>
                <a:cubicBezTo>
                  <a:pt x="2618018" y="321705"/>
                  <a:pt x="2563425" y="314001"/>
                  <a:pt x="2508791" y="311125"/>
                </a:cubicBezTo>
                <a:cubicBezTo>
                  <a:pt x="2448930" y="299154"/>
                  <a:pt x="2393445" y="290867"/>
                  <a:pt x="2336262" y="267993"/>
                </a:cubicBezTo>
                <a:cubicBezTo>
                  <a:pt x="2306413" y="256053"/>
                  <a:pt x="2279847" y="236801"/>
                  <a:pt x="2249998" y="224861"/>
                </a:cubicBezTo>
                <a:cubicBezTo>
                  <a:pt x="2222124" y="213712"/>
                  <a:pt x="2191608" y="210131"/>
                  <a:pt x="2163734" y="198982"/>
                </a:cubicBezTo>
                <a:cubicBezTo>
                  <a:pt x="2133885" y="187042"/>
                  <a:pt x="2106848" y="168907"/>
                  <a:pt x="2077470" y="155850"/>
                </a:cubicBezTo>
                <a:cubicBezTo>
                  <a:pt x="2012961" y="127180"/>
                  <a:pt x="2000797" y="128269"/>
                  <a:pt x="1930821" y="112718"/>
                </a:cubicBezTo>
                <a:cubicBezTo>
                  <a:pt x="1913568" y="104092"/>
                  <a:pt x="1896868" y="94258"/>
                  <a:pt x="1879062" y="86839"/>
                </a:cubicBezTo>
                <a:cubicBezTo>
                  <a:pt x="1862275" y="79844"/>
                  <a:pt x="1843922" y="76972"/>
                  <a:pt x="1827304" y="69586"/>
                </a:cubicBezTo>
                <a:cubicBezTo>
                  <a:pt x="1795399" y="55406"/>
                  <a:pt x="1797499" y="37656"/>
                  <a:pt x="1758292" y="26454"/>
                </a:cubicBezTo>
                <a:cubicBezTo>
                  <a:pt x="1733256" y="19301"/>
                  <a:pt x="1706534" y="20703"/>
                  <a:pt x="1680655" y="17827"/>
                </a:cubicBezTo>
                <a:cubicBezTo>
                  <a:pt x="1666278" y="12076"/>
                  <a:pt x="1653001" y="1029"/>
                  <a:pt x="1637523" y="574"/>
                </a:cubicBezTo>
                <a:cubicBezTo>
                  <a:pt x="1554121" y="-1879"/>
                  <a:pt x="1470633" y="3996"/>
                  <a:pt x="1387357" y="9201"/>
                </a:cubicBezTo>
                <a:cubicBezTo>
                  <a:pt x="1378281" y="9768"/>
                  <a:pt x="1370424" y="16200"/>
                  <a:pt x="1361477" y="17827"/>
                </a:cubicBezTo>
                <a:cubicBezTo>
                  <a:pt x="1338668" y="21974"/>
                  <a:pt x="1315470" y="23578"/>
                  <a:pt x="1292466" y="26454"/>
                </a:cubicBezTo>
                <a:cubicBezTo>
                  <a:pt x="1272872" y="36251"/>
                  <a:pt x="1229992" y="56588"/>
                  <a:pt x="1214828" y="69586"/>
                </a:cubicBezTo>
                <a:cubicBezTo>
                  <a:pt x="1206956" y="76333"/>
                  <a:pt x="1204906" y="88134"/>
                  <a:pt x="1197575" y="95465"/>
                </a:cubicBezTo>
                <a:cubicBezTo>
                  <a:pt x="1188221" y="104819"/>
                  <a:pt x="1114834" y="155145"/>
                  <a:pt x="1111311" y="155850"/>
                </a:cubicBezTo>
                <a:lnTo>
                  <a:pt x="1068179" y="164476"/>
                </a:lnTo>
                <a:cubicBezTo>
                  <a:pt x="1050970" y="167605"/>
                  <a:pt x="1033495" y="169309"/>
                  <a:pt x="1016421" y="173103"/>
                </a:cubicBezTo>
                <a:cubicBezTo>
                  <a:pt x="1007545" y="175076"/>
                  <a:pt x="999544" y="180443"/>
                  <a:pt x="990542" y="181729"/>
                </a:cubicBezTo>
                <a:cubicBezTo>
                  <a:pt x="959100" y="186221"/>
                  <a:pt x="927281" y="187480"/>
                  <a:pt x="895651" y="190356"/>
                </a:cubicBezTo>
                <a:cubicBezTo>
                  <a:pt x="817119" y="216532"/>
                  <a:pt x="941160" y="176376"/>
                  <a:pt x="826640" y="207608"/>
                </a:cubicBezTo>
                <a:cubicBezTo>
                  <a:pt x="809095" y="212393"/>
                  <a:pt x="792134" y="219110"/>
                  <a:pt x="774881" y="224861"/>
                </a:cubicBezTo>
                <a:cubicBezTo>
                  <a:pt x="766255" y="227737"/>
                  <a:pt x="758039" y="232484"/>
                  <a:pt x="749002" y="233488"/>
                </a:cubicBezTo>
                <a:cubicBezTo>
                  <a:pt x="634102" y="246254"/>
                  <a:pt x="697326" y="240117"/>
                  <a:pt x="559221" y="250740"/>
                </a:cubicBezTo>
                <a:cubicBezTo>
                  <a:pt x="491697" y="267622"/>
                  <a:pt x="553535" y="253798"/>
                  <a:pt x="447077" y="267993"/>
                </a:cubicBezTo>
                <a:cubicBezTo>
                  <a:pt x="286585" y="289392"/>
                  <a:pt x="577192" y="268713"/>
                  <a:pt x="196911" y="285246"/>
                </a:cubicBezTo>
                <a:cubicBezTo>
                  <a:pt x="188285" y="288122"/>
                  <a:pt x="179908" y="291900"/>
                  <a:pt x="171032" y="293873"/>
                </a:cubicBezTo>
                <a:cubicBezTo>
                  <a:pt x="132315" y="302477"/>
                  <a:pt x="79007" y="306973"/>
                  <a:pt x="41636" y="311125"/>
                </a:cubicBezTo>
                <a:cubicBezTo>
                  <a:pt x="13029" y="320661"/>
                  <a:pt x="24850" y="319752"/>
                  <a:pt x="7130" y="319752"/>
                </a:cubicBezTo>
                <a:lnTo>
                  <a:pt x="84768" y="863216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9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ZAF and </a:t>
            </a:r>
            <a:r>
              <a:rPr lang="nb-NO" dirty="0" smtClean="0">
                <a:sym typeface="Symbol"/>
              </a:rPr>
              <a:t>z [phi-rho-z]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6997460" cy="4114800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Z – </a:t>
            </a:r>
            <a:r>
              <a:rPr lang="nb-NO" sz="2000" dirty="0" err="1" smtClean="0"/>
              <a:t>how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electrons</a:t>
            </a:r>
            <a:r>
              <a:rPr lang="nb-NO" sz="2000" dirty="0" smtClean="0"/>
              <a:t> </a:t>
            </a:r>
            <a:r>
              <a:rPr lang="nb-NO" sz="2000" dirty="0" err="1" smtClean="0"/>
              <a:t>penetrate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sample (stopping </a:t>
            </a:r>
            <a:r>
              <a:rPr lang="nb-NO" sz="2000" dirty="0" err="1" smtClean="0"/>
              <a:t>power</a:t>
            </a:r>
            <a:r>
              <a:rPr lang="nb-NO" sz="2000" dirty="0" smtClean="0"/>
              <a:t> and </a:t>
            </a:r>
            <a:r>
              <a:rPr lang="nb-NO" sz="2000" dirty="0" err="1" smtClean="0"/>
              <a:t>backscatter</a:t>
            </a:r>
            <a:r>
              <a:rPr lang="nb-NO" sz="2000" dirty="0" smtClean="0"/>
              <a:t>)</a:t>
            </a:r>
          </a:p>
          <a:p>
            <a:pPr marL="0" indent="0">
              <a:buNone/>
            </a:pPr>
            <a:r>
              <a:rPr lang="nb-NO" sz="2000" dirty="0" smtClean="0"/>
              <a:t>A – </a:t>
            </a:r>
            <a:r>
              <a:rPr lang="nb-NO" sz="2000" dirty="0" err="1" smtClean="0"/>
              <a:t>Absorption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X-rays</a:t>
            </a:r>
            <a:r>
              <a:rPr lang="nb-NO" sz="2000" dirty="0" smtClean="0"/>
              <a:t> </a:t>
            </a:r>
            <a:r>
              <a:rPr lang="nb-NO" sz="2000" dirty="0" err="1" smtClean="0"/>
              <a:t>generated</a:t>
            </a: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F – </a:t>
            </a:r>
            <a:r>
              <a:rPr lang="nb-NO" sz="2000" dirty="0" err="1" smtClean="0"/>
              <a:t>Fluorescence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secondary</a:t>
            </a:r>
            <a:r>
              <a:rPr lang="nb-NO" sz="2000" dirty="0" smtClean="0"/>
              <a:t> </a:t>
            </a:r>
            <a:r>
              <a:rPr lang="nb-NO" sz="2000" dirty="0" err="1" smtClean="0"/>
              <a:t>photons</a:t>
            </a: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dirty="0" smtClean="0">
                <a:sym typeface="Symbol"/>
              </a:rPr>
              <a:t></a:t>
            </a:r>
            <a:r>
              <a:rPr lang="nb-NO" dirty="0">
                <a:sym typeface="Symbol"/>
              </a:rPr>
              <a:t>z</a:t>
            </a:r>
            <a:r>
              <a:rPr lang="nb-NO" dirty="0" smtClean="0">
                <a:sym typeface="Symbol"/>
              </a:rPr>
              <a:t> is </a:t>
            </a:r>
            <a:r>
              <a:rPr lang="nb-NO" dirty="0" err="1" smtClean="0">
                <a:sym typeface="Symbol"/>
              </a:rPr>
              <a:t>the</a:t>
            </a:r>
            <a:r>
              <a:rPr lang="nb-NO" dirty="0" smtClean="0">
                <a:sym typeface="Symbol"/>
              </a:rPr>
              <a:t> </a:t>
            </a:r>
            <a:r>
              <a:rPr lang="nb-NO" dirty="0" err="1" smtClean="0">
                <a:sym typeface="Symbol"/>
              </a:rPr>
              <a:t>function</a:t>
            </a:r>
            <a:r>
              <a:rPr lang="nb-NO" dirty="0" smtClean="0">
                <a:sym typeface="Symbol"/>
              </a:rPr>
              <a:t> </a:t>
            </a:r>
            <a:r>
              <a:rPr lang="nb-NO" dirty="0" err="1" smtClean="0">
                <a:sym typeface="Symbol"/>
              </a:rPr>
              <a:t>describing</a:t>
            </a:r>
            <a:r>
              <a:rPr lang="nb-NO" dirty="0" smtClean="0">
                <a:sym typeface="Symbol"/>
              </a:rPr>
              <a:t> </a:t>
            </a:r>
            <a:r>
              <a:rPr lang="nb-NO" dirty="0" err="1" smtClean="0">
                <a:sym typeface="Symbol"/>
              </a:rPr>
              <a:t>the</a:t>
            </a:r>
            <a:r>
              <a:rPr lang="nb-NO" dirty="0" smtClean="0">
                <a:sym typeface="Symbol"/>
              </a:rPr>
              <a:t> «mass-</a:t>
            </a:r>
            <a:r>
              <a:rPr lang="nb-NO" dirty="0" err="1" smtClean="0">
                <a:sym typeface="Symbol"/>
              </a:rPr>
              <a:t>depth</a:t>
            </a:r>
            <a:r>
              <a:rPr lang="nb-NO" dirty="0" smtClean="0">
                <a:sym typeface="Symbol"/>
              </a:rPr>
              <a:t>» </a:t>
            </a:r>
            <a:r>
              <a:rPr lang="nb-NO" dirty="0" err="1" smtClean="0">
                <a:sym typeface="Symbol"/>
              </a:rPr>
              <a:t>dependence</a:t>
            </a:r>
            <a:r>
              <a:rPr lang="nb-NO" dirty="0" smtClean="0">
                <a:sym typeface="Symbol"/>
              </a:rPr>
              <a:t> </a:t>
            </a:r>
            <a:r>
              <a:rPr lang="nb-NO" dirty="0" err="1" smtClean="0">
                <a:sym typeface="Symbol"/>
              </a:rPr>
              <a:t>of</a:t>
            </a:r>
            <a:r>
              <a:rPr lang="nb-NO" dirty="0" smtClean="0">
                <a:sym typeface="Symbol"/>
              </a:rPr>
              <a:t> </a:t>
            </a:r>
            <a:r>
              <a:rPr lang="nb-NO" dirty="0" err="1" smtClean="0">
                <a:sym typeface="Symbol"/>
              </a:rPr>
              <a:t>X-ray</a:t>
            </a:r>
            <a:r>
              <a:rPr lang="nb-NO" dirty="0" smtClean="0">
                <a:sym typeface="Symbol"/>
              </a:rPr>
              <a:t> </a:t>
            </a:r>
            <a:r>
              <a:rPr lang="nb-NO" dirty="0" err="1" smtClean="0">
                <a:sym typeface="Symbol"/>
              </a:rPr>
              <a:t>production</a:t>
            </a:r>
            <a:r>
              <a:rPr lang="nb-NO" dirty="0" smtClean="0">
                <a:sym typeface="Symbol"/>
              </a:rPr>
              <a:t> </a:t>
            </a:r>
            <a:endParaRPr lang="nb-NO" dirty="0"/>
          </a:p>
        </p:txBody>
      </p:sp>
      <p:pic>
        <p:nvPicPr>
          <p:cNvPr id="4098" name="Picture 2" descr="Phi(rho,Z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72" y="4656793"/>
            <a:ext cx="28670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thin</a:t>
            </a:r>
            <a:r>
              <a:rPr lang="nb-NO" dirty="0" smtClean="0"/>
              <a:t> film </a:t>
            </a:r>
            <a:r>
              <a:rPr lang="nb-NO" dirty="0" err="1" smtClean="0"/>
              <a:t>approximation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" y="2928735"/>
            <a:ext cx="7341079" cy="361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4491" y="6581001"/>
            <a:ext cx="750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prstClr val="black"/>
                </a:solidFill>
              </a:rPr>
              <a:t>F&amp;H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9237" y="1966822"/>
            <a:ext cx="230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In </a:t>
            </a:r>
            <a:r>
              <a:rPr lang="nb-NO" dirty="0" err="1">
                <a:solidFill>
                  <a:prstClr val="black"/>
                </a:solidFill>
              </a:rPr>
              <a:t>the</a:t>
            </a:r>
            <a:r>
              <a:rPr lang="nb-NO" dirty="0">
                <a:solidFill>
                  <a:prstClr val="black"/>
                </a:solidFill>
              </a:rPr>
              <a:t> SEM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0650" y="1966822"/>
            <a:ext cx="230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In </a:t>
            </a:r>
            <a:r>
              <a:rPr lang="nb-NO" dirty="0" err="1">
                <a:solidFill>
                  <a:prstClr val="black"/>
                </a:solidFill>
              </a:rPr>
              <a:t>the</a:t>
            </a:r>
            <a:r>
              <a:rPr lang="nb-NO" dirty="0">
                <a:solidFill>
                  <a:prstClr val="black"/>
                </a:solidFill>
              </a:rPr>
              <a:t> TEM</a:t>
            </a:r>
          </a:p>
        </p:txBody>
      </p:sp>
    </p:spTree>
    <p:extLst>
      <p:ext uri="{BB962C8B-B14F-4D97-AF65-F5344CB8AC3E}">
        <p14:creationId xmlns:p14="http://schemas.microsoft.com/office/powerpoint/2010/main" val="5617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Cliff-</a:t>
            </a:r>
            <a:r>
              <a:rPr lang="nb-NO" dirty="0" err="1" smtClean="0"/>
              <a:t>Lorimer</a:t>
            </a:r>
            <a:r>
              <a:rPr lang="nb-NO" dirty="0" smtClean="0"/>
              <a:t> </a:t>
            </a:r>
            <a:r>
              <a:rPr lang="nb-NO" dirty="0" err="1" smtClean="0"/>
              <a:t>equations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5" y="2421238"/>
            <a:ext cx="49053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24491" y="6581001"/>
            <a:ext cx="750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prstClr val="black"/>
                </a:solidFill>
              </a:rPr>
              <a:t>F&amp;H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52120" y="1916832"/>
            <a:ext cx="1985223" cy="4493408"/>
            <a:chOff x="5652120" y="1916832"/>
            <a:chExt cx="1985223" cy="44934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652120" y="2766509"/>
                  <a:ext cx="1327727" cy="5184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nb-NO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nb-NO" dirty="0" smtClean="0"/>
                    <a:t> </a:t>
                  </a:r>
                  <a:endParaRPr lang="nb-NO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2766509"/>
                  <a:ext cx="1327727" cy="5184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652120" y="3228140"/>
                  <a:ext cx="1319977" cy="656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  <m:r>
                          <a:rPr lang="nb-NO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3228140"/>
                  <a:ext cx="1319977" cy="65620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652120" y="3856204"/>
                  <a:ext cx="1985223" cy="658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𝐵𝐴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nb-NO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𝐴𝐵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3856204"/>
                  <a:ext cx="1985223" cy="6580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652120" y="2411874"/>
                  <a:ext cx="13277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2411874"/>
                  <a:ext cx="132772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724128" y="5590856"/>
                  <a:ext cx="1327727" cy="5184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nb-NO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𝐵𝐶</m:t>
                          </m:r>
                        </m:sub>
                      </m:sSub>
                      <m:f>
                        <m:f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nb-NO" dirty="0" smtClean="0"/>
                    <a:t> </a:t>
                  </a:r>
                  <a:endParaRPr lang="nb-NO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5590856"/>
                  <a:ext cx="1327727" cy="5184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724128" y="5238492"/>
                  <a:ext cx="18149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5238492"/>
                  <a:ext cx="181496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724128" y="6040908"/>
                  <a:ext cx="16276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𝐴𝐶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𝐵𝐶</m:t>
                            </m:r>
                          </m:sub>
                        </m:sSub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6040908"/>
                  <a:ext cx="162765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5652120" y="1916832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Binary</a:t>
              </a:r>
              <a:r>
                <a:rPr lang="nb-NO" dirty="0" smtClean="0"/>
                <a:t> system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24128" y="4869160"/>
              <a:ext cx="1749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Ternary</a:t>
              </a:r>
              <a:r>
                <a:rPr lang="nb-NO" dirty="0" smtClean="0"/>
                <a:t> system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1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overview of the TEM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1" y="2078181"/>
            <a:ext cx="7554763" cy="41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271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k-</a:t>
            </a:r>
            <a:r>
              <a:rPr lang="nb-NO" dirty="0" err="1"/>
              <a:t>factors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not </a:t>
            </a:r>
            <a:r>
              <a:rPr lang="nb-NO" dirty="0" err="1"/>
              <a:t>constants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51" y="1659504"/>
            <a:ext cx="7538491" cy="506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24491" y="6581001"/>
            <a:ext cx="750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prstClr val="black"/>
                </a:solidFill>
              </a:rPr>
              <a:t>W&amp;C</a:t>
            </a:r>
          </a:p>
        </p:txBody>
      </p:sp>
    </p:spTree>
    <p:extLst>
      <p:ext uri="{BB962C8B-B14F-4D97-AF65-F5344CB8AC3E}">
        <p14:creationId xmlns:p14="http://schemas.microsoft.com/office/powerpoint/2010/main" val="13976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5799"/>
            <a:ext cx="6396020" cy="5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54943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Sheridan (1989)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6451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Limits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thin</a:t>
            </a:r>
            <a:r>
              <a:rPr lang="nb-NO" dirty="0"/>
              <a:t> </a:t>
            </a:r>
            <a:r>
              <a:rPr lang="nb-NO" dirty="0" smtClean="0"/>
              <a:t>film </a:t>
            </a:r>
            <a:r>
              <a:rPr lang="nb-NO" dirty="0" err="1" smtClean="0"/>
              <a:t>approximation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8324491" y="6581001"/>
            <a:ext cx="750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prstClr val="black"/>
                </a:solidFill>
              </a:rPr>
              <a:t>F&amp;H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89116"/>
            <a:ext cx="7790329" cy="342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1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Limits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thin</a:t>
            </a:r>
            <a:r>
              <a:rPr lang="nb-NO" dirty="0"/>
              <a:t> </a:t>
            </a:r>
            <a:r>
              <a:rPr lang="nb-NO" dirty="0" smtClean="0"/>
              <a:t>film </a:t>
            </a:r>
            <a:r>
              <a:rPr lang="nb-NO" dirty="0" err="1" smtClean="0"/>
              <a:t>approximation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3" y="2132880"/>
            <a:ext cx="7640515" cy="393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24491" y="6581001"/>
            <a:ext cx="750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prstClr val="black"/>
                </a:solidFill>
              </a:rPr>
              <a:t>F&amp;H</a:t>
            </a:r>
          </a:p>
        </p:txBody>
      </p:sp>
    </p:spTree>
    <p:extLst>
      <p:ext uri="{BB962C8B-B14F-4D97-AF65-F5344CB8AC3E}">
        <p14:creationId xmlns:p14="http://schemas.microsoft.com/office/powerpoint/2010/main" val="16710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TSync\Synchronize UiO\Prosjekter\Undervisning\TEM2\AES+Xra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3916"/>
            <a:ext cx="3906837" cy="46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803856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1: </a:t>
            </a:r>
            <a:r>
              <a:rPr lang="nb-NO" sz="1600" dirty="0" err="1" smtClean="0"/>
              <a:t>Incident</a:t>
            </a:r>
            <a:r>
              <a:rPr lang="nb-NO" sz="1600" dirty="0" smtClean="0"/>
              <a:t> </a:t>
            </a:r>
            <a:r>
              <a:rPr lang="nb-NO" sz="1600" dirty="0" err="1" smtClean="0"/>
              <a:t>electron</a:t>
            </a:r>
            <a:r>
              <a:rPr lang="nb-NO" sz="1600" dirty="0" smtClean="0"/>
              <a:t> transfers </a:t>
            </a:r>
            <a:r>
              <a:rPr lang="nb-NO" sz="1600" dirty="0" err="1" smtClean="0"/>
              <a:t>energy</a:t>
            </a:r>
            <a:r>
              <a:rPr lang="nb-NO" sz="1600" dirty="0" smtClean="0"/>
              <a:t> to a «</a:t>
            </a:r>
            <a:r>
              <a:rPr lang="nb-NO" sz="1600" dirty="0" err="1" smtClean="0"/>
              <a:t>core</a:t>
            </a:r>
            <a:r>
              <a:rPr lang="nb-NO" sz="1600" dirty="0" smtClean="0"/>
              <a:t>» </a:t>
            </a:r>
            <a:r>
              <a:rPr lang="nb-NO" sz="1600" dirty="0" err="1" smtClean="0"/>
              <a:t>electron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atom, </a:t>
            </a:r>
            <a:r>
              <a:rPr lang="nb-NO" sz="1600" dirty="0" err="1" smtClean="0"/>
              <a:t>which</a:t>
            </a:r>
            <a:r>
              <a:rPr lang="nb-NO" sz="1600" dirty="0" smtClean="0"/>
              <a:t> </a:t>
            </a:r>
            <a:r>
              <a:rPr lang="nb-NO" sz="1600" dirty="0" err="1" smtClean="0"/>
              <a:t>exits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sample.</a:t>
            </a:r>
            <a:endParaRPr lang="nb-NO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1809" y="18038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2: The atom is </a:t>
            </a:r>
            <a:r>
              <a:rPr lang="nb-NO" sz="1600" dirty="0" err="1" smtClean="0"/>
              <a:t>left</a:t>
            </a:r>
            <a:r>
              <a:rPr lang="nb-NO" sz="1600" dirty="0" smtClean="0"/>
              <a:t> in an </a:t>
            </a:r>
            <a:r>
              <a:rPr lang="nb-NO" sz="1600" dirty="0" err="1" smtClean="0"/>
              <a:t>excited</a:t>
            </a:r>
            <a:r>
              <a:rPr lang="nb-NO" sz="1600" dirty="0" smtClean="0"/>
              <a:t> </a:t>
            </a:r>
            <a:r>
              <a:rPr lang="nb-NO" sz="1600" dirty="0" err="1" smtClean="0"/>
              <a:t>state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a </a:t>
            </a:r>
            <a:r>
              <a:rPr lang="nb-NO" sz="1600" dirty="0" err="1" smtClean="0"/>
              <a:t>core</a:t>
            </a:r>
            <a:r>
              <a:rPr lang="nb-NO" sz="1600" dirty="0" smtClean="0"/>
              <a:t> hole.</a:t>
            </a:r>
            <a:endParaRPr lang="nb-NO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762555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3a: The atom </a:t>
            </a:r>
            <a:r>
              <a:rPr lang="nb-NO" sz="1600" dirty="0" err="1" smtClean="0"/>
              <a:t>can</a:t>
            </a:r>
            <a:r>
              <a:rPr lang="nb-NO" sz="1600" dirty="0" smtClean="0"/>
              <a:t> </a:t>
            </a:r>
            <a:r>
              <a:rPr lang="nb-NO" sz="1600" dirty="0" err="1" smtClean="0"/>
              <a:t>relax</a:t>
            </a:r>
            <a:r>
              <a:rPr lang="nb-NO" sz="1600" dirty="0" smtClean="0"/>
              <a:t>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ground</a:t>
            </a:r>
            <a:r>
              <a:rPr lang="nb-NO" sz="1600" dirty="0" smtClean="0"/>
              <a:t> </a:t>
            </a:r>
            <a:r>
              <a:rPr lang="nb-NO" sz="1600" dirty="0" err="1" smtClean="0"/>
              <a:t>state</a:t>
            </a:r>
            <a:r>
              <a:rPr lang="nb-NO" sz="1600" dirty="0" smtClean="0"/>
              <a:t> </a:t>
            </a:r>
            <a:r>
              <a:rPr lang="nb-NO" sz="1600" dirty="0" err="1" smtClean="0"/>
              <a:t>either</a:t>
            </a:r>
            <a:r>
              <a:rPr lang="nb-NO" sz="1600" dirty="0" smtClean="0"/>
              <a:t> by </a:t>
            </a:r>
            <a:r>
              <a:rPr lang="nb-NO" sz="1600" dirty="0" err="1" smtClean="0"/>
              <a:t>emitting</a:t>
            </a:r>
            <a:r>
              <a:rPr lang="nb-NO" sz="1600" dirty="0" smtClean="0"/>
              <a:t> a </a:t>
            </a:r>
            <a:r>
              <a:rPr lang="nb-NO" sz="1600" dirty="0" err="1" smtClean="0"/>
              <a:t>photon</a:t>
            </a:r>
            <a:r>
              <a:rPr lang="nb-NO" sz="1600" dirty="0" smtClean="0"/>
              <a:t> (</a:t>
            </a:r>
            <a:r>
              <a:rPr lang="nb-NO" sz="1600" dirty="0" err="1" smtClean="0"/>
              <a:t>characteristic</a:t>
            </a:r>
            <a:r>
              <a:rPr lang="nb-NO" sz="1600" dirty="0" smtClean="0"/>
              <a:t> </a:t>
            </a:r>
            <a:r>
              <a:rPr lang="nb-NO" sz="1600" dirty="0" err="1" smtClean="0"/>
              <a:t>X-ray</a:t>
            </a:r>
            <a:r>
              <a:rPr lang="nb-NO" sz="1600" dirty="0" smtClean="0"/>
              <a:t>)…</a:t>
            </a:r>
            <a:endParaRPr lang="nb-NO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476255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3b:…or by </a:t>
            </a:r>
            <a:r>
              <a:rPr lang="nb-NO" sz="1600" dirty="0" err="1" smtClean="0"/>
              <a:t>emitting</a:t>
            </a:r>
            <a:r>
              <a:rPr lang="nb-NO" sz="1600" dirty="0" smtClean="0"/>
              <a:t> an </a:t>
            </a:r>
            <a:r>
              <a:rPr lang="nb-NO" sz="1600" dirty="0" err="1" smtClean="0"/>
              <a:t>Auger-electron</a:t>
            </a:r>
            <a:endParaRPr lang="nb-NO" sz="16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</p:spPr>
        <p:txBody>
          <a:bodyPr/>
          <a:lstStyle/>
          <a:p>
            <a:r>
              <a:rPr lang="nb-NO" dirty="0"/>
              <a:t>Single </a:t>
            </a:r>
            <a:r>
              <a:rPr lang="nb-NO" dirty="0" err="1"/>
              <a:t>electron</a:t>
            </a:r>
            <a:r>
              <a:rPr lang="nb-NO" dirty="0"/>
              <a:t> </a:t>
            </a:r>
            <a:r>
              <a:rPr lang="nb-NO" dirty="0" err="1"/>
              <a:t>excitations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88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post </a:t>
            </a:r>
            <a:r>
              <a:rPr lang="nb-NO" dirty="0" err="1" smtClean="0"/>
              <a:t>column</a:t>
            </a:r>
            <a:r>
              <a:rPr lang="nb-NO" dirty="0" smtClean="0"/>
              <a:t> Electron Energy Loss </a:t>
            </a:r>
            <a:r>
              <a:rPr lang="nb-NO" dirty="0" err="1" smtClean="0"/>
              <a:t>spectrometer</a:t>
            </a:r>
            <a:r>
              <a:rPr lang="nb-NO" dirty="0" smtClean="0"/>
              <a:t>/</a:t>
            </a:r>
            <a:r>
              <a:rPr lang="nb-NO" dirty="0" err="1" smtClean="0"/>
              <a:t>energy</a:t>
            </a:r>
            <a:r>
              <a:rPr lang="nb-NO" dirty="0" smtClean="0"/>
              <a:t> filter (EELS)</a:t>
            </a:r>
            <a:endParaRPr lang="nb-N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31302"/>
            <a:ext cx="3041422" cy="418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11518" y="6611779"/>
            <a:ext cx="2432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D. B. Williams </a:t>
            </a:r>
            <a:r>
              <a:rPr lang="de-DE" sz="1000" dirty="0" err="1" smtClean="0"/>
              <a:t>and</a:t>
            </a:r>
            <a:r>
              <a:rPr lang="de-DE" sz="1000" dirty="0" smtClean="0"/>
              <a:t> C. B. Carter (2009)</a:t>
            </a:r>
            <a:endParaRPr lang="nb-NO" sz="1000" dirty="0"/>
          </a:p>
        </p:txBody>
      </p:sp>
      <p:pic>
        <p:nvPicPr>
          <p:cNvPr id="11" name="Picture 6" descr="http://gatan.com/files/Images/products/Analytical_TEM/GIF-Quantum-Beauty-PIC-F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284984"/>
            <a:ext cx="4065973" cy="198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en/3/3b/Dark_Side_of_the_M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29" y="170080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83461" y="2270438"/>
            <a:ext cx="30006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dirty="0" smtClean="0"/>
              <a:t>The force </a:t>
            </a:r>
            <a:r>
              <a:rPr lang="nb-NO" dirty="0" err="1" smtClean="0"/>
              <a:t>experienced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electrons</a:t>
            </a:r>
            <a:r>
              <a:rPr lang="nb-NO" dirty="0" smtClean="0"/>
              <a:t> is a </a:t>
            </a:r>
            <a:r>
              <a:rPr lang="nb-NO" dirty="0" err="1" smtClean="0"/>
              <a:t>function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velocity</a:t>
            </a:r>
            <a:r>
              <a:rPr lang="nb-NO" dirty="0" smtClean="0"/>
              <a:t> (</a:t>
            </a:r>
            <a:r>
              <a:rPr lang="nb-NO" dirty="0" err="1" smtClean="0"/>
              <a:t>energy</a:t>
            </a:r>
            <a:r>
              <a:rPr lang="nb-NO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nb-NO" dirty="0" smtClean="0"/>
          </a:p>
          <a:p>
            <a:pPr marL="285750" indent="-285750">
              <a:buFont typeface="Arial" charset="0"/>
              <a:buChar char="•"/>
            </a:pPr>
            <a:endParaRPr lang="nb-NO" dirty="0"/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Different </a:t>
            </a:r>
            <a:r>
              <a:rPr lang="nb-NO" dirty="0" err="1" smtClean="0"/>
              <a:t>velocities</a:t>
            </a:r>
            <a:r>
              <a:rPr lang="nb-NO" dirty="0" smtClean="0"/>
              <a:t> </a:t>
            </a:r>
            <a:r>
              <a:rPr lang="nb-NO" dirty="0" err="1" smtClean="0"/>
              <a:t>give</a:t>
            </a:r>
            <a:r>
              <a:rPr lang="nb-NO" dirty="0" smtClean="0"/>
              <a:t> different </a:t>
            </a:r>
            <a:r>
              <a:rPr lang="nb-NO" dirty="0" err="1" smtClean="0"/>
              <a:t>curvature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path</a:t>
            </a:r>
            <a:endParaRPr lang="nb-NO" dirty="0" smtClean="0"/>
          </a:p>
          <a:p>
            <a:pPr marL="285750" indent="-285750">
              <a:buFont typeface="Arial" charset="0"/>
              <a:buChar char="•"/>
            </a:pPr>
            <a:endParaRPr lang="nb-NO" dirty="0"/>
          </a:p>
          <a:p>
            <a:pPr marL="285750" indent="-285750">
              <a:buFont typeface="Arial" charset="0"/>
              <a:buChar char="•"/>
            </a:pPr>
            <a:endParaRPr lang="nb-NO" dirty="0" smtClean="0"/>
          </a:p>
          <a:p>
            <a:pPr marL="285750" indent="-285750">
              <a:buFont typeface="Arial" charset="0"/>
              <a:buChar char="•"/>
            </a:pPr>
            <a:endParaRPr lang="nb-NO" dirty="0"/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Non-</a:t>
            </a:r>
            <a:r>
              <a:rPr lang="nb-NO" dirty="0" err="1" smtClean="0"/>
              <a:t>relativistic</a:t>
            </a:r>
            <a:r>
              <a:rPr lang="nb-NO" dirty="0" smtClean="0"/>
              <a:t> case!</a:t>
            </a:r>
          </a:p>
          <a:p>
            <a:pPr marL="285750" indent="-285750">
              <a:buFont typeface="Arial" charset="0"/>
              <a:buChar char="•"/>
            </a:pPr>
            <a:endParaRPr lang="nb-NO" dirty="0" smtClean="0"/>
          </a:p>
          <a:p>
            <a:pPr marL="285750" indent="-285750">
              <a:buFont typeface="Arial" charset="0"/>
              <a:buChar char="•"/>
            </a:pP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magnetic</a:t>
            </a:r>
            <a:r>
              <a:rPr lang="nb-NO" dirty="0" smtClean="0"/>
              <a:t> </a:t>
            </a:r>
            <a:r>
              <a:rPr lang="nb-NO" dirty="0" err="1" smtClean="0"/>
              <a:t>prism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" y="2220138"/>
            <a:ext cx="4741334" cy="406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57178" y="3497320"/>
                <a:ext cx="1453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/>
                        </a:rPr>
                        <m:t>𝑭</m:t>
                      </m:r>
                      <m:r>
                        <a:rPr lang="nb-NO" b="0" i="1" smtClean="0">
                          <a:latin typeface="Cambria Math"/>
                        </a:rPr>
                        <m:t>=</m:t>
                      </m:r>
                      <m:r>
                        <a:rPr lang="nb-NO" b="0" i="1" smtClean="0">
                          <a:latin typeface="Cambria Math"/>
                        </a:rPr>
                        <m:t>𝑞</m:t>
                      </m:r>
                      <m:r>
                        <a:rPr lang="nb-NO" b="0" i="1" smtClean="0">
                          <a:latin typeface="Cambria Math"/>
                        </a:rPr>
                        <m:t> </m:t>
                      </m:r>
                      <m:r>
                        <a:rPr lang="nb-NO" b="1" i="1" smtClean="0">
                          <a:latin typeface="Cambria Math"/>
                        </a:rPr>
                        <m:t>𝒗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b-NO" b="1" i="1" smtClean="0"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178" y="3497320"/>
                <a:ext cx="145321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88811" y="4889350"/>
                <a:ext cx="989951" cy="613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𝑟</m:t>
                      </m:r>
                      <m:r>
                        <a:rPr lang="nb-NO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/>
                            </a:rPr>
                            <m:t>𝑚𝑣</m:t>
                          </m:r>
                        </m:num>
                        <m:den>
                          <m:r>
                            <a:rPr lang="nb-NO" b="0" i="1" smtClean="0">
                              <a:latin typeface="Cambria Math"/>
                            </a:rPr>
                            <m:t>𝑞𝐵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811" y="4889350"/>
                <a:ext cx="989951" cy="6138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600975" y="4408146"/>
            <a:ext cx="1210041" cy="1690411"/>
            <a:chOff x="4600975" y="4408146"/>
            <a:chExt cx="1210041" cy="169041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975" y="4710311"/>
              <a:ext cx="913106" cy="1234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4957578" y="5245118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000" dirty="0" smtClean="0"/>
                <a:t>Increasing energy loss</a:t>
              </a:r>
              <a:endParaRPr lang="en-US" sz="1000" dirty="0"/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V="1">
              <a:off x="5564795" y="4408146"/>
              <a:ext cx="0" cy="11521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529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7095" y="2669986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Zero </a:t>
            </a:r>
            <a:r>
              <a:rPr lang="nb-NO" dirty="0" err="1" smtClean="0"/>
              <a:t>energy</a:t>
            </a:r>
            <a:r>
              <a:rPr lang="nb-NO" dirty="0" smtClean="0"/>
              <a:t> loss </a:t>
            </a:r>
            <a:r>
              <a:rPr lang="nb-NO" dirty="0" err="1" smtClean="0"/>
              <a:t>peak</a:t>
            </a:r>
            <a:r>
              <a:rPr lang="nb-NO" dirty="0" smtClean="0"/>
              <a:t> (ZLP, </a:t>
            </a:r>
            <a:r>
              <a:rPr lang="nb-NO" dirty="0" smtClean="0">
                <a:sym typeface="Symbol"/>
              </a:rPr>
              <a:t>0 eV</a:t>
            </a:r>
            <a:r>
              <a:rPr lang="nb-NO" dirty="0" smtClean="0"/>
              <a:t>)</a:t>
            </a:r>
            <a:br>
              <a:rPr lang="nb-NO" dirty="0" smtClean="0"/>
            </a:br>
            <a:endParaRPr lang="nb-N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dirty="0" err="1"/>
              <a:t>Low</a:t>
            </a:r>
            <a:r>
              <a:rPr lang="nb-NO" dirty="0"/>
              <a:t> loss region. </a:t>
            </a:r>
            <a:r>
              <a:rPr lang="nb-NO" dirty="0" err="1"/>
              <a:t>Valence</a:t>
            </a:r>
            <a:r>
              <a:rPr lang="nb-NO" dirty="0"/>
              <a:t> band </a:t>
            </a:r>
            <a:r>
              <a:rPr lang="nb-NO" dirty="0" err="1"/>
              <a:t>excitations</a:t>
            </a:r>
            <a:r>
              <a:rPr lang="nb-NO" dirty="0"/>
              <a:t>, </a:t>
            </a:r>
            <a:r>
              <a:rPr lang="nb-NO" dirty="0" err="1"/>
              <a:t>dominated</a:t>
            </a:r>
            <a:r>
              <a:rPr lang="nb-NO" dirty="0"/>
              <a:t> by </a:t>
            </a:r>
            <a:r>
              <a:rPr lang="nb-NO" dirty="0" err="1"/>
              <a:t>plasmons</a:t>
            </a:r>
            <a:r>
              <a:rPr lang="nb-NO" dirty="0"/>
              <a:t> (</a:t>
            </a:r>
            <a:r>
              <a:rPr lang="nb-NO" dirty="0" err="1"/>
              <a:t>collective</a:t>
            </a:r>
            <a:r>
              <a:rPr lang="nb-NO" dirty="0"/>
              <a:t> </a:t>
            </a:r>
            <a:r>
              <a:rPr lang="nb-NO" dirty="0" err="1"/>
              <a:t>excitations</a:t>
            </a:r>
            <a:r>
              <a:rPr lang="nb-NO" dirty="0"/>
              <a:t>), </a:t>
            </a:r>
            <a:r>
              <a:rPr lang="nb-NO" dirty="0" err="1"/>
              <a:t>dielectric</a:t>
            </a:r>
            <a:r>
              <a:rPr lang="nb-NO" dirty="0"/>
              <a:t> </a:t>
            </a:r>
            <a:r>
              <a:rPr lang="nb-NO" dirty="0" err="1"/>
              <a:t>properties</a:t>
            </a:r>
            <a:r>
              <a:rPr lang="nb-NO" dirty="0"/>
              <a:t> (</a:t>
            </a:r>
            <a:r>
              <a:rPr lang="nb-NO" dirty="0">
                <a:sym typeface="Symbol"/>
              </a:rPr>
              <a:t> </a:t>
            </a:r>
            <a:r>
              <a:rPr lang="nb-NO" dirty="0"/>
              <a:t>0-50 eV)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dirty="0" err="1" smtClean="0"/>
              <a:t>Core</a:t>
            </a:r>
            <a:r>
              <a:rPr lang="nb-NO" dirty="0" smtClean="0"/>
              <a:t> loss region, single </a:t>
            </a:r>
            <a:r>
              <a:rPr lang="nb-NO" dirty="0" err="1" smtClean="0"/>
              <a:t>electron</a:t>
            </a:r>
            <a:r>
              <a:rPr lang="nb-NO" dirty="0" smtClean="0"/>
              <a:t> </a:t>
            </a:r>
            <a:r>
              <a:rPr lang="nb-NO" dirty="0" err="1" smtClean="0"/>
              <a:t>transitions</a:t>
            </a:r>
            <a:r>
              <a:rPr lang="nb-NO" dirty="0"/>
              <a:t>, </a:t>
            </a:r>
            <a:r>
              <a:rPr lang="nb-NO" dirty="0" err="1"/>
              <a:t>bonding</a:t>
            </a:r>
            <a:r>
              <a:rPr lang="nb-NO" dirty="0"/>
              <a:t> and </a:t>
            </a:r>
            <a:r>
              <a:rPr lang="nb-NO" dirty="0" err="1"/>
              <a:t>density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 smtClean="0"/>
              <a:t>states</a:t>
            </a:r>
            <a:r>
              <a:rPr lang="nb-NO" dirty="0" smtClean="0"/>
              <a:t>, </a:t>
            </a:r>
            <a:r>
              <a:rPr lang="nb-NO" dirty="0" err="1" smtClean="0"/>
              <a:t>progressively</a:t>
            </a:r>
            <a:r>
              <a:rPr lang="nb-NO" dirty="0" smtClean="0"/>
              <a:t> </a:t>
            </a:r>
            <a:r>
              <a:rPr lang="nb-NO" dirty="0" err="1" smtClean="0"/>
              <a:t>weaker</a:t>
            </a:r>
            <a:r>
              <a:rPr lang="nb-NO" dirty="0" smtClean="0"/>
              <a:t> signals (</a:t>
            </a:r>
            <a:r>
              <a:rPr lang="nb-NO" dirty="0" smtClean="0">
                <a:sym typeface="Symbol"/>
              </a:rPr>
              <a:t>50 - 2000 eV)</a:t>
            </a:r>
            <a:endParaRPr lang="nb-NO" dirty="0"/>
          </a:p>
        </p:txBody>
      </p:sp>
      <p:pic>
        <p:nvPicPr>
          <p:cNvPr id="38915" name="Picture 3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9" y="1815238"/>
            <a:ext cx="5081588" cy="44672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Sketch of an EELS spectrum</a:t>
            </a:r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240366" y="6547921"/>
            <a:ext cx="18923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nb-NO" sz="1000" dirty="0"/>
              <a:t>R. </a:t>
            </a:r>
            <a:r>
              <a:rPr lang="nb-NO" sz="1000" dirty="0" err="1"/>
              <a:t>Brydson</a:t>
            </a:r>
            <a:r>
              <a:rPr lang="nb-NO" sz="1000" dirty="0"/>
              <a:t> (2001)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89607" y="2308194"/>
            <a:ext cx="213066" cy="3133818"/>
          </a:xfrm>
          <a:prstGeom prst="rect">
            <a:avLst/>
          </a:prstGeom>
          <a:solidFill>
            <a:schemeClr val="accent1"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39662" y="2308194"/>
            <a:ext cx="408373" cy="3133818"/>
          </a:xfrm>
          <a:prstGeom prst="rect">
            <a:avLst/>
          </a:prstGeom>
          <a:solidFill>
            <a:schemeClr val="accent1"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47782" y="2778710"/>
            <a:ext cx="2959223" cy="2663301"/>
          </a:xfrm>
          <a:prstGeom prst="rect">
            <a:avLst/>
          </a:prstGeom>
          <a:solidFill>
            <a:schemeClr val="accent1"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2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22" y="793810"/>
            <a:ext cx="7696200" cy="1143000"/>
          </a:xfrm>
        </p:spPr>
        <p:txBody>
          <a:bodyPr/>
          <a:lstStyle/>
          <a:p>
            <a:r>
              <a:rPr lang="nb-NO" dirty="0" err="1" smtClean="0"/>
              <a:t>Inner</a:t>
            </a:r>
            <a:r>
              <a:rPr lang="nb-NO" dirty="0" smtClean="0"/>
              <a:t> </a:t>
            </a:r>
            <a:r>
              <a:rPr lang="nb-NO" dirty="0" err="1" smtClean="0"/>
              <a:t>shell</a:t>
            </a:r>
            <a:r>
              <a:rPr lang="nb-NO" dirty="0" smtClean="0"/>
              <a:t> </a:t>
            </a:r>
            <a:r>
              <a:rPr lang="nb-NO" dirty="0" err="1" smtClean="0"/>
              <a:t>edges</a:t>
            </a:r>
            <a:r>
              <a:rPr lang="nb-NO" dirty="0" smtClean="0"/>
              <a:t> (</a:t>
            </a:r>
            <a:r>
              <a:rPr lang="nb-NO" dirty="0" err="1" smtClean="0"/>
              <a:t>core</a:t>
            </a:r>
            <a:r>
              <a:rPr lang="nb-NO" dirty="0" smtClean="0"/>
              <a:t> loss </a:t>
            </a:r>
            <a:r>
              <a:rPr lang="nb-NO" dirty="0" err="1" smtClean="0"/>
              <a:t>edges</a:t>
            </a:r>
            <a:r>
              <a:rPr lang="nb-NO" dirty="0" smtClean="0"/>
              <a:t>)</a:t>
            </a:r>
            <a:endParaRPr lang="nb-NO" dirty="0"/>
          </a:p>
        </p:txBody>
      </p:sp>
      <p:grpSp>
        <p:nvGrpSpPr>
          <p:cNvPr id="4" name="Group 3"/>
          <p:cNvGrpSpPr/>
          <p:nvPr/>
        </p:nvGrpSpPr>
        <p:grpSpPr>
          <a:xfrm>
            <a:off x="1116311" y="1916791"/>
            <a:ext cx="3476488" cy="4692625"/>
            <a:chOff x="305767" y="2165375"/>
            <a:chExt cx="3476488" cy="4692625"/>
          </a:xfrm>
        </p:grpSpPr>
        <p:grpSp>
          <p:nvGrpSpPr>
            <p:cNvPr id="8212" name="Group 8211"/>
            <p:cNvGrpSpPr/>
            <p:nvPr/>
          </p:nvGrpSpPr>
          <p:grpSpPr>
            <a:xfrm>
              <a:off x="1402778" y="2303875"/>
              <a:ext cx="1369022" cy="1138845"/>
              <a:chOff x="1402778" y="2303875"/>
              <a:chExt cx="1369022" cy="1138845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1402778" y="2303875"/>
                <a:ext cx="1350150" cy="113884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21650" y="2351875"/>
                <a:ext cx="135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400" dirty="0" err="1" smtClean="0"/>
                  <a:t>unoccupied</a:t>
                </a:r>
                <a:r>
                  <a:rPr lang="nb-NO" sz="1400" dirty="0" smtClean="0"/>
                  <a:t> </a:t>
                </a:r>
                <a:r>
                  <a:rPr lang="nb-NO" sz="1400" dirty="0" err="1" smtClean="0"/>
                  <a:t>states</a:t>
                </a:r>
                <a:endParaRPr lang="nb-NO" sz="1400" dirty="0"/>
              </a:p>
            </p:txBody>
          </p:sp>
        </p:grpSp>
        <p:grpSp>
          <p:nvGrpSpPr>
            <p:cNvPr id="8213" name="Group 8212"/>
            <p:cNvGrpSpPr/>
            <p:nvPr/>
          </p:nvGrpSpPr>
          <p:grpSpPr>
            <a:xfrm>
              <a:off x="1421650" y="3609020"/>
              <a:ext cx="1350150" cy="2835315"/>
              <a:chOff x="1421650" y="3609020"/>
              <a:chExt cx="1350150" cy="2835315"/>
            </a:xfrm>
          </p:grpSpPr>
          <p:sp>
            <p:nvSpPr>
              <p:cNvPr id="8192" name="Rectangle 8191"/>
              <p:cNvSpPr/>
              <p:nvPr/>
            </p:nvSpPr>
            <p:spPr bwMode="auto">
              <a:xfrm>
                <a:off x="1421650" y="3609020"/>
                <a:ext cx="1350150" cy="28353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8193" name="TextBox 8192"/>
              <p:cNvSpPr txBox="1"/>
              <p:nvPr/>
            </p:nvSpPr>
            <p:spPr>
              <a:xfrm>
                <a:off x="1421650" y="5769260"/>
                <a:ext cx="135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400" dirty="0" err="1" smtClean="0"/>
                  <a:t>occupied</a:t>
                </a:r>
                <a:r>
                  <a:rPr lang="nb-NO" sz="1400" dirty="0" smtClean="0"/>
                  <a:t> </a:t>
                </a:r>
                <a:r>
                  <a:rPr lang="nb-NO" sz="1400" dirty="0" err="1" smtClean="0"/>
                  <a:t>states</a:t>
                </a:r>
                <a:endParaRPr lang="nb-NO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511660" y="3028984"/>
              <a:ext cx="1152128" cy="2385265"/>
              <a:chOff x="899592" y="3293985"/>
              <a:chExt cx="1152128" cy="2385265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899592" y="5504259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899592" y="5589240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899592" y="5679250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899592" y="4604159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899592" y="4689140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899592" y="4779150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899592" y="3974089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899592" y="4059070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899592" y="4149080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899592" y="3569044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899592" y="3654025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899592" y="5049180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899592" y="3293985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199" name="Group 8198"/>
            <p:cNvGrpSpPr/>
            <p:nvPr/>
          </p:nvGrpSpPr>
          <p:grpSpPr>
            <a:xfrm>
              <a:off x="2861810" y="2886437"/>
              <a:ext cx="920445" cy="2603032"/>
              <a:chOff x="161510" y="2875095"/>
              <a:chExt cx="920445" cy="260303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71128" y="5170350"/>
                <a:ext cx="910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 smtClean="0"/>
                  <a:t>2p </a:t>
                </a:r>
                <a:r>
                  <a:rPr lang="nb-NO" sz="1400" dirty="0" err="1" smtClean="0"/>
                  <a:t>states</a:t>
                </a:r>
                <a:endParaRPr lang="nb-NO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128" y="4630290"/>
                <a:ext cx="901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 smtClean="0"/>
                  <a:t>3s </a:t>
                </a:r>
                <a:r>
                  <a:rPr lang="nb-NO" sz="1400" dirty="0" err="1" smtClean="0"/>
                  <a:t>states</a:t>
                </a:r>
                <a:endParaRPr lang="nb-NO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1128" y="4270250"/>
                <a:ext cx="910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3</a:t>
                </a:r>
                <a:r>
                  <a:rPr lang="nb-NO" sz="1400" dirty="0" smtClean="0"/>
                  <a:t>p </a:t>
                </a:r>
                <a:r>
                  <a:rPr lang="nb-NO" sz="1400" dirty="0" err="1" smtClean="0"/>
                  <a:t>states</a:t>
                </a:r>
                <a:endParaRPr lang="nb-NO" sz="1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1510" y="3640180"/>
                <a:ext cx="910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 smtClean="0"/>
                  <a:t>3d </a:t>
                </a:r>
                <a:r>
                  <a:rPr lang="nb-NO" sz="1400" dirty="0" err="1" smtClean="0"/>
                  <a:t>states</a:t>
                </a:r>
                <a:endParaRPr lang="nb-NO" sz="1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1128" y="2875095"/>
                <a:ext cx="901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 smtClean="0"/>
                  <a:t>4s </a:t>
                </a:r>
                <a:r>
                  <a:rPr lang="nb-NO" sz="1400" dirty="0" err="1" smtClean="0"/>
                  <a:t>states</a:t>
                </a:r>
                <a:endParaRPr lang="nb-NO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1128" y="3181393"/>
                <a:ext cx="910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 smtClean="0"/>
                  <a:t>3d </a:t>
                </a:r>
                <a:r>
                  <a:rPr lang="nb-NO" sz="1400" dirty="0" err="1" smtClean="0"/>
                  <a:t>states</a:t>
                </a:r>
                <a:endParaRPr lang="nb-NO" sz="1400" dirty="0"/>
              </a:p>
            </p:txBody>
          </p:sp>
        </p:grpSp>
        <p:cxnSp>
          <p:nvCxnSpPr>
            <p:cNvPr id="8197" name="Straight Arrow Connector 8196"/>
            <p:cNvCxnSpPr/>
            <p:nvPr/>
          </p:nvCxnSpPr>
          <p:spPr bwMode="auto">
            <a:xfrm flipV="1">
              <a:off x="1081955" y="2168860"/>
              <a:ext cx="0" cy="468914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98" name="TextBox 8197"/>
            <p:cNvSpPr txBox="1"/>
            <p:nvPr/>
          </p:nvSpPr>
          <p:spPr>
            <a:xfrm>
              <a:off x="305767" y="2165375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Energy</a:t>
              </a:r>
              <a:endParaRPr lang="nb-NO" sz="1400" dirty="0"/>
            </a:p>
          </p:txBody>
        </p:sp>
        <p:grpSp>
          <p:nvGrpSpPr>
            <p:cNvPr id="8215" name="Group 8214"/>
            <p:cNvGrpSpPr/>
            <p:nvPr/>
          </p:nvGrpSpPr>
          <p:grpSpPr>
            <a:xfrm>
              <a:off x="1057896" y="3360475"/>
              <a:ext cx="2714741" cy="369332"/>
              <a:chOff x="1057896" y="3360475"/>
              <a:chExt cx="2714741" cy="369332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1421650" y="3545141"/>
                <a:ext cx="2350987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201" name="TextBox 8200"/>
              <p:cNvSpPr txBox="1"/>
              <p:nvPr/>
            </p:nvSpPr>
            <p:spPr>
              <a:xfrm>
                <a:off x="1057896" y="3360475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err="1" smtClean="0">
                    <a:latin typeface="Symbol" pitchFamily="18" charset="2"/>
                  </a:rPr>
                  <a:t>e</a:t>
                </a:r>
                <a:r>
                  <a:rPr lang="nb-NO" baseline="-25000" dirty="0" err="1" smtClean="0"/>
                  <a:t>F</a:t>
                </a:r>
                <a:endParaRPr lang="nb-NO" baseline="-250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87440" y="3807750"/>
            <a:ext cx="2254225" cy="1169748"/>
            <a:chOff x="2309468" y="3807750"/>
            <a:chExt cx="2254225" cy="1169748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3249318" y="4309236"/>
              <a:ext cx="1314375" cy="668262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2309468" y="3807750"/>
              <a:ext cx="1314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 smtClean="0"/>
                <a:t>Incident</a:t>
              </a:r>
              <a:r>
                <a:rPr lang="nb-NO" sz="1400" dirty="0" smtClean="0"/>
                <a:t> TEM </a:t>
              </a:r>
              <a:r>
                <a:rPr lang="nb-NO" sz="1400" dirty="0" err="1" smtClean="0"/>
                <a:t>electron</a:t>
              </a:r>
              <a:endParaRPr lang="nb-NO" sz="1400" dirty="0"/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 flipV="1">
            <a:off x="2951101" y="3099850"/>
            <a:ext cx="9436" cy="18776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2960537" y="4969460"/>
            <a:ext cx="2617316" cy="1945956"/>
            <a:chOff x="4582565" y="4969460"/>
            <a:chExt cx="2617316" cy="1945956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4582565" y="4969460"/>
              <a:ext cx="791218" cy="1457975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5245447" y="6392196"/>
              <a:ext cx="1954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 smtClean="0"/>
                <a:t>Transmitted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electron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with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energy</a:t>
              </a:r>
              <a:r>
                <a:rPr lang="nb-NO" sz="1400" dirty="0" smtClean="0"/>
                <a:t> loss</a:t>
              </a:r>
              <a:endParaRPr lang="nb-NO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51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Electron beam – sample </a:t>
            </a:r>
            <a:r>
              <a:rPr lang="nb-NO" dirty="0" err="1" smtClean="0"/>
              <a:t>interaction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3191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8152" y="6592747"/>
            <a:ext cx="581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W&amp;C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74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74918" y="3351559"/>
            <a:ext cx="5590071" cy="633848"/>
            <a:chOff x="1421650" y="3609021"/>
            <a:chExt cx="5590071" cy="633848"/>
          </a:xfrm>
        </p:grpSpPr>
        <p:sp>
          <p:nvSpPr>
            <p:cNvPr id="8192" name="Rectangle 8191"/>
            <p:cNvSpPr/>
            <p:nvPr/>
          </p:nvSpPr>
          <p:spPr bwMode="auto">
            <a:xfrm>
              <a:off x="1421650" y="3609021"/>
              <a:ext cx="5590071" cy="6338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193" name="TextBox 8192"/>
            <p:cNvSpPr txBox="1"/>
            <p:nvPr/>
          </p:nvSpPr>
          <p:spPr>
            <a:xfrm>
              <a:off x="3536885" y="3935092"/>
              <a:ext cx="1350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 smtClean="0"/>
                <a:t>Valence</a:t>
              </a:r>
              <a:r>
                <a:rPr lang="nb-NO" sz="1400" dirty="0" smtClean="0"/>
                <a:t> band</a:t>
              </a:r>
              <a:endParaRPr lang="nb-NO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56046" y="2046413"/>
            <a:ext cx="5608944" cy="1138845"/>
            <a:chOff x="1402778" y="2303875"/>
            <a:chExt cx="5608944" cy="113884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402778" y="2303875"/>
              <a:ext cx="5608944" cy="11388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1670" y="2564812"/>
              <a:ext cx="5265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 smtClean="0"/>
                <a:t>Conduction</a:t>
              </a:r>
              <a:r>
                <a:rPr lang="nb-NO" sz="1400" dirty="0" smtClean="0"/>
                <a:t> band</a:t>
              </a:r>
              <a:endParaRPr lang="nb-NO" sz="14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705388" y="4047302"/>
            <a:ext cx="1364319" cy="2140116"/>
            <a:chOff x="1407481" y="4304219"/>
            <a:chExt cx="1364319" cy="2140116"/>
          </a:xfrm>
        </p:grpSpPr>
        <p:sp>
          <p:nvSpPr>
            <p:cNvPr id="90" name="Rectangle 89"/>
            <p:cNvSpPr/>
            <p:nvPr/>
          </p:nvSpPr>
          <p:spPr bwMode="auto">
            <a:xfrm>
              <a:off x="1407481" y="4304219"/>
              <a:ext cx="1364319" cy="21401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416932" y="5769260"/>
              <a:ext cx="135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/>
                <a:t>«</a:t>
              </a:r>
              <a:r>
                <a:rPr lang="nb-NO" sz="1400" dirty="0" err="1" smtClean="0"/>
                <a:t>Core</a:t>
              </a:r>
              <a:r>
                <a:rPr lang="nb-NO" sz="1400" dirty="0" smtClean="0"/>
                <a:t>» </a:t>
              </a:r>
              <a:r>
                <a:rPr lang="nb-NO" sz="1400" dirty="0" err="1" smtClean="0"/>
                <a:t>electrons</a:t>
              </a:r>
              <a:endParaRPr lang="nb-NO" sz="14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294147" y="4047302"/>
            <a:ext cx="1364319" cy="2140116"/>
            <a:chOff x="1407481" y="4304219"/>
            <a:chExt cx="1364319" cy="2140116"/>
          </a:xfrm>
        </p:grpSpPr>
        <p:sp>
          <p:nvSpPr>
            <p:cNvPr id="87" name="Rectangle 86"/>
            <p:cNvSpPr/>
            <p:nvPr/>
          </p:nvSpPr>
          <p:spPr bwMode="auto">
            <a:xfrm>
              <a:off x="1407481" y="4304219"/>
              <a:ext cx="1364319" cy="21401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416932" y="5769260"/>
              <a:ext cx="135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/>
                <a:t>«</a:t>
              </a:r>
              <a:r>
                <a:rPr lang="nb-NO" sz="1400" dirty="0" err="1" smtClean="0"/>
                <a:t>Core</a:t>
              </a:r>
              <a:r>
                <a:rPr lang="nb-NO" sz="1400" dirty="0" smtClean="0"/>
                <a:t>» </a:t>
              </a:r>
              <a:r>
                <a:rPr lang="nb-NO" sz="1400" dirty="0" err="1" smtClean="0"/>
                <a:t>electrons</a:t>
              </a:r>
              <a:endParaRPr lang="nb-NO" sz="14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870073" y="4046757"/>
            <a:ext cx="1364319" cy="2140116"/>
            <a:chOff x="1407481" y="4304219"/>
            <a:chExt cx="1364319" cy="2140116"/>
          </a:xfrm>
        </p:grpSpPr>
        <p:sp>
          <p:nvSpPr>
            <p:cNvPr id="84" name="Rectangle 83"/>
            <p:cNvSpPr/>
            <p:nvPr/>
          </p:nvSpPr>
          <p:spPr bwMode="auto">
            <a:xfrm>
              <a:off x="1407481" y="4304219"/>
              <a:ext cx="1364319" cy="21401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16932" y="5769260"/>
              <a:ext cx="135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/>
                <a:t>«</a:t>
              </a:r>
              <a:r>
                <a:rPr lang="nb-NO" sz="1400" dirty="0" err="1" smtClean="0"/>
                <a:t>Core</a:t>
              </a:r>
              <a:r>
                <a:rPr lang="nb-NO" sz="1400" dirty="0" smtClean="0"/>
                <a:t>» </a:t>
              </a:r>
              <a:r>
                <a:rPr lang="nb-NO" sz="1400" dirty="0" err="1" smtClean="0"/>
                <a:t>electrons</a:t>
              </a:r>
              <a:endParaRPr lang="nb-NO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60749" y="4046757"/>
            <a:ext cx="1364319" cy="2140116"/>
            <a:chOff x="1407481" y="4304219"/>
            <a:chExt cx="1364319" cy="2140116"/>
          </a:xfrm>
        </p:grpSpPr>
        <p:sp>
          <p:nvSpPr>
            <p:cNvPr id="80" name="Rectangle 79"/>
            <p:cNvSpPr/>
            <p:nvPr/>
          </p:nvSpPr>
          <p:spPr bwMode="auto">
            <a:xfrm>
              <a:off x="1407481" y="4304219"/>
              <a:ext cx="1364319" cy="21401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16932" y="5769260"/>
              <a:ext cx="135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/>
                <a:t>«</a:t>
              </a:r>
              <a:r>
                <a:rPr lang="nb-NO" sz="1400" dirty="0" err="1" smtClean="0"/>
                <a:t>Core</a:t>
              </a:r>
              <a:r>
                <a:rPr lang="nb-NO" sz="1400" dirty="0" smtClean="0"/>
                <a:t>» </a:t>
              </a:r>
              <a:r>
                <a:rPr lang="nb-NO" sz="1400" dirty="0" err="1" smtClean="0"/>
                <a:t>electrons</a:t>
              </a:r>
              <a:endParaRPr lang="nb-NO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pSp>
        <p:nvGrpSpPr>
          <p:cNvPr id="8" name="Group 7"/>
          <p:cNvGrpSpPr/>
          <p:nvPr/>
        </p:nvGrpSpPr>
        <p:grpSpPr>
          <a:xfrm>
            <a:off x="1564928" y="2771522"/>
            <a:ext cx="1152128" cy="2385265"/>
            <a:chOff x="899592" y="3293985"/>
            <a:chExt cx="1152128" cy="2385265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899592" y="55042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899592" y="55892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899592" y="56792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899592" y="46041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899592" y="46891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99592" y="47791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99592" y="397408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899592" y="405907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99592" y="41490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899592" y="3569044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99592" y="365402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899592" y="50491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899592" y="329398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Straight Connector 28"/>
          <p:cNvCxnSpPr/>
          <p:nvPr/>
        </p:nvCxnSpPr>
        <p:spPr bwMode="auto">
          <a:xfrm>
            <a:off x="1474918" y="3287679"/>
            <a:ext cx="589565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97" name="Straight Arrow Connector 8196"/>
          <p:cNvCxnSpPr/>
          <p:nvPr/>
        </p:nvCxnSpPr>
        <p:spPr bwMode="auto">
          <a:xfrm flipV="1">
            <a:off x="1135223" y="1911398"/>
            <a:ext cx="0" cy="468914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98" name="TextBox 8197"/>
          <p:cNvSpPr txBox="1"/>
          <p:nvPr/>
        </p:nvSpPr>
        <p:spPr>
          <a:xfrm>
            <a:off x="359035" y="1907913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Energy</a:t>
            </a:r>
            <a:endParaRPr lang="nb-NO" sz="1400" dirty="0"/>
          </a:p>
        </p:txBody>
      </p:sp>
      <p:sp>
        <p:nvSpPr>
          <p:cNvPr id="8201" name="TextBox 8200"/>
          <p:cNvSpPr txBox="1"/>
          <p:nvPr/>
        </p:nvSpPr>
        <p:spPr>
          <a:xfrm>
            <a:off x="1111164" y="3052373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latin typeface="Symbol" pitchFamily="18" charset="2"/>
              </a:rPr>
              <a:t>e</a:t>
            </a:r>
            <a:r>
              <a:rPr lang="nb-NO" baseline="-25000" dirty="0" err="1" smtClean="0"/>
              <a:t>F</a:t>
            </a:r>
            <a:endParaRPr lang="nb-NO" baseline="-25000" dirty="0"/>
          </a:p>
        </p:txBody>
      </p:sp>
      <p:cxnSp>
        <p:nvCxnSpPr>
          <p:cNvPr id="8203" name="Straight Arrow Connector 8202"/>
          <p:cNvCxnSpPr/>
          <p:nvPr/>
        </p:nvCxnSpPr>
        <p:spPr bwMode="auto">
          <a:xfrm>
            <a:off x="843380" y="4291480"/>
            <a:ext cx="1314375" cy="66826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04" name="TextBox 8203"/>
          <p:cNvSpPr txBox="1"/>
          <p:nvPr/>
        </p:nvSpPr>
        <p:spPr>
          <a:xfrm>
            <a:off x="-60958" y="3754482"/>
            <a:ext cx="131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err="1" smtClean="0"/>
              <a:t>Incident</a:t>
            </a:r>
            <a:r>
              <a:rPr lang="nb-NO" sz="1400" dirty="0" smtClean="0"/>
              <a:t> TEM </a:t>
            </a:r>
            <a:r>
              <a:rPr lang="nb-NO" sz="1400" dirty="0" err="1" smtClean="0"/>
              <a:t>electron</a:t>
            </a:r>
            <a:endParaRPr lang="nb-NO" sz="1400" dirty="0"/>
          </a:p>
        </p:txBody>
      </p:sp>
      <p:cxnSp>
        <p:nvCxnSpPr>
          <p:cNvPr id="8209" name="Straight Arrow Connector 8208"/>
          <p:cNvCxnSpPr/>
          <p:nvPr/>
        </p:nvCxnSpPr>
        <p:spPr bwMode="auto">
          <a:xfrm flipV="1">
            <a:off x="2140557" y="3046582"/>
            <a:ext cx="9436" cy="18776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005088" y="2771522"/>
            <a:ext cx="1152128" cy="2385265"/>
            <a:chOff x="899592" y="3293985"/>
            <a:chExt cx="1152128" cy="2385265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899592" y="55042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899592" y="55892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899592" y="56792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899592" y="46041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899592" y="46891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899592" y="47791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899592" y="397408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899592" y="405907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899592" y="41490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899592" y="3569044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99592" y="365402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899592" y="50491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899592" y="329398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400243" y="2771522"/>
            <a:ext cx="1152128" cy="2385265"/>
            <a:chOff x="899592" y="3293985"/>
            <a:chExt cx="1152128" cy="2385265"/>
          </a:xfrm>
        </p:grpSpPr>
        <p:cxnSp>
          <p:nvCxnSpPr>
            <p:cNvPr id="53" name="Straight Connector 52"/>
            <p:cNvCxnSpPr/>
            <p:nvPr/>
          </p:nvCxnSpPr>
          <p:spPr bwMode="auto">
            <a:xfrm>
              <a:off x="899592" y="55042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899592" y="55892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899592" y="56792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899592" y="46041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899592" y="46891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899592" y="47791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899592" y="397408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899592" y="405907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899592" y="41490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899592" y="3569044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899592" y="365402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899592" y="50491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899592" y="329398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5840403" y="2771522"/>
            <a:ext cx="1152128" cy="2385265"/>
            <a:chOff x="899592" y="3293985"/>
            <a:chExt cx="1152128" cy="2385265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899592" y="55042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899592" y="55892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899592" y="56792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899592" y="46041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899592" y="46891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899592" y="47791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899592" y="397408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899592" y="405907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899592" y="41490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899592" y="3569044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899592" y="365402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899592" y="50491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899592" y="329398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2" name="Straight Arrow Connector 91"/>
          <p:cNvCxnSpPr/>
          <p:nvPr/>
        </p:nvCxnSpPr>
        <p:spPr bwMode="auto">
          <a:xfrm>
            <a:off x="2149993" y="4951704"/>
            <a:ext cx="791218" cy="145797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2812875" y="6338928"/>
            <a:ext cx="195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err="1" smtClean="0"/>
              <a:t>Transmitted</a:t>
            </a:r>
            <a:r>
              <a:rPr lang="nb-NO" sz="1400" dirty="0" smtClean="0"/>
              <a:t> </a:t>
            </a:r>
            <a:r>
              <a:rPr lang="nb-NO" sz="1400" dirty="0" err="1" smtClean="0"/>
              <a:t>electron</a:t>
            </a:r>
            <a:r>
              <a:rPr lang="nb-NO" sz="1400" dirty="0" smtClean="0"/>
              <a:t> </a:t>
            </a:r>
            <a:r>
              <a:rPr lang="nb-NO" sz="1400" dirty="0" err="1" smtClean="0"/>
              <a:t>with</a:t>
            </a:r>
            <a:r>
              <a:rPr lang="nb-NO" sz="1400" dirty="0" smtClean="0"/>
              <a:t> </a:t>
            </a:r>
            <a:r>
              <a:rPr lang="nb-NO" sz="1400" dirty="0" err="1" smtClean="0"/>
              <a:t>energy</a:t>
            </a:r>
            <a:r>
              <a:rPr lang="nb-NO" sz="1400" dirty="0" smtClean="0"/>
              <a:t> loss</a:t>
            </a:r>
            <a:endParaRPr lang="nb-NO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7398179" y="3372555"/>
            <a:ext cx="1692553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Reminder</a:t>
            </a:r>
            <a:r>
              <a:rPr lang="nb-NO" dirty="0" smtClean="0"/>
              <a:t>:</a:t>
            </a:r>
          </a:p>
          <a:p>
            <a:endParaRPr lang="nb-NO" dirty="0" smtClean="0"/>
          </a:p>
          <a:p>
            <a:r>
              <a:rPr lang="nb-NO" dirty="0" smtClean="0"/>
              <a:t>1s: K </a:t>
            </a:r>
            <a:r>
              <a:rPr lang="nb-NO" dirty="0" err="1" smtClean="0"/>
              <a:t>shell</a:t>
            </a:r>
            <a:endParaRPr lang="nb-NO" dirty="0" smtClean="0"/>
          </a:p>
          <a:p>
            <a:r>
              <a:rPr lang="nb-NO" dirty="0" smtClean="0"/>
              <a:t>2s: L</a:t>
            </a:r>
            <a:r>
              <a:rPr lang="nb-NO" baseline="-25000" dirty="0" smtClean="0"/>
              <a:t>1</a:t>
            </a:r>
            <a:r>
              <a:rPr lang="nb-NO" dirty="0" smtClean="0"/>
              <a:t> </a:t>
            </a:r>
            <a:r>
              <a:rPr lang="nb-NO" dirty="0" err="1" smtClean="0"/>
              <a:t>shell</a:t>
            </a:r>
            <a:endParaRPr lang="nb-NO" dirty="0" smtClean="0"/>
          </a:p>
          <a:p>
            <a:r>
              <a:rPr lang="nb-NO" dirty="0" smtClean="0"/>
              <a:t>2p: L</a:t>
            </a:r>
            <a:r>
              <a:rPr lang="nb-NO" baseline="-25000" dirty="0" smtClean="0"/>
              <a:t>2,3</a:t>
            </a:r>
            <a:r>
              <a:rPr lang="nb-NO" dirty="0" smtClean="0"/>
              <a:t> </a:t>
            </a:r>
            <a:r>
              <a:rPr lang="nb-NO" dirty="0" err="1" smtClean="0"/>
              <a:t>shell</a:t>
            </a:r>
            <a:endParaRPr lang="nb-NO" dirty="0" smtClean="0"/>
          </a:p>
          <a:p>
            <a:r>
              <a:rPr lang="nb-NO" dirty="0" smtClean="0"/>
              <a:t>3s: M</a:t>
            </a:r>
            <a:r>
              <a:rPr lang="nb-NO" baseline="-25000" dirty="0" smtClean="0"/>
              <a:t>1</a:t>
            </a:r>
            <a:r>
              <a:rPr lang="nb-NO" dirty="0" smtClean="0"/>
              <a:t> </a:t>
            </a:r>
            <a:r>
              <a:rPr lang="nb-NO" dirty="0" err="1" smtClean="0"/>
              <a:t>shell</a:t>
            </a:r>
            <a:endParaRPr lang="nb-NO" dirty="0"/>
          </a:p>
          <a:p>
            <a:r>
              <a:rPr lang="nb-NO" dirty="0" smtClean="0"/>
              <a:t>3p: M</a:t>
            </a:r>
            <a:r>
              <a:rPr lang="nb-NO" baseline="-25000" dirty="0" smtClean="0"/>
              <a:t>2,3</a:t>
            </a:r>
            <a:r>
              <a:rPr lang="nb-NO" dirty="0" smtClean="0"/>
              <a:t> </a:t>
            </a:r>
            <a:r>
              <a:rPr lang="nb-NO" dirty="0" err="1" smtClean="0"/>
              <a:t>shell</a:t>
            </a:r>
            <a:endParaRPr lang="nb-NO" dirty="0" smtClean="0"/>
          </a:p>
          <a:p>
            <a:r>
              <a:rPr lang="nb-NO" dirty="0" smtClean="0"/>
              <a:t>3d: M</a:t>
            </a:r>
            <a:r>
              <a:rPr lang="nb-NO" baseline="-25000" dirty="0" smtClean="0"/>
              <a:t>4,5</a:t>
            </a:r>
            <a:r>
              <a:rPr lang="nb-NO" dirty="0" smtClean="0"/>
              <a:t> </a:t>
            </a:r>
            <a:r>
              <a:rPr lang="nb-NO" dirty="0" err="1" smtClean="0"/>
              <a:t>shell</a:t>
            </a:r>
            <a:endParaRPr lang="nb-NO" dirty="0" smtClean="0"/>
          </a:p>
          <a:p>
            <a:r>
              <a:rPr lang="nb-NO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542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03B7A-F798-465D-BEEA-0095EB0E3CAB}" type="slidenum">
              <a:rPr lang="nb-NO" smtClean="0"/>
              <a:t>41</a:t>
            </a:fld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58" y="667992"/>
            <a:ext cx="6596286" cy="321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66" y="3880304"/>
            <a:ext cx="6314862" cy="298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1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Uses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core</a:t>
            </a:r>
            <a:r>
              <a:rPr lang="nb-NO" dirty="0" smtClean="0"/>
              <a:t>-loss </a:t>
            </a:r>
            <a:r>
              <a:rPr lang="nb-NO" dirty="0" err="1" smtClean="0"/>
              <a:t>features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0458"/>
            <a:ext cx="5269523" cy="4114800"/>
          </a:xfrm>
        </p:spPr>
        <p:txBody>
          <a:bodyPr/>
          <a:lstStyle/>
          <a:p>
            <a:r>
              <a:rPr lang="nb-NO" sz="2000" dirty="0" err="1" smtClean="0"/>
              <a:t>Composition</a:t>
            </a:r>
            <a:r>
              <a:rPr lang="nb-NO" sz="2000" dirty="0" smtClean="0"/>
              <a:t> </a:t>
            </a:r>
            <a:r>
              <a:rPr lang="nb-NO" sz="2000" dirty="0" err="1" smtClean="0"/>
              <a:t>analysis</a:t>
            </a:r>
            <a:r>
              <a:rPr lang="nb-NO" sz="2000" dirty="0" smtClean="0"/>
              <a:t> and </a:t>
            </a:r>
            <a:r>
              <a:rPr lang="nb-NO" sz="2000" dirty="0" err="1" smtClean="0"/>
              <a:t>mapping</a:t>
            </a:r>
            <a:r>
              <a:rPr lang="nb-NO" sz="2000" dirty="0" smtClean="0"/>
              <a:t> (EFTEM)</a:t>
            </a:r>
          </a:p>
          <a:p>
            <a:r>
              <a:rPr lang="nb-NO" sz="2000" dirty="0" smtClean="0"/>
              <a:t>Electronic </a:t>
            </a:r>
            <a:r>
              <a:rPr lang="nb-NO" sz="2000" dirty="0" err="1" smtClean="0"/>
              <a:t>structure</a:t>
            </a:r>
            <a:r>
              <a:rPr lang="nb-NO" sz="2000" dirty="0" smtClean="0"/>
              <a:t> and </a:t>
            </a:r>
            <a:r>
              <a:rPr lang="nb-NO" sz="2000" dirty="0" err="1" smtClean="0"/>
              <a:t>bonds</a:t>
            </a:r>
            <a:r>
              <a:rPr lang="nb-NO" sz="2000" dirty="0" smtClean="0"/>
              <a:t> (ELNES), </a:t>
            </a:r>
            <a:r>
              <a:rPr lang="nb-NO" sz="2000" dirty="0" err="1" smtClean="0"/>
              <a:t>comparison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DOS</a:t>
            </a:r>
          </a:p>
          <a:p>
            <a:r>
              <a:rPr lang="nb-NO" sz="2000" dirty="0" err="1" smtClean="0"/>
              <a:t>Structure</a:t>
            </a:r>
            <a:r>
              <a:rPr lang="nb-NO" sz="2000" dirty="0" smtClean="0"/>
              <a:t> and </a:t>
            </a:r>
            <a:r>
              <a:rPr lang="nb-NO" sz="2000" dirty="0" err="1" smtClean="0"/>
              <a:t>atomic</a:t>
            </a:r>
            <a:r>
              <a:rPr lang="nb-NO" sz="2000" dirty="0" smtClean="0"/>
              <a:t> </a:t>
            </a:r>
            <a:r>
              <a:rPr lang="nb-NO" sz="2000" dirty="0" err="1" smtClean="0"/>
              <a:t>coordination</a:t>
            </a:r>
            <a:r>
              <a:rPr lang="nb-NO" sz="2000" dirty="0" smtClean="0"/>
              <a:t> (EXELFS)</a:t>
            </a:r>
          </a:p>
          <a:p>
            <a:endParaRPr lang="nb-NO" sz="2000" dirty="0" smtClean="0"/>
          </a:p>
          <a:p>
            <a:endParaRPr lang="nb-N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03B7A-F798-465D-BEEA-0095EB0E3CAB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42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73" y="3965770"/>
            <a:ext cx="1983246" cy="198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71" y="1766185"/>
            <a:ext cx="2353148" cy="20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00" y="4731726"/>
            <a:ext cx="2236376" cy="200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63" y="4396782"/>
            <a:ext cx="2753159" cy="246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" y="3772401"/>
            <a:ext cx="2026920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Interband</a:t>
            </a:r>
            <a:r>
              <a:rPr lang="nb-NO" dirty="0" smtClean="0"/>
              <a:t> </a:t>
            </a:r>
            <a:r>
              <a:rPr lang="nb-NO" dirty="0" err="1" smtClean="0"/>
              <a:t>transitions</a:t>
            </a:r>
            <a:r>
              <a:rPr lang="nb-NO" dirty="0" smtClean="0"/>
              <a:t>, band gaps</a:t>
            </a:r>
            <a:endParaRPr lang="nb-NO" dirty="0"/>
          </a:p>
        </p:txBody>
      </p:sp>
      <p:grpSp>
        <p:nvGrpSpPr>
          <p:cNvPr id="4" name="Group 3"/>
          <p:cNvGrpSpPr/>
          <p:nvPr/>
        </p:nvGrpSpPr>
        <p:grpSpPr>
          <a:xfrm>
            <a:off x="1190822" y="3351559"/>
            <a:ext cx="5590071" cy="633848"/>
            <a:chOff x="1421650" y="3609021"/>
            <a:chExt cx="5590071" cy="633848"/>
          </a:xfrm>
        </p:grpSpPr>
        <p:sp>
          <p:nvSpPr>
            <p:cNvPr id="5" name="Rectangle 4"/>
            <p:cNvSpPr/>
            <p:nvPr/>
          </p:nvSpPr>
          <p:spPr bwMode="auto">
            <a:xfrm>
              <a:off x="1421650" y="3609021"/>
              <a:ext cx="5590071" cy="6338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36885" y="3935092"/>
              <a:ext cx="1350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 smtClean="0">
                  <a:solidFill>
                    <a:srgbClr val="000000"/>
                  </a:solidFill>
                </a:rPr>
                <a:t>Valence</a:t>
              </a:r>
              <a:r>
                <a:rPr lang="nb-NO" sz="1400" dirty="0" smtClean="0">
                  <a:solidFill>
                    <a:srgbClr val="000000"/>
                  </a:solidFill>
                </a:rPr>
                <a:t> band</a:t>
              </a:r>
              <a:endParaRPr lang="nb-NO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71950" y="2046413"/>
            <a:ext cx="5608944" cy="1138845"/>
            <a:chOff x="1402778" y="2303875"/>
            <a:chExt cx="5608944" cy="1138845"/>
          </a:xfrm>
        </p:grpSpPr>
        <p:sp>
          <p:nvSpPr>
            <p:cNvPr id="8" name="Rectangle 7"/>
            <p:cNvSpPr/>
            <p:nvPr/>
          </p:nvSpPr>
          <p:spPr bwMode="auto">
            <a:xfrm>
              <a:off x="1402778" y="2303875"/>
              <a:ext cx="5608944" cy="11388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1670" y="2564812"/>
              <a:ext cx="5265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 smtClean="0">
                  <a:solidFill>
                    <a:srgbClr val="000000"/>
                  </a:solidFill>
                </a:rPr>
                <a:t>Conduction</a:t>
              </a:r>
              <a:r>
                <a:rPr lang="nb-NO" sz="1400" dirty="0" smtClean="0">
                  <a:solidFill>
                    <a:srgbClr val="000000"/>
                  </a:solidFill>
                </a:rPr>
                <a:t> band</a:t>
              </a:r>
              <a:endParaRPr lang="nb-NO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21292" y="4047302"/>
            <a:ext cx="1364319" cy="2140116"/>
            <a:chOff x="1407481" y="4304219"/>
            <a:chExt cx="1364319" cy="2140116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407481" y="4304219"/>
              <a:ext cx="1364319" cy="21401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16932" y="5769260"/>
              <a:ext cx="135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solidFill>
                    <a:srgbClr val="000000"/>
                  </a:solidFill>
                </a:rPr>
                <a:t>«</a:t>
              </a:r>
              <a:r>
                <a:rPr lang="nb-NO" sz="1400" dirty="0" err="1" smtClean="0">
                  <a:solidFill>
                    <a:srgbClr val="000000"/>
                  </a:solidFill>
                </a:rPr>
                <a:t>Core</a:t>
              </a:r>
              <a:r>
                <a:rPr lang="nb-NO" sz="1400" dirty="0" smtClean="0">
                  <a:solidFill>
                    <a:srgbClr val="000000"/>
                  </a:solidFill>
                </a:rPr>
                <a:t>» </a:t>
              </a:r>
              <a:r>
                <a:rPr lang="nb-NO" sz="1400" dirty="0" err="1" smtClean="0">
                  <a:solidFill>
                    <a:srgbClr val="000000"/>
                  </a:solidFill>
                </a:rPr>
                <a:t>electrons</a:t>
              </a:r>
              <a:endParaRPr lang="nb-NO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10051" y="4047302"/>
            <a:ext cx="1364319" cy="2140116"/>
            <a:chOff x="1407481" y="4304219"/>
            <a:chExt cx="1364319" cy="214011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407481" y="4304219"/>
              <a:ext cx="1364319" cy="21401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16932" y="5769260"/>
              <a:ext cx="135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solidFill>
                    <a:srgbClr val="000000"/>
                  </a:solidFill>
                </a:rPr>
                <a:t>«</a:t>
              </a:r>
              <a:r>
                <a:rPr lang="nb-NO" sz="1400" dirty="0" err="1" smtClean="0">
                  <a:solidFill>
                    <a:srgbClr val="000000"/>
                  </a:solidFill>
                </a:rPr>
                <a:t>Core</a:t>
              </a:r>
              <a:r>
                <a:rPr lang="nb-NO" sz="1400" dirty="0" smtClean="0">
                  <a:solidFill>
                    <a:srgbClr val="000000"/>
                  </a:solidFill>
                </a:rPr>
                <a:t>» </a:t>
              </a:r>
              <a:r>
                <a:rPr lang="nb-NO" sz="1400" dirty="0" err="1" smtClean="0">
                  <a:solidFill>
                    <a:srgbClr val="000000"/>
                  </a:solidFill>
                </a:rPr>
                <a:t>electrons</a:t>
              </a:r>
              <a:endParaRPr lang="nb-NO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85977" y="4046757"/>
            <a:ext cx="1364319" cy="2140116"/>
            <a:chOff x="1407481" y="4304219"/>
            <a:chExt cx="1364319" cy="2140116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407481" y="4304219"/>
              <a:ext cx="1364319" cy="21401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16932" y="5769260"/>
              <a:ext cx="135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solidFill>
                    <a:srgbClr val="000000"/>
                  </a:solidFill>
                </a:rPr>
                <a:t>«</a:t>
              </a:r>
              <a:r>
                <a:rPr lang="nb-NO" sz="1400" dirty="0" err="1" smtClean="0">
                  <a:solidFill>
                    <a:srgbClr val="000000"/>
                  </a:solidFill>
                </a:rPr>
                <a:t>Core</a:t>
              </a:r>
              <a:r>
                <a:rPr lang="nb-NO" sz="1400" dirty="0" smtClean="0">
                  <a:solidFill>
                    <a:srgbClr val="000000"/>
                  </a:solidFill>
                </a:rPr>
                <a:t>» </a:t>
              </a:r>
              <a:r>
                <a:rPr lang="nb-NO" sz="1400" dirty="0" err="1" smtClean="0">
                  <a:solidFill>
                    <a:srgbClr val="000000"/>
                  </a:solidFill>
                </a:rPr>
                <a:t>electrons</a:t>
              </a:r>
              <a:endParaRPr lang="nb-NO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653" y="4046757"/>
            <a:ext cx="1364319" cy="2140116"/>
            <a:chOff x="1407481" y="4304219"/>
            <a:chExt cx="1364319" cy="2140116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407481" y="4304219"/>
              <a:ext cx="1364319" cy="21401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6932" y="5769260"/>
              <a:ext cx="135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solidFill>
                    <a:srgbClr val="000000"/>
                  </a:solidFill>
                </a:rPr>
                <a:t>«</a:t>
              </a:r>
              <a:r>
                <a:rPr lang="nb-NO" sz="1400" dirty="0" err="1" smtClean="0">
                  <a:solidFill>
                    <a:srgbClr val="000000"/>
                  </a:solidFill>
                </a:rPr>
                <a:t>Core</a:t>
              </a:r>
              <a:r>
                <a:rPr lang="nb-NO" sz="1400" dirty="0" smtClean="0">
                  <a:solidFill>
                    <a:srgbClr val="000000"/>
                  </a:solidFill>
                </a:rPr>
                <a:t>» </a:t>
              </a:r>
              <a:r>
                <a:rPr lang="nb-NO" sz="1400" dirty="0" err="1" smtClean="0">
                  <a:solidFill>
                    <a:srgbClr val="000000"/>
                  </a:solidFill>
                </a:rPr>
                <a:t>electrons</a:t>
              </a:r>
              <a:endParaRPr lang="nb-NO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0832" y="2771522"/>
            <a:ext cx="1152128" cy="2385265"/>
            <a:chOff x="899592" y="3293985"/>
            <a:chExt cx="1152128" cy="2385265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899592" y="55042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9592" y="55892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899592" y="56792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899592" y="46041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899592" y="46891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899592" y="47791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899592" y="397408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899592" y="405907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899592" y="41490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899592" y="3569044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899592" y="365402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899592" y="50491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899592" y="329398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1190822" y="3287679"/>
            <a:ext cx="589565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851127" y="1911398"/>
            <a:ext cx="0" cy="468914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4939" y="1907913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000000"/>
                </a:solidFill>
              </a:rPr>
              <a:t>Energy</a:t>
            </a:r>
            <a:endParaRPr lang="nb-NO" sz="14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7068" y="3052373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nb-NO" baseline="-25000" dirty="0" err="1" smtClean="0">
                <a:solidFill>
                  <a:srgbClr val="000000"/>
                </a:solidFill>
              </a:rPr>
              <a:t>F</a:t>
            </a:r>
            <a:endParaRPr lang="nb-NO" baseline="-25000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50406" y="2879878"/>
            <a:ext cx="1314375" cy="66826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865897" y="3046582"/>
            <a:ext cx="0" cy="49002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2720992" y="2771522"/>
            <a:ext cx="1152128" cy="2385265"/>
            <a:chOff x="899592" y="3293985"/>
            <a:chExt cx="1152128" cy="2385265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899592" y="55042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899592" y="55892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899592" y="56792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899592" y="46041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899592" y="46891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899592" y="47791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99592" y="397408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899592" y="405907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899592" y="41490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899592" y="3569044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899592" y="365402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899592" y="50491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899592" y="329398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4116147" y="2771522"/>
            <a:ext cx="1152128" cy="2385265"/>
            <a:chOff x="899592" y="3293985"/>
            <a:chExt cx="1152128" cy="2385265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899592" y="55042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899592" y="55892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899592" y="56792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899592" y="46041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899592" y="46891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899592" y="47791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899592" y="397408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899592" y="405907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899592" y="41490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899592" y="3569044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899592" y="365402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899592" y="50491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899592" y="329398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>
            <a:off x="5556307" y="2771522"/>
            <a:ext cx="1152128" cy="2385265"/>
            <a:chOff x="899592" y="3293985"/>
            <a:chExt cx="1152128" cy="2385265"/>
          </a:xfrm>
        </p:grpSpPr>
        <p:cxnSp>
          <p:nvCxnSpPr>
            <p:cNvPr id="71" name="Straight Connector 70"/>
            <p:cNvCxnSpPr/>
            <p:nvPr/>
          </p:nvCxnSpPr>
          <p:spPr bwMode="auto">
            <a:xfrm>
              <a:off x="899592" y="55042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899592" y="55892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899592" y="56792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899592" y="460415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899592" y="468914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899592" y="477915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899592" y="3974089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899592" y="405907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899592" y="41490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899592" y="3569044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899592" y="365402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899592" y="5049180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899592" y="3293985"/>
              <a:ext cx="115212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4" name="Straight Arrow Connector 83"/>
          <p:cNvCxnSpPr/>
          <p:nvPr/>
        </p:nvCxnSpPr>
        <p:spPr bwMode="auto">
          <a:xfrm>
            <a:off x="1883653" y="3540102"/>
            <a:ext cx="791218" cy="145797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6880185" y="2118884"/>
            <a:ext cx="213952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>
                <a:solidFill>
                  <a:srgbClr val="000000"/>
                </a:solidFill>
              </a:rPr>
              <a:t>The </a:t>
            </a:r>
            <a:r>
              <a:rPr lang="nb-NO" sz="1600" dirty="0" err="1" smtClean="0">
                <a:solidFill>
                  <a:srgbClr val="000000"/>
                </a:solidFill>
              </a:rPr>
              <a:t>smallest</a:t>
            </a:r>
            <a:r>
              <a:rPr lang="nb-NO" sz="1600" dirty="0" smtClean="0">
                <a:solidFill>
                  <a:srgbClr val="000000"/>
                </a:solidFill>
              </a:rPr>
              <a:t> </a:t>
            </a:r>
            <a:r>
              <a:rPr lang="nb-NO" sz="1600" dirty="0" err="1" smtClean="0">
                <a:solidFill>
                  <a:srgbClr val="000000"/>
                </a:solidFill>
              </a:rPr>
              <a:t>possible</a:t>
            </a:r>
            <a:r>
              <a:rPr lang="nb-NO" sz="1600" dirty="0">
                <a:solidFill>
                  <a:srgbClr val="000000"/>
                </a:solidFill>
              </a:rPr>
              <a:t> </a:t>
            </a:r>
            <a:r>
              <a:rPr lang="nb-NO" sz="1600" dirty="0" err="1" smtClean="0">
                <a:solidFill>
                  <a:srgbClr val="000000"/>
                </a:solidFill>
              </a:rPr>
              <a:t>energy</a:t>
            </a:r>
            <a:r>
              <a:rPr lang="nb-NO" sz="1600" dirty="0" smtClean="0">
                <a:solidFill>
                  <a:srgbClr val="000000"/>
                </a:solidFill>
              </a:rPr>
              <a:t> loss </a:t>
            </a:r>
            <a:r>
              <a:rPr lang="nb-NO" sz="1600" dirty="0" err="1" smtClean="0">
                <a:solidFill>
                  <a:srgbClr val="000000"/>
                </a:solidFill>
              </a:rPr>
              <a:t>corresponds</a:t>
            </a:r>
            <a:r>
              <a:rPr lang="nb-NO" sz="1600" dirty="0" smtClean="0">
                <a:solidFill>
                  <a:srgbClr val="000000"/>
                </a:solidFill>
              </a:rPr>
              <a:t> to </a:t>
            </a:r>
            <a:r>
              <a:rPr lang="nb-NO" sz="1600" dirty="0" err="1" smtClean="0">
                <a:solidFill>
                  <a:srgbClr val="000000"/>
                </a:solidFill>
              </a:rPr>
              <a:t>the</a:t>
            </a:r>
            <a:r>
              <a:rPr lang="nb-NO" sz="1600" dirty="0" smtClean="0">
                <a:solidFill>
                  <a:srgbClr val="000000"/>
                </a:solidFill>
              </a:rPr>
              <a:t> band gap</a:t>
            </a:r>
            <a:r>
              <a:rPr lang="nb-NO" sz="1600" baseline="30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9284" y="3599524"/>
            <a:ext cx="1940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aseline="30000" dirty="0" smtClean="0">
                <a:solidFill>
                  <a:srgbClr val="000000"/>
                </a:solidFill>
              </a:rPr>
              <a:t>1</a:t>
            </a:r>
            <a:r>
              <a:rPr lang="nb-NO" sz="1400" dirty="0" smtClean="0">
                <a:solidFill>
                  <a:srgbClr val="000000"/>
                </a:solidFill>
              </a:rPr>
              <a:t>Except </a:t>
            </a:r>
            <a:r>
              <a:rPr lang="nb-NO" sz="1400" dirty="0" err="1" smtClean="0">
                <a:solidFill>
                  <a:srgbClr val="000000"/>
                </a:solidFill>
              </a:rPr>
              <a:t>phonons</a:t>
            </a:r>
            <a:r>
              <a:rPr lang="nb-NO" sz="1400" dirty="0" smtClean="0">
                <a:solidFill>
                  <a:srgbClr val="000000"/>
                </a:solidFill>
              </a:rPr>
              <a:t>, </a:t>
            </a:r>
            <a:r>
              <a:rPr lang="nb-NO" sz="1400" dirty="0" err="1" smtClean="0">
                <a:solidFill>
                  <a:srgbClr val="000000"/>
                </a:solidFill>
              </a:rPr>
              <a:t>Cerenkov</a:t>
            </a:r>
            <a:r>
              <a:rPr lang="nb-NO" sz="1400" dirty="0" smtClean="0">
                <a:solidFill>
                  <a:srgbClr val="000000"/>
                </a:solidFill>
              </a:rPr>
              <a:t> </a:t>
            </a:r>
            <a:r>
              <a:rPr lang="nb-NO" sz="1400" dirty="0" err="1" smtClean="0">
                <a:solidFill>
                  <a:srgbClr val="000000"/>
                </a:solidFill>
              </a:rPr>
              <a:t>etc</a:t>
            </a:r>
            <a:endParaRPr lang="nb-NO" sz="14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Uses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low</a:t>
            </a:r>
            <a:r>
              <a:rPr lang="nb-NO" dirty="0" smtClean="0"/>
              <a:t>-loss </a:t>
            </a:r>
            <a:r>
              <a:rPr lang="nb-NO" dirty="0" err="1" smtClean="0"/>
              <a:t>features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0458"/>
            <a:ext cx="5269523" cy="4114800"/>
          </a:xfrm>
        </p:spPr>
        <p:txBody>
          <a:bodyPr/>
          <a:lstStyle/>
          <a:p>
            <a:r>
              <a:rPr lang="nb-NO" sz="2000" dirty="0" err="1" smtClean="0"/>
              <a:t>Phase</a:t>
            </a:r>
            <a:r>
              <a:rPr lang="nb-NO" sz="2000" dirty="0" smtClean="0"/>
              <a:t> sensitive </a:t>
            </a:r>
            <a:r>
              <a:rPr lang="nb-NO" sz="2000" dirty="0" err="1" smtClean="0"/>
              <a:t>mapping</a:t>
            </a:r>
            <a:endParaRPr lang="nb-NO" sz="2000" dirty="0" smtClean="0"/>
          </a:p>
          <a:p>
            <a:r>
              <a:rPr lang="nb-NO" sz="2000" dirty="0" err="1" smtClean="0"/>
              <a:t>Thickness</a:t>
            </a:r>
            <a:r>
              <a:rPr lang="nb-NO" sz="2000" dirty="0" smtClean="0"/>
              <a:t> </a:t>
            </a:r>
            <a:r>
              <a:rPr lang="nb-NO" sz="2000" dirty="0" err="1" smtClean="0"/>
              <a:t>measurements</a:t>
            </a:r>
            <a:r>
              <a:rPr lang="nb-NO" sz="2000" dirty="0" smtClean="0"/>
              <a:t> and </a:t>
            </a:r>
            <a:r>
              <a:rPr lang="nb-NO" sz="2000" dirty="0" err="1" smtClean="0"/>
              <a:t>mapping</a:t>
            </a:r>
            <a:endParaRPr lang="nb-NO" sz="2000" dirty="0" smtClean="0"/>
          </a:p>
          <a:p>
            <a:r>
              <a:rPr lang="nb-NO" sz="2000" dirty="0" err="1" smtClean="0"/>
              <a:t>Investigations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valence</a:t>
            </a:r>
            <a:r>
              <a:rPr lang="nb-NO" sz="2000" dirty="0" smtClean="0"/>
              <a:t> </a:t>
            </a:r>
            <a:r>
              <a:rPr lang="nb-NO" sz="2000" dirty="0" err="1" smtClean="0"/>
              <a:t>electron</a:t>
            </a:r>
            <a:r>
              <a:rPr lang="nb-NO" sz="2000" dirty="0" smtClean="0"/>
              <a:t> </a:t>
            </a:r>
            <a:r>
              <a:rPr lang="nb-NO" sz="2000" dirty="0" err="1" smtClean="0"/>
              <a:t>density</a:t>
            </a:r>
            <a:r>
              <a:rPr lang="nb-NO" sz="2000" dirty="0" smtClean="0"/>
              <a:t> </a:t>
            </a:r>
            <a:r>
              <a:rPr lang="nb-NO" sz="2000" dirty="0" err="1" smtClean="0"/>
              <a:t>variations</a:t>
            </a:r>
            <a:r>
              <a:rPr lang="nb-NO" sz="2000" dirty="0" smtClean="0"/>
              <a:t> (</a:t>
            </a:r>
            <a:r>
              <a:rPr lang="nb-NO" sz="2000" dirty="0" err="1" smtClean="0"/>
              <a:t>change</a:t>
            </a:r>
            <a:r>
              <a:rPr lang="nb-NO" sz="2000" dirty="0" smtClean="0"/>
              <a:t> in </a:t>
            </a:r>
            <a:r>
              <a:rPr lang="nb-NO" sz="2000" dirty="0" err="1" smtClean="0"/>
              <a:t>plasmon</a:t>
            </a:r>
            <a:r>
              <a:rPr lang="nb-NO" sz="2000" dirty="0" smtClean="0"/>
              <a:t> </a:t>
            </a:r>
            <a:r>
              <a:rPr lang="nb-NO" sz="2000" dirty="0" err="1" smtClean="0"/>
              <a:t>energy</a:t>
            </a:r>
            <a:r>
              <a:rPr lang="nb-NO" sz="2000" dirty="0" smtClean="0"/>
              <a:t>)</a:t>
            </a:r>
          </a:p>
          <a:p>
            <a:r>
              <a:rPr lang="nb-NO" sz="2000" dirty="0" smtClean="0"/>
              <a:t>Band gaps and </a:t>
            </a:r>
            <a:r>
              <a:rPr lang="nb-NO" sz="2000" dirty="0" err="1" smtClean="0"/>
              <a:t>interband</a:t>
            </a:r>
            <a:r>
              <a:rPr lang="nb-NO" sz="2000" dirty="0" smtClean="0"/>
              <a:t> </a:t>
            </a:r>
            <a:r>
              <a:rPr lang="nb-NO" sz="2000" dirty="0" err="1" smtClean="0"/>
              <a:t>transitions</a:t>
            </a:r>
            <a:endParaRPr lang="nb-NO" sz="2000" dirty="0" smtClean="0"/>
          </a:p>
          <a:p>
            <a:r>
              <a:rPr lang="nb-NO" sz="2000" dirty="0" smtClean="0"/>
              <a:t>Optical </a:t>
            </a:r>
            <a:r>
              <a:rPr lang="nb-NO" sz="2000" dirty="0" err="1" smtClean="0"/>
              <a:t>properties</a:t>
            </a:r>
            <a:r>
              <a:rPr lang="nb-NO" sz="2000" dirty="0" smtClean="0"/>
              <a:t> (</a:t>
            </a:r>
            <a:r>
              <a:rPr lang="nb-NO" sz="2000" dirty="0" err="1" smtClean="0"/>
              <a:t>dielectric</a:t>
            </a:r>
            <a:r>
              <a:rPr lang="nb-NO" sz="2000" dirty="0" smtClean="0"/>
              <a:t> </a:t>
            </a:r>
            <a:r>
              <a:rPr lang="nb-NO" sz="2000" dirty="0" err="1" smtClean="0"/>
              <a:t>function</a:t>
            </a:r>
            <a:r>
              <a:rPr lang="nb-NO" sz="2000" dirty="0" smtClean="0"/>
              <a:t>, </a:t>
            </a:r>
            <a:r>
              <a:rPr lang="nb-NO" sz="2000" dirty="0" err="1" smtClean="0"/>
              <a:t>surface</a:t>
            </a:r>
            <a:r>
              <a:rPr lang="nb-NO" sz="2000" dirty="0" smtClean="0"/>
              <a:t> </a:t>
            </a:r>
            <a:r>
              <a:rPr lang="nb-NO" sz="2000" dirty="0" err="1" smtClean="0"/>
              <a:t>plasmons</a:t>
            </a:r>
            <a:r>
              <a:rPr lang="nb-NO" sz="2000" dirty="0" smtClean="0"/>
              <a:t>)</a:t>
            </a:r>
          </a:p>
          <a:p>
            <a:endParaRPr lang="nb-NO" sz="2000" dirty="0" smtClean="0"/>
          </a:p>
          <a:p>
            <a:endParaRPr lang="nb-N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03B7A-F798-465D-BEEA-0095EB0E3CAB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44</a:t>
            </a:fld>
            <a:endParaRPr lang="nb-NO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1" y="4495857"/>
            <a:ext cx="3168349" cy="210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92" y="3762543"/>
            <a:ext cx="4081462" cy="296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low</a:t>
            </a:r>
            <a:r>
              <a:rPr lang="nb-NO" dirty="0" smtClean="0"/>
              <a:t> loss region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981200"/>
            <a:ext cx="4401795" cy="4114800"/>
          </a:xfrm>
        </p:spPr>
        <p:txBody>
          <a:bodyPr/>
          <a:lstStyle/>
          <a:p>
            <a:r>
              <a:rPr lang="nb-NO" sz="2000" dirty="0"/>
              <a:t>The </a:t>
            </a:r>
            <a:r>
              <a:rPr lang="nb-NO" sz="2000" dirty="0" err="1"/>
              <a:t>low</a:t>
            </a:r>
            <a:r>
              <a:rPr lang="nb-NO" sz="2000" dirty="0"/>
              <a:t> loss </a:t>
            </a:r>
            <a:r>
              <a:rPr lang="nb-NO" sz="2000" dirty="0" smtClean="0"/>
              <a:t>region </a:t>
            </a:r>
            <a:r>
              <a:rPr lang="nb-NO" sz="2000" dirty="0" err="1" smtClean="0"/>
              <a:t>contains</a:t>
            </a:r>
            <a:r>
              <a:rPr lang="nb-NO" sz="2000" dirty="0" smtClean="0"/>
              <a:t> </a:t>
            </a:r>
            <a:r>
              <a:rPr lang="nb-NO" sz="2000" dirty="0" err="1" smtClean="0"/>
              <a:t>both</a:t>
            </a:r>
            <a:r>
              <a:rPr lang="nb-NO" sz="2000" dirty="0"/>
              <a:t> </a:t>
            </a:r>
            <a:r>
              <a:rPr lang="nb-NO" sz="2000" dirty="0" err="1" smtClean="0"/>
              <a:t>collective</a:t>
            </a:r>
            <a:r>
              <a:rPr lang="nb-NO" sz="2000" dirty="0" smtClean="0"/>
              <a:t> </a:t>
            </a:r>
            <a:r>
              <a:rPr lang="nb-NO" sz="2000" dirty="0" err="1" smtClean="0"/>
              <a:t>excitations</a:t>
            </a:r>
            <a:r>
              <a:rPr lang="nb-NO" sz="2000" dirty="0" smtClean="0"/>
              <a:t> and single </a:t>
            </a:r>
            <a:r>
              <a:rPr lang="nb-NO" sz="2000" dirty="0" err="1" smtClean="0"/>
              <a:t>electron</a:t>
            </a:r>
            <a:r>
              <a:rPr lang="nb-NO" sz="2000" dirty="0" smtClean="0"/>
              <a:t> </a:t>
            </a:r>
            <a:r>
              <a:rPr lang="nb-NO" sz="2000" dirty="0" err="1" smtClean="0"/>
              <a:t>events</a:t>
            </a:r>
            <a:endParaRPr lang="nb-NO" sz="2000" dirty="0" smtClean="0"/>
          </a:p>
          <a:p>
            <a:r>
              <a:rPr lang="nb-NO" sz="2000" dirty="0" err="1" smtClean="0"/>
              <a:t>Plasmons</a:t>
            </a:r>
            <a:endParaRPr lang="nb-NO" sz="2000" dirty="0" smtClean="0"/>
          </a:p>
          <a:p>
            <a:r>
              <a:rPr lang="nb-NO" sz="2000" dirty="0" err="1" smtClean="0"/>
              <a:t>Valence</a:t>
            </a:r>
            <a:r>
              <a:rPr lang="nb-NO" sz="2000" dirty="0" smtClean="0"/>
              <a:t> band/</a:t>
            </a:r>
            <a:r>
              <a:rPr lang="nb-NO" sz="2000" dirty="0" err="1" smtClean="0"/>
              <a:t>interband</a:t>
            </a:r>
            <a:r>
              <a:rPr lang="nb-NO" sz="2000" dirty="0" smtClean="0"/>
              <a:t> </a:t>
            </a:r>
            <a:r>
              <a:rPr lang="nb-NO" sz="2000" dirty="0" err="1" smtClean="0"/>
              <a:t>excitations</a:t>
            </a:r>
            <a:r>
              <a:rPr lang="nb-NO" sz="2000" dirty="0" smtClean="0"/>
              <a:t> (VEELS)</a:t>
            </a:r>
          </a:p>
          <a:p>
            <a:r>
              <a:rPr lang="nb-NO" sz="2000" dirty="0" err="1" smtClean="0"/>
              <a:t>Also</a:t>
            </a:r>
            <a:r>
              <a:rPr lang="nb-NO" sz="2000" dirty="0" smtClean="0"/>
              <a:t> </a:t>
            </a:r>
            <a:r>
              <a:rPr lang="nb-NO" sz="2000" dirty="0" err="1" smtClean="0"/>
              <a:t>sometimes</a:t>
            </a:r>
            <a:r>
              <a:rPr lang="nb-NO" sz="2000" dirty="0" smtClean="0"/>
              <a:t> «</a:t>
            </a:r>
            <a:r>
              <a:rPr lang="nb-NO" sz="2000" dirty="0" err="1" smtClean="0"/>
              <a:t>core</a:t>
            </a:r>
            <a:r>
              <a:rPr lang="nb-NO" sz="2000" dirty="0" smtClean="0"/>
              <a:t>» loss </a:t>
            </a:r>
            <a:r>
              <a:rPr lang="nb-NO" sz="2000" dirty="0" err="1" smtClean="0"/>
              <a:t>events</a:t>
            </a:r>
            <a:endParaRPr lang="nb-N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03B7A-F798-465D-BEEA-0095EB0E3CAB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45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05" y="1615091"/>
            <a:ext cx="3703000" cy="489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Collective</a:t>
            </a:r>
            <a:r>
              <a:rPr lang="nb-NO" dirty="0" smtClean="0"/>
              <a:t> </a:t>
            </a:r>
            <a:r>
              <a:rPr lang="nb-NO" dirty="0" err="1" smtClean="0"/>
              <a:t>oscillations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valence</a:t>
            </a:r>
            <a:r>
              <a:rPr lang="nb-NO" dirty="0" smtClean="0"/>
              <a:t> </a:t>
            </a:r>
            <a:r>
              <a:rPr lang="nb-NO" dirty="0" err="1" smtClean="0"/>
              <a:t>electrons</a:t>
            </a:r>
            <a:r>
              <a:rPr lang="nb-NO" dirty="0" smtClean="0"/>
              <a:t> - </a:t>
            </a:r>
            <a:r>
              <a:rPr lang="nb-NO" dirty="0" err="1" smtClean="0"/>
              <a:t>plasmons</a:t>
            </a:r>
            <a:endParaRPr lang="nb-NO" dirty="0"/>
          </a:p>
        </p:txBody>
      </p:sp>
      <p:grpSp>
        <p:nvGrpSpPr>
          <p:cNvPr id="52" name="Group 51"/>
          <p:cNvGrpSpPr/>
          <p:nvPr/>
        </p:nvGrpSpPr>
        <p:grpSpPr>
          <a:xfrm>
            <a:off x="1571930" y="2932932"/>
            <a:ext cx="1750218" cy="1729976"/>
            <a:chOff x="1770708" y="2822514"/>
            <a:chExt cx="1750218" cy="1729976"/>
          </a:xfrm>
        </p:grpSpPr>
        <p:grpSp>
          <p:nvGrpSpPr>
            <p:cNvPr id="31" name="Group 30"/>
            <p:cNvGrpSpPr/>
            <p:nvPr/>
          </p:nvGrpSpPr>
          <p:grpSpPr>
            <a:xfrm>
              <a:off x="1770708" y="2822514"/>
              <a:ext cx="1747033" cy="550415"/>
              <a:chOff x="1770708" y="2822514"/>
              <a:chExt cx="1747033" cy="55041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770708" y="2822514"/>
                <a:ext cx="550415" cy="550415"/>
                <a:chOff x="1770708" y="2872821"/>
                <a:chExt cx="550415" cy="550415"/>
              </a:xfrm>
            </p:grpSpPr>
            <p:sp>
              <p:nvSpPr>
                <p:cNvPr id="5" name="Oval 4"/>
                <p:cNvSpPr/>
                <p:nvPr/>
              </p:nvSpPr>
              <p:spPr bwMode="auto">
                <a:xfrm>
                  <a:off x="1770708" y="2872821"/>
                  <a:ext cx="550415" cy="55041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1908699" y="3009530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>
                      <a:solidFill>
                        <a:srgbClr val="000000"/>
                      </a:solidFill>
                    </a:rPr>
                    <a:t>+</a:t>
                  </a:r>
                  <a:endParaRPr lang="nb-NO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372202" y="2822514"/>
                <a:ext cx="550415" cy="550415"/>
                <a:chOff x="1770708" y="2872821"/>
                <a:chExt cx="550415" cy="550415"/>
              </a:xfrm>
            </p:grpSpPr>
            <p:sp>
              <p:nvSpPr>
                <p:cNvPr id="8" name="Oval 7"/>
                <p:cNvSpPr/>
                <p:nvPr/>
              </p:nvSpPr>
              <p:spPr bwMode="auto">
                <a:xfrm>
                  <a:off x="1770708" y="2872821"/>
                  <a:ext cx="550415" cy="55041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908699" y="3009530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>
                      <a:solidFill>
                        <a:srgbClr val="000000"/>
                      </a:solidFill>
                    </a:rPr>
                    <a:t>+</a:t>
                  </a:r>
                  <a:endParaRPr lang="nb-NO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967326" y="2822514"/>
                <a:ext cx="550415" cy="550415"/>
                <a:chOff x="1770708" y="2872821"/>
                <a:chExt cx="550415" cy="550415"/>
              </a:xfrm>
            </p:grpSpPr>
            <p:sp>
              <p:nvSpPr>
                <p:cNvPr id="11" name="Oval 10"/>
                <p:cNvSpPr/>
                <p:nvPr/>
              </p:nvSpPr>
              <p:spPr bwMode="auto">
                <a:xfrm>
                  <a:off x="1770708" y="2872821"/>
                  <a:ext cx="550415" cy="55041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908699" y="3009530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>
                      <a:solidFill>
                        <a:srgbClr val="000000"/>
                      </a:solidFill>
                    </a:rPr>
                    <a:t>+</a:t>
                  </a:r>
                  <a:endParaRPr lang="nb-NO" sz="12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1773893" y="3405792"/>
              <a:ext cx="1747033" cy="550415"/>
              <a:chOff x="1770708" y="2822514"/>
              <a:chExt cx="1747033" cy="55041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770708" y="2822514"/>
                <a:ext cx="550415" cy="550415"/>
                <a:chOff x="1770708" y="2872821"/>
                <a:chExt cx="550415" cy="550415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1770708" y="2872821"/>
                  <a:ext cx="550415" cy="55041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908699" y="3009530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>
                      <a:solidFill>
                        <a:srgbClr val="000000"/>
                      </a:solidFill>
                    </a:rPr>
                    <a:t>+</a:t>
                  </a:r>
                  <a:endParaRPr lang="nb-NO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372202" y="2822514"/>
                <a:ext cx="550415" cy="550415"/>
                <a:chOff x="1770708" y="2872821"/>
                <a:chExt cx="550415" cy="550415"/>
              </a:xfrm>
            </p:grpSpPr>
            <p:sp>
              <p:nvSpPr>
                <p:cNvPr id="38" name="Oval 37"/>
                <p:cNvSpPr/>
                <p:nvPr/>
              </p:nvSpPr>
              <p:spPr bwMode="auto">
                <a:xfrm>
                  <a:off x="1770708" y="2872821"/>
                  <a:ext cx="550415" cy="55041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908699" y="3009530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>
                      <a:solidFill>
                        <a:srgbClr val="000000"/>
                      </a:solidFill>
                    </a:rPr>
                    <a:t>+</a:t>
                  </a:r>
                  <a:endParaRPr lang="nb-NO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67326" y="2822514"/>
                <a:ext cx="550415" cy="550415"/>
                <a:chOff x="1770708" y="2872821"/>
                <a:chExt cx="550415" cy="550415"/>
              </a:xfrm>
            </p:grpSpPr>
            <p:sp>
              <p:nvSpPr>
                <p:cNvPr id="36" name="Oval 35"/>
                <p:cNvSpPr/>
                <p:nvPr/>
              </p:nvSpPr>
              <p:spPr bwMode="auto">
                <a:xfrm>
                  <a:off x="1770708" y="2872821"/>
                  <a:ext cx="550415" cy="55041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908699" y="3009530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>
                      <a:solidFill>
                        <a:srgbClr val="000000"/>
                      </a:solidFill>
                    </a:rPr>
                    <a:t>+</a:t>
                  </a:r>
                  <a:endParaRPr lang="nb-NO" sz="12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1770708" y="4002075"/>
              <a:ext cx="1747033" cy="550415"/>
              <a:chOff x="1770708" y="2822514"/>
              <a:chExt cx="1747033" cy="550415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770708" y="2822514"/>
                <a:ext cx="550415" cy="550415"/>
                <a:chOff x="1770708" y="2872821"/>
                <a:chExt cx="550415" cy="550415"/>
              </a:xfrm>
            </p:grpSpPr>
            <p:sp>
              <p:nvSpPr>
                <p:cNvPr id="50" name="Oval 49"/>
                <p:cNvSpPr/>
                <p:nvPr/>
              </p:nvSpPr>
              <p:spPr bwMode="auto">
                <a:xfrm>
                  <a:off x="1770708" y="2872821"/>
                  <a:ext cx="550415" cy="55041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908699" y="3009530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>
                      <a:solidFill>
                        <a:srgbClr val="000000"/>
                      </a:solidFill>
                    </a:rPr>
                    <a:t>+</a:t>
                  </a:r>
                  <a:endParaRPr lang="nb-NO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372202" y="2822514"/>
                <a:ext cx="550415" cy="550415"/>
                <a:chOff x="1770708" y="2872821"/>
                <a:chExt cx="550415" cy="550415"/>
              </a:xfrm>
            </p:grpSpPr>
            <p:sp>
              <p:nvSpPr>
                <p:cNvPr id="48" name="Oval 47"/>
                <p:cNvSpPr/>
                <p:nvPr/>
              </p:nvSpPr>
              <p:spPr bwMode="auto">
                <a:xfrm>
                  <a:off x="1770708" y="2872821"/>
                  <a:ext cx="550415" cy="55041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908699" y="3009530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>
                      <a:solidFill>
                        <a:srgbClr val="000000"/>
                      </a:solidFill>
                    </a:rPr>
                    <a:t>+</a:t>
                  </a:r>
                  <a:endParaRPr lang="nb-NO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2967326" y="2822514"/>
                <a:ext cx="550415" cy="550415"/>
                <a:chOff x="1770708" y="2872821"/>
                <a:chExt cx="550415" cy="550415"/>
              </a:xfrm>
            </p:grpSpPr>
            <p:sp>
              <p:nvSpPr>
                <p:cNvPr id="46" name="Oval 45"/>
                <p:cNvSpPr/>
                <p:nvPr/>
              </p:nvSpPr>
              <p:spPr bwMode="auto">
                <a:xfrm>
                  <a:off x="1770708" y="2872821"/>
                  <a:ext cx="550415" cy="55041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908699" y="3009530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>
                      <a:solidFill>
                        <a:srgbClr val="000000"/>
                      </a:solidFill>
                    </a:rPr>
                    <a:t>+</a:t>
                  </a:r>
                  <a:endParaRPr lang="nb-NO" sz="12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3718560" y="2939271"/>
            <a:ext cx="1751810" cy="1875873"/>
            <a:chOff x="4293446" y="2838516"/>
            <a:chExt cx="1751810" cy="1875873"/>
          </a:xfrm>
        </p:grpSpPr>
        <p:grpSp>
          <p:nvGrpSpPr>
            <p:cNvPr id="85" name="Group 84"/>
            <p:cNvGrpSpPr/>
            <p:nvPr/>
          </p:nvGrpSpPr>
          <p:grpSpPr>
            <a:xfrm>
              <a:off x="4295038" y="2984413"/>
              <a:ext cx="1750218" cy="1729976"/>
              <a:chOff x="4293446" y="2838516"/>
              <a:chExt cx="1750218" cy="1729976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4293446" y="2838516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4894940" y="2838516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490064" y="2838516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4296631" y="3421794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4898125" y="3421794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5493249" y="3421794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4293446" y="4018077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4894940" y="4018077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5490064" y="4018077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Oval 81"/>
            <p:cNvSpPr/>
            <p:nvPr/>
          </p:nvSpPr>
          <p:spPr bwMode="auto">
            <a:xfrm>
              <a:off x="4293446" y="2838516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894940" y="2838516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490064" y="2838516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296631" y="3421794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4898125" y="3421794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493249" y="3421794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293446" y="4018077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894940" y="4018077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490064" y="4018077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431437" y="297522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032931" y="297522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628055" y="297522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34622" y="355850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36116" y="355850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631240" y="355850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31437" y="415478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32931" y="415478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28055" y="415478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 rot="10800000">
            <a:off x="5854591" y="2791200"/>
            <a:ext cx="1751810" cy="1875873"/>
            <a:chOff x="4293446" y="2838516"/>
            <a:chExt cx="1751810" cy="1875873"/>
          </a:xfrm>
        </p:grpSpPr>
        <p:grpSp>
          <p:nvGrpSpPr>
            <p:cNvPr id="97" name="Group 96"/>
            <p:cNvGrpSpPr/>
            <p:nvPr/>
          </p:nvGrpSpPr>
          <p:grpSpPr>
            <a:xfrm>
              <a:off x="4295038" y="2984413"/>
              <a:ext cx="1750218" cy="1729976"/>
              <a:chOff x="4293446" y="2838516"/>
              <a:chExt cx="1750218" cy="1729976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4293446" y="2838516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4894940" y="2838516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5490064" y="2838516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>
                <a:off x="4296631" y="3421794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>
                <a:off x="4898125" y="3421794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5493249" y="3421794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4293446" y="4018077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4894940" y="4018077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>
                <a:off x="5490064" y="4018077"/>
                <a:ext cx="550415" cy="55041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Oval 97"/>
            <p:cNvSpPr/>
            <p:nvPr/>
          </p:nvSpPr>
          <p:spPr bwMode="auto">
            <a:xfrm>
              <a:off x="4293446" y="2838516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4894940" y="2838516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5490064" y="2838516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4296631" y="3421794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4898125" y="3421794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493249" y="3421794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4293446" y="4018077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4894940" y="4018077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490064" y="4018077"/>
              <a:ext cx="550415" cy="55041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srgbClr val="00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31437" y="297522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032931" y="297522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28055" y="297522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34622" y="355850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036116" y="355850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631240" y="355850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431437" y="415478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032931" y="415478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628055" y="415478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>
                  <a:solidFill>
                    <a:srgbClr val="000000"/>
                  </a:solidFill>
                </a:rPr>
                <a:t>+</a:t>
              </a:r>
              <a:endParaRPr lang="nb-NO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653044" y="1917572"/>
            <a:ext cx="457309" cy="763479"/>
            <a:chOff x="4653044" y="1917572"/>
            <a:chExt cx="457309" cy="763479"/>
          </a:xfrm>
        </p:grpSpPr>
        <p:cxnSp>
          <p:nvCxnSpPr>
            <p:cNvPr id="126" name="Straight Arrow Connector 125"/>
            <p:cNvCxnSpPr/>
            <p:nvPr/>
          </p:nvCxnSpPr>
          <p:spPr bwMode="auto">
            <a:xfrm>
              <a:off x="4653044" y="1917572"/>
              <a:ext cx="0" cy="763479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4746151" y="211464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rgbClr val="000000"/>
                  </a:solidFill>
                </a:rPr>
                <a:t>e</a:t>
              </a:r>
              <a:r>
                <a:rPr lang="nb-NO" baseline="30000" dirty="0" smtClean="0">
                  <a:solidFill>
                    <a:srgbClr val="000000"/>
                  </a:solidFill>
                </a:rPr>
                <a:t>-</a:t>
              </a:r>
              <a:endParaRPr lang="nb-NO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2431136" y="5372756"/>
            <a:ext cx="451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</a:rPr>
              <a:t>Characteristic </a:t>
            </a:r>
            <a:r>
              <a:rPr lang="nb-NO" dirty="0" err="1" smtClean="0">
                <a:solidFill>
                  <a:srgbClr val="000000"/>
                </a:solidFill>
              </a:rPr>
              <a:t>frequency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nb-NO" baseline="-25000" dirty="0" err="1" smtClean="0">
                <a:solidFill>
                  <a:srgbClr val="000000"/>
                </a:solidFill>
              </a:rPr>
              <a:t>p</a:t>
            </a:r>
            <a:r>
              <a:rPr lang="nb-NO" baseline="-25000" dirty="0" smtClean="0">
                <a:solidFill>
                  <a:srgbClr val="000000"/>
                </a:solidFill>
              </a:rPr>
              <a:t> </a:t>
            </a:r>
            <a:r>
              <a:rPr lang="nb-NO" dirty="0" smtClean="0">
                <a:solidFill>
                  <a:srgbClr val="000000"/>
                </a:solidFill>
              </a:rPr>
              <a:t>and </a:t>
            </a:r>
            <a:r>
              <a:rPr lang="nb-NO" dirty="0" err="1" smtClean="0">
                <a:solidFill>
                  <a:srgbClr val="000000"/>
                </a:solidFill>
              </a:rPr>
              <a:t>energy</a:t>
            </a:r>
            <a:r>
              <a:rPr lang="nb-NO" dirty="0" smtClean="0">
                <a:solidFill>
                  <a:srgbClr val="000000"/>
                </a:solidFill>
              </a:rPr>
              <a:t> E</a:t>
            </a:r>
            <a:r>
              <a:rPr lang="nb-NO" baseline="-25000" dirty="0" smtClean="0">
                <a:solidFill>
                  <a:srgbClr val="000000"/>
                </a:solidFill>
              </a:rPr>
              <a:t>p</a:t>
            </a:r>
            <a:endParaRPr lang="nb-NO" baseline="-25000" dirty="0">
              <a:solidFill>
                <a:srgbClr val="000000"/>
              </a:solidFill>
              <a:latin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9189" y="5885896"/>
                <a:ext cx="1419619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nb-NO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nb-NO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b-NO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nb-NO" dirty="0" smtClean="0">
                    <a:solidFill>
                      <a:srgbClr val="000000"/>
                    </a:solidFill>
                  </a:rPr>
                  <a:t> </a:t>
                </a:r>
                <a:endParaRPr lang="nb-NO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189" y="5885896"/>
                <a:ext cx="1419619" cy="6560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4411531" y="5885896"/>
                <a:ext cx="2242793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b-NO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nb-NO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=ℏ</m:t>
                        </m:r>
                        <m:r>
                          <a:rPr lang="nb-NO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nb-NO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nb-NO" i="1" smtClean="0">
                        <a:solidFill>
                          <a:srgbClr val="000000"/>
                        </a:solidFill>
                        <a:latin typeface="Cambria Math"/>
                      </a:rPr>
                      <m:t>=ℏ</m:t>
                    </m:r>
                    <m:rad>
                      <m:radPr>
                        <m:degHide m:val="on"/>
                        <m:ctrlPr>
                          <a:rPr lang="nb-NO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b-NO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nb-NO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nb-NO" dirty="0" smtClean="0">
                    <a:solidFill>
                      <a:srgbClr val="000000"/>
                    </a:solidFill>
                  </a:rPr>
                  <a:t> </a:t>
                </a:r>
                <a:endParaRPr lang="nb-NO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31" y="5885896"/>
                <a:ext cx="2242793" cy="656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000130" y="4819006"/>
            <a:ext cx="201090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</a:rPr>
              <a:t>Not atom characteristic, </a:t>
            </a:r>
            <a:r>
              <a:rPr lang="nb-NO" dirty="0" err="1" smtClean="0">
                <a:solidFill>
                  <a:srgbClr val="000000"/>
                </a:solidFill>
              </a:rPr>
              <a:t>but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i="1" dirty="0" err="1" smtClean="0">
                <a:solidFill>
                  <a:srgbClr val="000000"/>
                </a:solidFill>
              </a:rPr>
              <a:t>phase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</a:rPr>
              <a:t>characteristic</a:t>
            </a: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3" grpId="0"/>
      <p:bldP spid="125" grpId="0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geometry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EDS and EELS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81200"/>
            <a:ext cx="3970784" cy="4114800"/>
          </a:xfrm>
        </p:spPr>
        <p:txBody>
          <a:bodyPr/>
          <a:lstStyle/>
          <a:p>
            <a:r>
              <a:rPr lang="nb-NO" sz="2400" dirty="0" smtClean="0"/>
              <a:t>The EDS </a:t>
            </a:r>
            <a:r>
              <a:rPr lang="nb-NO" sz="2400" dirty="0" err="1" smtClean="0"/>
              <a:t>detector</a:t>
            </a:r>
            <a:r>
              <a:rPr lang="nb-NO" sz="2400" dirty="0" smtClean="0"/>
              <a:t> has a </a:t>
            </a:r>
            <a:r>
              <a:rPr lang="nb-NO" sz="2400" dirty="0" err="1" smtClean="0"/>
              <a:t>fixed</a:t>
            </a:r>
            <a:r>
              <a:rPr lang="nb-NO" sz="2400" dirty="0" smtClean="0"/>
              <a:t> solid angle, and </a:t>
            </a:r>
            <a:r>
              <a:rPr lang="nb-NO" sz="2400" dirty="0" err="1" smtClean="0"/>
              <a:t>detect</a:t>
            </a:r>
            <a:r>
              <a:rPr lang="nb-NO" sz="2400" dirty="0" smtClean="0"/>
              <a:t> </a:t>
            </a:r>
            <a:r>
              <a:rPr lang="nb-NO" sz="2400" dirty="0" err="1" smtClean="0"/>
              <a:t>only</a:t>
            </a:r>
            <a:r>
              <a:rPr lang="nb-NO" sz="2400" dirty="0" smtClean="0"/>
              <a:t> a </a:t>
            </a:r>
            <a:r>
              <a:rPr lang="nb-NO" sz="2400" dirty="0" err="1" smtClean="0"/>
              <a:t>small</a:t>
            </a:r>
            <a:r>
              <a:rPr lang="nb-NO" sz="2400" dirty="0" smtClean="0"/>
              <a:t> </a:t>
            </a:r>
            <a:r>
              <a:rPr lang="nb-NO" sz="2400" dirty="0" err="1" smtClean="0"/>
              <a:t>fraction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generated</a:t>
            </a:r>
            <a:r>
              <a:rPr lang="nb-NO" sz="2400" dirty="0" smtClean="0"/>
              <a:t> </a:t>
            </a:r>
            <a:r>
              <a:rPr lang="nb-NO" sz="2400" dirty="0" err="1" smtClean="0"/>
              <a:t>X-rays</a:t>
            </a:r>
            <a:endParaRPr lang="nb-NO" sz="2400" dirty="0" smtClean="0"/>
          </a:p>
          <a:p>
            <a:r>
              <a:rPr lang="nb-NO" sz="2400" dirty="0" smtClean="0"/>
              <a:t>The </a:t>
            </a:r>
            <a:r>
              <a:rPr lang="nb-NO" sz="2400" dirty="0" err="1" smtClean="0"/>
              <a:t>collection</a:t>
            </a:r>
            <a:r>
              <a:rPr lang="nb-NO" sz="2400" dirty="0" smtClean="0"/>
              <a:t> angle </a:t>
            </a:r>
            <a:r>
              <a:rPr lang="nb-NO" sz="2400" dirty="0" smtClean="0">
                <a:sym typeface="Symbol"/>
              </a:rPr>
              <a:t> </a:t>
            </a:r>
            <a:r>
              <a:rPr lang="nb-NO" sz="2400" dirty="0" err="1" smtClean="0">
                <a:sym typeface="Symbol"/>
              </a:rPr>
              <a:t>of</a:t>
            </a:r>
            <a:r>
              <a:rPr lang="nb-NO" sz="2400" dirty="0" smtClean="0">
                <a:sym typeface="Symbol"/>
              </a:rPr>
              <a:t> </a:t>
            </a:r>
            <a:r>
              <a:rPr lang="nb-NO" sz="2400" dirty="0" err="1" smtClean="0">
                <a:sym typeface="Symbol"/>
              </a:rPr>
              <a:t>the</a:t>
            </a:r>
            <a:r>
              <a:rPr lang="nb-NO" sz="2400" dirty="0" smtClean="0">
                <a:sym typeface="Symbol"/>
              </a:rPr>
              <a:t> EELS </a:t>
            </a:r>
            <a:r>
              <a:rPr lang="nb-NO" sz="2400" dirty="0" err="1" smtClean="0">
                <a:sym typeface="Symbol"/>
              </a:rPr>
              <a:t>detector</a:t>
            </a:r>
            <a:r>
              <a:rPr lang="nb-NO" sz="2400" dirty="0" smtClean="0">
                <a:sym typeface="Symbol"/>
              </a:rPr>
              <a:t> </a:t>
            </a:r>
            <a:r>
              <a:rPr lang="nb-NO" sz="2400" dirty="0" err="1" smtClean="0">
                <a:sym typeface="Symbol"/>
              </a:rPr>
              <a:t>can</a:t>
            </a:r>
            <a:r>
              <a:rPr lang="nb-NO" sz="2400" dirty="0" smtClean="0">
                <a:sym typeface="Symbol"/>
              </a:rPr>
              <a:t> be </a:t>
            </a:r>
            <a:r>
              <a:rPr lang="nb-NO" sz="2400" dirty="0" err="1" smtClean="0">
                <a:sym typeface="Symbol"/>
              </a:rPr>
              <a:t>varied</a:t>
            </a:r>
            <a:r>
              <a:rPr lang="nb-NO" sz="2400" dirty="0" smtClean="0">
                <a:sym typeface="Symbol"/>
              </a:rPr>
              <a:t>, and </a:t>
            </a:r>
            <a:r>
              <a:rPr lang="nb-NO" sz="2400" dirty="0" err="1" smtClean="0">
                <a:sym typeface="Symbol"/>
              </a:rPr>
              <a:t>often</a:t>
            </a:r>
            <a:r>
              <a:rPr lang="nb-NO" sz="2400" dirty="0" smtClean="0">
                <a:sym typeface="Symbol"/>
              </a:rPr>
              <a:t> </a:t>
            </a:r>
            <a:r>
              <a:rPr lang="nb-NO" sz="2400" dirty="0" err="1" smtClean="0">
                <a:sym typeface="Symbol"/>
              </a:rPr>
              <a:t>captures</a:t>
            </a:r>
            <a:r>
              <a:rPr lang="nb-NO" sz="2400" dirty="0" smtClean="0">
                <a:sym typeface="Symbol"/>
              </a:rPr>
              <a:t> </a:t>
            </a:r>
            <a:r>
              <a:rPr lang="nb-NO" sz="2400" dirty="0" err="1" smtClean="0">
                <a:sym typeface="Symbol"/>
              </a:rPr>
              <a:t>the</a:t>
            </a:r>
            <a:r>
              <a:rPr lang="nb-NO" sz="2400" dirty="0" smtClean="0">
                <a:sym typeface="Symbol"/>
              </a:rPr>
              <a:t> </a:t>
            </a:r>
            <a:r>
              <a:rPr lang="nb-NO" sz="2400" dirty="0" err="1" smtClean="0">
                <a:sym typeface="Symbol"/>
              </a:rPr>
              <a:t>majority</a:t>
            </a:r>
            <a:r>
              <a:rPr lang="nb-NO" sz="2400" dirty="0" smtClean="0">
                <a:sym typeface="Symbol"/>
              </a:rPr>
              <a:t> </a:t>
            </a:r>
            <a:r>
              <a:rPr lang="nb-NO" sz="2400" dirty="0" err="1" smtClean="0">
                <a:sym typeface="Symbol"/>
              </a:rPr>
              <a:t>of</a:t>
            </a:r>
            <a:r>
              <a:rPr lang="nb-NO" sz="2400" dirty="0" smtClean="0">
                <a:sym typeface="Symbol"/>
              </a:rPr>
              <a:t> </a:t>
            </a:r>
            <a:r>
              <a:rPr lang="nb-NO" sz="2400" dirty="0" err="1" smtClean="0">
                <a:sym typeface="Symbol"/>
              </a:rPr>
              <a:t>electrons</a:t>
            </a:r>
            <a:r>
              <a:rPr lang="nb-NO" sz="2400" dirty="0" smtClean="0">
                <a:sym typeface="Symbol"/>
              </a:rPr>
              <a:t> </a:t>
            </a:r>
            <a:r>
              <a:rPr lang="nb-NO" sz="2400" dirty="0" err="1" smtClean="0">
                <a:sym typeface="Symbol"/>
              </a:rPr>
              <a:t>that</a:t>
            </a:r>
            <a:r>
              <a:rPr lang="nb-NO" sz="2400" dirty="0" smtClean="0">
                <a:sym typeface="Symbol"/>
              </a:rPr>
              <a:t> have </a:t>
            </a:r>
            <a:r>
              <a:rPr lang="nb-NO" sz="2400" dirty="0" err="1" smtClean="0">
                <a:sym typeface="Symbol"/>
              </a:rPr>
              <a:t>undergone</a:t>
            </a:r>
            <a:r>
              <a:rPr lang="nb-NO" sz="2400" dirty="0" smtClean="0">
                <a:sym typeface="Symbol"/>
              </a:rPr>
              <a:t> </a:t>
            </a:r>
            <a:r>
              <a:rPr lang="nb-NO" sz="2400" dirty="0" err="1" smtClean="0">
                <a:sym typeface="Symbol"/>
              </a:rPr>
              <a:t>energy</a:t>
            </a:r>
            <a:r>
              <a:rPr lang="nb-NO" sz="2400" dirty="0" smtClean="0">
                <a:sym typeface="Symbol"/>
              </a:rPr>
              <a:t> loss</a:t>
            </a:r>
            <a:endParaRPr lang="nb-N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03B7A-F798-465D-BEEA-0095EB0E3CAB}" type="slidenum">
              <a:rPr lang="nb-NO" smtClean="0"/>
              <a:t>47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4503"/>
            <a:ext cx="3646735" cy="427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8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Energy </a:t>
            </a:r>
            <a:r>
              <a:rPr lang="nb-NO" dirty="0" err="1" smtClean="0"/>
              <a:t>resolution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5" y="3577775"/>
            <a:ext cx="4482303" cy="326376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46556" y="4703940"/>
            <a:ext cx="2290437" cy="236867"/>
            <a:chOff x="1837678" y="4370646"/>
            <a:chExt cx="2290437" cy="236867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2982895" y="4607513"/>
              <a:ext cx="4971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1837678" y="4607513"/>
              <a:ext cx="4719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119506" y="4370646"/>
              <a:ext cx="100860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900" dirty="0" smtClean="0"/>
                <a:t>FWHM = 1.6 eV</a:t>
              </a:r>
              <a:endParaRPr lang="nb-NO" sz="900" dirty="0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12012"/>
              </p:ext>
            </p:extLst>
          </p:nvPr>
        </p:nvGraphicFramePr>
        <p:xfrm>
          <a:off x="5024760" y="3205144"/>
          <a:ext cx="4057096" cy="357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548"/>
                <a:gridCol w="2028548"/>
              </a:tblGrid>
              <a:tr h="555368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Source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Minimum energy spread</a:t>
                      </a:r>
                    </a:p>
                    <a:p>
                      <a:pPr algn="ctr"/>
                      <a:r>
                        <a:rPr lang="nb-NO" sz="1400" dirty="0" smtClean="0"/>
                        <a:t>(eV</a:t>
                      </a:r>
                      <a:r>
                        <a:rPr lang="nb-NO" sz="1400" baseline="0" dirty="0" smtClean="0"/>
                        <a:t> FWHM)</a:t>
                      </a:r>
                      <a:endParaRPr lang="nb-NO" sz="1400" dirty="0"/>
                    </a:p>
                  </a:txBody>
                  <a:tcPr/>
                </a:tc>
              </a:tr>
              <a:tr h="349055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W (</a:t>
                      </a:r>
                      <a:r>
                        <a:rPr lang="nb-NO" sz="1400" dirty="0" err="1" smtClean="0"/>
                        <a:t>thermionic</a:t>
                      </a:r>
                      <a:r>
                        <a:rPr lang="nb-NO" sz="1400" dirty="0" smtClean="0"/>
                        <a:t>)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~3 eV</a:t>
                      </a:r>
                      <a:endParaRPr lang="nb-NO" sz="1400" dirty="0"/>
                    </a:p>
                  </a:txBody>
                  <a:tcPr/>
                </a:tc>
              </a:tr>
              <a:tr h="349055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LaB</a:t>
                      </a:r>
                      <a:r>
                        <a:rPr lang="nb-NO" sz="1400" baseline="-25000" dirty="0" smtClean="0"/>
                        <a:t>6</a:t>
                      </a:r>
                      <a:r>
                        <a:rPr lang="nb-NO" sz="1400" dirty="0" smtClean="0"/>
                        <a:t> (</a:t>
                      </a:r>
                      <a:r>
                        <a:rPr lang="nb-NO" sz="1400" dirty="0" err="1" smtClean="0"/>
                        <a:t>thermionic</a:t>
                      </a:r>
                      <a:r>
                        <a:rPr lang="nb-NO" sz="1400" dirty="0" smtClean="0"/>
                        <a:t>)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~1.5 eV</a:t>
                      </a:r>
                      <a:endParaRPr lang="nb-NO" sz="1400" dirty="0"/>
                    </a:p>
                  </a:txBody>
                  <a:tcPr/>
                </a:tc>
              </a:tr>
              <a:tr h="789207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Thermally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dirty="0" err="1" smtClean="0"/>
                        <a:t>assisted</a:t>
                      </a:r>
                      <a:r>
                        <a:rPr lang="nb-NO" sz="1400" dirty="0" smtClean="0"/>
                        <a:t> </a:t>
                      </a:r>
                      <a:r>
                        <a:rPr lang="nb-NO" sz="1400" dirty="0" err="1" smtClean="0"/>
                        <a:t>field</a:t>
                      </a:r>
                      <a:r>
                        <a:rPr lang="nb-NO" sz="1400" dirty="0" smtClean="0"/>
                        <a:t> </a:t>
                      </a:r>
                      <a:r>
                        <a:rPr lang="nb-NO" sz="1400" dirty="0" err="1" smtClean="0"/>
                        <a:t>emission</a:t>
                      </a:r>
                      <a:r>
                        <a:rPr lang="nb-NO" sz="1400" dirty="0" smtClean="0"/>
                        <a:t> (</a:t>
                      </a:r>
                      <a:r>
                        <a:rPr lang="nb-NO" sz="1400" dirty="0" err="1" smtClean="0"/>
                        <a:t>Schottky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dirty="0" smtClean="0"/>
                        <a:t>FEG)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~0.7 eV</a:t>
                      </a:r>
                      <a:endParaRPr lang="nb-NO" sz="1400" dirty="0"/>
                    </a:p>
                  </a:txBody>
                  <a:tcPr/>
                </a:tc>
              </a:tr>
              <a:tr h="349055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«Cold» FEG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~0.3 eV</a:t>
                      </a:r>
                      <a:endParaRPr lang="nb-NO" sz="1400" dirty="0"/>
                    </a:p>
                  </a:txBody>
                  <a:tcPr/>
                </a:tc>
              </a:tr>
              <a:tr h="659709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Monochromated</a:t>
                      </a:r>
                      <a:r>
                        <a:rPr lang="nb-NO" sz="1400" dirty="0" smtClean="0"/>
                        <a:t> FEG*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0.1-0.3</a:t>
                      </a:r>
                      <a:r>
                        <a:rPr lang="nb-NO" sz="1400" baseline="0" dirty="0" smtClean="0"/>
                        <a:t> eV</a:t>
                      </a:r>
                      <a:endParaRPr lang="nb-NO" sz="1400" dirty="0"/>
                    </a:p>
                  </a:txBody>
                  <a:tcPr/>
                </a:tc>
              </a:tr>
              <a:tr h="349055">
                <a:tc gridSpan="2">
                  <a:txBody>
                    <a:bodyPr/>
                    <a:lstStyle/>
                    <a:p>
                      <a:pPr algn="l"/>
                      <a:r>
                        <a:rPr lang="nb-NO" sz="1100" dirty="0" smtClean="0"/>
                        <a:t>* No fundamental limit ?</a:t>
                      </a:r>
                      <a:endParaRPr lang="nb-NO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91497" y="1747542"/>
            <a:ext cx="7696200" cy="14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kern="0" dirty="0" smtClean="0"/>
              <a:t>The </a:t>
            </a:r>
            <a:r>
              <a:rPr lang="nb-NO" sz="1600" kern="0" dirty="0" err="1" smtClean="0"/>
              <a:t>energy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resolution</a:t>
            </a:r>
            <a:r>
              <a:rPr lang="nb-NO" sz="1600" kern="0" dirty="0" smtClean="0"/>
              <a:t> is </a:t>
            </a:r>
            <a:r>
              <a:rPr lang="nb-NO" sz="1600" kern="0" dirty="0" err="1" smtClean="0"/>
              <a:t>usually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measured</a:t>
            </a:r>
            <a:r>
              <a:rPr lang="nb-NO" sz="1600" kern="0" dirty="0" smtClean="0"/>
              <a:t> as </a:t>
            </a:r>
            <a:r>
              <a:rPr lang="nb-NO" sz="1600" kern="0" dirty="0" err="1" smtClean="0"/>
              <a:t>the</a:t>
            </a:r>
            <a:r>
              <a:rPr lang="nb-NO" sz="1600" kern="0" dirty="0" smtClean="0"/>
              <a:t> Full Width at Half Maximum (FWHM) </a:t>
            </a:r>
            <a:r>
              <a:rPr lang="nb-NO" sz="1600" kern="0" dirty="0" err="1" smtClean="0"/>
              <a:t>of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the</a:t>
            </a:r>
            <a:r>
              <a:rPr lang="nb-NO" sz="1600" kern="0" dirty="0" smtClean="0"/>
              <a:t> Zero Loss Peak (ZLP)</a:t>
            </a:r>
          </a:p>
          <a:p>
            <a:r>
              <a:rPr lang="nb-NO" sz="1600" kern="0" dirty="0" smtClean="0"/>
              <a:t>The </a:t>
            </a:r>
            <a:r>
              <a:rPr lang="nb-NO" sz="1600" kern="0" dirty="0" err="1" smtClean="0"/>
              <a:t>main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determining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factor</a:t>
            </a:r>
            <a:r>
              <a:rPr lang="nb-NO" sz="1600" kern="0" dirty="0" smtClean="0"/>
              <a:t> is </a:t>
            </a:r>
            <a:r>
              <a:rPr lang="nb-NO" sz="1600" kern="0" dirty="0" err="1" smtClean="0"/>
              <a:t>usually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the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energy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spread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of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the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electron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source</a:t>
            </a:r>
            <a:endParaRPr lang="nb-NO" sz="1600" kern="0" dirty="0" smtClean="0"/>
          </a:p>
          <a:p>
            <a:r>
              <a:rPr lang="nb-NO" sz="1600" kern="0" dirty="0" err="1" smtClean="0"/>
              <a:t>However</a:t>
            </a:r>
            <a:r>
              <a:rPr lang="nb-NO" sz="1600" kern="0" dirty="0" smtClean="0"/>
              <a:t>, </a:t>
            </a:r>
            <a:r>
              <a:rPr lang="nb-NO" sz="1600" kern="0" dirty="0" err="1" smtClean="0"/>
              <a:t>other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factors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also</a:t>
            </a:r>
            <a:r>
              <a:rPr lang="nb-NO" sz="1600" kern="0" dirty="0" smtClean="0"/>
              <a:t> have a </a:t>
            </a:r>
            <a:r>
              <a:rPr lang="nb-NO" sz="1600" kern="0" dirty="0" err="1" smtClean="0"/>
              <a:t>strong</a:t>
            </a:r>
            <a:r>
              <a:rPr lang="nb-NO" sz="1600" kern="0" dirty="0" smtClean="0"/>
              <a:t> </a:t>
            </a:r>
            <a:r>
              <a:rPr lang="nb-NO" sz="1600" kern="0" dirty="0" err="1" smtClean="0"/>
              <a:t>influence</a:t>
            </a:r>
            <a:endParaRPr lang="nb-NO" sz="1600" kern="0" dirty="0" smtClean="0"/>
          </a:p>
          <a:p>
            <a:pPr lvl="1"/>
            <a:r>
              <a:rPr lang="nb-NO" sz="1200" kern="0" dirty="0" err="1" smtClean="0"/>
              <a:t>Voltage</a:t>
            </a:r>
            <a:r>
              <a:rPr lang="nb-NO" sz="1200" kern="0" dirty="0" smtClean="0"/>
              <a:t> </a:t>
            </a:r>
            <a:r>
              <a:rPr lang="nb-NO" sz="1200" kern="0" dirty="0" err="1" smtClean="0"/>
              <a:t>stability</a:t>
            </a:r>
            <a:endParaRPr lang="nb-NO" sz="1200" kern="0" dirty="0" smtClean="0"/>
          </a:p>
          <a:p>
            <a:pPr lvl="1"/>
            <a:r>
              <a:rPr lang="nb-NO" sz="1200" kern="0" dirty="0" err="1" smtClean="0"/>
              <a:t>Spectrometer</a:t>
            </a:r>
            <a:r>
              <a:rPr lang="nb-NO" sz="1200" kern="0" dirty="0" smtClean="0"/>
              <a:t> </a:t>
            </a:r>
            <a:r>
              <a:rPr lang="nb-NO" sz="1200" kern="0" dirty="0" err="1" smtClean="0"/>
              <a:t>stability</a:t>
            </a:r>
            <a:endParaRPr lang="nb-NO" sz="1200" kern="0" dirty="0" smtClean="0"/>
          </a:p>
          <a:p>
            <a:pPr lvl="1"/>
            <a:r>
              <a:rPr lang="nb-NO" sz="1200" kern="0" dirty="0" err="1" smtClean="0"/>
              <a:t>Magnetic</a:t>
            </a:r>
            <a:r>
              <a:rPr lang="nb-NO" sz="1200" kern="0" dirty="0" smtClean="0"/>
              <a:t> </a:t>
            </a:r>
            <a:r>
              <a:rPr lang="nb-NO" sz="1200" kern="0" dirty="0" err="1" smtClean="0"/>
              <a:t>fields</a:t>
            </a:r>
            <a:endParaRPr lang="nb-NO" sz="1200" kern="0" dirty="0" smtClean="0"/>
          </a:p>
          <a:p>
            <a:pPr lvl="1"/>
            <a:endParaRPr lang="nb-NO" sz="1200" kern="0" dirty="0"/>
          </a:p>
        </p:txBody>
      </p:sp>
    </p:spTree>
    <p:extLst>
      <p:ext uri="{BB962C8B-B14F-4D97-AF65-F5344CB8AC3E}">
        <p14:creationId xmlns:p14="http://schemas.microsoft.com/office/powerpoint/2010/main" val="26402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72" y="2075931"/>
            <a:ext cx="5157518" cy="375542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64968" y="3384791"/>
            <a:ext cx="2635469" cy="272549"/>
            <a:chOff x="1837678" y="4370646"/>
            <a:chExt cx="2290437" cy="236867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2982895" y="4607513"/>
              <a:ext cx="4971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1837678" y="4607513"/>
              <a:ext cx="4719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119506" y="4370646"/>
              <a:ext cx="100860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900" dirty="0" smtClean="0"/>
                <a:t>FWHM = 1.6 eV</a:t>
              </a:r>
              <a:endParaRPr lang="nb-NO" sz="9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72" y="2075931"/>
            <a:ext cx="5157518" cy="37691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984842" y="3476200"/>
            <a:ext cx="1776337" cy="271135"/>
            <a:chOff x="3991319" y="3822817"/>
            <a:chExt cx="1776337" cy="271135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>
              <a:off x="4617908" y="4093952"/>
              <a:ext cx="57204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3991319" y="4093952"/>
              <a:ext cx="54309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694926" y="3822817"/>
              <a:ext cx="107273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900" dirty="0" smtClean="0"/>
                <a:t>FWHM = 0.15 eV</a:t>
              </a:r>
              <a:endParaRPr lang="nb-NO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7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The </a:t>
            </a:r>
            <a:r>
              <a:rPr lang="nb-NO" sz="2000" dirty="0" err="1" smtClean="0"/>
              <a:t>main</a:t>
            </a:r>
            <a:r>
              <a:rPr lang="nb-NO" sz="2000" dirty="0" smtClean="0"/>
              <a:t> </a:t>
            </a:r>
            <a:r>
              <a:rPr lang="nb-NO" sz="2000" dirty="0" err="1" smtClean="0"/>
              <a:t>energy</a:t>
            </a:r>
            <a:r>
              <a:rPr lang="nb-NO" sz="2000" dirty="0" smtClean="0"/>
              <a:t> transfer </a:t>
            </a:r>
            <a:r>
              <a:rPr lang="nb-NO" sz="2000" dirty="0" err="1" smtClean="0"/>
              <a:t>processes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: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/>
              <a:t>Single electron excitations</a:t>
            </a:r>
          </a:p>
          <a:p>
            <a:r>
              <a:rPr lang="nb-NO" sz="2000" dirty="0" smtClean="0"/>
              <a:t>Bremsstrahlung</a:t>
            </a:r>
          </a:p>
          <a:p>
            <a:r>
              <a:rPr lang="nb-NO" sz="2000" dirty="0" smtClean="0"/>
              <a:t>Collective excitations (plasmons)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The first </a:t>
            </a:r>
            <a:r>
              <a:rPr lang="nb-NO" sz="2000" dirty="0" err="1" smtClean="0"/>
              <a:t>two</a:t>
            </a:r>
            <a:r>
              <a:rPr lang="nb-NO" sz="2000" dirty="0" smtClean="0"/>
              <a:t> </a:t>
            </a:r>
            <a:r>
              <a:rPr lang="nb-NO" sz="2000" dirty="0" err="1" smtClean="0"/>
              <a:t>processes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observed</a:t>
            </a:r>
            <a:r>
              <a:rPr lang="nb-NO" sz="2000" dirty="0" smtClean="0"/>
              <a:t> </a:t>
            </a:r>
            <a:r>
              <a:rPr lang="nb-NO" sz="2000" dirty="0" err="1" smtClean="0"/>
              <a:t>both</a:t>
            </a:r>
            <a:r>
              <a:rPr lang="nb-NO" sz="2000" dirty="0" smtClean="0"/>
              <a:t> in </a:t>
            </a:r>
            <a:r>
              <a:rPr lang="nb-NO" sz="2000" dirty="0" err="1" smtClean="0"/>
              <a:t>energy</a:t>
            </a:r>
            <a:r>
              <a:rPr lang="nb-NO" sz="2000" dirty="0" smtClean="0"/>
              <a:t> dispersive </a:t>
            </a:r>
            <a:r>
              <a:rPr lang="nb-NO" sz="2000" dirty="0" err="1" smtClean="0"/>
              <a:t>X-ray</a:t>
            </a:r>
            <a:r>
              <a:rPr lang="nb-NO" sz="2000" dirty="0" smtClean="0"/>
              <a:t> </a:t>
            </a:r>
            <a:r>
              <a:rPr lang="nb-NO" sz="2000" dirty="0" err="1" smtClean="0"/>
              <a:t>spectroscopy</a:t>
            </a:r>
            <a:r>
              <a:rPr lang="nb-NO" sz="2000" dirty="0" smtClean="0"/>
              <a:t> (EDS) and in </a:t>
            </a:r>
            <a:r>
              <a:rPr lang="nb-NO" sz="2000" dirty="0" err="1" smtClean="0"/>
              <a:t>electron</a:t>
            </a:r>
            <a:r>
              <a:rPr lang="nb-NO" sz="2000" dirty="0" smtClean="0"/>
              <a:t> </a:t>
            </a:r>
            <a:r>
              <a:rPr lang="nb-NO" sz="2000" dirty="0" err="1" smtClean="0"/>
              <a:t>energy</a:t>
            </a:r>
            <a:r>
              <a:rPr lang="nb-NO" sz="2000" dirty="0" smtClean="0"/>
              <a:t> loss </a:t>
            </a:r>
            <a:r>
              <a:rPr lang="nb-NO" sz="2000" dirty="0" err="1" smtClean="0"/>
              <a:t>spectrscopy</a:t>
            </a:r>
            <a:r>
              <a:rPr lang="nb-NO" sz="2000" dirty="0" smtClean="0"/>
              <a:t> (EELS). </a:t>
            </a:r>
          </a:p>
          <a:p>
            <a:pPr marL="0" indent="0">
              <a:buNone/>
            </a:pPr>
            <a:r>
              <a:rPr lang="nb-NO" sz="2000" dirty="0" smtClean="0"/>
              <a:t>The last </a:t>
            </a:r>
            <a:r>
              <a:rPr lang="nb-NO" sz="2000" dirty="0" err="1" smtClean="0"/>
              <a:t>process</a:t>
            </a:r>
            <a:r>
              <a:rPr lang="nb-NO" sz="2000" dirty="0" smtClean="0"/>
              <a:t> is </a:t>
            </a:r>
            <a:r>
              <a:rPr lang="nb-NO" sz="2000" dirty="0" err="1" smtClean="0"/>
              <a:t>only</a:t>
            </a:r>
            <a:r>
              <a:rPr lang="nb-NO" sz="2000" dirty="0" smtClean="0"/>
              <a:t> </a:t>
            </a:r>
            <a:r>
              <a:rPr lang="nb-NO" sz="2000" dirty="0" err="1" smtClean="0"/>
              <a:t>observed</a:t>
            </a:r>
            <a:r>
              <a:rPr lang="nb-NO" sz="2000" dirty="0" smtClean="0"/>
              <a:t> in EELS.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1183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oysteinp\Desktop\201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02" y="1387091"/>
            <a:ext cx="5158116" cy="47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Wien </a:t>
            </a:r>
            <a:r>
              <a:rPr lang="nb-NO" dirty="0"/>
              <a:t>filter </a:t>
            </a:r>
            <a:r>
              <a:rPr lang="nb-NO" dirty="0" err="1" smtClean="0"/>
              <a:t>monochromator</a:t>
            </a:r>
            <a:r>
              <a:rPr lang="nb-NO" dirty="0" smtClean="0"/>
              <a:t> (FEI)</a:t>
            </a:r>
            <a:endParaRPr lang="nb-NO" dirty="0"/>
          </a:p>
        </p:txBody>
      </p:sp>
      <p:pic>
        <p:nvPicPr>
          <p:cNvPr id="2050" name="Picture 2" descr="Monochromatization of fast electrons in a Wien-type filter monochromator (a); dispersed electron beam on the viewing screen of the TEM before (b) and after (c) introduction of the energy-selecting s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4" y="2536625"/>
            <a:ext cx="50958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21153" y="2789353"/>
                <a:ext cx="2065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/>
                        </a:rPr>
                        <m:t>𝑭</m:t>
                      </m:r>
                      <m:r>
                        <a:rPr lang="nb-NO" b="0" i="1" smtClean="0">
                          <a:latin typeface="Cambria Math"/>
                        </a:rPr>
                        <m:t>=</m:t>
                      </m:r>
                      <m:r>
                        <a:rPr lang="nb-NO" b="0" i="1" smtClean="0">
                          <a:latin typeface="Cambria Math"/>
                        </a:rPr>
                        <m:t>𝑞</m:t>
                      </m:r>
                      <m:r>
                        <a:rPr lang="nb-NO" b="0" i="1" smtClean="0">
                          <a:latin typeface="Cambria Math"/>
                        </a:rPr>
                        <m:t> (</m:t>
                      </m:r>
                      <m:r>
                        <a:rPr lang="nb-NO" b="1" i="1" smtClean="0">
                          <a:latin typeface="Cambria Math"/>
                        </a:rPr>
                        <m:t>𝑬</m:t>
                      </m:r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r>
                        <a:rPr lang="nb-NO" b="1" i="1" smtClean="0">
                          <a:latin typeface="Cambria Math"/>
                        </a:rPr>
                        <m:t>𝒗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b-NO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153" y="2789353"/>
                <a:ext cx="206588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38585" y="4646558"/>
                <a:ext cx="1750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/>
                        </a:rPr>
                        <m:t>𝑞</m:t>
                      </m:r>
                      <m:r>
                        <a:rPr lang="nb-NO" i="1" smtClean="0">
                          <a:latin typeface="Cambria Math"/>
                        </a:rPr>
                        <m:t> </m:t>
                      </m:r>
                      <m:r>
                        <a:rPr lang="nb-NO" b="1" i="1">
                          <a:latin typeface="Cambria Math"/>
                        </a:rPr>
                        <m:t>𝑬</m:t>
                      </m:r>
                      <m:r>
                        <a:rPr lang="nb-NO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nb-NO" b="1" i="1" smtClean="0">
                              <a:latin typeface="Cambria Math"/>
                            </a:rPr>
                            <m:t> </m:t>
                          </m:r>
                          <m:r>
                            <a:rPr lang="nb-NO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nb-NO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b-NO" b="1" i="1"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585" y="4646558"/>
                <a:ext cx="175028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951216" y="6611779"/>
            <a:ext cx="2192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W. </a:t>
            </a:r>
            <a:r>
              <a:rPr lang="de-DE" sz="1000" dirty="0" err="1" smtClean="0"/>
              <a:t>Grogger</a:t>
            </a:r>
            <a:r>
              <a:rPr lang="de-DE" sz="1000" dirty="0" smtClean="0"/>
              <a:t> </a:t>
            </a:r>
            <a:r>
              <a:rPr lang="de-DE" sz="1000" i="1" dirty="0" smtClean="0"/>
              <a:t>et al</a:t>
            </a:r>
            <a:r>
              <a:rPr lang="de-DE" sz="1000" dirty="0" smtClean="0"/>
              <a:t>. Top. </a:t>
            </a:r>
            <a:r>
              <a:rPr lang="de-DE" sz="1000" dirty="0" err="1" smtClean="0"/>
              <a:t>Cat</a:t>
            </a:r>
            <a:r>
              <a:rPr lang="de-DE" sz="1000" dirty="0" smtClean="0"/>
              <a:t>. (2008</a:t>
            </a:r>
            <a:r>
              <a:rPr lang="de-DE" sz="1000" dirty="0"/>
              <a:t>)</a:t>
            </a:r>
            <a:endParaRPr lang="nb-NO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43851" y="3213718"/>
            <a:ext cx="3133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Electric and </a:t>
            </a:r>
            <a:r>
              <a:rPr lang="nb-NO" dirty="0" err="1" smtClean="0"/>
              <a:t>magnetic</a:t>
            </a:r>
            <a:r>
              <a:rPr lang="nb-NO" dirty="0" smtClean="0"/>
              <a:t> </a:t>
            </a:r>
            <a:r>
              <a:rPr lang="nb-NO" dirty="0" err="1" smtClean="0"/>
              <a:t>fields</a:t>
            </a:r>
            <a:r>
              <a:rPr lang="nb-NO" dirty="0" smtClean="0"/>
              <a:t> </a:t>
            </a:r>
            <a:r>
              <a:rPr lang="nb-NO" dirty="0" err="1" smtClean="0"/>
              <a:t>tuned</a:t>
            </a:r>
            <a:r>
              <a:rPr lang="nb-NO" dirty="0" smtClean="0"/>
              <a:t> so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force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electrons</a:t>
            </a:r>
            <a:r>
              <a:rPr lang="nb-NO" dirty="0" smtClean="0"/>
              <a:t> </a:t>
            </a:r>
            <a:r>
              <a:rPr lang="nb-NO" dirty="0" err="1" smtClean="0"/>
              <a:t>balance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 for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velocity</a:t>
            </a:r>
            <a:r>
              <a:rPr lang="nb-NO" dirty="0" smtClean="0"/>
              <a:t> (</a:t>
            </a:r>
            <a:r>
              <a:rPr lang="nb-NO" dirty="0" err="1" smtClean="0"/>
              <a:t>energy</a:t>
            </a:r>
            <a:r>
              <a:rPr lang="nb-NO" dirty="0" smtClean="0"/>
              <a:t>) </a:t>
            </a:r>
            <a:r>
              <a:rPr lang="nb-NO" b="1" i="1" dirty="0" smtClean="0"/>
              <a:t>v</a:t>
            </a:r>
            <a:r>
              <a:rPr lang="nb-NO" i="1" baseline="-25000" dirty="0" smtClean="0"/>
              <a:t>0</a:t>
            </a:r>
            <a:r>
              <a:rPr lang="nb-NO" dirty="0" smtClean="0"/>
              <a:t>. </a:t>
            </a:r>
            <a:endParaRPr lang="nb-NO" baseline="-250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2823099" y="2352583"/>
            <a:ext cx="2739070" cy="16690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823099" y="4021585"/>
            <a:ext cx="2739070" cy="16690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3850" y="5122420"/>
            <a:ext cx="3133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Electrons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velocity</a:t>
            </a:r>
            <a:r>
              <a:rPr lang="nb-NO" dirty="0" smtClean="0"/>
              <a:t> </a:t>
            </a:r>
            <a:r>
              <a:rPr lang="nb-NO" dirty="0" err="1" smtClean="0"/>
              <a:t>continue</a:t>
            </a:r>
            <a:r>
              <a:rPr lang="nb-NO" dirty="0" smtClean="0"/>
              <a:t> straight </a:t>
            </a:r>
            <a:r>
              <a:rPr lang="nb-NO" dirty="0" err="1" smtClean="0"/>
              <a:t>ahead</a:t>
            </a:r>
            <a:r>
              <a:rPr lang="nb-NO" dirty="0" smtClean="0"/>
              <a:t>,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spatially</a:t>
            </a:r>
            <a:r>
              <a:rPr lang="nb-NO" dirty="0" smtClean="0"/>
              <a:t> </a:t>
            </a:r>
            <a:r>
              <a:rPr lang="nb-NO" dirty="0" err="1" smtClean="0"/>
              <a:t>distributed</a:t>
            </a:r>
            <a:endParaRPr lang="nb-NO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095" y="6282383"/>
            <a:ext cx="8844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Electron beam </a:t>
            </a:r>
            <a:r>
              <a:rPr lang="nb-NO" sz="1600" dirty="0" err="1" smtClean="0"/>
              <a:t>after</a:t>
            </a:r>
            <a:r>
              <a:rPr lang="nb-NO" sz="1600" dirty="0" smtClean="0"/>
              <a:t> </a:t>
            </a:r>
            <a:r>
              <a:rPr lang="nb-NO" sz="1600" dirty="0" err="1" smtClean="0"/>
              <a:t>monochromator</a:t>
            </a:r>
            <a:r>
              <a:rPr lang="nb-NO" sz="1600" dirty="0" smtClean="0"/>
              <a:t> </a:t>
            </a:r>
            <a:r>
              <a:rPr lang="nb-NO" sz="1600" i="1" dirty="0" smtClean="0"/>
              <a:t>is</a:t>
            </a:r>
            <a:r>
              <a:rPr lang="nb-NO" sz="1600" dirty="0" smtClean="0"/>
              <a:t> </a:t>
            </a:r>
            <a:r>
              <a:rPr lang="nb-NO" sz="1600" dirty="0" err="1" smtClean="0"/>
              <a:t>spatially</a:t>
            </a:r>
            <a:r>
              <a:rPr lang="nb-NO" sz="1600" dirty="0" smtClean="0"/>
              <a:t> </a:t>
            </a:r>
            <a:r>
              <a:rPr lang="nb-NO" sz="1600" dirty="0" err="1" smtClean="0"/>
              <a:t>dispersed</a:t>
            </a:r>
            <a:r>
              <a:rPr lang="nb-NO" sz="1600" dirty="0" smtClean="0"/>
              <a:t> </a:t>
            </a:r>
            <a:r>
              <a:rPr lang="nb-NO" sz="1600" dirty="0" err="1" smtClean="0"/>
              <a:t>according</a:t>
            </a:r>
            <a:r>
              <a:rPr lang="nb-NO" sz="1600" dirty="0" smtClean="0"/>
              <a:t> to </a:t>
            </a:r>
            <a:r>
              <a:rPr lang="nb-NO" sz="1600" dirty="0" err="1" smtClean="0"/>
              <a:t>energy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3517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74" y="2561565"/>
            <a:ext cx="3321129" cy="28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19030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Effect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improved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resolution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9" y="2714357"/>
            <a:ext cx="3042583" cy="256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8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/>
              <a:t>The </a:t>
            </a:r>
            <a:r>
              <a:rPr lang="nb-NO" sz="1600" dirty="0" err="1"/>
              <a:t>main</a:t>
            </a:r>
            <a:r>
              <a:rPr lang="nb-NO" sz="1600" dirty="0"/>
              <a:t> </a:t>
            </a:r>
            <a:r>
              <a:rPr lang="nb-NO" sz="1600" dirty="0" err="1"/>
              <a:t>energy</a:t>
            </a:r>
            <a:r>
              <a:rPr lang="nb-NO" sz="1600" dirty="0"/>
              <a:t> transfer </a:t>
            </a:r>
            <a:r>
              <a:rPr lang="nb-NO" sz="1600" dirty="0" err="1"/>
              <a:t>processes</a:t>
            </a:r>
            <a:r>
              <a:rPr lang="nb-NO" sz="1600" dirty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:</a:t>
            </a:r>
          </a:p>
          <a:p>
            <a:pPr lvl="1"/>
            <a:r>
              <a:rPr lang="nb-NO" sz="1400" dirty="0" smtClean="0"/>
              <a:t>Single </a:t>
            </a:r>
            <a:r>
              <a:rPr lang="nb-NO" sz="1400" dirty="0" err="1"/>
              <a:t>electron</a:t>
            </a:r>
            <a:r>
              <a:rPr lang="nb-NO" sz="1400" dirty="0"/>
              <a:t> </a:t>
            </a:r>
            <a:r>
              <a:rPr lang="nb-NO" sz="1400" dirty="0" err="1"/>
              <a:t>excitations</a:t>
            </a:r>
            <a:endParaRPr lang="nb-NO" sz="1400" dirty="0"/>
          </a:p>
          <a:p>
            <a:pPr lvl="1"/>
            <a:r>
              <a:rPr lang="nb-NO" sz="1400" dirty="0" err="1"/>
              <a:t>Bremsstrahlung</a:t>
            </a:r>
            <a:endParaRPr lang="nb-NO" sz="1400" dirty="0"/>
          </a:p>
          <a:p>
            <a:pPr lvl="1"/>
            <a:r>
              <a:rPr lang="nb-NO" sz="1400" dirty="0" err="1"/>
              <a:t>Collective</a:t>
            </a:r>
            <a:r>
              <a:rPr lang="nb-NO" sz="1400" dirty="0"/>
              <a:t> </a:t>
            </a:r>
            <a:r>
              <a:rPr lang="nb-NO" sz="1400" dirty="0" err="1"/>
              <a:t>excitations</a:t>
            </a:r>
            <a:r>
              <a:rPr lang="nb-NO" sz="1400" dirty="0"/>
              <a:t> (</a:t>
            </a:r>
            <a:r>
              <a:rPr lang="nb-NO" sz="1400" dirty="0" err="1"/>
              <a:t>plasmons</a:t>
            </a:r>
            <a:r>
              <a:rPr lang="nb-NO" sz="1400" dirty="0" smtClean="0"/>
              <a:t>)</a:t>
            </a:r>
          </a:p>
          <a:p>
            <a:r>
              <a:rPr lang="nb-NO" sz="1600" dirty="0" err="1" smtClean="0"/>
              <a:t>Differentiate</a:t>
            </a:r>
            <a:r>
              <a:rPr lang="nb-NO" sz="1600" dirty="0" smtClean="0"/>
              <a:t> </a:t>
            </a:r>
            <a:r>
              <a:rPr lang="nb-NO" sz="1600" dirty="0" err="1" smtClean="0"/>
              <a:t>between</a:t>
            </a:r>
            <a:r>
              <a:rPr lang="nb-NO" sz="1600" dirty="0" smtClean="0"/>
              <a:t> </a:t>
            </a:r>
            <a:r>
              <a:rPr lang="nb-NO" sz="1600" dirty="0" err="1" smtClean="0"/>
              <a:t>primary</a:t>
            </a:r>
            <a:r>
              <a:rPr lang="nb-NO" sz="1600" dirty="0" smtClean="0"/>
              <a:t> and </a:t>
            </a:r>
            <a:r>
              <a:rPr lang="nb-NO" sz="1600" dirty="0" err="1" smtClean="0"/>
              <a:t>secondary</a:t>
            </a:r>
            <a:r>
              <a:rPr lang="nb-NO" sz="1600" dirty="0" smtClean="0"/>
              <a:t> </a:t>
            </a:r>
            <a:r>
              <a:rPr lang="nb-NO" sz="1600" dirty="0" err="1" smtClean="0"/>
              <a:t>processes</a:t>
            </a:r>
            <a:endParaRPr lang="nb-NO" sz="1600" dirty="0" smtClean="0"/>
          </a:p>
          <a:p>
            <a:r>
              <a:rPr lang="nb-NO" sz="1600" dirty="0" err="1" smtClean="0"/>
              <a:t>Nomenclature</a:t>
            </a:r>
            <a:endParaRPr lang="nb-NO" sz="1600" dirty="0" smtClean="0"/>
          </a:p>
          <a:p>
            <a:r>
              <a:rPr lang="nb-NO" sz="1800" dirty="0" err="1"/>
              <a:t>What</a:t>
            </a:r>
            <a:r>
              <a:rPr lang="nb-NO" sz="1800" dirty="0"/>
              <a:t> </a:t>
            </a:r>
            <a:r>
              <a:rPr lang="nb-NO" sz="1800" dirty="0" err="1"/>
              <a:t>determines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characteristic</a:t>
            </a:r>
            <a:r>
              <a:rPr lang="nb-NO" sz="1800" dirty="0"/>
              <a:t> </a:t>
            </a:r>
            <a:r>
              <a:rPr lang="nb-NO" sz="1800" dirty="0" err="1"/>
              <a:t>X-ray</a:t>
            </a:r>
            <a:r>
              <a:rPr lang="nb-NO" sz="1800" dirty="0"/>
              <a:t> </a:t>
            </a:r>
            <a:r>
              <a:rPr lang="nb-NO" sz="1800" dirty="0" err="1"/>
              <a:t>energies</a:t>
            </a:r>
            <a:endParaRPr lang="nb-NO" sz="1800" dirty="0"/>
          </a:p>
          <a:p>
            <a:r>
              <a:rPr lang="nb-NO" sz="1800" dirty="0"/>
              <a:t>How </a:t>
            </a:r>
            <a:r>
              <a:rPr lang="nb-NO" sz="1800" dirty="0" err="1"/>
              <a:t>can</a:t>
            </a:r>
            <a:r>
              <a:rPr lang="nb-NO" sz="1800" dirty="0"/>
              <a:t> </a:t>
            </a:r>
            <a:r>
              <a:rPr lang="nb-NO" sz="1800" dirty="0" err="1"/>
              <a:t>X-ray</a:t>
            </a:r>
            <a:r>
              <a:rPr lang="nb-NO" sz="1800" dirty="0"/>
              <a:t> </a:t>
            </a:r>
            <a:r>
              <a:rPr lang="nb-NO" sz="1800" dirty="0" err="1"/>
              <a:t>energies</a:t>
            </a:r>
            <a:r>
              <a:rPr lang="nb-NO" sz="1800" dirty="0"/>
              <a:t> be </a:t>
            </a:r>
            <a:r>
              <a:rPr lang="nb-NO" sz="1800" dirty="0" err="1"/>
              <a:t>measured</a:t>
            </a:r>
            <a:r>
              <a:rPr lang="nb-NO" sz="1800" dirty="0"/>
              <a:t>?</a:t>
            </a:r>
          </a:p>
          <a:p>
            <a:pPr lvl="1"/>
            <a:r>
              <a:rPr lang="nb-NO" sz="1400" dirty="0"/>
              <a:t>EDS </a:t>
            </a:r>
            <a:r>
              <a:rPr lang="nb-NO" sz="1400" dirty="0" err="1"/>
              <a:t>vs</a:t>
            </a:r>
            <a:r>
              <a:rPr lang="nb-NO" sz="1400" dirty="0"/>
              <a:t> WDS</a:t>
            </a:r>
          </a:p>
          <a:p>
            <a:r>
              <a:rPr lang="nb-NO" sz="1600" dirty="0" smtClean="0"/>
              <a:t>The </a:t>
            </a:r>
            <a:r>
              <a:rPr lang="nb-NO" sz="1600" dirty="0" err="1" smtClean="0"/>
              <a:t>thin</a:t>
            </a:r>
            <a:r>
              <a:rPr lang="nb-NO" sz="1600" dirty="0" smtClean="0"/>
              <a:t> film </a:t>
            </a:r>
            <a:r>
              <a:rPr lang="nb-NO" sz="1600" dirty="0" err="1" smtClean="0"/>
              <a:t>approximation</a:t>
            </a:r>
            <a:r>
              <a:rPr lang="nb-NO" sz="1600" dirty="0" smtClean="0"/>
              <a:t> in TEM</a:t>
            </a:r>
          </a:p>
          <a:p>
            <a:pPr lvl="1"/>
            <a:r>
              <a:rPr lang="nb-NO" sz="1400" dirty="0" err="1" smtClean="0"/>
              <a:t>What</a:t>
            </a:r>
            <a:r>
              <a:rPr lang="nb-NO" sz="1400" dirty="0" smtClean="0"/>
              <a:t> </a:t>
            </a:r>
            <a:r>
              <a:rPr lang="nb-NO" sz="1400" dirty="0" err="1" smtClean="0"/>
              <a:t>approximationis</a:t>
            </a:r>
            <a:r>
              <a:rPr lang="nb-NO" sz="1400" dirty="0" smtClean="0"/>
              <a:t> </a:t>
            </a:r>
            <a:r>
              <a:rPr lang="nb-NO" sz="1400" dirty="0" err="1" smtClean="0"/>
              <a:t>made</a:t>
            </a:r>
            <a:r>
              <a:rPr lang="nb-NO" sz="1400" dirty="0" smtClean="0"/>
              <a:t>?</a:t>
            </a:r>
          </a:p>
          <a:p>
            <a:pPr lvl="1"/>
            <a:r>
              <a:rPr lang="nb-NO" sz="1400" dirty="0" err="1" smtClean="0"/>
              <a:t>What</a:t>
            </a:r>
            <a:r>
              <a:rPr lang="nb-NO" sz="1400" dirty="0" smtClean="0"/>
              <a:t> </a:t>
            </a:r>
            <a:r>
              <a:rPr lang="nb-NO" sz="1400" dirty="0" err="1" smtClean="0"/>
              <a:t>are</a:t>
            </a:r>
            <a:r>
              <a:rPr lang="nb-NO" sz="1400" dirty="0" smtClean="0"/>
              <a:t> </a:t>
            </a:r>
            <a:r>
              <a:rPr lang="nb-NO" sz="1400" dirty="0" err="1" smtClean="0"/>
              <a:t>the</a:t>
            </a:r>
            <a:r>
              <a:rPr lang="nb-NO" sz="1400" dirty="0" smtClean="0"/>
              <a:t> limits to </a:t>
            </a:r>
            <a:r>
              <a:rPr lang="nb-NO" sz="1400" dirty="0" err="1" smtClean="0"/>
              <a:t>this</a:t>
            </a:r>
            <a:r>
              <a:rPr lang="nb-NO" sz="1400" dirty="0" smtClean="0"/>
              <a:t> </a:t>
            </a:r>
            <a:r>
              <a:rPr lang="nb-NO" sz="1400" dirty="0" err="1" smtClean="0"/>
              <a:t>approximation</a:t>
            </a:r>
            <a:r>
              <a:rPr lang="nb-NO" sz="1400" dirty="0" smtClean="0"/>
              <a:t> and </a:t>
            </a:r>
            <a:r>
              <a:rPr lang="nb-NO" sz="1400" dirty="0" err="1" smtClean="0"/>
              <a:t>what</a:t>
            </a:r>
            <a:r>
              <a:rPr lang="nb-NO" sz="1400" dirty="0" smtClean="0"/>
              <a:t> </a:t>
            </a:r>
            <a:r>
              <a:rPr lang="nb-NO" sz="1400" dirty="0" err="1" smtClean="0"/>
              <a:t>happens</a:t>
            </a:r>
            <a:r>
              <a:rPr lang="nb-NO" sz="1400" dirty="0" smtClean="0"/>
              <a:t> </a:t>
            </a:r>
            <a:r>
              <a:rPr lang="nb-NO" sz="1400" dirty="0" err="1" smtClean="0"/>
              <a:t>when</a:t>
            </a:r>
            <a:r>
              <a:rPr lang="nb-NO" sz="1400" dirty="0" smtClean="0"/>
              <a:t> it breaks </a:t>
            </a:r>
            <a:r>
              <a:rPr lang="nb-NO" sz="1400" dirty="0" err="1" smtClean="0"/>
              <a:t>down</a:t>
            </a:r>
            <a:r>
              <a:rPr lang="nb-NO" sz="1400" dirty="0" smtClean="0"/>
              <a:t>?</a:t>
            </a:r>
          </a:p>
          <a:p>
            <a:pPr lvl="1"/>
            <a:r>
              <a:rPr lang="nb-NO" sz="1400" dirty="0" err="1" smtClean="0"/>
              <a:t>Difference</a:t>
            </a:r>
            <a:r>
              <a:rPr lang="nb-NO" sz="1400" dirty="0" smtClean="0"/>
              <a:t> </a:t>
            </a:r>
            <a:r>
              <a:rPr lang="nb-NO" sz="1400" dirty="0" err="1" smtClean="0"/>
              <a:t>between</a:t>
            </a:r>
            <a:r>
              <a:rPr lang="nb-NO" sz="1400" dirty="0" smtClean="0"/>
              <a:t> </a:t>
            </a:r>
            <a:r>
              <a:rPr lang="nb-NO" sz="1400" dirty="0" err="1" smtClean="0"/>
              <a:t>the</a:t>
            </a:r>
            <a:r>
              <a:rPr lang="nb-NO" sz="1400" dirty="0" smtClean="0"/>
              <a:t> Cliff-</a:t>
            </a:r>
            <a:r>
              <a:rPr lang="nb-NO" sz="1400" dirty="0" err="1" smtClean="0"/>
              <a:t>Lorimer</a:t>
            </a:r>
            <a:r>
              <a:rPr lang="nb-NO" sz="1400" dirty="0" smtClean="0"/>
              <a:t> </a:t>
            </a:r>
            <a:r>
              <a:rPr lang="nb-NO" sz="1400" dirty="0" err="1" smtClean="0"/>
              <a:t>method</a:t>
            </a:r>
            <a:r>
              <a:rPr lang="nb-NO" sz="1400" dirty="0" smtClean="0"/>
              <a:t> and </a:t>
            </a:r>
            <a:r>
              <a:rPr lang="nb-NO" sz="1400" dirty="0" err="1" smtClean="0"/>
              <a:t>the</a:t>
            </a:r>
            <a:r>
              <a:rPr lang="nb-NO" sz="1400" dirty="0" smtClean="0"/>
              <a:t> ZAF </a:t>
            </a:r>
            <a:r>
              <a:rPr lang="nb-NO" sz="1400" dirty="0" err="1" smtClean="0"/>
              <a:t>method</a:t>
            </a:r>
            <a:endParaRPr lang="nb-NO" sz="1400" dirty="0" smtClean="0"/>
          </a:p>
          <a:p>
            <a:r>
              <a:rPr lang="nb-NO" sz="1800" dirty="0" smtClean="0"/>
              <a:t>Electron Energy Loss </a:t>
            </a:r>
            <a:r>
              <a:rPr lang="nb-NO" sz="1800" dirty="0" err="1" smtClean="0"/>
              <a:t>Spectroscopy</a:t>
            </a:r>
            <a:r>
              <a:rPr lang="nb-NO" sz="1800" dirty="0" smtClean="0"/>
              <a:t> (EELS)</a:t>
            </a:r>
          </a:p>
          <a:p>
            <a:pPr lvl="1"/>
            <a:r>
              <a:rPr lang="nb-NO" sz="1400" dirty="0" smtClean="0"/>
              <a:t>The EELS </a:t>
            </a:r>
            <a:r>
              <a:rPr lang="nb-NO" sz="1400" dirty="0" err="1" smtClean="0"/>
              <a:t>spectrometer</a:t>
            </a:r>
            <a:endParaRPr lang="nb-NO" sz="1400" dirty="0" smtClean="0"/>
          </a:p>
          <a:p>
            <a:pPr lvl="1"/>
            <a:r>
              <a:rPr lang="nb-NO" sz="1400" dirty="0" err="1" smtClean="0"/>
              <a:t>Typical</a:t>
            </a:r>
            <a:r>
              <a:rPr lang="nb-NO" sz="1400" dirty="0" smtClean="0"/>
              <a:t> </a:t>
            </a:r>
            <a:r>
              <a:rPr lang="nb-NO" sz="1400" dirty="0" err="1" smtClean="0"/>
              <a:t>features</a:t>
            </a:r>
            <a:r>
              <a:rPr lang="nb-NO" sz="1400" dirty="0" smtClean="0"/>
              <a:t> in </a:t>
            </a:r>
            <a:r>
              <a:rPr lang="nb-NO" sz="1400" dirty="0" err="1" smtClean="0"/>
              <a:t>the</a:t>
            </a:r>
            <a:r>
              <a:rPr lang="nb-NO" sz="1400" dirty="0" smtClean="0"/>
              <a:t> EELS </a:t>
            </a:r>
            <a:r>
              <a:rPr lang="nb-NO" sz="1400" dirty="0" err="1" smtClean="0"/>
              <a:t>spectrum</a:t>
            </a:r>
            <a:r>
              <a:rPr lang="nb-NO" sz="1400" dirty="0" smtClean="0"/>
              <a:t> and </a:t>
            </a:r>
            <a:r>
              <a:rPr lang="nb-NO" sz="1400" dirty="0" err="1" smtClean="0"/>
              <a:t>their</a:t>
            </a:r>
            <a:r>
              <a:rPr lang="nb-NO" sz="1400" dirty="0" smtClean="0"/>
              <a:t> </a:t>
            </a:r>
            <a:r>
              <a:rPr lang="nb-NO" sz="1400" dirty="0" err="1" smtClean="0"/>
              <a:t>uses</a:t>
            </a:r>
            <a:endParaRPr lang="nb-NO" sz="1400" dirty="0" smtClean="0"/>
          </a:p>
          <a:p>
            <a:pPr lvl="1"/>
            <a:r>
              <a:rPr lang="nb-NO" sz="1400" dirty="0" err="1" smtClean="0"/>
              <a:t>Monochromation</a:t>
            </a:r>
            <a:endParaRPr lang="nb-NO" sz="1400" dirty="0" smtClean="0"/>
          </a:p>
          <a:p>
            <a:pPr lvl="1"/>
            <a:endParaRPr lang="nb-NO" sz="1400" dirty="0" smtClean="0"/>
          </a:p>
          <a:p>
            <a:endParaRPr lang="nb-NO" sz="1800" dirty="0" smtClean="0"/>
          </a:p>
          <a:p>
            <a:pPr lvl="1"/>
            <a:endParaRPr lang="nb-NO" sz="1400" dirty="0" smtClean="0"/>
          </a:p>
          <a:p>
            <a:endParaRPr lang="nb-NO" sz="1600" dirty="0" smtClean="0"/>
          </a:p>
          <a:p>
            <a:endParaRPr lang="nb-NO" sz="1600" dirty="0" smtClean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371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TSync\Synchronize UiO\Prosjekter\Undervisning\TEM2\AES+Xra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3916"/>
            <a:ext cx="3906837" cy="46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644008" y="1522488"/>
            <a:ext cx="1944216" cy="2304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4092" y="4838339"/>
            <a:ext cx="1944216" cy="21567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50278" y="4546825"/>
            <a:ext cx="1944216" cy="2520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03856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1: </a:t>
            </a:r>
            <a:r>
              <a:rPr lang="nb-NO" sz="1600" dirty="0" err="1" smtClean="0"/>
              <a:t>Incident</a:t>
            </a:r>
            <a:r>
              <a:rPr lang="nb-NO" sz="1600" dirty="0" smtClean="0"/>
              <a:t> </a:t>
            </a:r>
            <a:r>
              <a:rPr lang="nb-NO" sz="1600" dirty="0" err="1" smtClean="0"/>
              <a:t>electron</a:t>
            </a:r>
            <a:r>
              <a:rPr lang="nb-NO" sz="1600" dirty="0" smtClean="0"/>
              <a:t> transfers </a:t>
            </a:r>
            <a:r>
              <a:rPr lang="nb-NO" sz="1600" dirty="0" err="1" smtClean="0"/>
              <a:t>energy</a:t>
            </a:r>
            <a:r>
              <a:rPr lang="nb-NO" sz="1600" dirty="0" smtClean="0"/>
              <a:t> to a «</a:t>
            </a:r>
            <a:r>
              <a:rPr lang="nb-NO" sz="1600" dirty="0" err="1" smtClean="0"/>
              <a:t>core</a:t>
            </a:r>
            <a:r>
              <a:rPr lang="nb-NO" sz="1600" dirty="0" smtClean="0"/>
              <a:t>» </a:t>
            </a:r>
            <a:r>
              <a:rPr lang="nb-NO" sz="1600" dirty="0" err="1" smtClean="0"/>
              <a:t>electron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atom, </a:t>
            </a:r>
            <a:r>
              <a:rPr lang="nb-NO" sz="1600" dirty="0" err="1" smtClean="0"/>
              <a:t>which</a:t>
            </a:r>
            <a:r>
              <a:rPr lang="nb-NO" sz="1600" dirty="0" smtClean="0"/>
              <a:t> </a:t>
            </a:r>
            <a:r>
              <a:rPr lang="nb-NO" sz="1600" dirty="0" err="1" smtClean="0"/>
              <a:t>exits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sample.</a:t>
            </a:r>
            <a:endParaRPr lang="nb-NO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1809" y="18038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2: The atom is </a:t>
            </a:r>
            <a:r>
              <a:rPr lang="nb-NO" sz="1600" dirty="0" err="1" smtClean="0"/>
              <a:t>left</a:t>
            </a:r>
            <a:r>
              <a:rPr lang="nb-NO" sz="1600" dirty="0" smtClean="0"/>
              <a:t> in an </a:t>
            </a:r>
            <a:r>
              <a:rPr lang="nb-NO" sz="1600" dirty="0" err="1" smtClean="0"/>
              <a:t>excited</a:t>
            </a:r>
            <a:r>
              <a:rPr lang="nb-NO" sz="1600" dirty="0" smtClean="0"/>
              <a:t> </a:t>
            </a:r>
            <a:r>
              <a:rPr lang="nb-NO" sz="1600" dirty="0" err="1" smtClean="0"/>
              <a:t>state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a </a:t>
            </a:r>
            <a:r>
              <a:rPr lang="nb-NO" sz="1600" dirty="0" err="1" smtClean="0"/>
              <a:t>core</a:t>
            </a:r>
            <a:r>
              <a:rPr lang="nb-NO" sz="1600" dirty="0" smtClean="0"/>
              <a:t> hole.</a:t>
            </a:r>
            <a:endParaRPr lang="nb-NO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762555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3a: The atom </a:t>
            </a:r>
            <a:r>
              <a:rPr lang="nb-NO" sz="1600" dirty="0" err="1" smtClean="0"/>
              <a:t>can</a:t>
            </a:r>
            <a:r>
              <a:rPr lang="nb-NO" sz="1600" dirty="0" smtClean="0"/>
              <a:t> </a:t>
            </a:r>
            <a:r>
              <a:rPr lang="nb-NO" sz="1600" dirty="0" err="1" smtClean="0"/>
              <a:t>relax</a:t>
            </a:r>
            <a:r>
              <a:rPr lang="nb-NO" sz="1600" dirty="0" smtClean="0"/>
              <a:t>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ground</a:t>
            </a:r>
            <a:r>
              <a:rPr lang="nb-NO" sz="1600" dirty="0" smtClean="0"/>
              <a:t> </a:t>
            </a:r>
            <a:r>
              <a:rPr lang="nb-NO" sz="1600" dirty="0" err="1" smtClean="0"/>
              <a:t>state</a:t>
            </a:r>
            <a:r>
              <a:rPr lang="nb-NO" sz="1600" dirty="0" smtClean="0"/>
              <a:t> </a:t>
            </a:r>
            <a:r>
              <a:rPr lang="nb-NO" sz="1600" dirty="0" err="1" smtClean="0"/>
              <a:t>either</a:t>
            </a:r>
            <a:r>
              <a:rPr lang="nb-NO" sz="1600" dirty="0" smtClean="0"/>
              <a:t> by </a:t>
            </a:r>
            <a:r>
              <a:rPr lang="nb-NO" sz="1600" dirty="0" err="1" smtClean="0"/>
              <a:t>emitting</a:t>
            </a:r>
            <a:r>
              <a:rPr lang="nb-NO" sz="1600" dirty="0" smtClean="0"/>
              <a:t> a </a:t>
            </a:r>
            <a:r>
              <a:rPr lang="nb-NO" sz="1600" dirty="0" err="1" smtClean="0"/>
              <a:t>photon</a:t>
            </a:r>
            <a:r>
              <a:rPr lang="nb-NO" sz="1600" dirty="0" smtClean="0"/>
              <a:t> (</a:t>
            </a:r>
            <a:r>
              <a:rPr lang="nb-NO" sz="1600" dirty="0" err="1" smtClean="0"/>
              <a:t>characteristic</a:t>
            </a:r>
            <a:r>
              <a:rPr lang="nb-NO" sz="1600" dirty="0" smtClean="0"/>
              <a:t> </a:t>
            </a:r>
            <a:r>
              <a:rPr lang="nb-NO" sz="1600" dirty="0" err="1" smtClean="0"/>
              <a:t>X-ray</a:t>
            </a:r>
            <a:r>
              <a:rPr lang="nb-NO" sz="1600" dirty="0" smtClean="0"/>
              <a:t>)…</a:t>
            </a:r>
            <a:endParaRPr lang="nb-NO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476255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3b:…or by </a:t>
            </a:r>
            <a:r>
              <a:rPr lang="nb-NO" sz="1600" dirty="0" err="1" smtClean="0"/>
              <a:t>emitting</a:t>
            </a:r>
            <a:r>
              <a:rPr lang="nb-NO" sz="1600" dirty="0" smtClean="0"/>
              <a:t> an </a:t>
            </a:r>
            <a:r>
              <a:rPr lang="nb-NO" sz="1600" dirty="0" err="1" smtClean="0"/>
              <a:t>Auger-electron</a:t>
            </a:r>
            <a:endParaRPr lang="nb-NO" sz="16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</p:spPr>
        <p:txBody>
          <a:bodyPr/>
          <a:lstStyle/>
          <a:p>
            <a:r>
              <a:rPr lang="nb-NO" dirty="0"/>
              <a:t>Single </a:t>
            </a:r>
            <a:r>
              <a:rPr lang="nb-NO" dirty="0" err="1"/>
              <a:t>electron</a:t>
            </a:r>
            <a:r>
              <a:rPr lang="nb-NO" dirty="0"/>
              <a:t> </a:t>
            </a:r>
            <a:r>
              <a:rPr lang="nb-NO" dirty="0" err="1"/>
              <a:t>excitations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25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Nomenclature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42929"/>
              </p:ext>
            </p:extLst>
          </p:nvPr>
        </p:nvGraphicFramePr>
        <p:xfrm>
          <a:off x="316521" y="1898162"/>
          <a:ext cx="8440615" cy="406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8123"/>
                <a:gridCol w="1688123"/>
                <a:gridCol w="1688123"/>
                <a:gridCol w="1688123"/>
                <a:gridCol w="16881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Atomic </a:t>
                      </a:r>
                      <a:r>
                        <a:rPr lang="nb-NO" sz="1400" dirty="0" err="1" smtClean="0"/>
                        <a:t>shell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Main </a:t>
                      </a:r>
                      <a:r>
                        <a:rPr lang="nb-NO" sz="1400" dirty="0" err="1" smtClean="0"/>
                        <a:t>quantum</a:t>
                      </a:r>
                      <a:r>
                        <a:rPr lang="nb-NO" sz="1400" dirty="0" smtClean="0"/>
                        <a:t> </a:t>
                      </a:r>
                      <a:r>
                        <a:rPr lang="nb-NO" sz="1400" dirty="0" err="1" smtClean="0"/>
                        <a:t>number</a:t>
                      </a:r>
                      <a:r>
                        <a:rPr lang="nb-NO" sz="1400" dirty="0" smtClean="0"/>
                        <a:t> </a:t>
                      </a:r>
                      <a:r>
                        <a:rPr lang="nb-NO" sz="1400" i="1" dirty="0" smtClean="0"/>
                        <a:t>n</a:t>
                      </a:r>
                      <a:endParaRPr lang="nb-NO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Orbital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err="1" smtClean="0"/>
                        <a:t>quantum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err="1" smtClean="0"/>
                        <a:t>number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i="1" dirty="0" smtClean="0"/>
                        <a:t>l</a:t>
                      </a:r>
                      <a:endParaRPr lang="nb-NO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Total </a:t>
                      </a:r>
                      <a:r>
                        <a:rPr lang="nb-NO" sz="1400" dirty="0" err="1" smtClean="0"/>
                        <a:t>spin</a:t>
                      </a:r>
                      <a:r>
                        <a:rPr lang="nb-NO" sz="1400" dirty="0" smtClean="0"/>
                        <a:t> </a:t>
                      </a:r>
                      <a:r>
                        <a:rPr lang="nb-NO" sz="1400" dirty="0" err="1" smtClean="0"/>
                        <a:t>quantum</a:t>
                      </a:r>
                      <a:r>
                        <a:rPr lang="nb-NO" sz="1400" dirty="0" smtClean="0"/>
                        <a:t> </a:t>
                      </a:r>
                      <a:r>
                        <a:rPr lang="nb-NO" sz="1400" dirty="0" err="1" smtClean="0"/>
                        <a:t>number</a:t>
                      </a:r>
                      <a:r>
                        <a:rPr lang="nb-NO" sz="1400" dirty="0" smtClean="0"/>
                        <a:t> </a:t>
                      </a:r>
                      <a:r>
                        <a:rPr lang="nb-NO" sz="1400" i="1" dirty="0" smtClean="0"/>
                        <a:t>j</a:t>
                      </a:r>
                      <a:endParaRPr lang="nb-NO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Spectroscopic</a:t>
                      </a:r>
                      <a:r>
                        <a:rPr lang="nb-NO" sz="1400" dirty="0" smtClean="0"/>
                        <a:t> </a:t>
                      </a:r>
                      <a:r>
                        <a:rPr lang="nb-NO" sz="1400" dirty="0" err="1" smtClean="0"/>
                        <a:t>notation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0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+1/2, -1/2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K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0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+1/2, -1/2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L</a:t>
                      </a:r>
                      <a:r>
                        <a:rPr lang="nb-NO" sz="1400" baseline="-25000" dirty="0" smtClean="0"/>
                        <a:t>1</a:t>
                      </a:r>
                      <a:endParaRPr lang="nb-NO" sz="1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2p</a:t>
                      </a:r>
                      <a:r>
                        <a:rPr lang="nb-NO" sz="1400" baseline="-25000" dirty="0" smtClean="0"/>
                        <a:t>1/2</a:t>
                      </a:r>
                      <a:endParaRPr lang="nb-NO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L</a:t>
                      </a:r>
                      <a:r>
                        <a:rPr lang="nb-NO" sz="1400" baseline="-25000" dirty="0" smtClean="0"/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2p</a:t>
                      </a:r>
                      <a:r>
                        <a:rPr lang="nb-NO" sz="1400" baseline="-25000" dirty="0" smtClean="0"/>
                        <a:t>3/2</a:t>
                      </a:r>
                      <a:endParaRPr lang="nb-NO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L</a:t>
                      </a:r>
                      <a:r>
                        <a:rPr lang="nb-NO" sz="1400" baseline="-25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0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+1/2, -1/2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M</a:t>
                      </a:r>
                      <a:r>
                        <a:rPr lang="nb-NO" sz="1400" baseline="-25000" dirty="0" smtClean="0"/>
                        <a:t>1</a:t>
                      </a:r>
                      <a:endParaRPr lang="nb-NO" sz="1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3p</a:t>
                      </a:r>
                      <a:r>
                        <a:rPr lang="nb-NO" sz="1400" baseline="-25000" dirty="0" smtClean="0"/>
                        <a:t>1/2</a:t>
                      </a:r>
                      <a:endParaRPr lang="nb-NO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M</a:t>
                      </a:r>
                      <a:r>
                        <a:rPr lang="nb-NO" sz="1400" baseline="-25000" dirty="0" smtClean="0"/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3p</a:t>
                      </a:r>
                      <a:r>
                        <a:rPr lang="nb-NO" sz="1400" baseline="-25000" dirty="0" smtClean="0"/>
                        <a:t>3/2</a:t>
                      </a:r>
                      <a:endParaRPr lang="nb-NO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M</a:t>
                      </a:r>
                      <a:r>
                        <a:rPr lang="nb-NO" sz="1400" baseline="-25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3d</a:t>
                      </a:r>
                      <a:r>
                        <a:rPr lang="nb-NO" sz="1400" baseline="-25000" dirty="0" smtClean="0"/>
                        <a:t>3/2</a:t>
                      </a:r>
                      <a:endParaRPr lang="nb-NO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M</a:t>
                      </a:r>
                      <a:r>
                        <a:rPr lang="nb-NO" sz="1400" baseline="-25000" dirty="0" smtClean="0"/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3d</a:t>
                      </a:r>
                      <a:r>
                        <a:rPr lang="nb-NO" sz="1400" baseline="-25000" dirty="0" smtClean="0"/>
                        <a:t>5/2</a:t>
                      </a:r>
                      <a:endParaRPr lang="nb-NO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5/2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M</a:t>
                      </a:r>
                      <a:r>
                        <a:rPr lang="nb-NO" sz="1400" baseline="-25000" dirty="0" smtClean="0"/>
                        <a:t>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ynchronize\Prosjekter\Undervisning\TEM2\atomic shell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40" y="1562100"/>
            <a:ext cx="5010802" cy="48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990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 smtClean="0"/>
              <a:t>Nomenclature</a:t>
            </a:r>
            <a:endParaRPr lang="en-US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8468152" y="6592747"/>
            <a:ext cx="581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W&amp;C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428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nomenclature</a:t>
            </a:r>
            <a:endParaRPr lang="en-US" dirty="0"/>
          </a:p>
        </p:txBody>
      </p:sp>
      <p:pic>
        <p:nvPicPr>
          <p:cNvPr id="4" name="Picture 5" descr="F:\BTSync\Prosjekter\Undervisning\TEM2\atomic shells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3" y="2089801"/>
            <a:ext cx="4793315" cy="41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8152" y="6592747"/>
            <a:ext cx="581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W&amp;C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5332576" y="2089801"/>
            <a:ext cx="36234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Siegbahn</a:t>
            </a:r>
            <a:r>
              <a:rPr lang="nb-NO" dirty="0" smtClean="0"/>
              <a:t> </a:t>
            </a:r>
            <a:r>
              <a:rPr lang="nb-NO" dirty="0" err="1" smtClean="0"/>
              <a:t>notation</a:t>
            </a:r>
            <a:r>
              <a:rPr lang="nb-NO" dirty="0" smtClean="0"/>
              <a:t> is most </a:t>
            </a:r>
            <a:r>
              <a:rPr lang="nb-NO" dirty="0" err="1" smtClean="0"/>
              <a:t>commonly</a:t>
            </a:r>
            <a:r>
              <a:rPr lang="nb-NO" dirty="0" smtClean="0"/>
              <a:t> used to </a:t>
            </a:r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transitions</a:t>
            </a:r>
            <a:r>
              <a:rPr lang="nb-NO" dirty="0" smtClean="0"/>
              <a:t> </a:t>
            </a:r>
            <a:r>
              <a:rPr lang="nb-NO" dirty="0" err="1" smtClean="0"/>
              <a:t>generating</a:t>
            </a:r>
            <a:r>
              <a:rPr lang="nb-NO" dirty="0" smtClean="0"/>
              <a:t> </a:t>
            </a:r>
            <a:r>
              <a:rPr lang="nb-NO" dirty="0" err="1" smtClean="0"/>
              <a:t>X-rays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err="1" smtClean="0"/>
              <a:t>quite</a:t>
            </a:r>
            <a:r>
              <a:rPr lang="nb-NO" dirty="0" smtClean="0"/>
              <a:t> </a:t>
            </a:r>
            <a:r>
              <a:rPr lang="nb-NO" dirty="0" err="1" smtClean="0"/>
              <a:t>complicated</a:t>
            </a:r>
            <a:r>
              <a:rPr lang="nb-NO" dirty="0" smtClean="0"/>
              <a:t> as </a:t>
            </a:r>
            <a:r>
              <a:rPr lang="nb-NO" dirty="0" err="1" smtClean="0"/>
              <a:t>seen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figure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left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en-US" dirty="0" smtClean="0"/>
              <a:t>The International </a:t>
            </a:r>
            <a:r>
              <a:rPr lang="en-US" dirty="0"/>
              <a:t>Union of Pure and Applied Chemistry (IUPAC</a:t>
            </a:r>
            <a:r>
              <a:rPr lang="en-US" dirty="0" smtClean="0"/>
              <a:t>) recommends an alternative system that is simpler, but unfortunately not widely in use.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99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mn-fys-3-eng</Template>
  <TotalTime>1129</TotalTime>
  <Words>1996</Words>
  <Application>Microsoft Office PowerPoint</Application>
  <PresentationFormat>On-screen Show (4:3)</PresentationFormat>
  <Paragraphs>393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Blank Presentation</vt:lpstr>
      <vt:lpstr>February 2017 Øystein Prytz</vt:lpstr>
      <vt:lpstr>Curriculum</vt:lpstr>
      <vt:lpstr>Simple overview of the TEM</vt:lpstr>
      <vt:lpstr>Electron beam – sample interaction</vt:lpstr>
      <vt:lpstr>Energy transfer processes</vt:lpstr>
      <vt:lpstr>Single electron excitations</vt:lpstr>
      <vt:lpstr>Nomenclature</vt:lpstr>
      <vt:lpstr>PowerPoint Presentation</vt:lpstr>
      <vt:lpstr>More on nomenclature</vt:lpstr>
      <vt:lpstr>PowerPoint Presentation</vt:lpstr>
      <vt:lpstr>Single electron excitations</vt:lpstr>
      <vt:lpstr>Copper K lines</vt:lpstr>
      <vt:lpstr>Copper K lines</vt:lpstr>
      <vt:lpstr>Threshold/critical energy</vt:lpstr>
      <vt:lpstr>Single electron excitations</vt:lpstr>
      <vt:lpstr>The fluorescence yield</vt:lpstr>
      <vt:lpstr>Energy transfer processes</vt:lpstr>
      <vt:lpstr>Bremsstrahlung</vt:lpstr>
      <vt:lpstr>Bremsstrahlung</vt:lpstr>
      <vt:lpstr>Instrumentation</vt:lpstr>
      <vt:lpstr>The detector and electron/hole-pair generation</vt:lpstr>
      <vt:lpstr>The detector and electron/hole-pair generation</vt:lpstr>
      <vt:lpstr>WDS vs EDS</vt:lpstr>
      <vt:lpstr>Quantification from EDS spectra</vt:lpstr>
      <vt:lpstr>How to get from a spectrum to composition</vt:lpstr>
      <vt:lpstr>X-ray generation in the SEM</vt:lpstr>
      <vt:lpstr>ZAF and z [phi-rho-z]</vt:lpstr>
      <vt:lpstr>The thin film approximation</vt:lpstr>
      <vt:lpstr>The Cliff-Lorimer equations</vt:lpstr>
      <vt:lpstr>k-factors are not constants</vt:lpstr>
      <vt:lpstr>PowerPoint Presentation</vt:lpstr>
      <vt:lpstr>Limits to the thin film approximation </vt:lpstr>
      <vt:lpstr>Limits to the thin film approximation </vt:lpstr>
      <vt:lpstr>Single electron excitations</vt:lpstr>
      <vt:lpstr>The post column Electron Energy Loss spectrometer/energy filter (EELS)</vt:lpstr>
      <vt:lpstr>PowerPoint Presentation</vt:lpstr>
      <vt:lpstr>The magnetic prism</vt:lpstr>
      <vt:lpstr>Sketch of an EELS spectrum</vt:lpstr>
      <vt:lpstr>Inner shell edges (core loss edges)</vt:lpstr>
      <vt:lpstr>PowerPoint Presentation</vt:lpstr>
      <vt:lpstr>PowerPoint Presentation</vt:lpstr>
      <vt:lpstr>Uses of the core-loss features</vt:lpstr>
      <vt:lpstr>Interband transitions, band gaps</vt:lpstr>
      <vt:lpstr>Uses of the low-loss features</vt:lpstr>
      <vt:lpstr>The low loss region</vt:lpstr>
      <vt:lpstr>Collective oscillations of the valence electrons - plasmons</vt:lpstr>
      <vt:lpstr>Comparison of geometry of EDS and EELS</vt:lpstr>
      <vt:lpstr>Energy resolution</vt:lpstr>
      <vt:lpstr>PowerPoint Presentation</vt:lpstr>
      <vt:lpstr>PowerPoint Presentation</vt:lpstr>
      <vt:lpstr>Wien filter monochromator (FEI)</vt:lpstr>
      <vt:lpstr>Effect of the improved energy resolution</vt:lpstr>
      <vt:lpstr>Summary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2014</dc:title>
  <dc:creator>Øystein Prytz</dc:creator>
  <cp:lastModifiedBy>Øystein Prytz</cp:lastModifiedBy>
  <cp:revision>96</cp:revision>
  <cp:lastPrinted>2014-01-23T11:27:40Z</cp:lastPrinted>
  <dcterms:created xsi:type="dcterms:W3CDTF">2014-01-20T10:13:25Z</dcterms:created>
  <dcterms:modified xsi:type="dcterms:W3CDTF">2017-02-20T13:14:02Z</dcterms:modified>
</cp:coreProperties>
</file>