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95" r:id="rId2"/>
    <p:sldId id="296" r:id="rId3"/>
    <p:sldId id="300" r:id="rId4"/>
    <p:sldId id="301" r:id="rId5"/>
    <p:sldId id="302" r:id="rId6"/>
    <p:sldId id="303" r:id="rId7"/>
    <p:sldId id="298" r:id="rId8"/>
    <p:sldId id="299" r:id="rId9"/>
    <p:sldId id="304" r:id="rId10"/>
    <p:sldId id="305" r:id="rId11"/>
    <p:sldId id="306" r:id="rId1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Vedde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3300" autoAdjust="0"/>
  </p:normalViewPr>
  <p:slideViewPr>
    <p:cSldViewPr>
      <p:cViewPr varScale="1">
        <p:scale>
          <a:sx n="125" d="100"/>
          <a:sy n="125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0154-C409-45CA-9214-527444E6FD42}" type="datetimeFigureOut">
              <a:rPr lang="nb-NO" smtClean="0"/>
              <a:pPr/>
              <a:t>04.11.2012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73C8-EC19-423B-BA5D-1134332CC062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2410-7C81-4EEB-8E9F-FE9DC208F73F}" type="datetimeFigureOut">
              <a:rPr lang="nb-NO" smtClean="0"/>
              <a:pPr/>
              <a:t>04.11.2012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77D37-CED5-4B5F-B67F-B65A043D5D2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Undertit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E7199-B910-4C42-B8D6-E372F26DE3FE}" type="datetime1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6283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209800"/>
            <a:ext cx="37719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229100" y="2209800"/>
            <a:ext cx="3771900" cy="41910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30128" cy="720080"/>
          </a:xfrm>
        </p:spPr>
        <p:txBody>
          <a:bodyPr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394136" cy="45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5" name="Picture 4" descr="FERM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467404"/>
            <a:ext cx="792088" cy="344460"/>
          </a:xfrm>
          <a:prstGeom prst="rect">
            <a:avLst/>
          </a:prstGeom>
          <a:noFill/>
        </p:spPr>
      </p:pic>
      <p:pic>
        <p:nvPicPr>
          <p:cNvPr id="6" name="Bilde 7" descr="MN_KJEMI_A_ENG.png"/>
          <p:cNvPicPr>
            <a:picLocks noChangeAspect="1"/>
          </p:cNvPicPr>
          <p:nvPr userDrawn="1"/>
        </p:nvPicPr>
        <p:blipFill>
          <a:blip r:embed="rId3" cstate="print"/>
          <a:srcRect b="67255"/>
          <a:stretch>
            <a:fillRect/>
          </a:stretch>
        </p:blipFill>
        <p:spPr>
          <a:xfrm>
            <a:off x="611560" y="6525344"/>
            <a:ext cx="2304256" cy="311583"/>
          </a:xfrm>
          <a:prstGeom prst="rect">
            <a:avLst/>
          </a:prstGeom>
        </p:spPr>
      </p:pic>
      <p:pic>
        <p:nvPicPr>
          <p:cNvPr id="7" name="Bilde 8" descr="MN_KJEMI_A.png"/>
          <p:cNvPicPr>
            <a:picLocks noChangeAspect="1"/>
          </p:cNvPicPr>
          <p:nvPr userDrawn="1"/>
        </p:nvPicPr>
        <p:blipFill>
          <a:blip r:embed="rId4" cstate="print"/>
          <a:srcRect t="55556" r="75190"/>
          <a:stretch>
            <a:fillRect/>
          </a:stretch>
        </p:blipFill>
        <p:spPr>
          <a:xfrm>
            <a:off x="35496" y="6453336"/>
            <a:ext cx="630070" cy="360040"/>
          </a:xfrm>
          <a:prstGeom prst="rect">
            <a:avLst/>
          </a:prstGeom>
        </p:spPr>
      </p:pic>
      <p:pic>
        <p:nvPicPr>
          <p:cNvPr id="12290" name="Picture 2" descr="[SMN]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525344"/>
            <a:ext cx="1069134" cy="232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402E7-4147-47D7-82F7-123FA54834F0}" type="datetime1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DB4FE-6104-4917-93A6-C9CA84264870}" type="datetime1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B7F53-D450-4D7A-8221-2FCCDB30D7CE}" type="datetime1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1143000"/>
          </a:xfrm>
        </p:spPr>
        <p:txBody>
          <a:bodyPr anchor="ctr"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 descr="FERM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467404"/>
            <a:ext cx="792088" cy="344460"/>
          </a:xfrm>
          <a:prstGeom prst="rect">
            <a:avLst/>
          </a:prstGeom>
          <a:noFill/>
        </p:spPr>
      </p:pic>
      <p:pic>
        <p:nvPicPr>
          <p:cNvPr id="7" name="Bilde 7" descr="MN_KJEMI_A_ENG.png"/>
          <p:cNvPicPr>
            <a:picLocks noChangeAspect="1"/>
          </p:cNvPicPr>
          <p:nvPr userDrawn="1"/>
        </p:nvPicPr>
        <p:blipFill>
          <a:blip r:embed="rId3" cstate="print"/>
          <a:srcRect b="67255"/>
          <a:stretch>
            <a:fillRect/>
          </a:stretch>
        </p:blipFill>
        <p:spPr>
          <a:xfrm>
            <a:off x="611560" y="6525344"/>
            <a:ext cx="2304256" cy="311583"/>
          </a:xfrm>
          <a:prstGeom prst="rect">
            <a:avLst/>
          </a:prstGeom>
        </p:spPr>
      </p:pic>
      <p:pic>
        <p:nvPicPr>
          <p:cNvPr id="8" name="Bilde 8" descr="MN_KJEMI_A.png"/>
          <p:cNvPicPr>
            <a:picLocks noChangeAspect="1"/>
          </p:cNvPicPr>
          <p:nvPr userDrawn="1"/>
        </p:nvPicPr>
        <p:blipFill>
          <a:blip r:embed="rId4" cstate="print"/>
          <a:srcRect t="55556" r="75190"/>
          <a:stretch>
            <a:fillRect/>
          </a:stretch>
        </p:blipFill>
        <p:spPr>
          <a:xfrm>
            <a:off x="35496" y="6453336"/>
            <a:ext cx="630070" cy="360040"/>
          </a:xfrm>
          <a:prstGeom prst="rect">
            <a:avLst/>
          </a:prstGeom>
        </p:spPr>
      </p:pic>
      <p:pic>
        <p:nvPicPr>
          <p:cNvPr id="9" name="Picture 2" descr="[SMN]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5354" y="6525344"/>
            <a:ext cx="1069134" cy="232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D933-11EF-4D2C-A770-556A906D8E20}" type="datetime1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John Vedde 10.6.10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27358-6E01-4805-8061-613F7B0654E0}" type="datetime1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ktangel 5"/>
          <p:cNvSpPr/>
          <p:nvPr/>
        </p:nvSpPr>
        <p:spPr bwMode="invGray">
          <a:xfrm>
            <a:off x="1371600" y="0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115C-CC01-4978-ACD9-42AF238A8A79}" type="datetime1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s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b-NO" dirty="0" smtClean="0"/>
              <a:t>Klikk for å redigere tittelstil</a:t>
            </a:r>
            <a:endParaRPr kumimoji="0" lang="en-US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1435608" y="2286000"/>
            <a:ext cx="7498080" cy="38862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b-NO" dirty="0" smtClean="0"/>
              <a:t>Klikk for å redigere tekststiler i malen</a:t>
            </a:r>
          </a:p>
          <a:p>
            <a:pPr lvl="1" eaLnBrk="1" latinLnBrk="0" hangingPunct="1"/>
            <a:r>
              <a:rPr kumimoji="0" lang="nb-NO" dirty="0" smtClean="0"/>
              <a:t>Andre nivå</a:t>
            </a:r>
          </a:p>
          <a:p>
            <a:pPr lvl="2" eaLnBrk="1" latinLnBrk="0" hangingPunct="1"/>
            <a:r>
              <a:rPr kumimoji="0" lang="nb-NO" dirty="0" smtClean="0"/>
              <a:t>Tredje nivå</a:t>
            </a:r>
          </a:p>
          <a:p>
            <a:pPr lvl="3" eaLnBrk="1" latinLnBrk="0" hangingPunct="1"/>
            <a:r>
              <a:rPr kumimoji="0" lang="nb-NO" dirty="0" smtClean="0"/>
              <a:t>Fjerde nivå</a:t>
            </a:r>
          </a:p>
          <a:p>
            <a:pPr lvl="4" eaLnBrk="1" latinLnBrk="0" hangingPunct="1"/>
            <a:r>
              <a:rPr kumimoji="0" lang="nb-NO" dirty="0" smtClean="0"/>
              <a:t>Femte nivå</a:t>
            </a:r>
            <a:endParaRPr kumimoji="0" lang="en-US" dirty="0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6702CB-1880-4713-BCDF-85AC77F16831}" type="datetime1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Bilde 13" descr="MN_KJEMI_A.png"/>
          <p:cNvPicPr>
            <a:picLocks noChangeAspect="1"/>
          </p:cNvPicPr>
          <p:nvPr/>
        </p:nvPicPr>
        <p:blipFill>
          <a:blip r:embed="rId12" cstate="print"/>
          <a:srcRect t="57874" r="3014"/>
          <a:stretch>
            <a:fillRect/>
          </a:stretch>
        </p:blipFill>
        <p:spPr>
          <a:xfrm>
            <a:off x="304800" y="6172200"/>
            <a:ext cx="4448398" cy="616321"/>
          </a:xfrm>
          <a:prstGeom prst="rect">
            <a:avLst/>
          </a:prstGeom>
        </p:spPr>
      </p:pic>
      <p:pic>
        <p:nvPicPr>
          <p:cNvPr id="15" name="Bilde 14" descr="MN_KJEMI_A_ENG.png"/>
          <p:cNvPicPr>
            <a:picLocks noChangeAspect="1"/>
          </p:cNvPicPr>
          <p:nvPr/>
        </p:nvPicPr>
        <p:blipFill>
          <a:blip r:embed="rId13" cstate="print"/>
          <a:srcRect b="83774"/>
          <a:stretch>
            <a:fillRect/>
          </a:stretch>
        </p:blipFill>
        <p:spPr>
          <a:xfrm>
            <a:off x="76200" y="76200"/>
            <a:ext cx="5535729" cy="3708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79" r:id="rId8"/>
    <p:sldLayoutId id="2147483681" r:id="rId9"/>
    <p:sldLayoutId id="2147483682" r:id="rId10"/>
  </p:sldLayoutIdLst>
  <p:transition spd="med">
    <p:wipe dir="r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51520" y="278092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 </a:t>
            </a:r>
            <a:endParaRPr lang="nb-NO" sz="2800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4294967295"/>
          </p:nvPr>
        </p:nvSpPr>
        <p:spPr>
          <a:xfrm>
            <a:off x="323528" y="3573016"/>
            <a:ext cx="7848872" cy="2592288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9" name="Bilde 8" descr="MN_KJEMI_A.png"/>
          <p:cNvPicPr>
            <a:picLocks noChangeAspect="1"/>
          </p:cNvPicPr>
          <p:nvPr/>
        </p:nvPicPr>
        <p:blipFill>
          <a:blip r:embed="rId2" cstate="print"/>
          <a:srcRect t="55556" r="75190"/>
          <a:stretch>
            <a:fillRect/>
          </a:stretch>
        </p:blipFill>
        <p:spPr>
          <a:xfrm>
            <a:off x="190500" y="6165304"/>
            <a:ext cx="1078868" cy="616496"/>
          </a:xfrm>
          <a:prstGeom prst="rect">
            <a:avLst/>
          </a:prstGeom>
        </p:spPr>
      </p:pic>
      <p:pic>
        <p:nvPicPr>
          <p:cNvPr id="10" name="Bilde 9" descr="2010-10-22 16.14.49.jpg"/>
          <p:cNvPicPr>
            <a:picLocks noChangeAspect="1"/>
          </p:cNvPicPr>
          <p:nvPr/>
        </p:nvPicPr>
        <p:blipFill>
          <a:blip r:embed="rId3" cstate="print"/>
          <a:srcRect t="45844" b="22294"/>
          <a:stretch>
            <a:fillRect/>
          </a:stretch>
        </p:blipFill>
        <p:spPr>
          <a:xfrm>
            <a:off x="0" y="0"/>
            <a:ext cx="9144000" cy="1752600"/>
          </a:xfrm>
          <a:prstGeom prst="rect">
            <a:avLst/>
          </a:prstGeom>
        </p:spPr>
      </p:pic>
      <p:pic>
        <p:nvPicPr>
          <p:cNvPr id="8" name="Bilde 7" descr="MN_KJEMI_A_ENG.png"/>
          <p:cNvPicPr>
            <a:picLocks noChangeAspect="1"/>
          </p:cNvPicPr>
          <p:nvPr/>
        </p:nvPicPr>
        <p:blipFill>
          <a:blip r:embed="rId4" cstate="print"/>
          <a:srcRect b="67255"/>
          <a:stretch>
            <a:fillRect/>
          </a:stretch>
        </p:blipFill>
        <p:spPr>
          <a:xfrm>
            <a:off x="152400" y="1904999"/>
            <a:ext cx="3282652" cy="443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084" y="3212976"/>
            <a:ext cx="79624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MENA 3200 Energy Materials</a:t>
            </a:r>
          </a:p>
          <a:p>
            <a:pPr algn="ctr"/>
            <a:endParaRPr lang="en-GB" dirty="0" smtClean="0"/>
          </a:p>
          <a:p>
            <a:pPr algn="ctr"/>
            <a:r>
              <a:rPr lang="en-GB" sz="2800" dirty="0" smtClean="0"/>
              <a:t>Materials for Electrochemical Energy Conversion</a:t>
            </a:r>
          </a:p>
          <a:p>
            <a:pPr algn="ctr"/>
            <a:endParaRPr lang="en-GB" dirty="0" smtClean="0"/>
          </a:p>
          <a:p>
            <a:pPr algn="ctr"/>
            <a:r>
              <a:rPr lang="en-GB" sz="2800" dirty="0" smtClean="0"/>
              <a:t>Fuel cells – Electrolysers - Batteries 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dirty="0" smtClean="0"/>
              <a:t>Truls Norby</a:t>
            </a:r>
            <a:endParaRPr lang="en-GB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384376" cy="792088"/>
          </a:xfrm>
        </p:spPr>
        <p:txBody>
          <a:bodyPr/>
          <a:lstStyle/>
          <a:p>
            <a:r>
              <a:rPr lang="en-GB" dirty="0" smtClean="0"/>
              <a:t>Fuel </a:t>
            </a:r>
            <a:r>
              <a:rPr lang="en-GB" dirty="0" smtClean="0"/>
              <a:t>cell</a:t>
            </a:r>
            <a:endParaRPr lang="en-GB" dirty="0"/>
          </a:p>
        </p:txBody>
      </p:sp>
      <p:pic>
        <p:nvPicPr>
          <p:cNvPr id="24578" name="Picture 2" descr="http://upload.wikimedia.org/wikipedia/en/5/5c/Fc_diagram_p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2232248" cy="3105256"/>
          </a:xfrm>
          <a:prstGeom prst="rect">
            <a:avLst/>
          </a:prstGeom>
          <a:noFill/>
        </p:spPr>
      </p:pic>
      <p:pic>
        <p:nvPicPr>
          <p:cNvPr id="5" name="Picture 12" descr="mercedes-benz-b-class-f-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856" y="3974752"/>
            <a:ext cx="3829648" cy="25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6696744" cy="4903440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Polymer Electrolyte Membrane Fuel Cell (PEMFC):</a:t>
            </a:r>
            <a:endParaRPr lang="en-GB" dirty="0" smtClean="0"/>
          </a:p>
          <a:p>
            <a:pPr lvl="1">
              <a:buNone/>
            </a:pPr>
            <a:r>
              <a:rPr lang="en-GB" sz="1800" dirty="0" smtClean="0"/>
              <a:t>		</a:t>
            </a:r>
            <a:r>
              <a:rPr lang="en-GB" sz="1800" dirty="0" smtClean="0"/>
              <a:t>Anode(-):  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</a:t>
            </a:r>
            <a:r>
              <a:rPr lang="en-GB" sz="1800" dirty="0" smtClean="0"/>
              <a:t>=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	</a:t>
            </a:r>
            <a:r>
              <a:rPr lang="en-GB" sz="1800" dirty="0" smtClean="0"/>
              <a:t>Cathode(+): 	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</a:t>
            </a:r>
            <a:r>
              <a:rPr lang="en-GB" sz="1800" dirty="0" smtClean="0"/>
              <a:t>+ 4H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</a:p>
          <a:p>
            <a:pPr lvl="1">
              <a:buNone/>
            </a:pPr>
            <a:endParaRPr lang="en-GB" sz="1800" dirty="0" smtClean="0"/>
          </a:p>
          <a:p>
            <a:pPr lvl="1"/>
            <a:r>
              <a:rPr lang="en-GB" sz="1800" dirty="0" smtClean="0"/>
              <a:t>Solid Oxide Fuel Cell (SOFC)</a:t>
            </a:r>
            <a:endParaRPr lang="en-GB" sz="1800" dirty="0" smtClean="0"/>
          </a:p>
          <a:p>
            <a:pPr lvl="2">
              <a:buNone/>
            </a:pPr>
            <a:r>
              <a:rPr lang="en-GB" sz="1600" dirty="0" smtClean="0"/>
              <a:t>	</a:t>
            </a:r>
          </a:p>
          <a:p>
            <a:pPr lvl="2">
              <a:buNone/>
            </a:pPr>
            <a:r>
              <a:rPr lang="en-GB" sz="1600" dirty="0" smtClean="0"/>
              <a:t>	If necessary, </a:t>
            </a:r>
            <a:r>
              <a:rPr lang="en-GB" sz="1600" dirty="0" smtClean="0"/>
              <a:t>first reforming of carbon-containing fuels: </a:t>
            </a:r>
            <a:endParaRPr lang="en-GB" sz="1600" dirty="0" smtClean="0"/>
          </a:p>
          <a:p>
            <a:pPr lvl="2">
              <a:buNone/>
            </a:pPr>
            <a:r>
              <a:rPr lang="en-GB" sz="1600" dirty="0" smtClean="0"/>
              <a:t>	CH</a:t>
            </a:r>
            <a:r>
              <a:rPr lang="en-GB" sz="1600" baseline="-25000" dirty="0" smtClean="0"/>
              <a:t>4</a:t>
            </a:r>
            <a:r>
              <a:rPr lang="en-GB" sz="1600" dirty="0" smtClean="0"/>
              <a:t> + 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 = CO + 3H</a:t>
            </a:r>
            <a:r>
              <a:rPr lang="en-GB" sz="1600" baseline="-25000" dirty="0" smtClean="0"/>
              <a:t>2</a:t>
            </a:r>
          </a:p>
          <a:p>
            <a:pPr lvl="2"/>
            <a:endParaRPr lang="en-GB" sz="1600" dirty="0" smtClean="0"/>
          </a:p>
          <a:p>
            <a:pPr lvl="1">
              <a:buNone/>
            </a:pPr>
            <a:r>
              <a:rPr lang="en-GB" sz="1800" dirty="0" smtClean="0"/>
              <a:t>		</a:t>
            </a:r>
            <a:r>
              <a:rPr lang="en-GB" sz="1800" dirty="0" smtClean="0"/>
              <a:t>Anode(-): 	</a:t>
            </a:r>
            <a:r>
              <a:rPr lang="en-GB" sz="1800" dirty="0" smtClean="0"/>
              <a:t>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</a:t>
            </a:r>
            <a:r>
              <a:rPr lang="en-GB" sz="1800" dirty="0" smtClean="0"/>
              <a:t>+ 2O</a:t>
            </a:r>
            <a:r>
              <a:rPr lang="en-GB" sz="1800" baseline="30000" dirty="0" smtClean="0"/>
              <a:t>2-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 + 4e</a:t>
            </a:r>
            <a:r>
              <a:rPr lang="en-GB" sz="1800" baseline="30000" dirty="0" smtClean="0"/>
              <a:t>-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	</a:t>
            </a:r>
            <a:r>
              <a:rPr lang="en-GB" sz="1800" dirty="0" smtClean="0"/>
              <a:t>Cathode(+): 	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</a:t>
            </a:r>
            <a:r>
              <a:rPr lang="en-GB" sz="1800" dirty="0" smtClean="0"/>
              <a:t>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2O</a:t>
            </a:r>
            <a:r>
              <a:rPr lang="en-GB" sz="1800" baseline="30000" dirty="0" smtClean="0"/>
              <a:t>2-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uelcellsworks.com/news/wp-content/uploads/2011/11/h2mov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4389433"/>
            <a:ext cx="5076057" cy="24685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30128" cy="792088"/>
          </a:xfrm>
        </p:spPr>
        <p:txBody>
          <a:bodyPr/>
          <a:lstStyle/>
          <a:p>
            <a:r>
              <a:rPr lang="en-GB" dirty="0" smtClean="0"/>
              <a:t>Electrolysers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38152" cy="50474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Supplied with low energy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 (or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 and electrical energy</a:t>
            </a:r>
          </a:p>
          <a:p>
            <a:endParaRPr lang="en-GB" sz="2000" dirty="0" smtClean="0"/>
          </a:p>
          <a:p>
            <a:r>
              <a:rPr lang="en-GB" sz="2000" dirty="0" smtClean="0"/>
              <a:t>PEM: Produces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from </a:t>
            </a:r>
            <a:r>
              <a:rPr lang="en-GB" sz="2000" dirty="0" smtClean="0"/>
              <a:t>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</a:p>
          <a:p>
            <a:pPr lvl="1">
              <a:buNone/>
            </a:pPr>
            <a:r>
              <a:rPr lang="en-GB" sz="1800" dirty="0" smtClean="0"/>
              <a:t>	Cathode(-): 	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</a:t>
            </a:r>
            <a:r>
              <a:rPr lang="en-GB" sz="1800" dirty="0" smtClean="0"/>
              <a:t>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</a:t>
            </a:r>
            <a:r>
              <a:rPr lang="en-GB" sz="1800" dirty="0" smtClean="0"/>
              <a:t>Anode(+): 	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 = 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</a:t>
            </a:r>
            <a:r>
              <a:rPr lang="en-GB" sz="1800" dirty="0" smtClean="0"/>
              <a:t>4e</a:t>
            </a:r>
            <a:r>
              <a:rPr lang="en-GB" sz="1800" baseline="30000" dirty="0" smtClean="0"/>
              <a:t>-</a:t>
            </a:r>
            <a:endParaRPr lang="en-GB" sz="1800" dirty="0" smtClean="0"/>
          </a:p>
          <a:p>
            <a:endParaRPr lang="en-GB" sz="2000" dirty="0" smtClean="0"/>
          </a:p>
          <a:p>
            <a:r>
              <a:rPr lang="en-GB" sz="2000" dirty="0" smtClean="0"/>
              <a:t>SOEC</a:t>
            </a:r>
            <a:r>
              <a:rPr lang="en-GB" sz="2000" dirty="0" smtClean="0"/>
              <a:t>: Produces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from steam (or </a:t>
            </a:r>
            <a:r>
              <a:rPr lang="en-GB" sz="2000" dirty="0" err="1" smtClean="0"/>
              <a:t>syngas</a:t>
            </a:r>
            <a:r>
              <a:rPr lang="en-GB" sz="2000" dirty="0" smtClean="0"/>
              <a:t> CO+H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or a liquid fuel)</a:t>
            </a:r>
          </a:p>
          <a:p>
            <a:pPr lvl="1">
              <a:buNone/>
            </a:pPr>
            <a:r>
              <a:rPr lang="en-GB" sz="1800" dirty="0" smtClean="0"/>
              <a:t>	Cathode(-): </a:t>
            </a:r>
            <a:r>
              <a:rPr lang="en-GB" sz="1800" dirty="0" smtClean="0"/>
              <a:t>	</a:t>
            </a:r>
            <a:r>
              <a:rPr lang="en-GB" sz="1800" dirty="0" smtClean="0"/>
              <a:t>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 </a:t>
            </a:r>
            <a:r>
              <a:rPr lang="en-GB" sz="1800" dirty="0" smtClean="0"/>
              <a:t>+ </a:t>
            </a:r>
            <a:r>
              <a:rPr lang="en-GB" sz="1800" dirty="0" smtClean="0"/>
              <a:t>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</a:t>
            </a:r>
            <a:r>
              <a:rPr lang="en-GB" sz="1800" dirty="0" smtClean="0"/>
              <a:t>+ 2O</a:t>
            </a:r>
            <a:r>
              <a:rPr lang="en-GB" sz="1800" baseline="30000" dirty="0" smtClean="0"/>
              <a:t>2-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</a:t>
            </a:r>
            <a:r>
              <a:rPr lang="en-GB" sz="1800" dirty="0" smtClean="0"/>
              <a:t>Anode(+): </a:t>
            </a:r>
            <a:r>
              <a:rPr lang="en-GB" sz="1800" dirty="0" smtClean="0"/>
              <a:t>	</a:t>
            </a:r>
            <a:r>
              <a:rPr lang="en-GB" sz="1800" dirty="0" smtClean="0"/>
              <a:t>	2O</a:t>
            </a:r>
            <a:r>
              <a:rPr lang="en-GB" sz="1800" baseline="30000" dirty="0" smtClean="0"/>
              <a:t>2-</a:t>
            </a:r>
            <a:r>
              <a:rPr lang="en-GB" sz="1800" dirty="0" smtClean="0"/>
              <a:t> =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</a:t>
            </a:r>
            <a:r>
              <a:rPr lang="en-GB" sz="1800" dirty="0" smtClean="0"/>
              <a:t>+ </a:t>
            </a:r>
            <a:r>
              <a:rPr lang="en-GB" sz="1800" dirty="0" smtClean="0"/>
              <a:t>4e</a:t>
            </a:r>
            <a:r>
              <a:rPr lang="en-GB" sz="1800" baseline="30000" dirty="0" smtClean="0"/>
              <a:t>-</a:t>
            </a:r>
            <a:endParaRPr lang="en-GB" sz="1800" dirty="0" smtClean="0"/>
          </a:p>
          <a:p>
            <a:endParaRPr lang="en-GB" sz="2000" dirty="0" smtClean="0"/>
          </a:p>
          <a:p>
            <a:r>
              <a:rPr lang="en-GB" sz="2000" dirty="0" smtClean="0"/>
              <a:t>Materials </a:t>
            </a:r>
            <a:r>
              <a:rPr lang="en-GB" sz="2000" dirty="0" smtClean="0"/>
              <a:t>otherwise as </a:t>
            </a:r>
            <a:r>
              <a:rPr lang="en-GB" sz="2000" dirty="0" smtClean="0"/>
              <a:t>for fuel cells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this part of the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394136" cy="475942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What is electrochemistry?</a:t>
            </a:r>
          </a:p>
          <a:p>
            <a:endParaRPr lang="en-GB" dirty="0" smtClean="0"/>
          </a:p>
          <a:p>
            <a:r>
              <a:rPr lang="en-GB" dirty="0" smtClean="0"/>
              <a:t>Types of electrochemical energy conversion devices</a:t>
            </a:r>
          </a:p>
          <a:p>
            <a:pPr lvl="1"/>
            <a:r>
              <a:rPr lang="en-GB" dirty="0" smtClean="0"/>
              <a:t>Fuel cells, electrolysers, batteries</a:t>
            </a:r>
          </a:p>
          <a:p>
            <a:endParaRPr lang="en-GB" dirty="0" smtClean="0"/>
          </a:p>
          <a:p>
            <a:r>
              <a:rPr lang="en-GB" dirty="0" smtClean="0"/>
              <a:t>General principles of materials </a:t>
            </a:r>
            <a:r>
              <a:rPr lang="en-GB" dirty="0" smtClean="0"/>
              <a:t>properties and requirements</a:t>
            </a:r>
            <a:endParaRPr lang="en-GB" dirty="0" smtClean="0"/>
          </a:p>
          <a:p>
            <a:pPr lvl="1"/>
            <a:r>
              <a:rPr lang="en-GB" dirty="0" smtClean="0"/>
              <a:t>Electrolyte, electrodes, interconnects</a:t>
            </a:r>
          </a:p>
          <a:p>
            <a:pPr lvl="1"/>
            <a:r>
              <a:rPr lang="en-GB" dirty="0" smtClean="0"/>
              <a:t>Conductivity</a:t>
            </a:r>
          </a:p>
          <a:p>
            <a:pPr lvl="1"/>
            <a:r>
              <a:rPr lang="en-GB" dirty="0" smtClean="0"/>
              <a:t>Catalytic activity</a:t>
            </a:r>
            <a:endParaRPr lang="en-GB" dirty="0" smtClean="0"/>
          </a:p>
          <a:p>
            <a:pPr lvl="1"/>
            <a:r>
              <a:rPr lang="en-GB" dirty="0" smtClean="0"/>
              <a:t>Stability</a:t>
            </a:r>
          </a:p>
          <a:p>
            <a:pPr lvl="1"/>
            <a:r>
              <a:rPr lang="en-GB" dirty="0" smtClean="0"/>
              <a:t>Microstructure</a:t>
            </a:r>
          </a:p>
          <a:p>
            <a:endParaRPr lang="en-GB" dirty="0" smtClean="0"/>
          </a:p>
          <a:p>
            <a:r>
              <a:rPr lang="en-GB" dirty="0" smtClean="0"/>
              <a:t>Examples of materials and their properties</a:t>
            </a:r>
          </a:p>
          <a:p>
            <a:pPr lvl="1"/>
            <a:r>
              <a:rPr lang="en-GB" dirty="0" smtClean="0"/>
              <a:t>SOFC, PEMFC, Li-ion batteries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1052736"/>
            <a:ext cx="8748464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/>
          <a:lstStyle/>
          <a:p>
            <a:r>
              <a:rPr lang="en-GB" dirty="0" smtClean="0"/>
              <a:t>What is electrochemistry?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6480720" cy="511256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Redox </a:t>
            </a:r>
            <a:r>
              <a:rPr lang="en-GB" sz="2000" dirty="0" smtClean="0"/>
              <a:t>chemistry – reduction and oxidation</a:t>
            </a:r>
            <a:endParaRPr lang="en-GB" sz="2000" dirty="0" smtClean="0"/>
          </a:p>
          <a:p>
            <a:pPr lvl="1"/>
            <a:r>
              <a:rPr lang="en-GB" sz="1800" dirty="0" smtClean="0"/>
              <a:t>Example: Homogeneous </a:t>
            </a:r>
            <a:r>
              <a:rPr lang="en-GB" sz="1800" dirty="0" smtClean="0"/>
              <a:t>redox reaction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Electrochemistry is redox chemistry where reduction and oxidation take place at different </a:t>
            </a:r>
            <a:r>
              <a:rPr lang="en-GB" sz="2000" dirty="0" smtClean="0"/>
              <a:t>locations:</a:t>
            </a:r>
            <a:endParaRPr lang="en-GB" sz="2000" dirty="0" smtClean="0"/>
          </a:p>
          <a:p>
            <a:pPr lvl="1">
              <a:buNone/>
            </a:pPr>
            <a:r>
              <a:rPr lang="en-GB" sz="1800" dirty="0" smtClean="0"/>
              <a:t>	Cathode: 	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	|  1</a:t>
            </a:r>
          </a:p>
          <a:p>
            <a:pPr lvl="1">
              <a:buNone/>
            </a:pPr>
            <a:r>
              <a:rPr lang="en-GB" sz="1800" dirty="0" smtClean="0"/>
              <a:t>	</a:t>
            </a:r>
            <a:r>
              <a:rPr lang="en-GB" sz="1800" u="sng" dirty="0" smtClean="0"/>
              <a:t>Anode:    	2H</a:t>
            </a:r>
            <a:r>
              <a:rPr lang="en-GB" sz="1800" u="sng" baseline="-25000" dirty="0" smtClean="0"/>
              <a:t>2</a:t>
            </a:r>
            <a:r>
              <a:rPr lang="en-GB" sz="1800" u="sng" dirty="0" smtClean="0"/>
              <a:t> = 4H</a:t>
            </a:r>
            <a:r>
              <a:rPr lang="en-GB" sz="1800" u="sng" baseline="30000" dirty="0" smtClean="0"/>
              <a:t>+</a:t>
            </a:r>
            <a:r>
              <a:rPr lang="en-GB" sz="1800" u="sng" dirty="0" smtClean="0"/>
              <a:t> + 4e</a:t>
            </a:r>
            <a:r>
              <a:rPr lang="en-GB" sz="1800" u="sng" baseline="30000" dirty="0" smtClean="0"/>
              <a:t>-		</a:t>
            </a:r>
            <a:r>
              <a:rPr lang="en-GB" sz="1800" u="sng" dirty="0" smtClean="0"/>
              <a:t>|  1</a:t>
            </a:r>
          </a:p>
          <a:p>
            <a:pPr lvl="1">
              <a:buNone/>
            </a:pPr>
            <a:r>
              <a:rPr lang="en-GB" sz="1800" dirty="0" smtClean="0"/>
              <a:t>	Total: 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The two </a:t>
            </a:r>
            <a:r>
              <a:rPr lang="en-GB" sz="2000" dirty="0" smtClean="0"/>
              <a:t>locations must </a:t>
            </a:r>
            <a:r>
              <a:rPr lang="en-GB" sz="2000" dirty="0" smtClean="0"/>
              <a:t>thus be connected with pathways for </a:t>
            </a:r>
            <a:r>
              <a:rPr lang="en-GB" sz="2000" i="1" dirty="0" smtClean="0"/>
              <a:t>ions</a:t>
            </a:r>
            <a:r>
              <a:rPr lang="en-GB" sz="2000" dirty="0" smtClean="0"/>
              <a:t> and </a:t>
            </a:r>
            <a:r>
              <a:rPr lang="en-GB" sz="2000" i="1" dirty="0" smtClean="0"/>
              <a:t>electrons</a:t>
            </a:r>
            <a:endParaRPr lang="en-GB" sz="2000" i="1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6444208" y="476672"/>
            <a:ext cx="2604924" cy="3096344"/>
            <a:chOff x="6577176" y="1970485"/>
            <a:chExt cx="2604924" cy="3096344"/>
          </a:xfrm>
        </p:grpSpPr>
        <p:grpSp>
          <p:nvGrpSpPr>
            <p:cNvPr id="4" name="Group 3"/>
            <p:cNvGrpSpPr/>
            <p:nvPr/>
          </p:nvGrpSpPr>
          <p:grpSpPr>
            <a:xfrm>
              <a:off x="6577176" y="1970485"/>
              <a:ext cx="2604924" cy="3096344"/>
              <a:chOff x="600512" y="314301"/>
              <a:chExt cx="2604924" cy="309634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1619672" y="2132856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9" name="Group 56"/>
              <p:cNvGrpSpPr/>
              <p:nvPr/>
            </p:nvGrpSpPr>
            <p:grpSpPr>
              <a:xfrm>
                <a:off x="1293411" y="314301"/>
                <a:ext cx="1080120" cy="2826667"/>
                <a:chOff x="1403648" y="386309"/>
                <a:chExt cx="1080120" cy="28266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ounded Rectangle 14"/>
                <p:cNvSpPr/>
                <p:nvPr/>
              </p:nvSpPr>
              <p:spPr>
                <a:xfrm>
                  <a:off x="1646853" y="386309"/>
                  <a:ext cx="576063" cy="36004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R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11561" y="3102868"/>
                <a:ext cx="2376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fuel cell</a:t>
                </a:r>
                <a:endParaRPr lang="en-GB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11760" y="620688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164288" y="2204864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444208" y="3849687"/>
            <a:ext cx="2604924" cy="2531641"/>
            <a:chOff x="6444208" y="4013448"/>
            <a:chExt cx="2604924" cy="2531641"/>
          </a:xfrm>
        </p:grpSpPr>
        <p:grpSp>
          <p:nvGrpSpPr>
            <p:cNvPr id="38" name="Group 3"/>
            <p:cNvGrpSpPr/>
            <p:nvPr/>
          </p:nvGrpSpPr>
          <p:grpSpPr>
            <a:xfrm>
              <a:off x="6444208" y="4013448"/>
              <a:ext cx="2604924" cy="2531641"/>
              <a:chOff x="600512" y="917104"/>
              <a:chExt cx="2604924" cy="253164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4e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V="1">
                <a:off x="1608624" y="2492896"/>
                <a:ext cx="432048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sp>
            <p:nvSpPr>
              <p:cNvPr id="46" name="TextBox 9"/>
              <p:cNvSpPr txBox="1"/>
              <p:nvPr/>
            </p:nvSpPr>
            <p:spPr>
              <a:xfrm>
                <a:off x="888544" y="3140968"/>
                <a:ext cx="1933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Hydrogen membrane</a:t>
                </a:r>
                <a:endParaRPr lang="en-GB" sz="1400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/>
            <p:nvPr/>
          </p:nvCxnSpPr>
          <p:spPr>
            <a:xfrm flipV="1">
              <a:off x="7452320" y="4979268"/>
              <a:ext cx="432048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Electrochemical energy conversion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6480720" cy="5112568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Reaction:</a:t>
            </a:r>
          </a:p>
          <a:p>
            <a:pPr lvl="1">
              <a:buNone/>
            </a:pPr>
            <a:r>
              <a:rPr lang="en-GB" sz="1800" dirty="0" smtClean="0"/>
              <a:t>	Cathode: 	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	|  1</a:t>
            </a:r>
          </a:p>
          <a:p>
            <a:pPr lvl="1">
              <a:buNone/>
            </a:pPr>
            <a:r>
              <a:rPr lang="en-GB" sz="1800" dirty="0" smtClean="0"/>
              <a:t>	</a:t>
            </a:r>
            <a:r>
              <a:rPr lang="en-GB" sz="1800" u="sng" dirty="0" smtClean="0"/>
              <a:t>Anode:     	2H</a:t>
            </a:r>
            <a:r>
              <a:rPr lang="en-GB" sz="1800" u="sng" baseline="-25000" dirty="0" smtClean="0"/>
              <a:t>2</a:t>
            </a:r>
            <a:r>
              <a:rPr lang="en-GB" sz="1800" u="sng" dirty="0" smtClean="0"/>
              <a:t> = 4H</a:t>
            </a:r>
            <a:r>
              <a:rPr lang="en-GB" sz="1800" u="sng" baseline="30000" dirty="0" smtClean="0"/>
              <a:t>+</a:t>
            </a:r>
            <a:r>
              <a:rPr lang="en-GB" sz="1800" u="sng" dirty="0" smtClean="0"/>
              <a:t> + 4e</a:t>
            </a:r>
            <a:r>
              <a:rPr lang="en-GB" sz="1800" u="sng" baseline="30000" dirty="0" smtClean="0"/>
              <a:t>-		</a:t>
            </a:r>
            <a:r>
              <a:rPr lang="en-GB" sz="1800" u="sng" dirty="0" smtClean="0"/>
              <a:t>|  1</a:t>
            </a:r>
          </a:p>
          <a:p>
            <a:pPr lvl="1">
              <a:buNone/>
            </a:pPr>
            <a:r>
              <a:rPr lang="en-GB" sz="1800" dirty="0" smtClean="0"/>
              <a:t>	Total: 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If </a:t>
            </a:r>
            <a:r>
              <a:rPr lang="en-GB" sz="2000" dirty="0" smtClean="0"/>
              <a:t>we have different </a:t>
            </a:r>
            <a:r>
              <a:rPr lang="en-GB" sz="2000" dirty="0" smtClean="0"/>
              <a:t>pathways for ions and electrons,</a:t>
            </a:r>
          </a:p>
          <a:p>
            <a:pPr lvl="1"/>
            <a:r>
              <a:rPr lang="en-GB" sz="1800" dirty="0" smtClean="0"/>
              <a:t>electrolyte for </a:t>
            </a:r>
            <a:r>
              <a:rPr lang="en-GB" sz="1800" dirty="0" smtClean="0"/>
              <a:t>ions, </a:t>
            </a:r>
            <a:endParaRPr lang="en-GB" sz="1800" dirty="0" smtClean="0"/>
          </a:p>
          <a:p>
            <a:pPr lvl="1"/>
            <a:r>
              <a:rPr lang="en-GB" sz="1800" dirty="0" smtClean="0"/>
              <a:t>electrodes + wire for </a:t>
            </a:r>
            <a:r>
              <a:rPr lang="en-GB" sz="1800" dirty="0" smtClean="0"/>
              <a:t>electrons,</a:t>
            </a:r>
            <a:endParaRPr lang="en-GB" sz="1800" dirty="0" smtClean="0"/>
          </a:p>
          <a:p>
            <a:r>
              <a:rPr lang="en-GB" sz="2000" dirty="0" smtClean="0"/>
              <a:t>we </a:t>
            </a:r>
            <a:r>
              <a:rPr lang="en-GB" sz="2000" dirty="0" smtClean="0"/>
              <a:t>can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extract </a:t>
            </a:r>
            <a:r>
              <a:rPr lang="en-GB" sz="1800" dirty="0" smtClean="0"/>
              <a:t>electrical energy from a spontaneous reaction (e.g. fuel cell or discharging battery),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s</a:t>
            </a:r>
            <a:r>
              <a:rPr lang="en-GB" sz="1800" dirty="0" smtClean="0"/>
              <a:t>upply electrical energy to drive </a:t>
            </a:r>
            <a:r>
              <a:rPr lang="en-GB" sz="1800" dirty="0" smtClean="0"/>
              <a:t>a non-spontaneous reaction </a:t>
            </a:r>
            <a:r>
              <a:rPr lang="en-GB" sz="1800" dirty="0" smtClean="0"/>
              <a:t>(</a:t>
            </a:r>
            <a:r>
              <a:rPr lang="en-GB" sz="1800" dirty="0" smtClean="0"/>
              <a:t>e.g. electrolyser cell or charging battery</a:t>
            </a:r>
            <a:r>
              <a:rPr lang="en-GB" sz="1800" dirty="0" smtClean="0"/>
              <a:t>).</a:t>
            </a:r>
            <a:endParaRPr lang="en-GB" sz="1800" dirty="0" smtClean="0"/>
          </a:p>
        </p:txBody>
      </p:sp>
      <p:grpSp>
        <p:nvGrpSpPr>
          <p:cNvPr id="4" name="Group 35"/>
          <p:cNvGrpSpPr/>
          <p:nvPr/>
        </p:nvGrpSpPr>
        <p:grpSpPr>
          <a:xfrm>
            <a:off x="6444208" y="116633"/>
            <a:ext cx="2604924" cy="3024335"/>
            <a:chOff x="6577176" y="2042494"/>
            <a:chExt cx="2604924" cy="3024335"/>
          </a:xfrm>
        </p:grpSpPr>
        <p:grpSp>
          <p:nvGrpSpPr>
            <p:cNvPr id="9" name="Group 3"/>
            <p:cNvGrpSpPr/>
            <p:nvPr/>
          </p:nvGrpSpPr>
          <p:grpSpPr>
            <a:xfrm>
              <a:off x="6577176" y="2042494"/>
              <a:ext cx="2604924" cy="3024335"/>
              <a:chOff x="600512" y="386310"/>
              <a:chExt cx="2604924" cy="302433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1619672" y="2132856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16" name="Group 56"/>
              <p:cNvGrpSpPr/>
              <p:nvPr/>
            </p:nvGrpSpPr>
            <p:grpSpPr>
              <a:xfrm>
                <a:off x="1293411" y="386310"/>
                <a:ext cx="1080120" cy="2754658"/>
                <a:chOff x="1403648" y="458318"/>
                <a:chExt cx="1080120" cy="2754658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ounded Rectangle 14"/>
                <p:cNvSpPr/>
                <p:nvPr/>
              </p:nvSpPr>
              <p:spPr>
                <a:xfrm>
                  <a:off x="1691679" y="458318"/>
                  <a:ext cx="531237" cy="28803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R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11561" y="3102868"/>
                <a:ext cx="2376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fuel cell</a:t>
                </a:r>
                <a:endParaRPr lang="en-GB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72720" y="962373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164288" y="2204864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5"/>
          <p:cNvGrpSpPr/>
          <p:nvPr/>
        </p:nvGrpSpPr>
        <p:grpSpPr>
          <a:xfrm>
            <a:off x="6444208" y="3284984"/>
            <a:ext cx="2604924" cy="3240360"/>
            <a:chOff x="6577176" y="1826469"/>
            <a:chExt cx="2604924" cy="3240360"/>
          </a:xfrm>
        </p:grpSpPr>
        <p:grpSp>
          <p:nvGrpSpPr>
            <p:cNvPr id="34" name="Group 3"/>
            <p:cNvGrpSpPr/>
            <p:nvPr/>
          </p:nvGrpSpPr>
          <p:grpSpPr>
            <a:xfrm>
              <a:off x="6577176" y="1826469"/>
              <a:ext cx="2604924" cy="3240360"/>
              <a:chOff x="600512" y="170285"/>
              <a:chExt cx="2604924" cy="324036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1536616" y="2114501"/>
                <a:ext cx="51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47" name="Group 56"/>
              <p:cNvGrpSpPr/>
              <p:nvPr/>
            </p:nvGrpSpPr>
            <p:grpSpPr>
              <a:xfrm>
                <a:off x="1293411" y="366564"/>
                <a:ext cx="1080120" cy="2774404"/>
                <a:chOff x="1403648" y="438572"/>
                <a:chExt cx="1080120" cy="2774404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ounded Rectangle 58"/>
                <p:cNvSpPr/>
                <p:nvPr/>
              </p:nvSpPr>
              <p:spPr>
                <a:xfrm>
                  <a:off x="1691680" y="438572"/>
                  <a:ext cx="504056" cy="28803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U</a:t>
                  </a:r>
                </a:p>
              </p:txBody>
            </p:sp>
          </p:grpSp>
          <p:sp>
            <p:nvSpPr>
              <p:cNvPr id="51" name="TextBox 9"/>
              <p:cNvSpPr txBox="1"/>
              <p:nvPr/>
            </p:nvSpPr>
            <p:spPr>
              <a:xfrm>
                <a:off x="611560" y="3102868"/>
                <a:ext cx="25812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electrolyser</a:t>
                </a:r>
                <a:endParaRPr lang="en-GB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4688" y="17028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>
                <a:off x="600512" y="2042493"/>
                <a:ext cx="51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2499008" y="1795989"/>
                <a:ext cx="44309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2472720" y="2368625"/>
                <a:ext cx="51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153240" y="2258517"/>
              <a:ext cx="0" cy="4053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/>
          <a:lstStyle/>
          <a:p>
            <a:r>
              <a:rPr lang="en-GB" dirty="0" smtClean="0"/>
              <a:t>Electrochemical processes without electrodes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5616624" cy="4543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If the ions and electrons go in the same material – a mixed conductor – we cannot get or use electrical energy, but we can for instance get chemical processes, gas separation, or heat.</a:t>
            </a:r>
          </a:p>
          <a:p>
            <a:endParaRPr lang="en-GB" sz="2000" dirty="0" smtClean="0"/>
          </a:p>
          <a:p>
            <a:r>
              <a:rPr lang="en-GB" sz="2000" dirty="0" smtClean="0"/>
              <a:t>We may get or use work other than electrical – for instance pumping.</a:t>
            </a:r>
          </a:p>
          <a:p>
            <a:endParaRPr lang="en-GB" sz="2000" dirty="0" smtClean="0"/>
          </a:p>
          <a:p>
            <a:r>
              <a:rPr lang="en-GB" sz="2000" dirty="0" smtClean="0"/>
              <a:t>In this course we will however mostly disregard these processes, and concentrate on devices with electrolytes and electrodes. </a:t>
            </a:r>
            <a:endParaRPr lang="en-GB" sz="2000" dirty="0"/>
          </a:p>
        </p:txBody>
      </p:sp>
      <p:grpSp>
        <p:nvGrpSpPr>
          <p:cNvPr id="15" name="Group 56"/>
          <p:cNvGrpSpPr/>
          <p:nvPr/>
        </p:nvGrpSpPr>
        <p:grpSpPr>
          <a:xfrm>
            <a:off x="6431572" y="1052736"/>
            <a:ext cx="2604924" cy="2531641"/>
            <a:chOff x="6444208" y="4013448"/>
            <a:chExt cx="2604924" cy="2531641"/>
          </a:xfrm>
        </p:grpSpPr>
        <p:grpSp>
          <p:nvGrpSpPr>
            <p:cNvPr id="16" name="Group 3"/>
            <p:cNvGrpSpPr/>
            <p:nvPr/>
          </p:nvGrpSpPr>
          <p:grpSpPr>
            <a:xfrm>
              <a:off x="6444208" y="4013448"/>
              <a:ext cx="2604924" cy="2531641"/>
              <a:chOff x="600512" y="917104"/>
              <a:chExt cx="2604924" cy="253164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4e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608624" y="2492896"/>
                <a:ext cx="432048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sp>
            <p:nvSpPr>
              <p:cNvPr id="22" name="TextBox 9"/>
              <p:cNvSpPr txBox="1"/>
              <p:nvPr/>
            </p:nvSpPr>
            <p:spPr>
              <a:xfrm>
                <a:off x="888544" y="3140968"/>
                <a:ext cx="1933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Hydrogen membrane</a:t>
                </a:r>
                <a:endParaRPr lang="en-GB" sz="1400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7452320" y="4979268"/>
              <a:ext cx="432048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58277" y="3921695"/>
            <a:ext cx="2906211" cy="2531641"/>
            <a:chOff x="6012160" y="3921695"/>
            <a:chExt cx="2906211" cy="2531641"/>
          </a:xfrm>
        </p:grpSpPr>
        <p:sp>
          <p:nvSpPr>
            <p:cNvPr id="7" name="Rectangle 6"/>
            <p:cNvSpPr/>
            <p:nvPr/>
          </p:nvSpPr>
          <p:spPr>
            <a:xfrm>
              <a:off x="7163147" y="3921695"/>
              <a:ext cx="865237" cy="2223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MO</a:t>
              </a:r>
              <a:r>
                <a:rPr lang="en-GB" sz="2000" baseline="-25000" dirty="0" smtClean="0">
                  <a:solidFill>
                    <a:schemeClr val="tx1"/>
                  </a:solidFill>
                </a:rPr>
                <a:t>z/2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2000" dirty="0" err="1" smtClean="0">
                  <a:solidFill>
                    <a:schemeClr val="tx1"/>
                  </a:solidFill>
                </a:rPr>
                <a:t>ze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-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2000" dirty="0" err="1" smtClean="0">
                  <a:solidFill>
                    <a:schemeClr val="tx1"/>
                  </a:solidFill>
                </a:rPr>
                <a:t>M</a:t>
              </a:r>
              <a:r>
                <a:rPr lang="en-GB" sz="2000" baseline="30000" dirty="0" err="1" smtClean="0">
                  <a:solidFill>
                    <a:schemeClr val="tx1"/>
                  </a:solidFill>
                </a:rPr>
                <a:t>z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452320" y="5839172"/>
              <a:ext cx="432048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028384" y="4941168"/>
              <a:ext cx="8899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z/4 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  <a:p>
              <a:endParaRPr lang="en-GB" sz="2000" dirty="0" smtClean="0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6084168" y="6145559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Oxidising (corroding) metal</a:t>
              </a:r>
              <a:endParaRPr lang="en-GB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8183448" y="5373216"/>
              <a:ext cx="539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7452320" y="5229200"/>
              <a:ext cx="432048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012160" y="3933056"/>
              <a:ext cx="1152128" cy="22238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M</a:t>
              </a:r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544616" cy="720080"/>
          </a:xfrm>
        </p:spPr>
        <p:txBody>
          <a:bodyPr/>
          <a:lstStyle/>
          <a:p>
            <a:r>
              <a:rPr lang="en-GB" dirty="0" smtClean="0"/>
              <a:t>Electrochemical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6048672" cy="5400600"/>
          </a:xfrm>
        </p:spPr>
        <p:txBody>
          <a:bodyPr>
            <a:noAutofit/>
          </a:bodyPr>
          <a:lstStyle/>
          <a:p>
            <a:r>
              <a:rPr lang="nb-NO" sz="1600" dirty="0" err="1" smtClean="0"/>
              <a:t>Reduction</a:t>
            </a:r>
            <a:r>
              <a:rPr lang="nb-NO" sz="1600" dirty="0" smtClean="0"/>
              <a:t>: 	A + </a:t>
            </a:r>
            <a:r>
              <a:rPr lang="nb-NO" sz="1600" dirty="0" err="1" smtClean="0"/>
              <a:t>xe</a:t>
            </a:r>
            <a:r>
              <a:rPr lang="nb-NO" sz="1600" baseline="30000" dirty="0" err="1" smtClean="0"/>
              <a:t>-</a:t>
            </a:r>
            <a:r>
              <a:rPr lang="nb-NO" sz="1600" dirty="0" smtClean="0"/>
              <a:t>  = </a:t>
            </a:r>
            <a:r>
              <a:rPr lang="nb-NO" sz="1600" dirty="0" err="1" smtClean="0"/>
              <a:t>A</a:t>
            </a:r>
            <a:r>
              <a:rPr lang="nb-NO" sz="1600" baseline="30000" dirty="0" err="1" smtClean="0"/>
              <a:t>x-</a:t>
            </a:r>
            <a:r>
              <a:rPr lang="nb-NO" sz="1600" dirty="0" smtClean="0"/>
              <a:t>			| y</a:t>
            </a:r>
          </a:p>
          <a:p>
            <a:r>
              <a:rPr lang="nb-NO" sz="1600" u="sng" dirty="0" err="1" smtClean="0"/>
              <a:t>Oxidation</a:t>
            </a:r>
            <a:r>
              <a:rPr lang="nb-NO" sz="1600" u="sng" dirty="0" smtClean="0"/>
              <a:t>: 	B = B</a:t>
            </a:r>
            <a:r>
              <a:rPr lang="nb-NO" sz="1600" u="sng" baseline="30000" dirty="0" smtClean="0"/>
              <a:t>y+</a:t>
            </a:r>
            <a:r>
              <a:rPr lang="nb-NO" sz="1600" u="sng" dirty="0" smtClean="0"/>
              <a:t> + </a:t>
            </a:r>
            <a:r>
              <a:rPr lang="nb-NO" sz="1600" u="sng" dirty="0" err="1" smtClean="0"/>
              <a:t>ye</a:t>
            </a:r>
            <a:r>
              <a:rPr lang="nb-NO" sz="1600" u="sng" baseline="30000" dirty="0" err="1" smtClean="0"/>
              <a:t>-</a:t>
            </a:r>
            <a:r>
              <a:rPr lang="nb-NO" sz="1600" u="sng" dirty="0" smtClean="0"/>
              <a:t>			| x</a:t>
            </a:r>
            <a:endParaRPr lang="nb-NO" sz="1600" dirty="0" smtClean="0"/>
          </a:p>
          <a:p>
            <a:r>
              <a:rPr lang="nb-NO" sz="1600" dirty="0" smtClean="0"/>
              <a:t>Total:		</a:t>
            </a:r>
            <a:r>
              <a:rPr lang="nb-NO" sz="1600" dirty="0" err="1" smtClean="0"/>
              <a:t>yA</a:t>
            </a:r>
            <a:r>
              <a:rPr lang="nb-NO" sz="1600" dirty="0" smtClean="0"/>
              <a:t> + </a:t>
            </a:r>
            <a:r>
              <a:rPr lang="nb-NO" sz="1600" dirty="0" err="1" smtClean="0"/>
              <a:t>xB</a:t>
            </a:r>
            <a:r>
              <a:rPr lang="nb-NO" sz="1600" dirty="0" smtClean="0"/>
              <a:t> = </a:t>
            </a:r>
            <a:r>
              <a:rPr lang="nb-NO" sz="1600" dirty="0" err="1" smtClean="0"/>
              <a:t>yA</a:t>
            </a:r>
            <a:r>
              <a:rPr lang="nb-NO" sz="1600" baseline="30000" dirty="0" err="1" smtClean="0"/>
              <a:t>x-</a:t>
            </a:r>
            <a:r>
              <a:rPr lang="nb-NO" sz="1600" dirty="0" smtClean="0"/>
              <a:t> + </a:t>
            </a:r>
            <a:r>
              <a:rPr lang="nb-NO" sz="1600" dirty="0" err="1" smtClean="0"/>
              <a:t>xB</a:t>
            </a:r>
            <a:r>
              <a:rPr lang="nb-NO" sz="1600" baseline="30000" dirty="0" err="1" smtClean="0"/>
              <a:t>y</a:t>
            </a:r>
            <a:r>
              <a:rPr lang="nb-NO" sz="1600" baseline="30000" dirty="0" smtClean="0"/>
              <a:t>+</a:t>
            </a:r>
            <a:endParaRPr lang="nb-NO" sz="1600" dirty="0" smtClean="0"/>
          </a:p>
          <a:p>
            <a:pPr>
              <a:buNone/>
            </a:pPr>
            <a:endParaRPr lang="nb-NO" sz="1600" dirty="0" smtClean="0"/>
          </a:p>
          <a:p>
            <a:r>
              <a:rPr lang="nb-NO" sz="1600" dirty="0" smtClean="0"/>
              <a:t>In </a:t>
            </a:r>
            <a:r>
              <a:rPr lang="nb-NO" sz="1600" dirty="0" err="1" smtClean="0"/>
              <a:t>text</a:t>
            </a:r>
            <a:r>
              <a:rPr lang="nb-NO" sz="1600" dirty="0" smtClean="0"/>
              <a:t>, </a:t>
            </a:r>
            <a:r>
              <a:rPr lang="nb-NO" sz="1600" dirty="0" err="1" smtClean="0"/>
              <a:t>we</a:t>
            </a:r>
            <a:r>
              <a:rPr lang="nb-NO" sz="1600" dirty="0" smtClean="0"/>
              <a:t> </a:t>
            </a:r>
            <a:r>
              <a:rPr lang="nb-NO" sz="1600" dirty="0" err="1" smtClean="0"/>
              <a:t>often</a:t>
            </a:r>
            <a:r>
              <a:rPr lang="nb-NO" sz="1600" dirty="0" smtClean="0"/>
              <a:t> </a:t>
            </a:r>
            <a:r>
              <a:rPr lang="nb-NO" sz="1600" dirty="0" err="1" smtClean="0"/>
              <a:t>represent</a:t>
            </a:r>
            <a:r>
              <a:rPr lang="nb-NO" sz="1600" dirty="0" smtClean="0"/>
              <a:t> </a:t>
            </a:r>
            <a:r>
              <a:rPr lang="nb-NO" sz="1600" dirty="0" err="1" smtClean="0"/>
              <a:t>cells</a:t>
            </a:r>
            <a:r>
              <a:rPr lang="nb-NO" sz="1600" dirty="0" smtClean="0"/>
              <a:t> by a diagram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type</a:t>
            </a:r>
          </a:p>
          <a:p>
            <a:r>
              <a:rPr lang="en-US" sz="1600" dirty="0" smtClean="0"/>
              <a:t>B | B</a:t>
            </a:r>
            <a:r>
              <a:rPr lang="en-US" sz="1600" baseline="30000" dirty="0" smtClean="0"/>
              <a:t>y+ </a:t>
            </a:r>
            <a:r>
              <a:rPr lang="en-US" sz="1600" dirty="0" smtClean="0"/>
              <a:t>|| A</a:t>
            </a:r>
            <a:r>
              <a:rPr lang="en-US" sz="1600" baseline="30000" dirty="0" smtClean="0"/>
              <a:t>x+ </a:t>
            </a:r>
            <a:r>
              <a:rPr lang="en-US" sz="1600" dirty="0" smtClean="0"/>
              <a:t>| A</a:t>
            </a:r>
            <a:r>
              <a:rPr lang="en-GB" sz="1600" dirty="0" smtClean="0"/>
              <a:t> 					</a:t>
            </a:r>
            <a:endParaRPr lang="nb-NO" sz="1600" dirty="0" smtClean="0"/>
          </a:p>
          <a:p>
            <a:r>
              <a:rPr lang="nb-NO" sz="1600" dirty="0" smtClean="0"/>
              <a:t>Multiple </a:t>
            </a:r>
            <a:r>
              <a:rPr lang="nb-NO" sz="1600" dirty="0" err="1" smtClean="0"/>
              <a:t>components</a:t>
            </a:r>
            <a:r>
              <a:rPr lang="nb-NO" sz="1600" dirty="0" smtClean="0"/>
              <a:t> in </a:t>
            </a:r>
            <a:r>
              <a:rPr lang="nb-NO" sz="1600" dirty="0" err="1" smtClean="0"/>
              <a:t>one</a:t>
            </a:r>
            <a:r>
              <a:rPr lang="nb-NO" sz="1600" dirty="0" smtClean="0"/>
              <a:t> </a:t>
            </a:r>
            <a:r>
              <a:rPr lang="nb-NO" sz="1600" dirty="0" err="1" smtClean="0"/>
              <a:t>phase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separated</a:t>
            </a:r>
            <a:r>
              <a:rPr lang="nb-NO" sz="1600" dirty="0" smtClean="0"/>
              <a:t> by </a:t>
            </a:r>
            <a:r>
              <a:rPr lang="nb-NO" sz="1600" dirty="0" err="1" smtClean="0"/>
              <a:t>comma</a:t>
            </a:r>
            <a:endParaRPr lang="nb-NO" sz="1600" dirty="0" smtClean="0"/>
          </a:p>
          <a:p>
            <a:r>
              <a:rPr lang="nb-NO" sz="1600" dirty="0" err="1" smtClean="0"/>
              <a:t>Phase</a:t>
            </a:r>
            <a:r>
              <a:rPr lang="nb-NO" sz="1600" dirty="0" smtClean="0"/>
              <a:t> borders: single lines</a:t>
            </a:r>
          </a:p>
          <a:p>
            <a:r>
              <a:rPr lang="nb-NO" sz="1600" dirty="0" smtClean="0"/>
              <a:t>Half </a:t>
            </a:r>
            <a:r>
              <a:rPr lang="nb-NO" sz="1600" dirty="0" err="1" smtClean="0"/>
              <a:t>cell</a:t>
            </a:r>
            <a:r>
              <a:rPr lang="nb-NO" sz="1600" dirty="0" smtClean="0"/>
              <a:t> border (salt bridge): double line</a:t>
            </a:r>
          </a:p>
          <a:p>
            <a:endParaRPr lang="nb-NO" sz="1600" dirty="0" smtClean="0"/>
          </a:p>
          <a:p>
            <a:r>
              <a:rPr lang="nb-NO" sz="1600" dirty="0" err="1" smtClean="0"/>
              <a:t>Electrode</a:t>
            </a:r>
            <a:r>
              <a:rPr lang="nb-NO" sz="1600" dirty="0" smtClean="0"/>
              <a:t> </a:t>
            </a:r>
            <a:r>
              <a:rPr lang="nb-NO" sz="1600" dirty="0" err="1" smtClean="0"/>
              <a:t>where</a:t>
            </a:r>
            <a:r>
              <a:rPr lang="nb-NO" sz="1600" dirty="0" smtClean="0"/>
              <a:t> </a:t>
            </a:r>
            <a:r>
              <a:rPr lang="nb-NO" sz="1600" b="1" dirty="0" err="1" smtClean="0"/>
              <a:t>oxidation</a:t>
            </a:r>
            <a:r>
              <a:rPr lang="nb-NO" sz="1600" b="1" dirty="0" smtClean="0"/>
              <a:t> </a:t>
            </a:r>
            <a:r>
              <a:rPr lang="nb-NO" sz="1600" dirty="0" err="1" smtClean="0"/>
              <a:t>takes</a:t>
            </a:r>
            <a:r>
              <a:rPr lang="nb-NO" sz="1600" dirty="0" smtClean="0"/>
              <a:t> </a:t>
            </a:r>
            <a:r>
              <a:rPr lang="nb-NO" sz="1600" dirty="0" err="1" smtClean="0"/>
              <a:t>place</a:t>
            </a:r>
            <a:r>
              <a:rPr lang="nb-NO" sz="1600" dirty="0" smtClean="0"/>
              <a:t> is </a:t>
            </a:r>
            <a:r>
              <a:rPr lang="nb-NO" sz="1600" dirty="0" err="1" smtClean="0"/>
              <a:t>called</a:t>
            </a:r>
            <a:r>
              <a:rPr lang="nb-NO" sz="1600" dirty="0" smtClean="0"/>
              <a:t> </a:t>
            </a:r>
            <a:r>
              <a:rPr lang="nb-NO" sz="1600" b="1" dirty="0" smtClean="0"/>
              <a:t>anode</a:t>
            </a:r>
            <a:r>
              <a:rPr lang="nb-NO" sz="1600" dirty="0" smtClean="0"/>
              <a:t>. </a:t>
            </a:r>
          </a:p>
          <a:p>
            <a:r>
              <a:rPr lang="nb-NO" sz="1600" dirty="0" err="1" smtClean="0"/>
              <a:t>Electrode</a:t>
            </a:r>
            <a:r>
              <a:rPr lang="nb-NO" sz="1600" dirty="0" smtClean="0"/>
              <a:t> </a:t>
            </a:r>
            <a:r>
              <a:rPr lang="nb-NO" sz="1600" dirty="0" err="1" smtClean="0"/>
              <a:t>where</a:t>
            </a:r>
            <a:r>
              <a:rPr lang="nb-NO" sz="1600" dirty="0" smtClean="0"/>
              <a:t> </a:t>
            </a:r>
            <a:r>
              <a:rPr lang="nb-NO" sz="1600" dirty="0" err="1" smtClean="0"/>
              <a:t>reduction</a:t>
            </a:r>
            <a:r>
              <a:rPr lang="nb-NO" sz="1600" dirty="0" smtClean="0"/>
              <a:t> </a:t>
            </a:r>
            <a:r>
              <a:rPr lang="nb-NO" sz="1600" dirty="0" err="1" smtClean="0"/>
              <a:t>takes</a:t>
            </a:r>
            <a:r>
              <a:rPr lang="nb-NO" sz="1600" dirty="0" smtClean="0"/>
              <a:t> </a:t>
            </a:r>
            <a:r>
              <a:rPr lang="nb-NO" sz="1600" dirty="0" err="1" smtClean="0"/>
              <a:t>place</a:t>
            </a:r>
            <a:r>
              <a:rPr lang="nb-NO" sz="1600" dirty="0" smtClean="0"/>
              <a:t> is </a:t>
            </a:r>
            <a:r>
              <a:rPr lang="nb-NO" sz="1600" dirty="0" err="1" smtClean="0"/>
              <a:t>called</a:t>
            </a:r>
            <a:r>
              <a:rPr lang="nb-NO" sz="1600" dirty="0" smtClean="0"/>
              <a:t> </a:t>
            </a:r>
            <a:r>
              <a:rPr lang="nb-NO" sz="1600" b="1" dirty="0" err="1" smtClean="0"/>
              <a:t>cathode</a:t>
            </a:r>
            <a:r>
              <a:rPr lang="nb-NO" sz="1600" dirty="0" smtClean="0"/>
              <a:t>.</a:t>
            </a:r>
          </a:p>
          <a:p>
            <a:r>
              <a:rPr lang="nb-NO" sz="1600" i="1" dirty="0" smtClean="0">
                <a:solidFill>
                  <a:srgbClr val="FF0000"/>
                </a:solidFill>
              </a:rPr>
              <a:t>A</a:t>
            </a:r>
            <a:r>
              <a:rPr lang="nb-NO" sz="1600" i="1" dirty="0" smtClean="0"/>
              <a:t>node</a:t>
            </a:r>
            <a:r>
              <a:rPr lang="nb-NO" sz="1600" dirty="0" smtClean="0"/>
              <a:t>	</a:t>
            </a:r>
            <a:r>
              <a:rPr lang="nb-NO" sz="1600" i="1" dirty="0" err="1" smtClean="0">
                <a:solidFill>
                  <a:srgbClr val="FF0000"/>
                </a:solidFill>
              </a:rPr>
              <a:t>O</a:t>
            </a:r>
            <a:r>
              <a:rPr lang="nb-NO" sz="1600" i="1" dirty="0" err="1" smtClean="0"/>
              <a:t>xidation</a:t>
            </a:r>
            <a:r>
              <a:rPr lang="nb-NO" sz="1600" dirty="0" smtClean="0"/>
              <a:t> (</a:t>
            </a:r>
            <a:r>
              <a:rPr lang="nb-NO" sz="1600" dirty="0" err="1" smtClean="0"/>
              <a:t>both</a:t>
            </a:r>
            <a:r>
              <a:rPr lang="nb-NO" sz="1600" dirty="0" smtClean="0"/>
              <a:t> start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>
                <a:solidFill>
                  <a:srgbClr val="FF0000"/>
                </a:solidFill>
              </a:rPr>
              <a:t>vowels</a:t>
            </a:r>
            <a:r>
              <a:rPr lang="nb-NO" sz="1600" dirty="0" smtClean="0"/>
              <a:t>)</a:t>
            </a:r>
          </a:p>
          <a:p>
            <a:r>
              <a:rPr lang="nb-NO" sz="1600" i="1" dirty="0" err="1" smtClean="0">
                <a:solidFill>
                  <a:srgbClr val="0070C0"/>
                </a:solidFill>
              </a:rPr>
              <a:t>C</a:t>
            </a:r>
            <a:r>
              <a:rPr lang="nb-NO" sz="1600" i="1" dirty="0" err="1" smtClean="0"/>
              <a:t>athode</a:t>
            </a:r>
            <a:r>
              <a:rPr lang="nb-NO" sz="1600" dirty="0" smtClean="0"/>
              <a:t> 	</a:t>
            </a:r>
            <a:r>
              <a:rPr lang="nb-NO" sz="1600" i="1" dirty="0" err="1" smtClean="0">
                <a:solidFill>
                  <a:srgbClr val="0070C0"/>
                </a:solidFill>
              </a:rPr>
              <a:t>R</a:t>
            </a:r>
            <a:r>
              <a:rPr lang="nb-NO" sz="1600" i="1" dirty="0" err="1" smtClean="0"/>
              <a:t>eduction</a:t>
            </a:r>
            <a:r>
              <a:rPr lang="nb-NO" sz="1600" dirty="0" smtClean="0"/>
              <a:t> (</a:t>
            </a:r>
            <a:r>
              <a:rPr lang="nb-NO" sz="1600" dirty="0" err="1" smtClean="0"/>
              <a:t>both</a:t>
            </a:r>
            <a:r>
              <a:rPr lang="nb-NO" sz="1600" dirty="0" smtClean="0"/>
              <a:t> start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>
                <a:solidFill>
                  <a:srgbClr val="0070C0"/>
                </a:solidFill>
              </a:rPr>
              <a:t>consonants</a:t>
            </a:r>
            <a:r>
              <a:rPr lang="nb-NO" sz="1600" dirty="0" smtClean="0"/>
              <a:t>)</a:t>
            </a:r>
          </a:p>
          <a:p>
            <a:r>
              <a:rPr lang="nb-NO" sz="1600" dirty="0" err="1" smtClean="0"/>
              <a:t>Definition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anode and </a:t>
            </a:r>
            <a:r>
              <a:rPr lang="nb-NO" sz="1600" dirty="0" err="1" smtClean="0"/>
              <a:t>cathode</a:t>
            </a:r>
            <a:r>
              <a:rPr lang="nb-NO" sz="1600" dirty="0" smtClean="0"/>
              <a:t> </a:t>
            </a:r>
            <a:r>
              <a:rPr lang="nb-NO" sz="1600" dirty="0" err="1" smtClean="0"/>
              <a:t>thus</a:t>
            </a:r>
            <a:r>
              <a:rPr lang="nb-NO" sz="1600" dirty="0" smtClean="0"/>
              <a:t> </a:t>
            </a:r>
            <a:r>
              <a:rPr lang="nb-NO" sz="1600" b="1" i="1" dirty="0" smtClean="0"/>
              <a:t>not</a:t>
            </a:r>
            <a:r>
              <a:rPr lang="nb-NO" sz="1600" dirty="0" smtClean="0"/>
              <a:t> </a:t>
            </a:r>
            <a:r>
              <a:rPr lang="nb-NO" sz="1600" dirty="0" err="1" smtClean="0"/>
              <a:t>defined</a:t>
            </a:r>
            <a:r>
              <a:rPr lang="nb-NO" sz="1600" dirty="0" smtClean="0"/>
              <a:t> by sign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voltage</a:t>
            </a:r>
            <a:r>
              <a:rPr lang="nb-NO" sz="1600" dirty="0" smtClean="0"/>
              <a:t>, </a:t>
            </a:r>
            <a:r>
              <a:rPr lang="nb-NO" sz="1600" dirty="0" err="1" smtClean="0"/>
              <a:t>but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whether</a:t>
            </a:r>
            <a:r>
              <a:rPr lang="nb-NO" sz="1600" dirty="0" smtClean="0"/>
              <a:t> </a:t>
            </a:r>
            <a:r>
              <a:rPr lang="nb-NO" sz="1600" dirty="0" err="1" smtClean="0"/>
              <a:t>process</a:t>
            </a:r>
            <a:r>
              <a:rPr lang="nb-NO" sz="1600" dirty="0" smtClean="0"/>
              <a:t> </a:t>
            </a:r>
            <a:r>
              <a:rPr lang="nb-NO" sz="1600" dirty="0" err="1" smtClean="0"/>
              <a:t>consumes</a:t>
            </a:r>
            <a:r>
              <a:rPr lang="nb-NO" sz="1600" dirty="0" smtClean="0"/>
              <a:t> or </a:t>
            </a:r>
            <a:r>
              <a:rPr lang="nb-NO" sz="1600" dirty="0" err="1" smtClean="0"/>
              <a:t>releases</a:t>
            </a:r>
            <a:r>
              <a:rPr lang="nb-NO" sz="1600" dirty="0" smtClean="0"/>
              <a:t> </a:t>
            </a:r>
            <a:r>
              <a:rPr lang="nb-NO" sz="1600" dirty="0" err="1" smtClean="0"/>
              <a:t>electrons</a:t>
            </a:r>
            <a:r>
              <a:rPr lang="nb-NO" sz="16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3999" y="647427"/>
            <a:ext cx="1008112" cy="2223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4H</a:t>
            </a:r>
            <a:r>
              <a:rPr lang="en-GB" sz="2000" baseline="30000" dirty="0" smtClean="0">
                <a:solidFill>
                  <a:schemeClr val="tx1"/>
                </a:solidFill>
              </a:rPr>
              <a:t>+</a:t>
            </a:r>
          </a:p>
          <a:p>
            <a:pPr algn="ctr"/>
            <a:endParaRPr lang="en-GB" sz="2000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414220" y="1863179"/>
            <a:ext cx="516245" cy="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95060" y="1359123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2H</a:t>
            </a:r>
            <a:r>
              <a:rPr lang="en-GB" sz="2000" baseline="-25000" dirty="0" smtClean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3353" y="1071091"/>
            <a:ext cx="806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O</a:t>
            </a:r>
            <a:r>
              <a:rPr lang="en-GB" sz="2000" baseline="-25000" dirty="0" smtClean="0"/>
              <a:t>2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2H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</a:p>
        </p:txBody>
      </p:sp>
      <p:grpSp>
        <p:nvGrpSpPr>
          <p:cNvPr id="12" name="Group 56"/>
          <p:cNvGrpSpPr/>
          <p:nvPr/>
        </p:nvGrpSpPr>
        <p:grpSpPr>
          <a:xfrm>
            <a:off x="7087959" y="116633"/>
            <a:ext cx="1080120" cy="2754658"/>
            <a:chOff x="1403648" y="458318"/>
            <a:chExt cx="1080120" cy="2754658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403648" y="548680"/>
              <a:ext cx="0" cy="2664296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483768" y="548680"/>
              <a:ext cx="0" cy="2664296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03648" y="582588"/>
              <a:ext cx="108012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1691679" y="458318"/>
              <a:ext cx="531237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i="1" dirty="0" smtClean="0"/>
                <a:t>R</a:t>
              </a:r>
            </a:p>
          </p:txBody>
        </p:sp>
      </p:grpSp>
      <p:sp>
        <p:nvSpPr>
          <p:cNvPr id="13" name="TextBox 9"/>
          <p:cNvSpPr txBox="1"/>
          <p:nvPr/>
        </p:nvSpPr>
        <p:spPr>
          <a:xfrm>
            <a:off x="6406109" y="283319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Proton conducting fuel cell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38492" y="2276872"/>
            <a:ext cx="100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Cathode +</a:t>
            </a:r>
            <a:endParaRPr lang="en-GB" sz="1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406108" y="1791171"/>
            <a:ext cx="516245" cy="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278316" y="1503139"/>
            <a:ext cx="5395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78316" y="2079203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80839" y="2276872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Anode -</a:t>
            </a:r>
            <a:endParaRPr lang="en-GB" sz="1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6156176" y="5877272"/>
            <a:ext cx="100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Cathode -</a:t>
            </a:r>
            <a:endParaRPr lang="en-GB" sz="14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244408" y="587727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Anode +</a:t>
            </a:r>
            <a:endParaRPr lang="en-GB" sz="1400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956376" y="328498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+</a:t>
            </a:r>
            <a:endParaRPr lang="en-GB" sz="14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164288" y="328498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-</a:t>
            </a:r>
            <a:endParaRPr lang="en-GB" sz="1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478116" y="35101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82172" y="279003"/>
            <a:ext cx="0" cy="4404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3"/>
          <p:cNvGrpSpPr/>
          <p:nvPr/>
        </p:nvGrpSpPr>
        <p:grpSpPr>
          <a:xfrm>
            <a:off x="6467068" y="3481263"/>
            <a:ext cx="2604924" cy="3044081"/>
            <a:chOff x="600512" y="366564"/>
            <a:chExt cx="2604924" cy="3044081"/>
          </a:xfrm>
        </p:grpSpPr>
        <p:sp>
          <p:nvSpPr>
            <p:cNvPr id="26" name="Rectangle 25"/>
            <p:cNvSpPr/>
            <p:nvPr/>
          </p:nvSpPr>
          <p:spPr>
            <a:xfrm>
              <a:off x="1319451" y="917104"/>
              <a:ext cx="1008112" cy="2223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4H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+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1536616" y="2114501"/>
              <a:ext cx="515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0512" y="1628800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8805" y="1340768"/>
              <a:ext cx="8066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  <a:p>
              <a:endParaRPr lang="en-GB" sz="2000" dirty="0" smtClean="0"/>
            </a:p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O</a:t>
              </a:r>
            </a:p>
          </p:txBody>
        </p:sp>
        <p:grpSp>
          <p:nvGrpSpPr>
            <p:cNvPr id="30" name="Group 56"/>
            <p:cNvGrpSpPr/>
            <p:nvPr/>
          </p:nvGrpSpPr>
          <p:grpSpPr>
            <a:xfrm>
              <a:off x="1293411" y="366564"/>
              <a:ext cx="1080120" cy="2774404"/>
              <a:chOff x="1403648" y="438572"/>
              <a:chExt cx="1080120" cy="277440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140364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48376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403648" y="582588"/>
                <a:ext cx="108012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/>
              <p:cNvSpPr/>
              <p:nvPr/>
            </p:nvSpPr>
            <p:spPr>
              <a:xfrm>
                <a:off x="1691680" y="438572"/>
                <a:ext cx="50405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i="1" dirty="0" smtClean="0"/>
                  <a:t>U</a:t>
                </a:r>
              </a:p>
            </p:txBody>
          </p:sp>
        </p:grpSp>
        <p:sp>
          <p:nvSpPr>
            <p:cNvPr id="31" name="TextBox 9"/>
            <p:cNvSpPr txBox="1"/>
            <p:nvPr/>
          </p:nvSpPr>
          <p:spPr>
            <a:xfrm>
              <a:off x="611560" y="3102868"/>
              <a:ext cx="25812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Proton conducting electrolyser</a:t>
              </a:r>
              <a:endParaRPr lang="en-GB" sz="1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600512" y="2042493"/>
              <a:ext cx="515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99008" y="1795989"/>
              <a:ext cx="443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2472720" y="2368625"/>
              <a:ext cx="515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550124" y="373538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043132" y="3717032"/>
            <a:ext cx="0" cy="4053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44408" y="76470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+</a:t>
            </a:r>
            <a:endParaRPr lang="en-GB" sz="14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6660232" y="76470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-</a:t>
            </a:r>
            <a:endParaRPr lang="en-GB" sz="1400" baseline="-25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Batteries, fuel cells, and electrolysers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5434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Primary batteries</a:t>
            </a:r>
          </a:p>
          <a:p>
            <a:pPr lvl="1"/>
            <a:r>
              <a:rPr lang="en-GB" dirty="0" smtClean="0"/>
              <a:t>Factory charged</a:t>
            </a:r>
          </a:p>
          <a:p>
            <a:pPr lvl="1"/>
            <a:r>
              <a:rPr lang="en-GB" dirty="0" smtClean="0"/>
              <a:t>Single discharge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Secondary batteries - accumulators</a:t>
            </a:r>
          </a:p>
          <a:p>
            <a:pPr lvl="1"/>
            <a:r>
              <a:rPr lang="en-GB" dirty="0" smtClean="0"/>
              <a:t>Rechargeable</a:t>
            </a:r>
          </a:p>
          <a:p>
            <a:pPr lvl="1"/>
            <a:r>
              <a:rPr lang="en-GB" dirty="0" smtClean="0"/>
              <a:t>Multiple discharges and recharges</a:t>
            </a:r>
          </a:p>
          <a:p>
            <a:pPr lvl="1"/>
            <a:r>
              <a:rPr lang="en-GB" dirty="0" smtClean="0"/>
              <a:t>All chemical energy stored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“Ternary batteries” – fuel cells</a:t>
            </a:r>
          </a:p>
          <a:p>
            <a:pPr lvl="1"/>
            <a:r>
              <a:rPr lang="en-GB" dirty="0" smtClean="0"/>
              <a:t>Fuel continuously supplied from external source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Electrolysers</a:t>
            </a:r>
          </a:p>
          <a:p>
            <a:pPr lvl="1"/>
            <a:r>
              <a:rPr lang="en-GB" dirty="0" smtClean="0"/>
              <a:t>Reversed fuel cells</a:t>
            </a:r>
          </a:p>
          <a:p>
            <a:pPr lvl="1"/>
            <a:r>
              <a:rPr lang="en-GB" dirty="0" smtClean="0"/>
              <a:t>Fuel generated continuously and stored externally </a:t>
            </a:r>
            <a:endParaRPr lang="en-GB" dirty="0"/>
          </a:p>
        </p:txBody>
      </p:sp>
      <p:pic>
        <p:nvPicPr>
          <p:cNvPr id="2050" name="Picture 2" descr="http://img.diytrade.com/cdimg/124443/2899373/0/1162452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1484784" cy="1484784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Sd5PrJH6y4ZStCWAunMoGXYeE4L4PuVX4jLPluvsprsmgX3K7U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1368152" cy="1368152"/>
          </a:xfrm>
          <a:prstGeom prst="rect">
            <a:avLst/>
          </a:prstGeom>
          <a:noFill/>
        </p:spPr>
      </p:pic>
      <p:pic>
        <p:nvPicPr>
          <p:cNvPr id="6" name="Picture 4" descr="http://assets.inhabitat.com/wp-content/uploads/2010/03/nissan-battery-pack-cutaw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483375"/>
            <a:ext cx="2179188" cy="1233657"/>
          </a:xfrm>
          <a:prstGeom prst="rect">
            <a:avLst/>
          </a:prstGeom>
          <a:noFill/>
        </p:spPr>
      </p:pic>
      <p:pic>
        <p:nvPicPr>
          <p:cNvPr id="8" name="Picture 12" descr="mercedes-benz-b-class-f-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2448272" cy="163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fuelcellsworks.com/news/wp-content/uploads/2011/11/h2moves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8941" y="5445225"/>
            <a:ext cx="2905059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74144" cy="792088"/>
          </a:xfrm>
        </p:spPr>
        <p:txBody>
          <a:bodyPr/>
          <a:lstStyle/>
          <a:p>
            <a:r>
              <a:rPr lang="en-GB" dirty="0" smtClean="0"/>
              <a:t>Primary </a:t>
            </a:r>
            <a:r>
              <a:rPr lang="en-GB" dirty="0" smtClean="0"/>
              <a:t>battery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5904656" cy="4759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Example</a:t>
            </a:r>
            <a:r>
              <a:rPr lang="en-GB" sz="2000" dirty="0" smtClean="0"/>
              <a:t>: “Dry cell”/Alkaline </a:t>
            </a:r>
            <a:r>
              <a:rPr lang="en-GB" sz="2000" dirty="0" smtClean="0"/>
              <a:t>battery. </a:t>
            </a:r>
            <a:r>
              <a:rPr lang="en-GB" sz="2000" dirty="0" smtClean="0"/>
              <a:t>Discharge</a:t>
            </a:r>
            <a:r>
              <a:rPr lang="en-GB" sz="2000" dirty="0" smtClean="0"/>
              <a:t>: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Anode </a:t>
            </a:r>
            <a:r>
              <a:rPr lang="en-GB" sz="2000" dirty="0" smtClean="0"/>
              <a:t>(-):  	Zn + 2OH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 = Zn(OH)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+ 2e</a:t>
            </a:r>
            <a:r>
              <a:rPr lang="en-GB" sz="2000" baseline="30000" dirty="0" smtClean="0"/>
              <a:t>-</a:t>
            </a:r>
          </a:p>
          <a:p>
            <a:pPr>
              <a:buNone/>
            </a:pPr>
            <a:endParaRPr lang="en-GB" sz="2000" baseline="30000" dirty="0" smtClean="0"/>
          </a:p>
          <a:p>
            <a:pPr>
              <a:buNone/>
            </a:pPr>
            <a:r>
              <a:rPr lang="en-GB" sz="2000" dirty="0" smtClean="0"/>
              <a:t>Cathode (+): 	MnO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+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 + e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 = </a:t>
            </a:r>
            <a:r>
              <a:rPr lang="en-GB" sz="2000" dirty="0" err="1" smtClean="0"/>
              <a:t>MnOOH</a:t>
            </a:r>
            <a:r>
              <a:rPr lang="en-GB" sz="2000" dirty="0" smtClean="0"/>
              <a:t> + OH</a:t>
            </a:r>
            <a:r>
              <a:rPr lang="en-GB" sz="2000" baseline="30000" dirty="0" smtClean="0"/>
              <a:t>-</a:t>
            </a:r>
          </a:p>
          <a:p>
            <a:pPr>
              <a:buNone/>
            </a:pPr>
            <a:endParaRPr lang="en-GB" sz="2000" baseline="30000" dirty="0" smtClean="0"/>
          </a:p>
          <a:p>
            <a:pPr>
              <a:buNone/>
            </a:pPr>
            <a:r>
              <a:rPr lang="en-GB" sz="2000" dirty="0" smtClean="0"/>
              <a:t>Electrolyte: KOH</a:t>
            </a:r>
            <a:endParaRPr lang="en-GB" sz="2000" baseline="30000" dirty="0" smtClean="0"/>
          </a:p>
        </p:txBody>
      </p:sp>
      <p:pic>
        <p:nvPicPr>
          <p:cNvPr id="1026" name="Picture 2" descr="http://library.kcc.hawaii.edu/external/chemistry/everyday_battery_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933" y="4009602"/>
            <a:ext cx="3648075" cy="2371726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T21Wt1zoL3jCZeqmP1IjsWy8rOv0wFvczC27roLZahgzgNTYTxwm3p95VW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272" y="1340768"/>
            <a:ext cx="2362200" cy="1600200"/>
          </a:xfrm>
          <a:prstGeom prst="rect">
            <a:avLst/>
          </a:prstGeom>
          <a:noFill/>
        </p:spPr>
      </p:pic>
      <p:pic>
        <p:nvPicPr>
          <p:cNvPr id="1030" name="Picture 6" descr="http://media.web.britannica.com/eb-media/90/24090-004-EC128E8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722" y="3356992"/>
            <a:ext cx="3930774" cy="30236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i-ion-battery-AMChris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99450"/>
            <a:ext cx="4499992" cy="349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92088"/>
          </a:xfrm>
        </p:spPr>
        <p:txBody>
          <a:bodyPr/>
          <a:lstStyle/>
          <a:p>
            <a:r>
              <a:rPr lang="en-GB" dirty="0" smtClean="0"/>
              <a:t>Secondary </a:t>
            </a:r>
            <a:r>
              <a:rPr lang="en-GB" dirty="0" smtClean="0"/>
              <a:t>battery (rechargeable, accumulator)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184576" cy="50474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Example: Li-ion battery. Discharge:</a:t>
            </a:r>
          </a:p>
          <a:p>
            <a:r>
              <a:rPr lang="en-GB" sz="2000" dirty="0" smtClean="0"/>
              <a:t>Anode(-): Li </a:t>
            </a:r>
            <a:r>
              <a:rPr lang="en-GB" sz="2000" dirty="0" smtClean="0"/>
              <a:t>=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+ e</a:t>
            </a:r>
            <a:r>
              <a:rPr lang="en-GB" sz="2000" baseline="30000" dirty="0" smtClean="0"/>
              <a:t>-</a:t>
            </a:r>
          </a:p>
          <a:p>
            <a:r>
              <a:rPr lang="en-GB" sz="2000" dirty="0" smtClean="0"/>
              <a:t>Cathode(+):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+ 2MnO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+ e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 = LiMn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Electrolyte: Aqueous, polymer, or solid state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ion conductor</a:t>
            </a:r>
            <a:endParaRPr lang="en-GB" sz="2000" dirty="0"/>
          </a:p>
        </p:txBody>
      </p:sp>
      <p:pic>
        <p:nvPicPr>
          <p:cNvPr id="23556" name="Picture 4" descr="http://assets.inhabitat.com/wp-content/uploads/2010/03/nissan-battery-pack-cuta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85840"/>
            <a:ext cx="3496617" cy="1979464"/>
          </a:xfrm>
          <a:prstGeom prst="rect">
            <a:avLst/>
          </a:prstGeom>
          <a:noFill/>
        </p:spPr>
      </p:pic>
      <p:pic>
        <p:nvPicPr>
          <p:cNvPr id="23554" name="Picture 2" descr="http://t1.gstatic.com/images?q=tbn:ANd9GcSd5PrJH6y4ZStCWAunMoGXYeE4L4PuVX4jLPluvsprsmgX3K7U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013176"/>
            <a:ext cx="1440160" cy="1440160"/>
          </a:xfrm>
          <a:prstGeom prst="rect">
            <a:avLst/>
          </a:prstGeom>
          <a:noFill/>
        </p:spPr>
      </p:pic>
      <p:pic>
        <p:nvPicPr>
          <p:cNvPr id="23558" name="Picture 6" descr="https://www.carleasing-online.co.uk/news/wp-content/uploads/2011/08/Nissan-Leaf-Xr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3960440" cy="2569337"/>
          </a:xfrm>
          <a:prstGeom prst="rect">
            <a:avLst/>
          </a:prstGeom>
          <a:noFill/>
        </p:spPr>
      </p:pic>
      <p:pic>
        <p:nvPicPr>
          <p:cNvPr id="23560" name="Picture 8" descr="http://t1.gstatic.com/images?q=tbn:ANd9GcStmfLUA7N98KnqSSU65OwiuDWJH8BhP4RpasKFH-1HUDrnxzY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445224"/>
            <a:ext cx="1769805" cy="9218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iO-KI-SMN-FERMiO">
  <a:themeElements>
    <a:clrScheme name="Solver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ver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UiO-KI-SMN-FERMiO</Template>
  <TotalTime>5729</TotalTime>
  <Words>405</Words>
  <Application>Microsoft Office PowerPoint</Application>
  <PresentationFormat>On-screen Show (4:3)</PresentationFormat>
  <Paragraphs>204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UiO-KI-SMN-FERMiO</vt:lpstr>
      <vt:lpstr>Slide 1</vt:lpstr>
      <vt:lpstr>Overview of this part of the course</vt:lpstr>
      <vt:lpstr>What is electrochemistry?</vt:lpstr>
      <vt:lpstr>Electrochemical energy conversion</vt:lpstr>
      <vt:lpstr>Electrochemical processes without electrodes</vt:lpstr>
      <vt:lpstr>Electrochemical cells</vt:lpstr>
      <vt:lpstr>Batteries, fuel cells, and electrolysers</vt:lpstr>
      <vt:lpstr>Primary battery</vt:lpstr>
      <vt:lpstr>Secondary battery (rechargeable, accumulator)</vt:lpstr>
      <vt:lpstr>Fuel cell</vt:lpstr>
      <vt:lpstr>Electrolysers</vt:lpstr>
    </vt:vector>
  </TitlesOfParts>
  <Company>Universitetet i Oslo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trulsn</dc:creator>
  <cp:lastModifiedBy>trulsn</cp:lastModifiedBy>
  <cp:revision>47</cp:revision>
  <dcterms:created xsi:type="dcterms:W3CDTF">2012-10-23T16:42:28Z</dcterms:created>
  <dcterms:modified xsi:type="dcterms:W3CDTF">2012-11-07T22:23:29Z</dcterms:modified>
</cp:coreProperties>
</file>