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handoutMasterIdLst>
    <p:handoutMasterId r:id="rId30"/>
  </p:handoutMasterIdLst>
  <p:sldIdLst>
    <p:sldId id="295" r:id="rId2"/>
    <p:sldId id="296" r:id="rId3"/>
    <p:sldId id="450" r:id="rId4"/>
    <p:sldId id="424" r:id="rId5"/>
    <p:sldId id="426" r:id="rId6"/>
    <p:sldId id="425" r:id="rId7"/>
    <p:sldId id="427" r:id="rId8"/>
    <p:sldId id="428" r:id="rId9"/>
    <p:sldId id="429" r:id="rId10"/>
    <p:sldId id="430" r:id="rId11"/>
    <p:sldId id="432" r:id="rId12"/>
    <p:sldId id="431" r:id="rId13"/>
    <p:sldId id="436" r:id="rId14"/>
    <p:sldId id="433" r:id="rId15"/>
    <p:sldId id="435" r:id="rId16"/>
    <p:sldId id="434" r:id="rId17"/>
    <p:sldId id="451" r:id="rId18"/>
    <p:sldId id="437" r:id="rId19"/>
    <p:sldId id="438" r:id="rId20"/>
    <p:sldId id="439" r:id="rId21"/>
    <p:sldId id="440" r:id="rId22"/>
    <p:sldId id="442" r:id="rId23"/>
    <p:sldId id="453" r:id="rId24"/>
    <p:sldId id="452" r:id="rId25"/>
    <p:sldId id="448" r:id="rId26"/>
    <p:sldId id="449" r:id="rId27"/>
    <p:sldId id="454" r:id="rId28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n Vedde" initials="J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2F2F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3300" autoAdjust="0"/>
  </p:normalViewPr>
  <p:slideViewPr>
    <p:cSldViewPr>
      <p:cViewPr varScale="1">
        <p:scale>
          <a:sx n="125" d="100"/>
          <a:sy n="125" d="100"/>
        </p:scale>
        <p:origin x="-5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-3552" y="-108"/>
      </p:cViewPr>
      <p:guideLst>
        <p:guide orient="horz" pos="3120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30154-C409-45CA-9214-527444E6FD42}" type="datetimeFigureOut">
              <a:rPr lang="nb-NO" smtClean="0"/>
              <a:pPr/>
              <a:t>07.11.2012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E73C8-EC19-423B-BA5D-1134332CC062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32410-7C81-4EEB-8E9F-FE9DC208F73F}" type="datetimeFigureOut">
              <a:rPr lang="nb-NO" smtClean="0"/>
              <a:pPr/>
              <a:t>07.11.2012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77D37-CED5-4B5F-B67F-B65A043D5D2B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77D37-CED5-4B5F-B67F-B65A043D5D2B}" type="slidenum">
              <a:rPr lang="nb-NO" smtClean="0"/>
              <a:pPr/>
              <a:t>21</a:t>
            </a:fld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tel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Undertittel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8E7199-B910-4C42-B8D6-E372F26DE3FE}" type="datetime1">
              <a:rPr lang="en-US" smtClean="0"/>
              <a:pPr/>
              <a:t>11/7/2012</a:t>
            </a:fld>
            <a:endParaRPr lang="en-US" dirty="0"/>
          </a:p>
        </p:txBody>
      </p:sp>
      <p:sp>
        <p:nvSpPr>
          <p:cNvPr id="20" name="Plassholder for bunntekst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0" name="Plassholder for lysbil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5888"/>
            <a:ext cx="62833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2209800"/>
            <a:ext cx="37719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229100" y="2209800"/>
            <a:ext cx="3771900" cy="4191000"/>
          </a:xfrm>
        </p:spPr>
        <p:txBody>
          <a:bodyPr/>
          <a:lstStyle/>
          <a:p>
            <a:r>
              <a:rPr lang="en-US" smtClean="0"/>
              <a:t>Click icon to add clip art</a:t>
            </a:r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5888"/>
            <a:ext cx="62833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773238"/>
            <a:ext cx="3771900" cy="46275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29100" y="1773238"/>
            <a:ext cx="3771900" cy="46275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330128" cy="720080"/>
          </a:xfrm>
        </p:spPr>
        <p:txBody>
          <a:bodyPr>
            <a:normAutofit/>
          </a:bodyPr>
          <a:lstStyle>
            <a:lvl1pPr>
              <a:defRPr sz="2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39552" y="1628800"/>
            <a:ext cx="8394136" cy="4543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pic>
        <p:nvPicPr>
          <p:cNvPr id="5" name="Picture 4" descr="FERMI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6467404"/>
            <a:ext cx="792088" cy="344460"/>
          </a:xfrm>
          <a:prstGeom prst="rect">
            <a:avLst/>
          </a:prstGeom>
          <a:noFill/>
        </p:spPr>
      </p:pic>
      <p:pic>
        <p:nvPicPr>
          <p:cNvPr id="6" name="Bilde 7" descr="MN_KJEMI_A_ENG.png"/>
          <p:cNvPicPr>
            <a:picLocks noChangeAspect="1"/>
          </p:cNvPicPr>
          <p:nvPr userDrawn="1"/>
        </p:nvPicPr>
        <p:blipFill>
          <a:blip r:embed="rId3" cstate="print"/>
          <a:srcRect b="67255"/>
          <a:stretch>
            <a:fillRect/>
          </a:stretch>
        </p:blipFill>
        <p:spPr>
          <a:xfrm>
            <a:off x="611560" y="6525344"/>
            <a:ext cx="2304256" cy="311583"/>
          </a:xfrm>
          <a:prstGeom prst="rect">
            <a:avLst/>
          </a:prstGeom>
        </p:spPr>
      </p:pic>
      <p:pic>
        <p:nvPicPr>
          <p:cNvPr id="7" name="Bilde 8" descr="MN_KJEMI_A.png"/>
          <p:cNvPicPr>
            <a:picLocks noChangeAspect="1"/>
          </p:cNvPicPr>
          <p:nvPr userDrawn="1"/>
        </p:nvPicPr>
        <p:blipFill>
          <a:blip r:embed="rId4" cstate="print"/>
          <a:srcRect t="55556" r="75190"/>
          <a:stretch>
            <a:fillRect/>
          </a:stretch>
        </p:blipFill>
        <p:spPr>
          <a:xfrm>
            <a:off x="35496" y="6453336"/>
            <a:ext cx="630070" cy="360040"/>
          </a:xfrm>
          <a:prstGeom prst="rect">
            <a:avLst/>
          </a:prstGeom>
        </p:spPr>
      </p:pic>
      <p:pic>
        <p:nvPicPr>
          <p:cNvPr id="12290" name="Picture 2" descr="[SMN]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6525344"/>
            <a:ext cx="1069134" cy="2324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1402E7-4147-47D7-82F7-123FA54834F0}" type="datetime1">
              <a:rPr lang="en-US" smtClean="0"/>
              <a:pPr/>
              <a:t>11/7/2012</a:t>
            </a:fld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ktangel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9DB4FE-6104-4917-93A6-C9CA84264870}" type="datetime1">
              <a:rPr lang="en-US" smtClean="0"/>
              <a:pPr/>
              <a:t>11/7/2012</a:t>
            </a:fld>
            <a:endParaRPr lang="en-US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9B7F53-D450-4D7A-8221-2FCCDB30D7CE}" type="datetime1">
              <a:rPr lang="en-US" smtClean="0"/>
              <a:pPr/>
              <a:t>11/7/2012</a:t>
            </a:fld>
            <a:endParaRPr lang="en-US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3568" y="274320"/>
            <a:ext cx="8250120" cy="1143000"/>
          </a:xfrm>
        </p:spPr>
        <p:txBody>
          <a:bodyPr anchor="ctr">
            <a:normAutofit/>
          </a:bodyPr>
          <a:lstStyle>
            <a:lvl1pPr>
              <a:defRPr sz="2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pic>
        <p:nvPicPr>
          <p:cNvPr id="6" name="Picture 5" descr="FERMI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6467404"/>
            <a:ext cx="792088" cy="344460"/>
          </a:xfrm>
          <a:prstGeom prst="rect">
            <a:avLst/>
          </a:prstGeom>
          <a:noFill/>
        </p:spPr>
      </p:pic>
      <p:pic>
        <p:nvPicPr>
          <p:cNvPr id="7" name="Bilde 7" descr="MN_KJEMI_A_ENG.png"/>
          <p:cNvPicPr>
            <a:picLocks noChangeAspect="1"/>
          </p:cNvPicPr>
          <p:nvPr userDrawn="1"/>
        </p:nvPicPr>
        <p:blipFill>
          <a:blip r:embed="rId3" cstate="print"/>
          <a:srcRect b="67255"/>
          <a:stretch>
            <a:fillRect/>
          </a:stretch>
        </p:blipFill>
        <p:spPr>
          <a:xfrm>
            <a:off x="611560" y="6525344"/>
            <a:ext cx="2304256" cy="311583"/>
          </a:xfrm>
          <a:prstGeom prst="rect">
            <a:avLst/>
          </a:prstGeom>
        </p:spPr>
      </p:pic>
      <p:pic>
        <p:nvPicPr>
          <p:cNvPr id="8" name="Bilde 8" descr="MN_KJEMI_A.png"/>
          <p:cNvPicPr>
            <a:picLocks noChangeAspect="1"/>
          </p:cNvPicPr>
          <p:nvPr userDrawn="1"/>
        </p:nvPicPr>
        <p:blipFill>
          <a:blip r:embed="rId4" cstate="print"/>
          <a:srcRect t="55556" r="75190"/>
          <a:stretch>
            <a:fillRect/>
          </a:stretch>
        </p:blipFill>
        <p:spPr>
          <a:xfrm>
            <a:off x="35496" y="6453336"/>
            <a:ext cx="630070" cy="360040"/>
          </a:xfrm>
          <a:prstGeom prst="rect">
            <a:avLst/>
          </a:prstGeom>
        </p:spPr>
      </p:pic>
      <p:pic>
        <p:nvPicPr>
          <p:cNvPr id="9" name="Picture 2" descr="[SMN]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95354" y="6525344"/>
            <a:ext cx="1069134" cy="2324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2CD933-11EF-4D2C-A770-556A906D8E20}" type="datetime1">
              <a:rPr lang="en-US" smtClean="0"/>
              <a:pPr/>
              <a:t>11/7/2012</a:t>
            </a:fld>
            <a:endParaRPr lang="en-US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John Vedde 10.6.10</a:t>
            </a:r>
            <a:endParaRPr lang="en-US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727358-6E01-4805-8061-613F7B0654E0}" type="datetime1">
              <a:rPr lang="en-US" smtClean="0"/>
              <a:pPr/>
              <a:t>11/7/2012</a:t>
            </a:fld>
            <a:endParaRPr lang="en-US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ktangel 5"/>
          <p:cNvSpPr/>
          <p:nvPr/>
        </p:nvSpPr>
        <p:spPr bwMode="invGray">
          <a:xfrm>
            <a:off x="1371600" y="0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65115C-CC01-4978-ACD9-42AF238A8A79}" type="datetime1">
              <a:rPr lang="en-US" smtClean="0"/>
              <a:pPr/>
              <a:t>11/7/2012</a:t>
            </a:fld>
            <a:endParaRPr lang="en-US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ktangel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Pros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Pros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Plassholder for tittel 4"/>
          <p:cNvSpPr>
            <a:spLocks noGrp="1"/>
          </p:cNvSpPr>
          <p:nvPr>
            <p:ph type="title"/>
          </p:nvPr>
        </p:nvSpPr>
        <p:spPr>
          <a:xfrm>
            <a:off x="1371600" y="914400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nb-NO" dirty="0" smtClean="0"/>
              <a:t>Klikk for å redigere tittelstil</a:t>
            </a:r>
            <a:endParaRPr kumimoji="0" lang="en-US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idx="1"/>
          </p:nvPr>
        </p:nvSpPr>
        <p:spPr>
          <a:xfrm>
            <a:off x="1435608" y="2286000"/>
            <a:ext cx="7498080" cy="38862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nb-NO" dirty="0" smtClean="0"/>
              <a:t>Klikk for å redigere tekststiler i malen</a:t>
            </a:r>
          </a:p>
          <a:p>
            <a:pPr lvl="1" eaLnBrk="1" latinLnBrk="0" hangingPunct="1"/>
            <a:r>
              <a:rPr kumimoji="0" lang="nb-NO" dirty="0" smtClean="0"/>
              <a:t>Andre nivå</a:t>
            </a:r>
          </a:p>
          <a:p>
            <a:pPr lvl="2" eaLnBrk="1" latinLnBrk="0" hangingPunct="1"/>
            <a:r>
              <a:rPr kumimoji="0" lang="nb-NO" dirty="0" smtClean="0"/>
              <a:t>Tredje nivå</a:t>
            </a:r>
          </a:p>
          <a:p>
            <a:pPr lvl="3" eaLnBrk="1" latinLnBrk="0" hangingPunct="1"/>
            <a:r>
              <a:rPr kumimoji="0" lang="nb-NO" dirty="0" smtClean="0"/>
              <a:t>Fjerde nivå</a:t>
            </a:r>
          </a:p>
          <a:p>
            <a:pPr lvl="4" eaLnBrk="1" latinLnBrk="0" hangingPunct="1"/>
            <a:r>
              <a:rPr kumimoji="0" lang="nb-NO" dirty="0" smtClean="0"/>
              <a:t>Femte nivå</a:t>
            </a:r>
            <a:endParaRPr kumimoji="0" lang="en-US" dirty="0"/>
          </a:p>
        </p:txBody>
      </p:sp>
      <p:sp>
        <p:nvSpPr>
          <p:cNvPr id="24" name="Plassholder for dato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96702CB-1880-4713-BCDF-85AC77F16831}" type="datetime1">
              <a:rPr lang="en-US" smtClean="0"/>
              <a:pPr/>
              <a:t>11/7/2012</a:t>
            </a:fld>
            <a:endParaRPr lang="en-US" dirty="0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Plassholder for lysbildenumm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Bilde 13" descr="MN_KJEMI_A.png"/>
          <p:cNvPicPr>
            <a:picLocks noChangeAspect="1"/>
          </p:cNvPicPr>
          <p:nvPr/>
        </p:nvPicPr>
        <p:blipFill>
          <a:blip r:embed="rId13" cstate="print"/>
          <a:srcRect t="57874" r="3014"/>
          <a:stretch>
            <a:fillRect/>
          </a:stretch>
        </p:blipFill>
        <p:spPr>
          <a:xfrm>
            <a:off x="304800" y="6172200"/>
            <a:ext cx="4448398" cy="616321"/>
          </a:xfrm>
          <a:prstGeom prst="rect">
            <a:avLst/>
          </a:prstGeom>
        </p:spPr>
      </p:pic>
      <p:pic>
        <p:nvPicPr>
          <p:cNvPr id="15" name="Bilde 14" descr="MN_KJEMI_A_ENG.png"/>
          <p:cNvPicPr>
            <a:picLocks noChangeAspect="1"/>
          </p:cNvPicPr>
          <p:nvPr/>
        </p:nvPicPr>
        <p:blipFill>
          <a:blip r:embed="rId14" cstate="print"/>
          <a:srcRect b="83774"/>
          <a:stretch>
            <a:fillRect/>
          </a:stretch>
        </p:blipFill>
        <p:spPr>
          <a:xfrm>
            <a:off x="76200" y="76200"/>
            <a:ext cx="5535729" cy="3708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80" r:id="rId7"/>
    <p:sldLayoutId id="2147483679" r:id="rId8"/>
    <p:sldLayoutId id="2147483681" r:id="rId9"/>
    <p:sldLayoutId id="2147483682" r:id="rId10"/>
    <p:sldLayoutId id="2147483683" r:id="rId11"/>
  </p:sldLayoutIdLst>
  <p:transition spd="med">
    <p:wipe dir="r"/>
  </p:transition>
  <p:hf sldNum="0"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C:\Documents%20and%20Settings\trulsn\My%20Documents\MENA3200\Figurer\pgb-11-24-O-ion-conductors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C:\Documents%20and%20Settings\trulsn\My%20Documents\MENA3200\Figurer\ACERS-PDFC-6504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251520" y="2780928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 </a:t>
            </a:r>
            <a:endParaRPr lang="nb-NO" sz="2800" dirty="0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4294967295"/>
          </p:nvPr>
        </p:nvSpPr>
        <p:spPr>
          <a:xfrm>
            <a:off x="323528" y="3573016"/>
            <a:ext cx="7848872" cy="2592288"/>
          </a:xfrm>
        </p:spPr>
        <p:txBody>
          <a:bodyPr/>
          <a:lstStyle/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 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pic>
        <p:nvPicPr>
          <p:cNvPr id="9" name="Bilde 8" descr="MN_KJEMI_A.png"/>
          <p:cNvPicPr>
            <a:picLocks noChangeAspect="1"/>
          </p:cNvPicPr>
          <p:nvPr/>
        </p:nvPicPr>
        <p:blipFill>
          <a:blip r:embed="rId2" cstate="print"/>
          <a:srcRect t="55556" r="75190"/>
          <a:stretch>
            <a:fillRect/>
          </a:stretch>
        </p:blipFill>
        <p:spPr>
          <a:xfrm>
            <a:off x="190500" y="6165304"/>
            <a:ext cx="1078868" cy="616496"/>
          </a:xfrm>
          <a:prstGeom prst="rect">
            <a:avLst/>
          </a:prstGeom>
        </p:spPr>
      </p:pic>
      <p:pic>
        <p:nvPicPr>
          <p:cNvPr id="10" name="Bilde 9" descr="2010-10-22 16.14.49.jpg"/>
          <p:cNvPicPr>
            <a:picLocks noChangeAspect="1"/>
          </p:cNvPicPr>
          <p:nvPr/>
        </p:nvPicPr>
        <p:blipFill>
          <a:blip r:embed="rId3" cstate="print"/>
          <a:srcRect t="45844" b="22294"/>
          <a:stretch>
            <a:fillRect/>
          </a:stretch>
        </p:blipFill>
        <p:spPr>
          <a:xfrm>
            <a:off x="0" y="0"/>
            <a:ext cx="9144000" cy="1752600"/>
          </a:xfrm>
          <a:prstGeom prst="rect">
            <a:avLst/>
          </a:prstGeom>
        </p:spPr>
      </p:pic>
      <p:pic>
        <p:nvPicPr>
          <p:cNvPr id="8" name="Bilde 7" descr="MN_KJEMI_A_ENG.png"/>
          <p:cNvPicPr>
            <a:picLocks noChangeAspect="1"/>
          </p:cNvPicPr>
          <p:nvPr/>
        </p:nvPicPr>
        <p:blipFill>
          <a:blip r:embed="rId4" cstate="print"/>
          <a:srcRect b="67255"/>
          <a:stretch>
            <a:fillRect/>
          </a:stretch>
        </p:blipFill>
        <p:spPr>
          <a:xfrm>
            <a:off x="152400" y="1904999"/>
            <a:ext cx="3282652" cy="44388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3527" y="2924944"/>
            <a:ext cx="8496945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MENA 3200 Energy Materials</a:t>
            </a:r>
          </a:p>
          <a:p>
            <a:pPr algn="ctr"/>
            <a:endParaRPr lang="en-GB" dirty="0" smtClean="0"/>
          </a:p>
          <a:p>
            <a:pPr algn="ctr"/>
            <a:r>
              <a:rPr lang="en-GB" sz="2800" dirty="0" smtClean="0"/>
              <a:t>Materials for Electrochemical Energy Conversion</a:t>
            </a:r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Part 3</a:t>
            </a:r>
          </a:p>
          <a:p>
            <a:pPr algn="ctr"/>
            <a:endParaRPr lang="en-GB" dirty="0" smtClean="0"/>
          </a:p>
          <a:p>
            <a:pPr algn="ctr"/>
            <a:r>
              <a:rPr lang="en-GB" sz="2800" dirty="0" smtClean="0"/>
              <a:t>Materials for </a:t>
            </a:r>
            <a:r>
              <a:rPr lang="en-GB" sz="2800" dirty="0" smtClean="0"/>
              <a:t>SOFCs and </a:t>
            </a:r>
            <a:r>
              <a:rPr lang="en-GB" sz="2800" smtClean="0"/>
              <a:t>PEMFCs</a:t>
            </a:r>
            <a:endParaRPr lang="en-GB" sz="2800" dirty="0" smtClean="0"/>
          </a:p>
          <a:p>
            <a:pPr algn="ctr"/>
            <a:endParaRPr lang="en-GB" sz="2800" dirty="0" smtClean="0"/>
          </a:p>
          <a:p>
            <a:pPr algn="ctr"/>
            <a:r>
              <a:rPr lang="en-GB" dirty="0" smtClean="0"/>
              <a:t>Truls Norby</a:t>
            </a:r>
            <a:endParaRPr lang="en-GB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330128" cy="720080"/>
          </a:xfrm>
        </p:spPr>
        <p:txBody>
          <a:bodyPr/>
          <a:lstStyle/>
          <a:p>
            <a:r>
              <a:rPr lang="en-GB" dirty="0" smtClean="0"/>
              <a:t>SOFC anodes: Ni-electrolyte cermet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5040560" cy="5328592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Made from NiO and e.g. YSZ </a:t>
            </a:r>
          </a:p>
          <a:p>
            <a:r>
              <a:rPr lang="en-GB" dirty="0" smtClean="0"/>
              <a:t>NiO reduced </a:t>
            </a:r>
            <a:r>
              <a:rPr lang="en-GB" i="1" dirty="0" smtClean="0"/>
              <a:t>in situ </a:t>
            </a:r>
            <a:r>
              <a:rPr lang="en-GB" dirty="0" smtClean="0"/>
              <a:t>to Ni</a:t>
            </a:r>
          </a:p>
          <a:p>
            <a:r>
              <a:rPr lang="en-GB" dirty="0" smtClean="0"/>
              <a:t>Porous </a:t>
            </a:r>
          </a:p>
          <a:p>
            <a:r>
              <a:rPr lang="en-GB" dirty="0" smtClean="0"/>
              <a:t>All three phases (Ni, YSZ, gas) of approximately equal volume fractions and form three percolating networks.</a:t>
            </a:r>
          </a:p>
          <a:p>
            <a:pPr lvl="1"/>
            <a:r>
              <a:rPr lang="en-GB" dirty="0" smtClean="0"/>
              <a:t>Electrons</a:t>
            </a:r>
          </a:p>
          <a:p>
            <a:pPr lvl="1"/>
            <a:r>
              <a:rPr lang="en-GB" dirty="0" smtClean="0"/>
              <a:t>Ions </a:t>
            </a:r>
          </a:p>
          <a:p>
            <a:pPr lvl="1"/>
            <a:r>
              <a:rPr lang="en-GB" dirty="0" smtClean="0"/>
              <a:t>Gas</a:t>
            </a:r>
          </a:p>
          <a:p>
            <a:r>
              <a:rPr lang="en-GB" dirty="0" smtClean="0"/>
              <a:t>In addition, Ni is permeable to H, further enhancing the spreading of the reaction sites</a:t>
            </a:r>
          </a:p>
          <a:p>
            <a:pPr lvl="1"/>
            <a:r>
              <a:rPr lang="en-GB" dirty="0" smtClean="0"/>
              <a:t>Electrochemical </a:t>
            </a:r>
            <a:r>
              <a:rPr lang="en-GB" dirty="0" smtClean="0"/>
              <a:t>oxidation</a:t>
            </a:r>
            <a:r>
              <a:rPr lang="en-GB" dirty="0" smtClean="0"/>
              <a:t> </a:t>
            </a:r>
            <a:r>
              <a:rPr lang="en-GB" dirty="0" smtClean="0"/>
              <a:t>of H</a:t>
            </a:r>
            <a:r>
              <a:rPr lang="en-GB" baseline="-25000" dirty="0" smtClean="0"/>
              <a:t>2</a:t>
            </a:r>
            <a:r>
              <a:rPr lang="en-GB" dirty="0" smtClean="0"/>
              <a:t> is very fast</a:t>
            </a:r>
          </a:p>
          <a:p>
            <a:endParaRPr lang="en-GB" dirty="0" smtClean="0"/>
          </a:p>
          <a:p>
            <a:r>
              <a:rPr lang="en-GB" dirty="0" smtClean="0"/>
              <a:t>Problems</a:t>
            </a:r>
          </a:p>
          <a:p>
            <a:pPr lvl="1"/>
            <a:r>
              <a:rPr lang="en-GB" dirty="0" smtClean="0"/>
              <a:t>Mechanical instability by redox and thermal cycles</a:t>
            </a:r>
          </a:p>
          <a:p>
            <a:pPr lvl="1"/>
            <a:r>
              <a:rPr lang="en-GB" dirty="0" smtClean="0"/>
              <a:t>Sulphur intolerance</a:t>
            </a:r>
          </a:p>
          <a:p>
            <a:pPr lvl="1"/>
            <a:r>
              <a:rPr lang="en-GB" dirty="0" smtClean="0"/>
              <a:t>Too high reforming activity. Tendency of coking</a:t>
            </a:r>
          </a:p>
          <a:p>
            <a:r>
              <a:rPr lang="en-GB" dirty="0" smtClean="0"/>
              <a:t>Remedies</a:t>
            </a:r>
          </a:p>
          <a:p>
            <a:pPr lvl="1"/>
            <a:r>
              <a:rPr lang="en-GB" dirty="0" smtClean="0"/>
              <a:t>Oxide anodes? (Donor doped n-type conductors)</a:t>
            </a:r>
          </a:p>
        </p:txBody>
      </p:sp>
      <p:pic>
        <p:nvPicPr>
          <p:cNvPr id="4" name="Picture 5" descr="File0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4805" y="3356992"/>
            <a:ext cx="3829195" cy="3501008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102402" name="Picture 2" descr="http://www.rsc.org/ej/EE/2008/b804785e/b804785e-f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5571" y="692696"/>
            <a:ext cx="3590925" cy="28860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330128" cy="720080"/>
          </a:xfrm>
        </p:spPr>
        <p:txBody>
          <a:bodyPr/>
          <a:lstStyle/>
          <a:p>
            <a:r>
              <a:rPr lang="en-GB" dirty="0" smtClean="0"/>
              <a:t>SOFC </a:t>
            </a:r>
            <a:r>
              <a:rPr lang="en-GB" b="1" i="1" dirty="0" smtClean="0"/>
              <a:t>cathode</a:t>
            </a:r>
            <a:r>
              <a:rPr lang="en-GB" dirty="0" smtClean="0"/>
              <a:t> materials requirements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24744"/>
            <a:ext cx="8394136" cy="5184576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Electronic conductivity &gt; 100 S/cm</a:t>
            </a:r>
          </a:p>
          <a:p>
            <a:endParaRPr lang="en-GB" dirty="0" smtClean="0"/>
          </a:p>
          <a:p>
            <a:r>
              <a:rPr lang="en-GB" dirty="0" smtClean="0"/>
              <a:t>Ionic transport as high as possible to spread the reaction from 3pb to the entire surface</a:t>
            </a:r>
          </a:p>
          <a:p>
            <a:endParaRPr lang="en-GB" dirty="0" smtClean="0"/>
          </a:p>
          <a:p>
            <a:r>
              <a:rPr lang="en-GB" dirty="0" smtClean="0"/>
              <a:t>Porous</a:t>
            </a:r>
          </a:p>
          <a:p>
            <a:endParaRPr lang="en-GB" dirty="0" smtClean="0"/>
          </a:p>
          <a:p>
            <a:r>
              <a:rPr lang="en-GB" dirty="0" smtClean="0"/>
              <a:t>Tolerate oxidising (air/O</a:t>
            </a:r>
            <a:r>
              <a:rPr lang="en-GB" baseline="-25000" dirty="0" smtClean="0"/>
              <a:t>2</a:t>
            </a:r>
            <a:r>
              <a:rPr lang="en-GB" dirty="0" smtClean="0"/>
              <a:t>) atmospheres</a:t>
            </a:r>
          </a:p>
          <a:p>
            <a:endParaRPr lang="en-GB" dirty="0" smtClean="0"/>
          </a:p>
          <a:p>
            <a:r>
              <a:rPr lang="en-GB" dirty="0" smtClean="0"/>
              <a:t>Be compatible with electrolyte and interconnect (TEC and chemistry)</a:t>
            </a:r>
          </a:p>
          <a:p>
            <a:endParaRPr lang="en-GB" dirty="0" smtClean="0"/>
          </a:p>
          <a:p>
            <a:r>
              <a:rPr lang="en-GB" dirty="0" smtClean="0"/>
              <a:t>Catalytic to electrochemical O</a:t>
            </a:r>
            <a:r>
              <a:rPr lang="en-GB" baseline="-25000" dirty="0" smtClean="0"/>
              <a:t>2</a:t>
            </a:r>
            <a:r>
              <a:rPr lang="en-GB" dirty="0" smtClean="0"/>
              <a:t> reduction</a:t>
            </a:r>
          </a:p>
          <a:p>
            <a:endParaRPr lang="en-GB" dirty="0" smtClean="0"/>
          </a:p>
          <a:p>
            <a:r>
              <a:rPr lang="en-GB" dirty="0" smtClean="0"/>
              <a:t>Must tolerate the CO</a:t>
            </a:r>
            <a:r>
              <a:rPr lang="en-GB" baseline="-25000" dirty="0" smtClean="0"/>
              <a:t>2</a:t>
            </a:r>
            <a:r>
              <a:rPr lang="en-GB" dirty="0" smtClean="0"/>
              <a:t> and H</a:t>
            </a:r>
            <a:r>
              <a:rPr lang="en-GB" baseline="-25000" dirty="0" smtClean="0"/>
              <a:t>2</a:t>
            </a:r>
            <a:r>
              <a:rPr lang="en-GB" dirty="0" smtClean="0"/>
              <a:t>O-levels in ambient air</a:t>
            </a:r>
          </a:p>
          <a:p>
            <a:pPr lvl="1"/>
            <a:r>
              <a:rPr lang="en-GB" dirty="0" smtClean="0"/>
              <a:t>Too basic materials (high </a:t>
            </a:r>
            <a:r>
              <a:rPr lang="en-GB" dirty="0" err="1" smtClean="0"/>
              <a:t>Sr</a:t>
            </a:r>
            <a:r>
              <a:rPr lang="en-GB" dirty="0" smtClean="0"/>
              <a:t> and </a:t>
            </a:r>
            <a:r>
              <a:rPr lang="en-GB" dirty="0" err="1" smtClean="0"/>
              <a:t>Ba</a:t>
            </a:r>
            <a:r>
              <a:rPr lang="en-GB" dirty="0" smtClean="0"/>
              <a:t> contents) may decompose under formation of carbonates or hydroxides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398600" y="332656"/>
            <a:ext cx="3699238" cy="6060295"/>
            <a:chOff x="5398600" y="332656"/>
            <a:chExt cx="3699238" cy="6060295"/>
          </a:xfrm>
        </p:grpSpPr>
        <p:pic>
          <p:nvPicPr>
            <p:cNvPr id="4" name="Picture 4" descr="FuelCells-H-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98600" y="404664"/>
              <a:ext cx="3699238" cy="5988287"/>
            </a:xfrm>
            <a:prstGeom prst="rect">
              <a:avLst/>
            </a:prstGeom>
            <a:noFill/>
          </p:spPr>
        </p:pic>
        <p:sp>
          <p:nvSpPr>
            <p:cNvPr id="5" name="Rectangle 4"/>
            <p:cNvSpPr/>
            <p:nvPr/>
          </p:nvSpPr>
          <p:spPr>
            <a:xfrm>
              <a:off x="5436096" y="332656"/>
              <a:ext cx="3600400" cy="31683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330128" cy="836712"/>
          </a:xfrm>
        </p:spPr>
        <p:txBody>
          <a:bodyPr/>
          <a:lstStyle/>
          <a:p>
            <a:r>
              <a:rPr lang="en-GB" dirty="0" smtClean="0"/>
              <a:t>SOFC cathodes: </a:t>
            </a:r>
            <a:r>
              <a:rPr lang="en-GB" dirty="0" err="1" smtClean="0"/>
              <a:t>Sr</a:t>
            </a:r>
            <a:r>
              <a:rPr lang="en-GB" dirty="0" smtClean="0"/>
              <a:t>-doped LaMnO</a:t>
            </a:r>
            <a:r>
              <a:rPr lang="en-GB" baseline="-25000" dirty="0" smtClean="0"/>
              <a:t>3</a:t>
            </a:r>
            <a:r>
              <a:rPr lang="en-GB" dirty="0" smtClean="0"/>
              <a:t> (LSM)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64704"/>
            <a:ext cx="5328592" cy="5688632"/>
          </a:xfrm>
        </p:spPr>
        <p:txBody>
          <a:bodyPr>
            <a:noAutofit/>
          </a:bodyPr>
          <a:lstStyle/>
          <a:p>
            <a:r>
              <a:rPr lang="en-GB" sz="1600" dirty="0" smtClean="0"/>
              <a:t>For example La</a:t>
            </a:r>
            <a:r>
              <a:rPr lang="en-GB" sz="1600" baseline="-25000" dirty="0" smtClean="0"/>
              <a:t>0.8</a:t>
            </a:r>
            <a:r>
              <a:rPr lang="en-GB" sz="1600" dirty="0" smtClean="0"/>
              <a:t>Sr</a:t>
            </a:r>
            <a:r>
              <a:rPr lang="en-GB" sz="1600" baseline="-25000" dirty="0" smtClean="0"/>
              <a:t>0.2</a:t>
            </a:r>
            <a:r>
              <a:rPr lang="en-GB" sz="1600" dirty="0" smtClean="0"/>
              <a:t>MnO</a:t>
            </a:r>
            <a:r>
              <a:rPr lang="en-GB" sz="1600" baseline="-25000" dirty="0" smtClean="0"/>
              <a:t>3 </a:t>
            </a:r>
            <a:r>
              <a:rPr lang="en-GB" sz="1600" dirty="0" smtClean="0"/>
              <a:t>(LSM)</a:t>
            </a:r>
          </a:p>
          <a:p>
            <a:r>
              <a:rPr lang="en-GB" sz="1600" dirty="0" smtClean="0"/>
              <a:t>p-type electronic conductor: [</a:t>
            </a:r>
            <a:r>
              <a:rPr lang="en-GB" sz="1600" dirty="0" err="1" smtClean="0"/>
              <a:t>Sr</a:t>
            </a:r>
            <a:r>
              <a:rPr lang="en-GB" sz="1600" baseline="-25000" dirty="0" err="1" smtClean="0"/>
              <a:t>La</a:t>
            </a:r>
            <a:r>
              <a:rPr lang="en-GB" sz="1600" baseline="30000" dirty="0" smtClean="0"/>
              <a:t>/</a:t>
            </a:r>
            <a:r>
              <a:rPr lang="en-GB" sz="1600" dirty="0" smtClean="0"/>
              <a:t>] = [h</a:t>
            </a:r>
            <a:r>
              <a:rPr lang="en-GB" sz="1600" b="1" baseline="30000" dirty="0" smtClean="0"/>
              <a:t>.</a:t>
            </a:r>
            <a:r>
              <a:rPr lang="en-GB" sz="1600" dirty="0" smtClean="0"/>
              <a:t>]</a:t>
            </a:r>
          </a:p>
          <a:p>
            <a:r>
              <a:rPr lang="en-GB" sz="1600" dirty="0" smtClean="0"/>
              <a:t>Active layer is a “</a:t>
            </a:r>
            <a:r>
              <a:rPr lang="en-GB" sz="1600" dirty="0" err="1" smtClean="0"/>
              <a:t>cercer</a:t>
            </a:r>
            <a:r>
              <a:rPr lang="en-GB" sz="1600" dirty="0" smtClean="0"/>
              <a:t>” composite with electrolyte </a:t>
            </a:r>
          </a:p>
          <a:p>
            <a:r>
              <a:rPr lang="en-GB" sz="1600" dirty="0" smtClean="0"/>
              <a:t>Porous </a:t>
            </a:r>
          </a:p>
          <a:p>
            <a:r>
              <a:rPr lang="en-GB" sz="1600" dirty="0" smtClean="0"/>
              <a:t>All three phases (LSM, YSZ, gas) of approximately equal volume fractions and form three percolating networks.</a:t>
            </a:r>
          </a:p>
          <a:p>
            <a:pPr lvl="1"/>
            <a:r>
              <a:rPr lang="en-GB" sz="1400" dirty="0" smtClean="0"/>
              <a:t>Electrons</a:t>
            </a:r>
          </a:p>
          <a:p>
            <a:pPr lvl="1"/>
            <a:r>
              <a:rPr lang="en-GB" sz="1400" dirty="0" smtClean="0"/>
              <a:t>Ions </a:t>
            </a:r>
          </a:p>
          <a:p>
            <a:pPr lvl="1"/>
            <a:r>
              <a:rPr lang="en-GB" sz="1400" dirty="0" smtClean="0"/>
              <a:t>Gas</a:t>
            </a:r>
          </a:p>
          <a:p>
            <a:r>
              <a:rPr lang="en-GB" sz="1600" dirty="0" smtClean="0"/>
              <a:t>In addition, LSM is somewhat permeable to O (by mixed O</a:t>
            </a:r>
            <a:r>
              <a:rPr lang="en-GB" sz="1600" baseline="30000" dirty="0" smtClean="0"/>
              <a:t>2-</a:t>
            </a:r>
            <a:r>
              <a:rPr lang="en-GB" sz="1600" dirty="0" smtClean="0"/>
              <a:t> and e</a:t>
            </a:r>
            <a:r>
              <a:rPr lang="en-GB" sz="1600" baseline="30000" dirty="0" smtClean="0"/>
              <a:t>-</a:t>
            </a:r>
            <a:r>
              <a:rPr lang="en-GB" sz="1600" dirty="0" smtClean="0"/>
              <a:t> conduction), further enhancing the spreading of the reaction sites</a:t>
            </a:r>
          </a:p>
          <a:p>
            <a:endParaRPr lang="en-GB" sz="1600" dirty="0" smtClean="0"/>
          </a:p>
          <a:p>
            <a:r>
              <a:rPr lang="en-GB" sz="1600" dirty="0" smtClean="0"/>
              <a:t>Problems and remedies</a:t>
            </a:r>
          </a:p>
          <a:p>
            <a:pPr lvl="1"/>
            <a:r>
              <a:rPr lang="en-GB" sz="1400" dirty="0" smtClean="0"/>
              <a:t>Sensitive to Cr positioning from interconnect; coat interconnect and reduce operating temperature  </a:t>
            </a:r>
          </a:p>
          <a:p>
            <a:pPr lvl="1"/>
            <a:r>
              <a:rPr lang="en-GB" sz="1400" dirty="0" smtClean="0"/>
              <a:t>Too little mixed conductivity; replace </a:t>
            </a:r>
            <a:r>
              <a:rPr lang="en-GB" sz="1400" dirty="0" err="1" smtClean="0"/>
              <a:t>Mn</a:t>
            </a:r>
            <a:r>
              <a:rPr lang="en-GB" sz="1400" dirty="0" smtClean="0"/>
              <a:t> with Co; LaCoO</a:t>
            </a:r>
            <a:r>
              <a:rPr lang="en-GB" sz="1400" baseline="-25000" dirty="0" smtClean="0"/>
              <a:t>3</a:t>
            </a:r>
            <a:r>
              <a:rPr lang="en-GB" sz="1400" dirty="0" smtClean="0"/>
              <a:t> has more oxygen vacancies than LaMnO</a:t>
            </a:r>
            <a:r>
              <a:rPr lang="en-GB" sz="1400" baseline="-25000" dirty="0" smtClean="0"/>
              <a:t>3</a:t>
            </a:r>
            <a:r>
              <a:rPr lang="en-GB" sz="1400" dirty="0" smtClean="0"/>
              <a:t>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50120" cy="648072"/>
          </a:xfrm>
        </p:spPr>
        <p:txBody>
          <a:bodyPr/>
          <a:lstStyle/>
          <a:p>
            <a:r>
              <a:rPr lang="en-GB" dirty="0" smtClean="0"/>
              <a:t>Tomography of the three percolating phases</a:t>
            </a:r>
            <a:endParaRPr lang="en-GB" dirty="0"/>
          </a:p>
        </p:txBody>
      </p:sp>
      <p:pic>
        <p:nvPicPr>
          <p:cNvPr id="5" name="Picture 6" descr="http://ars.els-cdn.com/content/image/1-s2.0-S1388248111001172-g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6874482" cy="549958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631833" y="2348880"/>
            <a:ext cx="1512167" cy="57708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1050" dirty="0" smtClean="0"/>
              <a:t>G.C. Nelson et al., </a:t>
            </a:r>
            <a:r>
              <a:rPr lang="en-GB" sz="1050" i="1" dirty="0" err="1" smtClean="0"/>
              <a:t>Electrochem</a:t>
            </a:r>
            <a:r>
              <a:rPr lang="en-GB" sz="1050" i="1" dirty="0" smtClean="0"/>
              <a:t>. Comm., </a:t>
            </a:r>
            <a:r>
              <a:rPr lang="en-GB" sz="1050" dirty="0" smtClean="0"/>
              <a:t>13 (2011) 586–589. </a:t>
            </a:r>
            <a:endParaRPr lang="en-GB" sz="105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2168" cy="792088"/>
          </a:xfrm>
        </p:spPr>
        <p:txBody>
          <a:bodyPr>
            <a:noAutofit/>
          </a:bodyPr>
          <a:lstStyle/>
          <a:p>
            <a:r>
              <a:rPr lang="en-GB" sz="2400" dirty="0" smtClean="0"/>
              <a:t>Anode-supported SOFC membrane electrode assembly (MEA)</a:t>
            </a:r>
            <a:endParaRPr lang="en-GB" sz="2400" dirty="0"/>
          </a:p>
        </p:txBody>
      </p:sp>
      <p:pic>
        <p:nvPicPr>
          <p:cNvPr id="4" name="Picture 2" descr="http://ars.els-cdn.com/content/image/1-s2.0-S0955221911003463-g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7467"/>
            <a:ext cx="8640960" cy="51664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6119718"/>
            <a:ext cx="66247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T. Van </a:t>
            </a:r>
            <a:r>
              <a:rPr lang="en-US" sz="1050" b="1" dirty="0" err="1" smtClean="0"/>
              <a:t>Gestel</a:t>
            </a:r>
            <a:r>
              <a:rPr lang="en-US" sz="1050" b="1" dirty="0" smtClean="0"/>
              <a:t>, D. </a:t>
            </a:r>
            <a:r>
              <a:rPr lang="en-US" sz="1050" b="1" dirty="0" err="1" smtClean="0"/>
              <a:t>Sebold</a:t>
            </a:r>
            <a:r>
              <a:rPr lang="en-US" sz="1050" b="1" dirty="0" smtClean="0"/>
              <a:t>, H.P. </a:t>
            </a:r>
            <a:r>
              <a:rPr lang="en-US" sz="1050" b="1" dirty="0" err="1" smtClean="0"/>
              <a:t>Buchkremer</a:t>
            </a:r>
            <a:r>
              <a:rPr lang="en-US" sz="1050" b="1" dirty="0" smtClean="0"/>
              <a:t>, D. </a:t>
            </a:r>
            <a:r>
              <a:rPr lang="en-US" sz="1050" b="1" dirty="0" err="1" smtClean="0"/>
              <a:t>Stöver</a:t>
            </a:r>
            <a:r>
              <a:rPr lang="en-US" sz="1050" b="1" dirty="0" smtClean="0"/>
              <a:t>, </a:t>
            </a:r>
            <a:r>
              <a:rPr lang="en-US" sz="1050" dirty="0" smtClean="0"/>
              <a:t>J. European Ceramic Society, 32 [1] (2012) 9–26.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330128" cy="720080"/>
          </a:xfrm>
        </p:spPr>
        <p:txBody>
          <a:bodyPr>
            <a:normAutofit/>
          </a:bodyPr>
          <a:lstStyle/>
          <a:p>
            <a:r>
              <a:rPr lang="en-GB" dirty="0" smtClean="0"/>
              <a:t>SOFC </a:t>
            </a:r>
            <a:r>
              <a:rPr lang="en-GB" b="1" i="1" dirty="0" smtClean="0"/>
              <a:t>interconnect </a:t>
            </a:r>
            <a:r>
              <a:rPr lang="en-GB" dirty="0" smtClean="0"/>
              <a:t>materials requirements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24744"/>
            <a:ext cx="8394136" cy="5184576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Electronic conductivity &gt; 100 S/cm</a:t>
            </a:r>
          </a:p>
          <a:p>
            <a:endParaRPr lang="en-GB" dirty="0" smtClean="0"/>
          </a:p>
          <a:p>
            <a:r>
              <a:rPr lang="en-GB" dirty="0" smtClean="0"/>
              <a:t>Ionic transport number &lt; 0.01 to avoid chemical shortcut permeation</a:t>
            </a:r>
          </a:p>
          <a:p>
            <a:endParaRPr lang="en-GB" dirty="0" smtClean="0"/>
          </a:p>
          <a:p>
            <a:r>
              <a:rPr lang="en-GB" dirty="0" smtClean="0"/>
              <a:t>Gas tight</a:t>
            </a:r>
          </a:p>
          <a:p>
            <a:endParaRPr lang="en-GB" dirty="0" smtClean="0"/>
          </a:p>
          <a:p>
            <a:r>
              <a:rPr lang="en-GB" dirty="0" smtClean="0"/>
              <a:t>Tolerate both reducing (H</a:t>
            </a:r>
            <a:r>
              <a:rPr lang="en-GB" baseline="-25000" dirty="0" smtClean="0"/>
              <a:t>2</a:t>
            </a:r>
            <a:r>
              <a:rPr lang="en-GB" dirty="0" smtClean="0"/>
              <a:t>) and oxidising (air/O</a:t>
            </a:r>
            <a:r>
              <a:rPr lang="en-GB" baseline="-25000" dirty="0" smtClean="0"/>
              <a:t>2</a:t>
            </a:r>
            <a:r>
              <a:rPr lang="en-GB" dirty="0" smtClean="0"/>
              <a:t>) atmospheres</a:t>
            </a:r>
          </a:p>
          <a:p>
            <a:endParaRPr lang="en-GB" dirty="0" smtClean="0"/>
          </a:p>
          <a:p>
            <a:r>
              <a:rPr lang="en-GB" dirty="0" smtClean="0"/>
              <a:t>Be compatible with anode and cathode electrode materials (TEC and chemistry)</a:t>
            </a:r>
          </a:p>
          <a:p>
            <a:endParaRPr lang="en-GB" dirty="0" smtClean="0"/>
          </a:p>
          <a:p>
            <a:r>
              <a:rPr lang="en-GB" dirty="0" smtClean="0"/>
              <a:t>Mechanical strength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330128" cy="720080"/>
          </a:xfrm>
        </p:spPr>
        <p:txBody>
          <a:bodyPr/>
          <a:lstStyle/>
          <a:p>
            <a:r>
              <a:rPr lang="en-GB" dirty="0" smtClean="0"/>
              <a:t>SOFC interconnects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80728"/>
            <a:ext cx="8394136" cy="5328592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Ceramic interconnects</a:t>
            </a:r>
          </a:p>
          <a:p>
            <a:pPr lvl="1"/>
            <a:r>
              <a:rPr lang="en-GB" dirty="0" err="1" smtClean="0"/>
              <a:t>Sr</a:t>
            </a:r>
            <a:r>
              <a:rPr lang="en-GB" dirty="0" smtClean="0"/>
              <a:t>-doped LaCrO</a:t>
            </a:r>
            <a:r>
              <a:rPr lang="en-GB" baseline="-25000" dirty="0" smtClean="0"/>
              <a:t>3</a:t>
            </a:r>
          </a:p>
          <a:p>
            <a:pPr lvl="1"/>
            <a:r>
              <a:rPr lang="en-GB" dirty="0" smtClean="0"/>
              <a:t>p-type conductor: [</a:t>
            </a:r>
            <a:r>
              <a:rPr lang="en-GB" dirty="0" err="1" smtClean="0"/>
              <a:t>Sr</a:t>
            </a:r>
            <a:r>
              <a:rPr lang="en-GB" baseline="-25000" dirty="0" err="1" smtClean="0"/>
              <a:t>La</a:t>
            </a:r>
            <a:r>
              <a:rPr lang="en-GB" baseline="30000" dirty="0" smtClean="0"/>
              <a:t>/</a:t>
            </a:r>
            <a:r>
              <a:rPr lang="en-GB" dirty="0" smtClean="0"/>
              <a:t>] = [h</a:t>
            </a:r>
            <a:r>
              <a:rPr lang="en-GB" b="1" baseline="30000" dirty="0" smtClean="0"/>
              <a:t>.</a:t>
            </a:r>
            <a:r>
              <a:rPr lang="en-GB" dirty="0" smtClean="0"/>
              <a:t>]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Problems: </a:t>
            </a:r>
          </a:p>
          <a:p>
            <a:pPr lvl="2"/>
            <a:r>
              <a:rPr lang="en-GB" dirty="0" smtClean="0"/>
              <a:t>Very hard to sinter and machine; expensive</a:t>
            </a:r>
          </a:p>
          <a:p>
            <a:pPr lvl="2"/>
            <a:r>
              <a:rPr lang="en-GB" dirty="0" smtClean="0"/>
              <a:t>Non-negligible O</a:t>
            </a:r>
            <a:r>
              <a:rPr lang="en-GB" baseline="30000" dirty="0" smtClean="0"/>
              <a:t>2-</a:t>
            </a:r>
            <a:r>
              <a:rPr lang="en-GB" dirty="0" smtClean="0"/>
              <a:t> and H</a:t>
            </a:r>
            <a:r>
              <a:rPr lang="en-GB" baseline="30000" dirty="0" smtClean="0"/>
              <a:t>+</a:t>
            </a:r>
            <a:r>
              <a:rPr lang="en-GB" dirty="0" smtClean="0"/>
              <a:t> conduction; H</a:t>
            </a:r>
            <a:r>
              <a:rPr lang="en-GB" baseline="-25000" dirty="0" smtClean="0"/>
              <a:t>2</a:t>
            </a:r>
            <a:r>
              <a:rPr lang="en-GB" dirty="0" smtClean="0"/>
              <a:t> and O</a:t>
            </a:r>
            <a:r>
              <a:rPr lang="en-GB" baseline="-25000" dirty="0" smtClean="0"/>
              <a:t>2</a:t>
            </a:r>
            <a:r>
              <a:rPr lang="en-GB" dirty="0" smtClean="0"/>
              <a:t> permeable 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Metallic interconnects</a:t>
            </a:r>
          </a:p>
          <a:p>
            <a:pPr lvl="1"/>
            <a:r>
              <a:rPr lang="en-GB" dirty="0" smtClean="0"/>
              <a:t>Cr-Fe </a:t>
            </a:r>
            <a:r>
              <a:rPr lang="en-GB" dirty="0" err="1" smtClean="0"/>
              <a:t>superalloys</a:t>
            </a:r>
            <a:r>
              <a:rPr lang="en-GB" dirty="0" smtClean="0"/>
              <a:t>, stainless steels; Cr</a:t>
            </a:r>
            <a:r>
              <a:rPr lang="en-GB" baseline="-25000" dirty="0" smtClean="0"/>
              <a:t>2</a:t>
            </a:r>
            <a:r>
              <a:rPr lang="en-GB" dirty="0" smtClean="0"/>
              <a:t>O</a:t>
            </a:r>
            <a:r>
              <a:rPr lang="en-GB" baseline="-25000" dirty="0" smtClean="0"/>
              <a:t>3</a:t>
            </a:r>
            <a:r>
              <a:rPr lang="en-GB" dirty="0" smtClean="0"/>
              <a:t>-formers</a:t>
            </a:r>
          </a:p>
          <a:p>
            <a:pPr lvl="1"/>
            <a:r>
              <a:rPr lang="en-GB" dirty="0" smtClean="0"/>
              <a:t>Very good electrical and heat conduction</a:t>
            </a:r>
          </a:p>
          <a:p>
            <a:pPr lvl="1"/>
            <a:r>
              <a:rPr lang="en-GB" dirty="0" smtClean="0"/>
              <a:t>Mechanically strong</a:t>
            </a:r>
          </a:p>
          <a:p>
            <a:pPr lvl="1"/>
            <a:r>
              <a:rPr lang="en-GB" dirty="0" smtClean="0"/>
              <a:t>Problems: </a:t>
            </a:r>
          </a:p>
          <a:p>
            <a:pPr lvl="2"/>
            <a:r>
              <a:rPr lang="en-GB" dirty="0" smtClean="0"/>
              <a:t>Oxidation, Cr-evaporation</a:t>
            </a:r>
          </a:p>
          <a:p>
            <a:pPr lvl="1"/>
            <a:r>
              <a:rPr lang="en-GB" dirty="0" smtClean="0"/>
              <a:t>Remedies: </a:t>
            </a:r>
          </a:p>
          <a:p>
            <a:pPr lvl="2"/>
            <a:r>
              <a:rPr lang="en-GB" dirty="0" smtClean="0"/>
              <a:t>Reduce operation temperature</a:t>
            </a:r>
          </a:p>
        </p:txBody>
      </p:sp>
      <p:pic>
        <p:nvPicPr>
          <p:cNvPr id="108546" name="Picture 2" descr="http://t3.gstatic.com/images?q=tbn:ANd9GcRtZ7dvGfXSIAOBudGfaa8MvNtHrwzeOFGjVEyx8mBMC0ZdfdPiN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473256"/>
            <a:ext cx="2610991" cy="1955724"/>
          </a:xfrm>
          <a:prstGeom prst="rect">
            <a:avLst/>
          </a:prstGeom>
          <a:noFill/>
        </p:spPr>
      </p:pic>
      <p:pic>
        <p:nvPicPr>
          <p:cNvPr id="108548" name="Picture 4" descr="http://t1.gstatic.com/images?q=tbn:ANd9GcQ15BIhFdr6_5riyTDRtP_wV002crWsAvEXJhZg1guIRWnHnkAyp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7271" y="692696"/>
            <a:ext cx="2486953" cy="17823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274320"/>
            <a:ext cx="8682168" cy="2290584"/>
          </a:xfrm>
        </p:spPr>
        <p:txBody>
          <a:bodyPr/>
          <a:lstStyle/>
          <a:p>
            <a:pPr algn="ctr"/>
            <a:r>
              <a:rPr lang="en-GB" dirty="0" smtClean="0"/>
              <a:t>Polymer Electrolyte Membrane Fuel Cells (</a:t>
            </a:r>
            <a:r>
              <a:rPr lang="en-GB" dirty="0" err="1" smtClean="0"/>
              <a:t>PEMFCs</a:t>
            </a:r>
            <a:r>
              <a:rPr lang="en-GB" dirty="0" smtClean="0"/>
              <a:t>)</a:t>
            </a:r>
            <a:endParaRPr lang="en-GB" dirty="0"/>
          </a:p>
        </p:txBody>
      </p:sp>
      <p:pic>
        <p:nvPicPr>
          <p:cNvPr id="5" name="Picture 12" descr="mercedes-benz-b-class-f-ce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223924"/>
            <a:ext cx="5917880" cy="3941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28800"/>
            <a:ext cx="5112568" cy="4543400"/>
          </a:xfrm>
        </p:spPr>
        <p:txBody>
          <a:bodyPr>
            <a:normAutofit lnSpcReduction="10000"/>
          </a:bodyPr>
          <a:lstStyle/>
          <a:p>
            <a:r>
              <a:rPr lang="en-GB" sz="1800" dirty="0" smtClean="0"/>
              <a:t>Electrode reactions</a:t>
            </a:r>
          </a:p>
          <a:p>
            <a:pPr lvl="1">
              <a:buNone/>
            </a:pPr>
            <a:r>
              <a:rPr lang="en-GB" sz="1600" dirty="0" smtClean="0"/>
              <a:t>	Anode(-):  	2H</a:t>
            </a:r>
            <a:r>
              <a:rPr lang="en-GB" sz="1600" baseline="-25000" dirty="0" smtClean="0"/>
              <a:t>2</a:t>
            </a:r>
            <a:r>
              <a:rPr lang="en-GB" sz="1600" dirty="0" smtClean="0"/>
              <a:t> = 4H</a:t>
            </a:r>
            <a:r>
              <a:rPr lang="en-GB" sz="1600" baseline="30000" dirty="0" smtClean="0"/>
              <a:t>+</a:t>
            </a:r>
            <a:r>
              <a:rPr lang="en-GB" sz="1600" dirty="0" smtClean="0"/>
              <a:t> + 4e</a:t>
            </a:r>
            <a:r>
              <a:rPr lang="en-GB" sz="1600" baseline="30000" dirty="0" smtClean="0"/>
              <a:t>-</a:t>
            </a:r>
            <a:endParaRPr lang="en-GB" sz="1600" dirty="0" smtClean="0"/>
          </a:p>
          <a:p>
            <a:pPr lvl="1">
              <a:buNone/>
            </a:pPr>
            <a:r>
              <a:rPr lang="en-GB" sz="1600" dirty="0" smtClean="0"/>
              <a:t>	Cathode(+): 	O</a:t>
            </a:r>
            <a:r>
              <a:rPr lang="en-GB" sz="1600" baseline="-25000" dirty="0" smtClean="0"/>
              <a:t>2</a:t>
            </a:r>
            <a:r>
              <a:rPr lang="en-GB" sz="1600" dirty="0" smtClean="0"/>
              <a:t> + 4H</a:t>
            </a:r>
            <a:r>
              <a:rPr lang="en-GB" sz="1600" baseline="30000" dirty="0" smtClean="0"/>
              <a:t>+</a:t>
            </a:r>
            <a:r>
              <a:rPr lang="en-GB" sz="1600" dirty="0" smtClean="0"/>
              <a:t> + 4e</a:t>
            </a:r>
            <a:r>
              <a:rPr lang="en-GB" sz="1600" baseline="30000" dirty="0" smtClean="0"/>
              <a:t>-</a:t>
            </a:r>
            <a:r>
              <a:rPr lang="en-GB" sz="1600" dirty="0" smtClean="0"/>
              <a:t> = 2H</a:t>
            </a:r>
            <a:r>
              <a:rPr lang="en-GB" sz="1600" baseline="-25000" dirty="0" smtClean="0"/>
              <a:t>2</a:t>
            </a:r>
            <a:r>
              <a:rPr lang="en-GB" sz="1600" dirty="0" smtClean="0"/>
              <a:t>O</a:t>
            </a:r>
          </a:p>
          <a:p>
            <a:endParaRPr lang="en-GB" sz="1800" dirty="0" smtClean="0"/>
          </a:p>
          <a:p>
            <a:r>
              <a:rPr lang="en-GB" sz="1800" dirty="0" smtClean="0"/>
              <a:t>Operating temperature: 80°C</a:t>
            </a:r>
          </a:p>
          <a:p>
            <a:endParaRPr lang="en-GB" sz="1800" dirty="0" smtClean="0"/>
          </a:p>
          <a:p>
            <a:r>
              <a:rPr lang="en-GB" sz="1800" dirty="0" smtClean="0"/>
              <a:t>Fuel: Pure H</a:t>
            </a:r>
            <a:r>
              <a:rPr lang="en-GB" sz="1800" baseline="-25000" dirty="0" smtClean="0"/>
              <a:t>2</a:t>
            </a:r>
            <a:endParaRPr lang="en-GB" sz="1800" dirty="0" smtClean="0"/>
          </a:p>
          <a:p>
            <a:endParaRPr lang="en-GB" sz="1800" dirty="0" smtClean="0"/>
          </a:p>
          <a:p>
            <a:r>
              <a:rPr lang="en-GB" sz="1800" dirty="0" smtClean="0"/>
              <a:t>Advantages:</a:t>
            </a:r>
          </a:p>
          <a:p>
            <a:pPr lvl="1"/>
            <a:r>
              <a:rPr lang="en-GB" sz="1400" dirty="0" smtClean="0"/>
              <a:t>Robust materials</a:t>
            </a:r>
          </a:p>
          <a:p>
            <a:r>
              <a:rPr lang="en-GB" sz="1800" dirty="0" smtClean="0"/>
              <a:t>Challenges:</a:t>
            </a:r>
          </a:p>
          <a:p>
            <a:pPr lvl="1"/>
            <a:r>
              <a:rPr lang="en-GB" sz="1400" dirty="0" smtClean="0"/>
              <a:t>High cost of membrane and Pt catalyst</a:t>
            </a:r>
          </a:p>
          <a:p>
            <a:pPr lvl="1"/>
            <a:r>
              <a:rPr lang="en-GB" sz="1400" dirty="0" smtClean="0"/>
              <a:t>Carbon oxidation</a:t>
            </a:r>
          </a:p>
          <a:p>
            <a:pPr lvl="1"/>
            <a:r>
              <a:rPr lang="en-GB" sz="1400" dirty="0" smtClean="0"/>
              <a:t>Low value heat – </a:t>
            </a:r>
            <a:r>
              <a:rPr lang="en-GB" sz="1400" dirty="0" err="1" smtClean="0"/>
              <a:t>heat</a:t>
            </a:r>
            <a:r>
              <a:rPr lang="en-GB" sz="1400" dirty="0" smtClean="0"/>
              <a:t> exchange / cooling difficult</a:t>
            </a:r>
          </a:p>
          <a:p>
            <a:pPr lvl="1"/>
            <a:r>
              <a:rPr lang="en-GB" sz="1400" dirty="0" smtClean="0"/>
              <a:t>Water management</a:t>
            </a:r>
            <a:endParaRPr lang="en-GB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330128" cy="122413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Polymer Electrolyte Membrane (PEM)</a:t>
            </a:r>
            <a:br>
              <a:rPr lang="en-GB" dirty="0" smtClean="0"/>
            </a:br>
            <a:r>
              <a:rPr lang="en-GB" dirty="0" smtClean="0"/>
              <a:t>Proton Exchange Membrane (PEM) </a:t>
            </a:r>
            <a:br>
              <a:rPr lang="en-GB" dirty="0" smtClean="0"/>
            </a:br>
            <a:r>
              <a:rPr lang="en-GB" dirty="0" smtClean="0"/>
              <a:t>PEM Fuel Cell (PEMFC)</a:t>
            </a:r>
            <a:endParaRPr lang="en-GB" dirty="0"/>
          </a:p>
        </p:txBody>
      </p:sp>
      <p:pic>
        <p:nvPicPr>
          <p:cNvPr id="24" name="Picture 2" descr="http://upload.wikimedia.org/wikipedia/en/5/5c/Fc_diagram_pe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772816"/>
            <a:ext cx="2232248" cy="31052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74320"/>
            <a:ext cx="8250120" cy="778416"/>
          </a:xfrm>
        </p:spPr>
        <p:txBody>
          <a:bodyPr/>
          <a:lstStyle/>
          <a:p>
            <a:r>
              <a:rPr lang="en-GB" dirty="0" smtClean="0"/>
              <a:t>Typical PEMFC designs</a:t>
            </a:r>
            <a:endParaRPr lang="en-GB" dirty="0"/>
          </a:p>
        </p:txBody>
      </p:sp>
      <p:pic>
        <p:nvPicPr>
          <p:cNvPr id="122882" name="Picture 2" descr="http://www.energi.kemi.dtu.dk/upload/institutter/ki/energi/research/fuelcells/fi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59757"/>
            <a:ext cx="4680520" cy="2413259"/>
          </a:xfrm>
          <a:prstGeom prst="rect">
            <a:avLst/>
          </a:prstGeom>
          <a:noFill/>
        </p:spPr>
      </p:pic>
      <p:pic>
        <p:nvPicPr>
          <p:cNvPr id="122884" name="Picture 4" descr="http://t2.gstatic.com/images?q=tbn:ANd9GcTMGnAg9xBhb-nYP363_RN46TojkMh6hwDXYW8kbQZKEYZhWzA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717032"/>
            <a:ext cx="4752527" cy="2547106"/>
          </a:xfrm>
          <a:prstGeom prst="rect">
            <a:avLst/>
          </a:prstGeom>
          <a:noFill/>
        </p:spPr>
      </p:pic>
      <p:pic>
        <p:nvPicPr>
          <p:cNvPr id="122886" name="Picture 6" descr="Nissan yesterday revealed a new Fuel Cell Stack for Fuel Cell Electric Vehicles (FCEV) tha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636912"/>
            <a:ext cx="3323483" cy="1872208"/>
          </a:xfrm>
          <a:prstGeom prst="rect">
            <a:avLst/>
          </a:prstGeom>
          <a:noFill/>
        </p:spPr>
      </p:pic>
      <p:pic>
        <p:nvPicPr>
          <p:cNvPr id="122888" name="Picture 8" descr="http://thefraserdomain.typepad.com/photos/uncategorized/honda_fuel_cell_stac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74438"/>
            <a:ext cx="3290689" cy="2297710"/>
          </a:xfrm>
          <a:prstGeom prst="rect">
            <a:avLst/>
          </a:prstGeom>
          <a:noFill/>
        </p:spPr>
      </p:pic>
      <p:pic>
        <p:nvPicPr>
          <p:cNvPr id="122890" name="Picture 10" descr="Toyota FCV-R concept, a hydrogen fuel-cell vehicle that had its debut at the Tokyo auto show last week. Toyota and other automakers eager to commercialize fuel-cell vehicles in America are facing what they call an infrastructure bottleneck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60877" y="4797152"/>
            <a:ext cx="3483123" cy="20608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 of this part of the course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12776"/>
            <a:ext cx="8394136" cy="4759424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What is electrochemistry?</a:t>
            </a:r>
          </a:p>
          <a:p>
            <a:endParaRPr lang="en-GB" dirty="0" smtClean="0"/>
          </a:p>
          <a:p>
            <a:r>
              <a:rPr lang="en-GB" dirty="0" smtClean="0"/>
              <a:t>Types of electrochemical energy conversion devices</a:t>
            </a:r>
          </a:p>
          <a:p>
            <a:pPr lvl="1"/>
            <a:r>
              <a:rPr lang="en-GB" dirty="0" smtClean="0"/>
              <a:t>Fuel cells, electrolysers, batteries</a:t>
            </a:r>
          </a:p>
          <a:p>
            <a:endParaRPr lang="en-GB" dirty="0" smtClean="0"/>
          </a:p>
          <a:p>
            <a:r>
              <a:rPr lang="en-GB" dirty="0" smtClean="0"/>
              <a:t>General principles of materials properties and requirements</a:t>
            </a:r>
          </a:p>
          <a:p>
            <a:pPr lvl="1"/>
            <a:r>
              <a:rPr lang="en-GB" dirty="0" smtClean="0"/>
              <a:t>Electrolyte, electrodes, interconnects</a:t>
            </a:r>
          </a:p>
          <a:p>
            <a:pPr lvl="1"/>
            <a:r>
              <a:rPr lang="en-GB" dirty="0" smtClean="0"/>
              <a:t>Conductivity</a:t>
            </a:r>
          </a:p>
          <a:p>
            <a:pPr lvl="1"/>
            <a:r>
              <a:rPr lang="en-GB" dirty="0" smtClean="0"/>
              <a:t>Catalytic activity</a:t>
            </a:r>
          </a:p>
          <a:p>
            <a:pPr lvl="1"/>
            <a:r>
              <a:rPr lang="en-GB" dirty="0" smtClean="0"/>
              <a:t>Stability</a:t>
            </a:r>
          </a:p>
          <a:p>
            <a:pPr lvl="1"/>
            <a:r>
              <a:rPr lang="en-GB" dirty="0" smtClean="0"/>
              <a:t>Microstructure</a:t>
            </a:r>
          </a:p>
          <a:p>
            <a:endParaRPr lang="en-GB" dirty="0" smtClean="0"/>
          </a:p>
          <a:p>
            <a:r>
              <a:rPr lang="en-GB" dirty="0" smtClean="0"/>
              <a:t>Examples of materials and their properties</a:t>
            </a:r>
          </a:p>
          <a:p>
            <a:pPr lvl="1"/>
            <a:r>
              <a:rPr lang="en-GB" dirty="0" smtClean="0"/>
              <a:t>SOFC, PEMFC, Li-ion batteries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323528" y="5013176"/>
            <a:ext cx="3024336" cy="12241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PEMFC </a:t>
            </a:r>
            <a:r>
              <a:rPr lang="en-GB" b="1" i="1" dirty="0" smtClean="0"/>
              <a:t>electrolyte </a:t>
            </a:r>
            <a:r>
              <a:rPr lang="en-GB" dirty="0" smtClean="0"/>
              <a:t>material requirements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8800"/>
            <a:ext cx="8892480" cy="4543400"/>
          </a:xfrm>
        </p:spPr>
        <p:txBody>
          <a:bodyPr>
            <a:normAutofit/>
          </a:bodyPr>
          <a:lstStyle/>
          <a:p>
            <a:r>
              <a:rPr lang="en-GB" dirty="0" smtClean="0"/>
              <a:t>Proton conductivity &gt; 0.1 S/cm</a:t>
            </a:r>
          </a:p>
          <a:p>
            <a:endParaRPr lang="en-GB" dirty="0" smtClean="0"/>
          </a:p>
          <a:p>
            <a:r>
              <a:rPr lang="en-GB" dirty="0" smtClean="0"/>
              <a:t>Ionic transport number &gt;0.99</a:t>
            </a:r>
          </a:p>
          <a:p>
            <a:endParaRPr lang="en-GB" dirty="0" smtClean="0"/>
          </a:p>
          <a:p>
            <a:r>
              <a:rPr lang="en-GB" dirty="0" smtClean="0"/>
              <a:t>Gastight</a:t>
            </a:r>
          </a:p>
          <a:p>
            <a:endParaRPr lang="en-GB" dirty="0" smtClean="0"/>
          </a:p>
          <a:p>
            <a:r>
              <a:rPr lang="en-GB" dirty="0" smtClean="0"/>
              <a:t>Tolerate both reducing (H</a:t>
            </a:r>
            <a:r>
              <a:rPr lang="en-GB" baseline="-25000" dirty="0" smtClean="0"/>
              <a:t>2</a:t>
            </a:r>
            <a:r>
              <a:rPr lang="en-GB" dirty="0" smtClean="0"/>
              <a:t>) and oxidising (air/O</a:t>
            </a:r>
            <a:r>
              <a:rPr lang="en-GB" baseline="-25000" dirty="0" smtClean="0"/>
              <a:t>2</a:t>
            </a:r>
            <a:r>
              <a:rPr lang="en-GB" dirty="0" smtClean="0"/>
              <a:t>) atmospheres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393504" y="1844824"/>
            <a:ext cx="5750496" cy="4536504"/>
            <a:chOff x="3393504" y="1844824"/>
            <a:chExt cx="5750496" cy="4536504"/>
          </a:xfrm>
        </p:grpSpPr>
        <p:pic>
          <p:nvPicPr>
            <p:cNvPr id="10" name="Picture 5" descr="Nafion-PEEK-mr33_0289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93504" y="1981200"/>
              <a:ext cx="5715000" cy="4297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2"/>
            <p:cNvSpPr/>
            <p:nvPr/>
          </p:nvSpPr>
          <p:spPr>
            <a:xfrm>
              <a:off x="5868144" y="1844824"/>
              <a:ext cx="3275856" cy="4536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330128" cy="792088"/>
          </a:xfrm>
        </p:spPr>
        <p:txBody>
          <a:bodyPr/>
          <a:lstStyle/>
          <a:p>
            <a:r>
              <a:rPr lang="en-GB" dirty="0" smtClean="0"/>
              <a:t>Polymer proton conductors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68760"/>
            <a:ext cx="3384376" cy="4903440"/>
          </a:xfrm>
        </p:spPr>
        <p:txBody>
          <a:bodyPr>
            <a:noAutofit/>
          </a:bodyPr>
          <a:lstStyle/>
          <a:p>
            <a:r>
              <a:rPr lang="en-GB" sz="1800" dirty="0" err="1" smtClean="0"/>
              <a:t>Nafion</a:t>
            </a:r>
            <a:r>
              <a:rPr lang="en-GB" sz="1800" baseline="30000" dirty="0" smtClean="0"/>
              <a:t>®</a:t>
            </a:r>
          </a:p>
          <a:p>
            <a:pPr lvl="1"/>
            <a:r>
              <a:rPr lang="en-GB" sz="1400" dirty="0" err="1" smtClean="0"/>
              <a:t>Perfluorinated</a:t>
            </a:r>
            <a:r>
              <a:rPr lang="en-GB" sz="1400" dirty="0" smtClean="0"/>
              <a:t> backbone</a:t>
            </a:r>
          </a:p>
          <a:p>
            <a:pPr lvl="1"/>
            <a:r>
              <a:rPr lang="en-GB" sz="1400" dirty="0" smtClean="0"/>
              <a:t>Grafted</a:t>
            </a:r>
          </a:p>
          <a:p>
            <a:pPr lvl="1"/>
            <a:r>
              <a:rPr lang="en-GB" sz="1400" dirty="0" err="1" smtClean="0"/>
              <a:t>Sulfonated</a:t>
            </a:r>
            <a:endParaRPr lang="en-GB" sz="1400" dirty="0" smtClean="0"/>
          </a:p>
          <a:p>
            <a:pPr lvl="1"/>
            <a:r>
              <a:rPr lang="en-GB" sz="1400" dirty="0" smtClean="0"/>
              <a:t>Neutralised by NaOH; Na</a:t>
            </a:r>
            <a:r>
              <a:rPr lang="en-GB" sz="1400" baseline="30000" dirty="0" smtClean="0"/>
              <a:t>+</a:t>
            </a:r>
          </a:p>
          <a:p>
            <a:pPr lvl="1"/>
            <a:r>
              <a:rPr lang="en-GB" sz="1400" dirty="0" smtClean="0"/>
              <a:t>Proton exchanged; H</a:t>
            </a:r>
            <a:r>
              <a:rPr lang="en-GB" sz="1400" baseline="30000" dirty="0" smtClean="0"/>
              <a:t>+</a:t>
            </a:r>
          </a:p>
          <a:p>
            <a:pPr lvl="1"/>
            <a:r>
              <a:rPr lang="en-GB" sz="1400" dirty="0" smtClean="0"/>
              <a:t>Swelled with water </a:t>
            </a:r>
          </a:p>
          <a:p>
            <a:pPr lvl="1"/>
            <a:r>
              <a:rPr lang="en-GB" sz="1400" dirty="0" smtClean="0"/>
              <a:t>Hydro</a:t>
            </a:r>
            <a:r>
              <a:rPr lang="en-GB" sz="1400" i="1" dirty="0" smtClean="0"/>
              <a:t>phobic</a:t>
            </a:r>
            <a:r>
              <a:rPr lang="en-GB" sz="1400" dirty="0" smtClean="0"/>
              <a:t> framework</a:t>
            </a:r>
          </a:p>
          <a:p>
            <a:pPr lvl="1"/>
            <a:r>
              <a:rPr lang="en-GB" sz="1400" dirty="0" smtClean="0"/>
              <a:t>Channels with hydro</a:t>
            </a:r>
            <a:r>
              <a:rPr lang="en-GB" sz="1400" i="1" dirty="0" smtClean="0"/>
              <a:t>philic</a:t>
            </a:r>
            <a:r>
              <a:rPr lang="en-GB" sz="1400" dirty="0" smtClean="0"/>
              <a:t> walls</a:t>
            </a:r>
          </a:p>
          <a:p>
            <a:pPr lvl="1"/>
            <a:r>
              <a:rPr lang="en-GB" sz="1400" dirty="0" err="1" smtClean="0"/>
              <a:t>Protolysis</a:t>
            </a:r>
            <a:r>
              <a:rPr lang="en-GB" sz="1400" dirty="0" smtClean="0"/>
              <a:t> to form H</a:t>
            </a:r>
            <a:r>
              <a:rPr lang="en-GB" sz="1400" baseline="-25000" dirty="0" smtClean="0"/>
              <a:t>3</a:t>
            </a:r>
            <a:r>
              <a:rPr lang="en-GB" sz="1400" dirty="0" smtClean="0"/>
              <a:t>O</a:t>
            </a:r>
            <a:r>
              <a:rPr lang="en-GB" sz="1400" baseline="30000" dirty="0" smtClean="0"/>
              <a:t>+</a:t>
            </a:r>
            <a:r>
              <a:rPr lang="en-GB" sz="1400" dirty="0" smtClean="0"/>
              <a:t> in the water phase</a:t>
            </a:r>
          </a:p>
          <a:p>
            <a:pPr lvl="1"/>
            <a:endParaRPr lang="en-GB" sz="1400" dirty="0" smtClean="0"/>
          </a:p>
          <a:p>
            <a:pPr lvl="1"/>
            <a:r>
              <a:rPr lang="en-GB" sz="1400" dirty="0" smtClean="0"/>
              <a:t>Transport of H</a:t>
            </a:r>
            <a:r>
              <a:rPr lang="en-GB" sz="1400" baseline="30000" dirty="0" smtClean="0"/>
              <a:t>+</a:t>
            </a:r>
            <a:r>
              <a:rPr lang="en-GB" sz="1400" dirty="0" smtClean="0"/>
              <a:t> drags ca. 6 H</a:t>
            </a:r>
            <a:r>
              <a:rPr lang="en-GB" sz="1400" baseline="-25000" dirty="0" smtClean="0"/>
              <a:t>2</a:t>
            </a:r>
            <a:r>
              <a:rPr lang="en-GB" sz="1400" dirty="0" smtClean="0"/>
              <a:t>O molecules</a:t>
            </a:r>
          </a:p>
          <a:p>
            <a:pPr lvl="1"/>
            <a:endParaRPr lang="en-GB" sz="1400" dirty="0" smtClean="0"/>
          </a:p>
          <a:p>
            <a:pPr lvl="1"/>
            <a:r>
              <a:rPr lang="en-GB" sz="1400" dirty="0" err="1" smtClean="0"/>
              <a:t>Backdraft</a:t>
            </a:r>
            <a:r>
              <a:rPr lang="en-GB" sz="1400" dirty="0" smtClean="0"/>
              <a:t> of water</a:t>
            </a:r>
            <a:endParaRPr lang="en-GB" sz="1400" dirty="0"/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036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105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924944"/>
            <a:ext cx="2915816" cy="276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600" name="Picture 8" descr="http://i01.i.aliimg.com/photo/v0/571009389/DuPont_Nafion_PFSA_membran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48525" y="0"/>
            <a:ext cx="1895475" cy="1619251"/>
          </a:xfrm>
          <a:prstGeom prst="rect">
            <a:avLst/>
          </a:prstGeom>
          <a:noFill/>
        </p:spPr>
      </p:pic>
      <p:pic>
        <p:nvPicPr>
          <p:cNvPr id="110602" name="Picture 10" descr="http://cache.gizmodo.com/assets/images/4/2008/05/FuelCellMIT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1196752"/>
            <a:ext cx="2018948" cy="15121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330128" cy="720080"/>
          </a:xfrm>
        </p:spPr>
        <p:txBody>
          <a:bodyPr/>
          <a:lstStyle/>
          <a:p>
            <a:r>
              <a:rPr lang="en-GB" dirty="0" smtClean="0"/>
              <a:t>PEMFC </a:t>
            </a:r>
            <a:r>
              <a:rPr lang="en-GB" b="1" i="1" dirty="0" smtClean="0"/>
              <a:t>electrode </a:t>
            </a:r>
            <a:r>
              <a:rPr lang="en-GB" dirty="0" smtClean="0"/>
              <a:t>materials requirements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24744"/>
            <a:ext cx="8394136" cy="4464496"/>
          </a:xfrm>
        </p:spPr>
        <p:txBody>
          <a:bodyPr>
            <a:normAutofit/>
          </a:bodyPr>
          <a:lstStyle/>
          <a:p>
            <a:r>
              <a:rPr lang="en-GB" dirty="0" smtClean="0"/>
              <a:t>Electronic conductivity</a:t>
            </a:r>
          </a:p>
          <a:p>
            <a:endParaRPr lang="en-GB" dirty="0" smtClean="0"/>
          </a:p>
          <a:p>
            <a:r>
              <a:rPr lang="en-GB" dirty="0" smtClean="0"/>
              <a:t>Catalytic activity at largest possible electrode-electrolyte interface</a:t>
            </a:r>
          </a:p>
          <a:p>
            <a:endParaRPr lang="en-GB" dirty="0" smtClean="0"/>
          </a:p>
          <a:p>
            <a:r>
              <a:rPr lang="en-GB" dirty="0" smtClean="0"/>
              <a:t>Porous to allow gas access</a:t>
            </a:r>
          </a:p>
          <a:p>
            <a:endParaRPr lang="en-GB" dirty="0" smtClean="0"/>
          </a:p>
          <a:p>
            <a:r>
              <a:rPr lang="en-GB" dirty="0" smtClean="0"/>
              <a:t>Tolerate reducing (H</a:t>
            </a:r>
            <a:r>
              <a:rPr lang="en-GB" baseline="-25000" dirty="0" smtClean="0"/>
              <a:t>2</a:t>
            </a:r>
            <a:r>
              <a:rPr lang="en-GB" dirty="0" smtClean="0"/>
              <a:t>, anode) and oxidising (O</a:t>
            </a:r>
            <a:r>
              <a:rPr lang="en-GB" baseline="-25000" dirty="0" smtClean="0"/>
              <a:t>2</a:t>
            </a:r>
            <a:r>
              <a:rPr lang="en-GB" dirty="0" smtClean="0"/>
              <a:t>, cathode) conditions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electrodeporeu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293096"/>
            <a:ext cx="3419872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330128" cy="864096"/>
          </a:xfrm>
        </p:spPr>
        <p:txBody>
          <a:bodyPr/>
          <a:lstStyle/>
          <a:p>
            <a:r>
              <a:rPr lang="en-GB" dirty="0" smtClean="0"/>
              <a:t>PEMFC electrode materials and structures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520" y="980728"/>
            <a:ext cx="3672408" cy="5191472"/>
          </a:xfrm>
        </p:spPr>
        <p:txBody>
          <a:bodyPr>
            <a:normAutofit/>
          </a:bodyPr>
          <a:lstStyle/>
          <a:p>
            <a:r>
              <a:rPr lang="en-GB" sz="2000" dirty="0" smtClean="0"/>
              <a:t>Carbon </a:t>
            </a:r>
            <a:r>
              <a:rPr lang="en-GB" sz="2000" dirty="0" smtClean="0"/>
              <a:t>papers</a:t>
            </a:r>
          </a:p>
          <a:p>
            <a:r>
              <a:rPr lang="en-GB" sz="2000" dirty="0" smtClean="0"/>
              <a:t>Graphite</a:t>
            </a:r>
          </a:p>
          <a:p>
            <a:r>
              <a:rPr lang="en-GB" sz="2000" dirty="0" smtClean="0"/>
              <a:t>Carbon nanoparticles </a:t>
            </a:r>
            <a:endParaRPr lang="en-GB" sz="2000" dirty="0" smtClean="0"/>
          </a:p>
          <a:p>
            <a:endParaRPr lang="en-GB" sz="2000" dirty="0" smtClean="0"/>
          </a:p>
          <a:p>
            <a:r>
              <a:rPr lang="en-GB" sz="2000" dirty="0" smtClean="0"/>
              <a:t>Catalyst </a:t>
            </a:r>
            <a:r>
              <a:rPr lang="en-GB" sz="2000" dirty="0" smtClean="0"/>
              <a:t>nanoparticles</a:t>
            </a:r>
          </a:p>
          <a:p>
            <a:r>
              <a:rPr lang="en-GB" sz="2000" dirty="0" smtClean="0"/>
              <a:t>Soaked </a:t>
            </a:r>
            <a:r>
              <a:rPr lang="en-GB" sz="2000" dirty="0" smtClean="0"/>
              <a:t>with electrolyte</a:t>
            </a:r>
          </a:p>
          <a:p>
            <a:r>
              <a:rPr lang="en-GB" sz="2000" dirty="0" smtClean="0"/>
              <a:t>Porous </a:t>
            </a:r>
            <a:r>
              <a:rPr lang="en-GB" sz="2000" dirty="0" smtClean="0"/>
              <a:t>gas diffusion layer</a:t>
            </a:r>
          </a:p>
        </p:txBody>
      </p:sp>
      <p:pic>
        <p:nvPicPr>
          <p:cNvPr id="4" name="Picture 3" descr="fig1FR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764704"/>
            <a:ext cx="5508104" cy="3670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2" name="Picture 2" descr="http://pemfc.princeton.edu/images/GDL%20Imag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19" y="4005064"/>
            <a:ext cx="5380961" cy="240831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330128" cy="864096"/>
          </a:xfrm>
        </p:spPr>
        <p:txBody>
          <a:bodyPr/>
          <a:lstStyle/>
          <a:p>
            <a:r>
              <a:rPr lang="en-GB" dirty="0" smtClean="0"/>
              <a:t>PEM electrode materials and structures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8800"/>
            <a:ext cx="4176464" cy="4543400"/>
          </a:xfrm>
        </p:spPr>
        <p:txBody>
          <a:bodyPr>
            <a:normAutofit/>
          </a:bodyPr>
          <a:lstStyle/>
          <a:p>
            <a:r>
              <a:rPr lang="en-GB" sz="2000" dirty="0" smtClean="0"/>
              <a:t>Noble metal nanoparticles dispersed on </a:t>
            </a:r>
            <a:r>
              <a:rPr lang="en-GB" sz="2000" dirty="0" smtClean="0"/>
              <a:t>nanostructured carbon </a:t>
            </a:r>
            <a:r>
              <a:rPr lang="en-GB" sz="2000" dirty="0" smtClean="0"/>
              <a:t>supports</a:t>
            </a:r>
          </a:p>
          <a:p>
            <a:endParaRPr lang="en-GB" sz="2000" dirty="0" smtClean="0"/>
          </a:p>
          <a:p>
            <a:r>
              <a:rPr lang="en-GB" sz="2000" dirty="0" smtClean="0"/>
              <a:t>Decreases noble metal loading</a:t>
            </a:r>
          </a:p>
          <a:p>
            <a:endParaRPr lang="en-GB" sz="2000" dirty="0" smtClean="0"/>
          </a:p>
          <a:p>
            <a:r>
              <a:rPr lang="en-GB" sz="2000" dirty="0" smtClean="0"/>
              <a:t>Challenge: Agglomeration of nanoparticles reduces activity</a:t>
            </a:r>
          </a:p>
          <a:p>
            <a:endParaRPr lang="en-GB" sz="2000" dirty="0" smtClean="0"/>
          </a:p>
          <a:p>
            <a:r>
              <a:rPr lang="en-GB" sz="2000" dirty="0" smtClean="0"/>
              <a:t>Challenge: Cathode carbon is oxidised by O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 if no current is drawn.</a:t>
            </a:r>
            <a:endParaRPr lang="en-GB" sz="2000" dirty="0"/>
          </a:p>
        </p:txBody>
      </p:sp>
      <p:pic>
        <p:nvPicPr>
          <p:cNvPr id="126978" name="Picture 2" descr="http://ars.sciencedirect.com/content/image/1-s2.0-S1464285902100277-g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628800"/>
            <a:ext cx="4768230" cy="47682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330128" cy="720080"/>
          </a:xfrm>
        </p:spPr>
        <p:txBody>
          <a:bodyPr>
            <a:normAutofit/>
          </a:bodyPr>
          <a:lstStyle/>
          <a:p>
            <a:r>
              <a:rPr lang="en-GB" dirty="0" smtClean="0"/>
              <a:t>PEMFC </a:t>
            </a:r>
            <a:r>
              <a:rPr lang="en-GB" b="1" i="1" dirty="0" smtClean="0"/>
              <a:t>interconnect </a:t>
            </a:r>
            <a:r>
              <a:rPr lang="en-GB" dirty="0" smtClean="0"/>
              <a:t>materials requirements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24744"/>
            <a:ext cx="8394136" cy="5184576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Electronic conductivity &gt; 100 S/cm</a:t>
            </a:r>
          </a:p>
          <a:p>
            <a:endParaRPr lang="en-GB" dirty="0" smtClean="0"/>
          </a:p>
          <a:p>
            <a:r>
              <a:rPr lang="en-GB" dirty="0" smtClean="0"/>
              <a:t>Ionic transport number &lt; 0.01 to avoid chemical shortcut permeation</a:t>
            </a:r>
          </a:p>
          <a:p>
            <a:endParaRPr lang="en-GB" dirty="0" smtClean="0"/>
          </a:p>
          <a:p>
            <a:r>
              <a:rPr lang="en-GB" dirty="0" smtClean="0"/>
              <a:t>Gas tight</a:t>
            </a:r>
          </a:p>
          <a:p>
            <a:endParaRPr lang="en-GB" dirty="0" smtClean="0"/>
          </a:p>
          <a:p>
            <a:r>
              <a:rPr lang="en-GB" dirty="0" smtClean="0"/>
              <a:t>Tolerate both reducing (H</a:t>
            </a:r>
            <a:r>
              <a:rPr lang="en-GB" baseline="-25000" dirty="0" smtClean="0"/>
              <a:t>2</a:t>
            </a:r>
            <a:r>
              <a:rPr lang="en-GB" dirty="0" smtClean="0"/>
              <a:t>) and oxidising (air/O</a:t>
            </a:r>
            <a:r>
              <a:rPr lang="en-GB" baseline="-25000" dirty="0" smtClean="0"/>
              <a:t>2</a:t>
            </a:r>
            <a:r>
              <a:rPr lang="en-GB" dirty="0" smtClean="0"/>
              <a:t>) atmospheres</a:t>
            </a:r>
          </a:p>
          <a:p>
            <a:endParaRPr lang="en-GB" dirty="0" smtClean="0"/>
          </a:p>
          <a:p>
            <a:r>
              <a:rPr lang="en-GB" dirty="0" smtClean="0"/>
              <a:t>Be compatible with electrode and electrolyte materials, notably acidity of electrolyte</a:t>
            </a:r>
          </a:p>
          <a:p>
            <a:endParaRPr lang="en-GB" dirty="0" smtClean="0"/>
          </a:p>
          <a:p>
            <a:r>
              <a:rPr lang="en-GB" dirty="0" smtClean="0"/>
              <a:t>Mechanical strength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330128" cy="720080"/>
          </a:xfrm>
        </p:spPr>
        <p:txBody>
          <a:bodyPr/>
          <a:lstStyle/>
          <a:p>
            <a:r>
              <a:rPr lang="en-GB" dirty="0" smtClean="0"/>
              <a:t>PEMFC interconnects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8394136" cy="5112568"/>
          </a:xfrm>
        </p:spPr>
        <p:txBody>
          <a:bodyPr>
            <a:normAutofit/>
          </a:bodyPr>
          <a:lstStyle/>
          <a:p>
            <a:r>
              <a:rPr lang="en-GB" dirty="0" smtClean="0"/>
              <a:t>Graphite </a:t>
            </a:r>
            <a:r>
              <a:rPr lang="en-GB" dirty="0" smtClean="0"/>
              <a:t>interconnects</a:t>
            </a:r>
          </a:p>
          <a:p>
            <a:pPr lvl="1"/>
            <a:r>
              <a:rPr lang="en-GB" dirty="0" smtClean="0"/>
              <a:t>Pure graphite</a:t>
            </a:r>
          </a:p>
          <a:p>
            <a:pPr lvl="1"/>
            <a:r>
              <a:rPr lang="en-GB" dirty="0" smtClean="0"/>
              <a:t>Composites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Light weight</a:t>
            </a:r>
          </a:p>
          <a:p>
            <a:endParaRPr lang="en-GB" dirty="0" smtClean="0"/>
          </a:p>
          <a:p>
            <a:r>
              <a:rPr lang="en-GB" dirty="0" smtClean="0"/>
              <a:t>Metallic interconnects</a:t>
            </a:r>
          </a:p>
          <a:p>
            <a:pPr lvl="1"/>
            <a:r>
              <a:rPr lang="en-GB" dirty="0" smtClean="0"/>
              <a:t>Commercial stainless </a:t>
            </a:r>
            <a:r>
              <a:rPr lang="en-GB" dirty="0" smtClean="0"/>
              <a:t>steels</a:t>
            </a:r>
          </a:p>
          <a:p>
            <a:pPr lvl="1"/>
            <a:r>
              <a:rPr lang="en-GB" dirty="0" smtClean="0"/>
              <a:t>Very good electrical and heat conduction</a:t>
            </a:r>
          </a:p>
          <a:p>
            <a:pPr lvl="1"/>
            <a:r>
              <a:rPr lang="en-GB" dirty="0" smtClean="0"/>
              <a:t>Inexpensive</a:t>
            </a:r>
          </a:p>
          <a:p>
            <a:pPr lvl="1"/>
            <a:r>
              <a:rPr lang="en-GB" dirty="0" smtClean="0"/>
              <a:t>Mechanically </a:t>
            </a:r>
            <a:r>
              <a:rPr lang="en-GB" dirty="0" smtClean="0"/>
              <a:t>strong</a:t>
            </a:r>
          </a:p>
          <a:p>
            <a:pPr lvl="1"/>
            <a:r>
              <a:rPr lang="en-GB" dirty="0" smtClean="0"/>
              <a:t>Problems: </a:t>
            </a:r>
          </a:p>
          <a:p>
            <a:pPr lvl="2"/>
            <a:r>
              <a:rPr lang="en-GB" dirty="0" smtClean="0"/>
              <a:t>Oxidation in contact with electrolyte </a:t>
            </a:r>
          </a:p>
        </p:txBody>
      </p:sp>
      <p:pic>
        <p:nvPicPr>
          <p:cNvPr id="122882" name="Picture 2" descr="http://www.engineerlive.com/media/images/large/large_0933908001238770704__fuelcell_flow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702" y="116632"/>
            <a:ext cx="4612802" cy="3096344"/>
          </a:xfrm>
          <a:prstGeom prst="rect">
            <a:avLst/>
          </a:prstGeom>
          <a:noFill/>
        </p:spPr>
      </p:pic>
      <p:pic>
        <p:nvPicPr>
          <p:cNvPr id="122884" name="Picture 4" descr="http://www.sae.org/dlymagazineimages/6486_6423_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4829" y="3288504"/>
            <a:ext cx="2533675" cy="35248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330128" cy="648072"/>
          </a:xfrm>
        </p:spPr>
        <p:txBody>
          <a:bodyPr/>
          <a:lstStyle/>
          <a:p>
            <a:r>
              <a:rPr lang="en-GB" b="1" i="1" dirty="0" smtClean="0"/>
              <a:t>Electrolysers</a:t>
            </a:r>
            <a:r>
              <a:rPr lang="en-GB" dirty="0" smtClean="0"/>
              <a:t> </a:t>
            </a:r>
            <a:r>
              <a:rPr lang="en-GB" dirty="0" err="1" smtClean="0"/>
              <a:t>vs</a:t>
            </a:r>
            <a:r>
              <a:rPr lang="en-GB" dirty="0" smtClean="0"/>
              <a:t> fuel cells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7344816" cy="5047456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In an electrolyser, the product of a fuel cell (H</a:t>
            </a:r>
            <a:r>
              <a:rPr lang="en-GB" baseline="-25000" dirty="0" smtClean="0"/>
              <a:t>2</a:t>
            </a:r>
            <a:r>
              <a:rPr lang="en-GB" dirty="0" smtClean="0"/>
              <a:t>O, possibly also CO</a:t>
            </a:r>
            <a:r>
              <a:rPr lang="en-GB" baseline="-25000" dirty="0" smtClean="0"/>
              <a:t>2</a:t>
            </a:r>
            <a:r>
              <a:rPr lang="en-GB" dirty="0" smtClean="0"/>
              <a:t>) is fed… </a:t>
            </a:r>
          </a:p>
          <a:p>
            <a:r>
              <a:rPr lang="en-GB" dirty="0" smtClean="0"/>
              <a:t>…the process forced backwards to produce primarily H</a:t>
            </a:r>
            <a:r>
              <a:rPr lang="en-GB" baseline="-25000" dirty="0" smtClean="0"/>
              <a:t>2</a:t>
            </a:r>
            <a:r>
              <a:rPr lang="en-GB" dirty="0" smtClean="0"/>
              <a:t> and O</a:t>
            </a:r>
            <a:r>
              <a:rPr lang="en-GB" baseline="-25000" dirty="0" smtClean="0"/>
              <a:t>2</a:t>
            </a:r>
          </a:p>
          <a:p>
            <a:r>
              <a:rPr lang="en-GB" dirty="0" smtClean="0"/>
              <a:t>H</a:t>
            </a:r>
            <a:r>
              <a:rPr lang="en-GB" baseline="-25000" dirty="0" smtClean="0"/>
              <a:t>2</a:t>
            </a:r>
            <a:r>
              <a:rPr lang="en-GB" dirty="0" smtClean="0"/>
              <a:t> may in turn reduce CO</a:t>
            </a:r>
            <a:r>
              <a:rPr lang="en-GB" baseline="-25000" dirty="0" smtClean="0"/>
              <a:t>2</a:t>
            </a:r>
            <a:r>
              <a:rPr lang="en-GB" dirty="0" smtClean="0"/>
              <a:t> to form CO…</a:t>
            </a:r>
          </a:p>
          <a:p>
            <a:endParaRPr lang="en-GB" dirty="0" smtClean="0"/>
          </a:p>
          <a:p>
            <a:r>
              <a:rPr lang="en-GB" dirty="0" smtClean="0"/>
              <a:t>The same materials and structures may be used, but: </a:t>
            </a:r>
          </a:p>
          <a:p>
            <a:endParaRPr lang="en-GB" dirty="0" smtClean="0"/>
          </a:p>
          <a:p>
            <a:pPr lvl="1"/>
            <a:r>
              <a:rPr lang="en-GB" dirty="0" smtClean="0"/>
              <a:t>In a fuel cell, the chemical potential gradient is decreased due to losses – less severe materials requirements compared to equilibrium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In an electrolyser, the chemical potential gradient is increased to overcome the losses – more severe materials requirements compared to equilibrium; more reducing and oxidising conditions </a:t>
            </a:r>
            <a:endParaRPr lang="en-GB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274320"/>
            <a:ext cx="8250120" cy="2362592"/>
          </a:xfrm>
        </p:spPr>
        <p:txBody>
          <a:bodyPr/>
          <a:lstStyle/>
          <a:p>
            <a:pPr algn="ctr"/>
            <a:r>
              <a:rPr lang="en-GB" dirty="0" smtClean="0"/>
              <a:t>Solid Oxide Fuel Cells (SOFCs)</a:t>
            </a:r>
            <a:endParaRPr lang="en-GB" dirty="0"/>
          </a:p>
        </p:txBody>
      </p:sp>
      <p:pic>
        <p:nvPicPr>
          <p:cNvPr id="112642" name="Picture 2" descr="http://t0.gstatic.com/images?q=tbn:ANd9GcRpu_Zd-eYZMFvyqdEUvuoW2S7mHYyAcMhybAr3wa17wI6R1iI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717032"/>
            <a:ext cx="3701462" cy="24631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5220072" y="0"/>
            <a:ext cx="3877766" cy="6382296"/>
            <a:chOff x="5220072" y="0"/>
            <a:chExt cx="3877766" cy="6382296"/>
          </a:xfrm>
        </p:grpSpPr>
        <p:pic>
          <p:nvPicPr>
            <p:cNvPr id="25" name="Picture 4" descr="FuelCells-H-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20072" y="105009"/>
              <a:ext cx="3877766" cy="6277287"/>
            </a:xfrm>
            <a:prstGeom prst="rect">
              <a:avLst/>
            </a:prstGeom>
            <a:noFill/>
          </p:spPr>
        </p:pic>
        <p:sp>
          <p:nvSpPr>
            <p:cNvPr id="26" name="Rectangle 25"/>
            <p:cNvSpPr/>
            <p:nvPr/>
          </p:nvSpPr>
          <p:spPr>
            <a:xfrm>
              <a:off x="5220072" y="0"/>
              <a:ext cx="3816424" cy="3429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724128" y="116632"/>
            <a:ext cx="2664295" cy="3096344"/>
            <a:chOff x="5868144" y="2276872"/>
            <a:chExt cx="2664295" cy="3096344"/>
          </a:xfrm>
        </p:grpSpPr>
        <p:sp>
          <p:nvSpPr>
            <p:cNvPr id="8" name="Rectangle 7"/>
            <p:cNvSpPr/>
            <p:nvPr/>
          </p:nvSpPr>
          <p:spPr>
            <a:xfrm>
              <a:off x="6731099" y="2879675"/>
              <a:ext cx="1008112" cy="22238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smtClean="0">
                  <a:solidFill>
                    <a:schemeClr val="tx1"/>
                  </a:solidFill>
                </a:rPr>
                <a:t>2O</a:t>
              </a:r>
              <a:r>
                <a:rPr lang="en-GB" sz="2000" baseline="30000" dirty="0" smtClean="0">
                  <a:solidFill>
                    <a:schemeClr val="tx1"/>
                  </a:solidFill>
                </a:rPr>
                <a:t>2-</a:t>
              </a:r>
            </a:p>
            <a:p>
              <a:pPr algn="ctr"/>
              <a:endParaRPr lang="en-GB" sz="20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6948264" y="4077072"/>
              <a:ext cx="44309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5868144" y="3348608"/>
              <a:ext cx="806631" cy="11182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/>
                <a:t>2H</a:t>
              </a:r>
              <a:r>
                <a:rPr lang="en-GB" sz="2000" baseline="-25000" dirty="0" smtClean="0"/>
                <a:t>2</a:t>
              </a:r>
            </a:p>
            <a:p>
              <a:endParaRPr lang="en-GB" sz="2000" baseline="-25000" dirty="0" smtClean="0"/>
            </a:p>
            <a:p>
              <a:r>
                <a:rPr lang="en-GB" sz="2000" dirty="0" smtClean="0"/>
                <a:t>2H</a:t>
              </a:r>
              <a:r>
                <a:rPr lang="en-GB" sz="2000" baseline="-25000" dirty="0" smtClean="0"/>
                <a:t>2</a:t>
              </a:r>
              <a:r>
                <a:rPr lang="en-GB" sz="2000" dirty="0" smtClean="0"/>
                <a:t>O</a:t>
              </a:r>
            </a:p>
            <a:p>
              <a:endParaRPr lang="en-GB" sz="2000" baseline="-25000" dirty="0" smtClean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990036" y="3341439"/>
              <a:ext cx="4780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/>
                <a:t>O</a:t>
              </a:r>
              <a:r>
                <a:rPr lang="en-GB" sz="2000" baseline="-25000" dirty="0" smtClean="0"/>
                <a:t>2</a:t>
              </a:r>
              <a:endParaRPr lang="en-GB" sz="2000" dirty="0" smtClean="0"/>
            </a:p>
          </p:txBody>
        </p:sp>
        <p:grpSp>
          <p:nvGrpSpPr>
            <p:cNvPr id="12" name="Group 56"/>
            <p:cNvGrpSpPr/>
            <p:nvPr/>
          </p:nvGrpSpPr>
          <p:grpSpPr>
            <a:xfrm>
              <a:off x="6705059" y="2276872"/>
              <a:ext cx="1080120" cy="2826667"/>
              <a:chOff x="1403648" y="386309"/>
              <a:chExt cx="1080120" cy="2826667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 flipV="1">
                <a:off x="1403648" y="548680"/>
                <a:ext cx="0" cy="2664296"/>
              </a:xfrm>
              <a:prstGeom prst="line">
                <a:avLst/>
              </a:prstGeom>
              <a:ln w="508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2483768" y="548680"/>
                <a:ext cx="0" cy="2664296"/>
              </a:xfrm>
              <a:prstGeom prst="line">
                <a:avLst/>
              </a:prstGeom>
              <a:ln w="508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403648" y="582588"/>
                <a:ext cx="1080120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ounded Rectangle 20"/>
              <p:cNvSpPr/>
              <p:nvPr/>
            </p:nvSpPr>
            <p:spPr>
              <a:xfrm>
                <a:off x="1646853" y="386309"/>
                <a:ext cx="576063" cy="3600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i="1" dirty="0" smtClean="0"/>
                  <a:t>R</a:t>
                </a:r>
              </a:p>
            </p:txBody>
          </p:sp>
        </p:grpSp>
        <p:sp>
          <p:nvSpPr>
            <p:cNvPr id="13" name="TextBox 9"/>
            <p:cNvSpPr txBox="1"/>
            <p:nvPr/>
          </p:nvSpPr>
          <p:spPr>
            <a:xfrm>
              <a:off x="6023208" y="5065439"/>
              <a:ext cx="25092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Solid Oxide Fuel Cell (SOFC)</a:t>
              </a:r>
              <a:endParaRPr lang="en-GB" sz="1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823408" y="2583259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/>
                <a:t>+</a:t>
              </a:r>
              <a:endParaRPr lang="en-GB" sz="2000" baseline="-25000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5999971" y="3780656"/>
              <a:ext cx="516245" cy="838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7903036" y="3773487"/>
              <a:ext cx="53955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5940152" y="4293096"/>
              <a:ext cx="57606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6095216" y="2583259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4e</a:t>
              </a:r>
              <a:r>
                <a:rPr lang="en-GB" baseline="30000" dirty="0" smtClean="0"/>
                <a:t>-</a:t>
              </a:r>
              <a:endParaRPr lang="en-GB" baseline="30000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6599272" y="2511251"/>
              <a:ext cx="0" cy="4404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5112568" cy="5191472"/>
          </a:xfrm>
        </p:spPr>
        <p:txBody>
          <a:bodyPr>
            <a:normAutofit fontScale="92500" lnSpcReduction="10000"/>
          </a:bodyPr>
          <a:lstStyle/>
          <a:p>
            <a:r>
              <a:rPr lang="en-GB" sz="1800" dirty="0" smtClean="0"/>
              <a:t>“oxide” reflects that the electrolyte is an oxide and that it conducts oxide ions</a:t>
            </a:r>
          </a:p>
          <a:p>
            <a:endParaRPr lang="en-GB" sz="1800" dirty="0" smtClean="0"/>
          </a:p>
          <a:p>
            <a:r>
              <a:rPr lang="en-GB" sz="1800" dirty="0" smtClean="0"/>
              <a:t>Electrode reactions</a:t>
            </a:r>
          </a:p>
          <a:p>
            <a:pPr lvl="1">
              <a:buNone/>
            </a:pPr>
            <a:r>
              <a:rPr lang="en-GB" sz="1600" dirty="0" smtClean="0"/>
              <a:t>Anode(-): 	2H</a:t>
            </a:r>
            <a:r>
              <a:rPr lang="en-GB" sz="1600" baseline="-25000" dirty="0" smtClean="0"/>
              <a:t>2</a:t>
            </a:r>
            <a:r>
              <a:rPr lang="en-GB" sz="1600" dirty="0" smtClean="0"/>
              <a:t> + 2O</a:t>
            </a:r>
            <a:r>
              <a:rPr lang="en-GB" sz="1600" baseline="30000" dirty="0" smtClean="0"/>
              <a:t>2-</a:t>
            </a:r>
            <a:r>
              <a:rPr lang="en-GB" sz="1600" dirty="0" smtClean="0"/>
              <a:t> = 2H</a:t>
            </a:r>
            <a:r>
              <a:rPr lang="en-GB" sz="1600" baseline="-25000" dirty="0" smtClean="0"/>
              <a:t>2</a:t>
            </a:r>
            <a:r>
              <a:rPr lang="en-GB" sz="1600" dirty="0" smtClean="0"/>
              <a:t>O + 4e</a:t>
            </a:r>
            <a:r>
              <a:rPr lang="en-GB" sz="1600" baseline="30000" dirty="0" smtClean="0"/>
              <a:t>-</a:t>
            </a:r>
            <a:endParaRPr lang="en-GB" sz="1600" dirty="0" smtClean="0"/>
          </a:p>
          <a:p>
            <a:pPr lvl="1">
              <a:buNone/>
            </a:pPr>
            <a:r>
              <a:rPr lang="en-GB" sz="1600" dirty="0" smtClean="0"/>
              <a:t>Cathode(+): 	O</a:t>
            </a:r>
            <a:r>
              <a:rPr lang="en-GB" sz="1600" baseline="-25000" dirty="0" smtClean="0"/>
              <a:t>2</a:t>
            </a:r>
            <a:r>
              <a:rPr lang="en-GB" sz="1600" dirty="0" smtClean="0"/>
              <a:t> + 4e</a:t>
            </a:r>
            <a:r>
              <a:rPr lang="en-GB" sz="1600" baseline="30000" dirty="0" smtClean="0"/>
              <a:t>-</a:t>
            </a:r>
            <a:r>
              <a:rPr lang="en-GB" sz="1600" dirty="0" smtClean="0"/>
              <a:t> = 2O</a:t>
            </a:r>
            <a:r>
              <a:rPr lang="en-GB" sz="1600" baseline="30000" dirty="0" smtClean="0"/>
              <a:t>2-</a:t>
            </a:r>
          </a:p>
          <a:p>
            <a:endParaRPr lang="en-GB" sz="1800" dirty="0" smtClean="0"/>
          </a:p>
          <a:p>
            <a:r>
              <a:rPr lang="en-GB" sz="1800" dirty="0" smtClean="0"/>
              <a:t>Operating temperature: 600-1000°C</a:t>
            </a:r>
          </a:p>
          <a:p>
            <a:endParaRPr lang="en-GB" sz="1800" dirty="0" smtClean="0"/>
          </a:p>
          <a:p>
            <a:r>
              <a:rPr lang="en-GB" sz="1800" dirty="0" smtClean="0"/>
              <a:t>Fuel: H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 or reformed carbon-containing fuels</a:t>
            </a:r>
          </a:p>
          <a:p>
            <a:endParaRPr lang="en-GB" sz="1800" dirty="0" smtClean="0"/>
          </a:p>
          <a:p>
            <a:r>
              <a:rPr lang="en-GB" sz="1800" dirty="0" smtClean="0"/>
              <a:t>Potential advantages: </a:t>
            </a:r>
          </a:p>
          <a:p>
            <a:pPr lvl="1"/>
            <a:r>
              <a:rPr lang="en-GB" sz="1400" dirty="0" smtClean="0"/>
              <a:t>Fuel flexibility and tolerance</a:t>
            </a:r>
          </a:p>
          <a:p>
            <a:pPr lvl="1"/>
            <a:r>
              <a:rPr lang="en-GB" sz="1400" dirty="0" smtClean="0"/>
              <a:t>Good kinetics – no noble metals needed</a:t>
            </a:r>
          </a:p>
          <a:p>
            <a:pPr lvl="1"/>
            <a:r>
              <a:rPr lang="en-GB" sz="1400" dirty="0" smtClean="0"/>
              <a:t>High value heat</a:t>
            </a:r>
          </a:p>
          <a:p>
            <a:r>
              <a:rPr lang="en-GB" sz="1800" dirty="0" smtClean="0"/>
              <a:t>Current problems:</a:t>
            </a:r>
          </a:p>
          <a:p>
            <a:pPr lvl="1"/>
            <a:r>
              <a:rPr lang="en-GB" sz="1400" dirty="0" smtClean="0"/>
              <a:t>High cost</a:t>
            </a:r>
          </a:p>
          <a:p>
            <a:pPr lvl="1"/>
            <a:r>
              <a:rPr lang="en-GB" sz="1400" dirty="0" smtClean="0"/>
              <a:t>Lifetime issues</a:t>
            </a:r>
            <a:endParaRPr lang="en-GB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330128" cy="720080"/>
          </a:xfrm>
        </p:spPr>
        <p:txBody>
          <a:bodyPr/>
          <a:lstStyle/>
          <a:p>
            <a:r>
              <a:rPr lang="en-GB" dirty="0" smtClean="0"/>
              <a:t>Solid Oxide Fuel Cell (SOFC)</a:t>
            </a:r>
            <a:endParaRPr lang="en-GB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Typical SOFC designs</a:t>
            </a:r>
            <a:endParaRPr lang="en-GB" dirty="0"/>
          </a:p>
        </p:txBody>
      </p:sp>
      <p:pic>
        <p:nvPicPr>
          <p:cNvPr id="88068" name="Picture 4" descr="http://www.innovations-report.de/bilder_neu/42356_fuel_cell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34093"/>
            <a:ext cx="2483768" cy="2026755"/>
          </a:xfrm>
          <a:prstGeom prst="rect">
            <a:avLst/>
          </a:prstGeom>
          <a:noFill/>
        </p:spPr>
      </p:pic>
      <p:pic>
        <p:nvPicPr>
          <p:cNvPr id="88070" name="Picture 6" descr="http://www.doitpoms.ac.uk/tlplib/fuel-cells/figures/flat_plate_sofc_sm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348880"/>
            <a:ext cx="5049091" cy="3359274"/>
          </a:xfrm>
          <a:prstGeom prst="rect">
            <a:avLst/>
          </a:prstGeom>
          <a:noFill/>
        </p:spPr>
      </p:pic>
      <p:pic>
        <p:nvPicPr>
          <p:cNvPr id="88072" name="Picture 8" descr="http://www.seao2.com/fuelcells/images/delph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400795"/>
            <a:ext cx="3275856" cy="205254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903640" y="4016097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SOFCs for vehicle auxiliary power units</a:t>
            </a:r>
            <a:endParaRPr lang="en-GB" sz="1200" dirty="0"/>
          </a:p>
        </p:txBody>
      </p:sp>
      <p:pic>
        <p:nvPicPr>
          <p:cNvPr id="88074" name="Picture 10" descr="http://ars.els-cdn.com/content/image/1-s2.0-S0378775304000230-gr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2142237"/>
            <a:ext cx="2483769" cy="186282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SOFC </a:t>
            </a:r>
            <a:r>
              <a:rPr lang="en-GB" b="1" i="1" dirty="0" smtClean="0"/>
              <a:t>electrolyte </a:t>
            </a:r>
            <a:r>
              <a:rPr lang="en-GB" dirty="0" smtClean="0"/>
              <a:t>material requirements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8800"/>
            <a:ext cx="8892480" cy="45434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Oxide ion conductivity &gt; 0.01 S/cm</a:t>
            </a:r>
          </a:p>
          <a:p>
            <a:pPr lvl="1"/>
            <a:r>
              <a:rPr lang="en-GB" dirty="0" smtClean="0"/>
              <a:t>Film of &lt;10 </a:t>
            </a:r>
            <a:r>
              <a:rPr lang="el-GR" dirty="0" smtClean="0"/>
              <a:t>μ</a:t>
            </a:r>
            <a:r>
              <a:rPr lang="nb-NO" dirty="0" smtClean="0"/>
              <a:t>m </a:t>
            </a:r>
            <a:r>
              <a:rPr lang="nb-NO" dirty="0" err="1" smtClean="0"/>
              <a:t>gives</a:t>
            </a:r>
            <a:r>
              <a:rPr lang="nb-NO" dirty="0" smtClean="0"/>
              <a:t> &lt;0.1 </a:t>
            </a:r>
            <a:r>
              <a:rPr lang="el-GR" dirty="0" smtClean="0"/>
              <a:t>Ω</a:t>
            </a:r>
            <a:r>
              <a:rPr lang="nb-NO" dirty="0" smtClean="0"/>
              <a:t>cm</a:t>
            </a:r>
            <a:r>
              <a:rPr lang="nb-NO" baseline="30000" dirty="0" smtClean="0"/>
              <a:t>2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resistance</a:t>
            </a:r>
            <a:r>
              <a:rPr lang="nb-NO" dirty="0" smtClean="0"/>
              <a:t> or &lt;0.1 V loss at 1 A/cm</a:t>
            </a:r>
            <a:r>
              <a:rPr lang="nb-NO" baseline="30000" dirty="0" smtClean="0"/>
              <a:t>2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Ionic transport number &gt;0.99</a:t>
            </a:r>
          </a:p>
          <a:p>
            <a:endParaRPr lang="en-GB" dirty="0" smtClean="0"/>
          </a:p>
          <a:p>
            <a:r>
              <a:rPr lang="en-GB" dirty="0" smtClean="0"/>
              <a:t>Gastight</a:t>
            </a:r>
          </a:p>
          <a:p>
            <a:endParaRPr lang="en-GB" dirty="0" smtClean="0"/>
          </a:p>
          <a:p>
            <a:r>
              <a:rPr lang="en-GB" dirty="0" smtClean="0"/>
              <a:t>Tolerate both reducing (H</a:t>
            </a:r>
            <a:r>
              <a:rPr lang="en-GB" baseline="-25000" dirty="0" smtClean="0"/>
              <a:t>2</a:t>
            </a:r>
            <a:r>
              <a:rPr lang="en-GB" dirty="0" smtClean="0"/>
              <a:t>) and oxidising (air/O</a:t>
            </a:r>
            <a:r>
              <a:rPr lang="en-GB" baseline="-25000" dirty="0" smtClean="0"/>
              <a:t>2</a:t>
            </a:r>
            <a:r>
              <a:rPr lang="en-GB" dirty="0" smtClean="0"/>
              <a:t>) atmospheres</a:t>
            </a:r>
          </a:p>
          <a:p>
            <a:endParaRPr lang="en-GB" dirty="0" smtClean="0"/>
          </a:p>
          <a:p>
            <a:r>
              <a:rPr lang="en-GB" dirty="0" smtClean="0"/>
              <a:t>Be compatible with both electrodes (TEC and chemistry)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330128" cy="792088"/>
          </a:xfrm>
        </p:spPr>
        <p:txBody>
          <a:bodyPr/>
          <a:lstStyle/>
          <a:p>
            <a:r>
              <a:rPr lang="en-GB" dirty="0" smtClean="0"/>
              <a:t>Oxide ion conductors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5040560" cy="4903440"/>
          </a:xfrm>
        </p:spPr>
        <p:txBody>
          <a:bodyPr>
            <a:normAutofit/>
          </a:bodyPr>
          <a:lstStyle/>
          <a:p>
            <a:r>
              <a:rPr lang="en-GB" sz="2000" dirty="0" smtClean="0"/>
              <a:t>Oxygen vacancies</a:t>
            </a:r>
          </a:p>
          <a:p>
            <a:pPr lvl="1"/>
            <a:endParaRPr lang="en-GB" sz="1800" dirty="0" smtClean="0"/>
          </a:p>
          <a:p>
            <a:pPr lvl="1"/>
            <a:r>
              <a:rPr lang="en-GB" sz="1800" dirty="0" smtClean="0"/>
              <a:t>Obtained by acceptor dopants</a:t>
            </a:r>
          </a:p>
          <a:p>
            <a:pPr lvl="2"/>
            <a:r>
              <a:rPr lang="en-GB" sz="1600" dirty="0" smtClean="0"/>
              <a:t>Y-doped ZrO</a:t>
            </a:r>
            <a:r>
              <a:rPr lang="en-GB" sz="1600" baseline="-25000" dirty="0" smtClean="0"/>
              <a:t>2</a:t>
            </a:r>
            <a:r>
              <a:rPr lang="en-GB" sz="1600" dirty="0" smtClean="0"/>
              <a:t> (YSZ), Sc-doped ZrO</a:t>
            </a:r>
            <a:r>
              <a:rPr lang="en-GB" sz="1600" baseline="-25000" dirty="0" smtClean="0"/>
              <a:t>2</a:t>
            </a:r>
          </a:p>
          <a:p>
            <a:pPr lvl="2"/>
            <a:r>
              <a:rPr lang="en-GB" sz="1600" dirty="0" err="1" smtClean="0"/>
              <a:t>Gd</a:t>
            </a:r>
            <a:r>
              <a:rPr lang="en-GB" sz="1600" dirty="0" smtClean="0"/>
              <a:t>-doped CeO</a:t>
            </a:r>
            <a:r>
              <a:rPr lang="en-GB" sz="1600" baseline="-25000" dirty="0" smtClean="0"/>
              <a:t>2</a:t>
            </a:r>
            <a:r>
              <a:rPr lang="en-GB" sz="1600" dirty="0" smtClean="0"/>
              <a:t> (GDC)</a:t>
            </a:r>
          </a:p>
          <a:p>
            <a:pPr lvl="2"/>
            <a:r>
              <a:rPr lang="en-GB" sz="1600" dirty="0" err="1" smtClean="0"/>
              <a:t>Sr+Mg</a:t>
            </a:r>
            <a:r>
              <a:rPr lang="en-GB" sz="1600" dirty="0" smtClean="0"/>
              <a:t>-doped LaGaO</a:t>
            </a:r>
            <a:r>
              <a:rPr lang="en-GB" sz="1600" baseline="-25000" dirty="0" smtClean="0"/>
              <a:t>3</a:t>
            </a:r>
            <a:r>
              <a:rPr lang="en-GB" sz="1600" dirty="0" smtClean="0"/>
              <a:t> (LSGM)</a:t>
            </a:r>
          </a:p>
          <a:p>
            <a:pPr lvl="1"/>
            <a:endParaRPr lang="en-GB" sz="1800" dirty="0" smtClean="0"/>
          </a:p>
          <a:p>
            <a:r>
              <a:rPr lang="en-GB" sz="2000" dirty="0" smtClean="0"/>
              <a:t>Disordered inherent oxygen deficiency</a:t>
            </a:r>
          </a:p>
          <a:p>
            <a:pPr lvl="2"/>
            <a:r>
              <a:rPr lang="en-GB" sz="1600" dirty="0" smtClean="0"/>
              <a:t>Example: </a:t>
            </a:r>
            <a:r>
              <a:rPr lang="el-GR" sz="1600" dirty="0" smtClean="0"/>
              <a:t>δ</a:t>
            </a:r>
            <a:r>
              <a:rPr lang="nb-NO" sz="1600" dirty="0" smtClean="0"/>
              <a:t>-</a:t>
            </a:r>
            <a:r>
              <a:rPr lang="en-GB" sz="1600" dirty="0" smtClean="0"/>
              <a:t>Bi</a:t>
            </a:r>
            <a:r>
              <a:rPr lang="en-GB" sz="1600" baseline="-25000" dirty="0" smtClean="0"/>
              <a:t>2</a:t>
            </a:r>
            <a:r>
              <a:rPr lang="en-GB" sz="1600" dirty="0" smtClean="0"/>
              <a:t>O</a:t>
            </a:r>
            <a:r>
              <a:rPr lang="en-GB" sz="1600" baseline="-25000" dirty="0" smtClean="0"/>
              <a:t>3</a:t>
            </a:r>
          </a:p>
          <a:p>
            <a:endParaRPr lang="en-GB" sz="2000" dirty="0" smtClean="0"/>
          </a:p>
          <a:p>
            <a:r>
              <a:rPr lang="en-GB" sz="2000" dirty="0" smtClean="0"/>
              <a:t>Oxygen interstitials</a:t>
            </a:r>
          </a:p>
          <a:p>
            <a:pPr lvl="2"/>
            <a:r>
              <a:rPr lang="en-GB" sz="1600" dirty="0" smtClean="0"/>
              <a:t>No </a:t>
            </a:r>
            <a:r>
              <a:rPr lang="en-GB" sz="1600" dirty="0" err="1" smtClean="0"/>
              <a:t>clearcut</a:t>
            </a:r>
            <a:r>
              <a:rPr lang="en-GB" sz="1600" dirty="0" smtClean="0"/>
              <a:t> examples…</a:t>
            </a:r>
            <a:endParaRPr lang="en-GB" sz="1600" dirty="0"/>
          </a:p>
        </p:txBody>
      </p:sp>
      <p:pic>
        <p:nvPicPr>
          <p:cNvPr id="100354" name="Picture 2" descr="C:\Documents and Settings\trulsn\My Documents\MENA3200\Figurer\pgb-11-24-O-ion-conductors.JPG"/>
          <p:cNvPicPr>
            <a:picLocks noChangeAspect="1" noChangeArrowheads="1"/>
          </p:cNvPicPr>
          <p:nvPr/>
        </p:nvPicPr>
        <p:blipFill>
          <a:blip r:link="rId3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5652120" y="2060848"/>
            <a:ext cx="3289995" cy="4272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00357" name="Object 5"/>
          <p:cNvGraphicFramePr>
            <a:graphicFrameLocks noChangeAspect="1"/>
          </p:cNvGraphicFramePr>
          <p:nvPr/>
        </p:nvGraphicFramePr>
        <p:xfrm>
          <a:off x="6449615" y="804074"/>
          <a:ext cx="2514873" cy="392678"/>
        </p:xfrm>
        <a:graphic>
          <a:graphicData uri="http://schemas.openxmlformats.org/presentationml/2006/ole">
            <p:oleObj spid="_x0000_s100357" name="Equation" r:id="rId4" imgW="1523880" imgH="241200" progId="Equation.3">
              <p:embed/>
            </p:oleObj>
          </a:graphicData>
        </a:graphic>
      </p:graphicFrame>
      <p:sp>
        <p:nvSpPr>
          <p:cNvPr id="10036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00359" name="Object 7"/>
          <p:cNvGraphicFramePr>
            <a:graphicFrameLocks noChangeAspect="1"/>
          </p:cNvGraphicFramePr>
          <p:nvPr/>
        </p:nvGraphicFramePr>
        <p:xfrm>
          <a:off x="3937495" y="1196752"/>
          <a:ext cx="4968100" cy="719410"/>
        </p:xfrm>
        <a:graphic>
          <a:graphicData uri="http://schemas.openxmlformats.org/presentationml/2006/ole">
            <p:oleObj spid="_x0000_s100359" name="Equation" r:id="rId5" imgW="3022560" imgH="444240" progId="Equation.3">
              <p:embed/>
            </p:oleObj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9" name="Picture 3" descr="C:\Documents and Settings\trulsn\My Documents\MENA3200\Figurer\ACERS-PDFC-6504.JPG"/>
          <p:cNvPicPr>
            <a:picLocks noChangeAspect="1" noChangeArrowheads="1"/>
          </p:cNvPicPr>
          <p:nvPr/>
        </p:nvPicPr>
        <p:blipFill>
          <a:blip r:link="rId3" cstate="print"/>
          <a:srcRect/>
          <a:stretch>
            <a:fillRect/>
          </a:stretch>
        </p:blipFill>
        <p:spPr bwMode="auto">
          <a:xfrm>
            <a:off x="5004048" y="980728"/>
            <a:ext cx="4067944" cy="480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330128" cy="720080"/>
          </a:xfrm>
        </p:spPr>
        <p:txBody>
          <a:bodyPr/>
          <a:lstStyle/>
          <a:p>
            <a:r>
              <a:rPr lang="en-GB" dirty="0" smtClean="0"/>
              <a:t>Y-stabilised zirconia; YSZ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4968552" cy="5544616"/>
          </a:xfrm>
        </p:spPr>
        <p:txBody>
          <a:bodyPr>
            <a:normAutofit fontScale="85000" lnSpcReduction="20000"/>
          </a:bodyPr>
          <a:lstStyle/>
          <a:p>
            <a:r>
              <a:rPr lang="en-GB" sz="2000" dirty="0" smtClean="0"/>
              <a:t>Doping ZrO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 with Y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O</a:t>
            </a:r>
            <a:r>
              <a:rPr lang="en-GB" sz="2000" baseline="-25000" dirty="0" smtClean="0"/>
              <a:t>3</a:t>
            </a:r>
            <a:r>
              <a:rPr lang="en-GB" sz="2000" dirty="0" smtClean="0"/>
              <a:t> 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r>
              <a:rPr lang="en-GB" sz="2000" dirty="0" smtClean="0"/>
              <a:t>Stabilises the tetragonal and cubic structures </a:t>
            </a:r>
          </a:p>
          <a:p>
            <a:pPr lvl="1"/>
            <a:r>
              <a:rPr lang="en-GB" sz="1800" dirty="0" smtClean="0"/>
              <a:t>Higher symmetry and oxygen vacancy </a:t>
            </a:r>
            <a:r>
              <a:rPr lang="en-GB" sz="1800" dirty="0" err="1" smtClean="0"/>
              <a:t>mobilities</a:t>
            </a:r>
            <a:endParaRPr lang="en-GB" sz="1800" dirty="0" smtClean="0"/>
          </a:p>
          <a:p>
            <a:r>
              <a:rPr lang="en-GB" sz="2000" dirty="0" smtClean="0"/>
              <a:t>Provides oxygen vacancies as charge compensating defects</a:t>
            </a:r>
          </a:p>
          <a:p>
            <a:r>
              <a:rPr lang="en-GB" sz="2000" dirty="0" smtClean="0"/>
              <a:t>Oxygen vacancies trapped at Y dopants</a:t>
            </a:r>
          </a:p>
          <a:p>
            <a:r>
              <a:rPr lang="en-GB" sz="2000" dirty="0" smtClean="0"/>
              <a:t>8 mol% Y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O</a:t>
            </a:r>
            <a:r>
              <a:rPr lang="en-GB" sz="2000" baseline="-25000" dirty="0" smtClean="0"/>
              <a:t>3</a:t>
            </a:r>
            <a:r>
              <a:rPr lang="en-GB" sz="2000" dirty="0" smtClean="0"/>
              <a:t> (8YSZ): highest initial conductivity</a:t>
            </a:r>
          </a:p>
          <a:p>
            <a:r>
              <a:rPr lang="en-GB" sz="2000" dirty="0" smtClean="0"/>
              <a:t>10 mol% Y (10YSZ): highest long term conductivity</a:t>
            </a:r>
          </a:p>
          <a:p>
            <a:endParaRPr lang="en-GB" sz="2000" dirty="0" smtClean="0"/>
          </a:p>
          <a:p>
            <a:r>
              <a:rPr lang="en-GB" sz="2000" dirty="0" smtClean="0"/>
              <a:t>Metastable tetragonal zirconia </a:t>
            </a:r>
            <a:r>
              <a:rPr lang="en-GB" sz="2000" dirty="0" err="1" smtClean="0"/>
              <a:t>polycrystals</a:t>
            </a:r>
            <a:r>
              <a:rPr lang="en-GB" sz="2000" dirty="0" smtClean="0"/>
              <a:t> (TZP) of 3-6 mol% Y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O</a:t>
            </a:r>
            <a:r>
              <a:rPr lang="en-GB" sz="2000" baseline="-25000" dirty="0" smtClean="0"/>
              <a:t>3</a:t>
            </a:r>
            <a:r>
              <a:rPr lang="en-GB" sz="2000" dirty="0" smtClean="0"/>
              <a:t> (3YSZ, 6YSZ) gives transformation toughened zirconia – better mechanical properties but lower conductivity</a:t>
            </a:r>
          </a:p>
          <a:p>
            <a:endParaRPr lang="en-GB" sz="2000" dirty="0" smtClean="0"/>
          </a:p>
          <a:p>
            <a:r>
              <a:rPr lang="en-GB" sz="2000" dirty="0" smtClean="0"/>
              <a:t>Partially replacing Y with Sc and </a:t>
            </a:r>
            <a:r>
              <a:rPr lang="en-GB" sz="2000" dirty="0" err="1" smtClean="0"/>
              <a:t>Yb</a:t>
            </a:r>
            <a:r>
              <a:rPr lang="en-GB" sz="2000" dirty="0" smtClean="0"/>
              <a:t> gives less trapping and better strength</a:t>
            </a:r>
            <a:endParaRPr lang="en-GB" sz="2000" dirty="0"/>
          </a:p>
        </p:txBody>
      </p:sp>
      <p:graphicFrame>
        <p:nvGraphicFramePr>
          <p:cNvPr id="101378" name="Object 2"/>
          <p:cNvGraphicFramePr>
            <a:graphicFrameLocks noChangeAspect="1"/>
          </p:cNvGraphicFramePr>
          <p:nvPr/>
        </p:nvGraphicFramePr>
        <p:xfrm>
          <a:off x="971600" y="1340768"/>
          <a:ext cx="2520280" cy="378457"/>
        </p:xfrm>
        <a:graphic>
          <a:graphicData uri="http://schemas.openxmlformats.org/presentationml/2006/ole">
            <p:oleObj spid="_x0000_s101378" name="Equation" r:id="rId4" imgW="1587500" imgH="241300" progId="Equation.3">
              <p:embed/>
            </p:oleObj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330128" cy="720080"/>
          </a:xfrm>
        </p:spPr>
        <p:txBody>
          <a:bodyPr/>
          <a:lstStyle/>
          <a:p>
            <a:r>
              <a:rPr lang="en-GB" dirty="0" smtClean="0"/>
              <a:t>SOFC </a:t>
            </a:r>
            <a:r>
              <a:rPr lang="en-GB" b="1" i="1" dirty="0" smtClean="0"/>
              <a:t>anode</a:t>
            </a:r>
            <a:r>
              <a:rPr lang="en-GB" dirty="0" smtClean="0"/>
              <a:t> materials requirements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24744"/>
            <a:ext cx="8394136" cy="5184576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Electronic conductivity &gt; 100 S/cm</a:t>
            </a:r>
          </a:p>
          <a:p>
            <a:endParaRPr lang="en-GB" dirty="0" smtClean="0"/>
          </a:p>
          <a:p>
            <a:r>
              <a:rPr lang="en-GB" dirty="0" smtClean="0"/>
              <a:t>Ionic transport as high as possible to spread the reaction from 3pb to the entire surface</a:t>
            </a:r>
          </a:p>
          <a:p>
            <a:endParaRPr lang="en-GB" dirty="0" smtClean="0"/>
          </a:p>
          <a:p>
            <a:r>
              <a:rPr lang="en-GB" dirty="0" smtClean="0"/>
              <a:t>Porous</a:t>
            </a:r>
          </a:p>
          <a:p>
            <a:endParaRPr lang="en-GB" dirty="0" smtClean="0"/>
          </a:p>
          <a:p>
            <a:r>
              <a:rPr lang="en-GB" dirty="0" smtClean="0"/>
              <a:t>Tolerate reducing (H</a:t>
            </a:r>
            <a:r>
              <a:rPr lang="en-GB" baseline="-25000" dirty="0" smtClean="0"/>
              <a:t>2</a:t>
            </a:r>
            <a:r>
              <a:rPr lang="en-GB" dirty="0" smtClean="0"/>
              <a:t>) atmospheres</a:t>
            </a:r>
          </a:p>
          <a:p>
            <a:endParaRPr lang="en-GB" dirty="0" smtClean="0"/>
          </a:p>
          <a:p>
            <a:r>
              <a:rPr lang="en-GB" dirty="0" smtClean="0"/>
              <a:t>Be compatible with electrolyte and interconnect (TEC and chemistry)</a:t>
            </a:r>
          </a:p>
          <a:p>
            <a:endParaRPr lang="en-GB" dirty="0" smtClean="0"/>
          </a:p>
          <a:p>
            <a:r>
              <a:rPr lang="en-GB" dirty="0" smtClean="0"/>
              <a:t>Catalytic to electrochemical H</a:t>
            </a:r>
            <a:r>
              <a:rPr lang="en-GB" baseline="-25000" dirty="0" smtClean="0"/>
              <a:t>2</a:t>
            </a:r>
            <a:r>
              <a:rPr lang="en-GB" dirty="0" smtClean="0"/>
              <a:t> oxidation</a:t>
            </a:r>
          </a:p>
          <a:p>
            <a:endParaRPr lang="en-GB" dirty="0" smtClean="0"/>
          </a:p>
          <a:p>
            <a:r>
              <a:rPr lang="en-GB" dirty="0" smtClean="0"/>
              <a:t>For carbon-containing fuels: </a:t>
            </a:r>
          </a:p>
          <a:p>
            <a:pPr lvl="1"/>
            <a:r>
              <a:rPr lang="en-GB" dirty="0" smtClean="0"/>
              <a:t>Be moderately catalytic to reforming and catalytic to water shift</a:t>
            </a:r>
          </a:p>
          <a:p>
            <a:pPr lvl="1"/>
            <a:r>
              <a:rPr lang="en-GB" dirty="0" smtClean="0"/>
              <a:t>Not promote coking</a:t>
            </a:r>
          </a:p>
          <a:p>
            <a:pPr lvl="1"/>
            <a:r>
              <a:rPr lang="en-GB" dirty="0" smtClean="0"/>
              <a:t>Tolerant to typical impurities, especially 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iO-KI-SMN-FERMiO">
  <a:themeElements>
    <a:clrScheme name="Solverv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olverv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UiO-KI-SMN-FERMiO</Template>
  <TotalTime>5949</TotalTime>
  <Words>1203</Words>
  <Application>Microsoft Office PowerPoint</Application>
  <PresentationFormat>On-screen Show (4:3)</PresentationFormat>
  <Paragraphs>292</Paragraphs>
  <Slides>27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UiO-KI-SMN-FERMiO</vt:lpstr>
      <vt:lpstr>Equation</vt:lpstr>
      <vt:lpstr>Slide 1</vt:lpstr>
      <vt:lpstr>Overview of this part of the course</vt:lpstr>
      <vt:lpstr>Solid Oxide Fuel Cells (SOFCs)</vt:lpstr>
      <vt:lpstr>Solid Oxide Fuel Cell (SOFC)</vt:lpstr>
      <vt:lpstr>Typical SOFC designs</vt:lpstr>
      <vt:lpstr>SOFC electrolyte material requirements</vt:lpstr>
      <vt:lpstr>Oxide ion conductors</vt:lpstr>
      <vt:lpstr>Y-stabilised zirconia; YSZ</vt:lpstr>
      <vt:lpstr>SOFC anode materials requirements</vt:lpstr>
      <vt:lpstr>SOFC anodes: Ni-electrolyte cermet</vt:lpstr>
      <vt:lpstr>SOFC cathode materials requirements</vt:lpstr>
      <vt:lpstr>SOFC cathodes: Sr-doped LaMnO3 (LSM)</vt:lpstr>
      <vt:lpstr>Tomography of the three percolating phases</vt:lpstr>
      <vt:lpstr>Anode-supported SOFC membrane electrode assembly (MEA)</vt:lpstr>
      <vt:lpstr>SOFC interconnect materials requirements</vt:lpstr>
      <vt:lpstr>SOFC interconnects</vt:lpstr>
      <vt:lpstr>Polymer Electrolyte Membrane Fuel Cells (PEMFCs)</vt:lpstr>
      <vt:lpstr>Polymer Electrolyte Membrane (PEM) Proton Exchange Membrane (PEM)  PEM Fuel Cell (PEMFC)</vt:lpstr>
      <vt:lpstr>Typical PEMFC designs</vt:lpstr>
      <vt:lpstr>PEMFC electrolyte material requirements</vt:lpstr>
      <vt:lpstr>Polymer proton conductors</vt:lpstr>
      <vt:lpstr>PEMFC electrode materials requirements</vt:lpstr>
      <vt:lpstr>PEMFC electrode materials and structures</vt:lpstr>
      <vt:lpstr>PEM electrode materials and structures</vt:lpstr>
      <vt:lpstr>PEMFC interconnect materials requirements</vt:lpstr>
      <vt:lpstr>PEMFC interconnects</vt:lpstr>
      <vt:lpstr>Electrolysers vs fuel cells</vt:lpstr>
    </vt:vector>
  </TitlesOfParts>
  <Company>Universitetet i Oslo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trulsn</dc:creator>
  <cp:lastModifiedBy>trulsn</cp:lastModifiedBy>
  <cp:revision>75</cp:revision>
  <dcterms:created xsi:type="dcterms:W3CDTF">2012-10-23T16:42:28Z</dcterms:created>
  <dcterms:modified xsi:type="dcterms:W3CDTF">2012-11-07T22:23:07Z</dcterms:modified>
</cp:coreProperties>
</file>