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62" r:id="rId3"/>
    <p:sldId id="269" r:id="rId4"/>
    <p:sldId id="270" r:id="rId5"/>
    <p:sldId id="268" r:id="rId6"/>
    <p:sldId id="257" r:id="rId7"/>
    <p:sldId id="258" r:id="rId8"/>
    <p:sldId id="272" r:id="rId9"/>
    <p:sldId id="273" r:id="rId10"/>
    <p:sldId id="274" r:id="rId11"/>
    <p:sldId id="275" r:id="rId12"/>
    <p:sldId id="276" r:id="rId13"/>
    <p:sldId id="263" r:id="rId14"/>
    <p:sldId id="264" r:id="rId15"/>
    <p:sldId id="271" r:id="rId16"/>
    <p:sldId id="259" r:id="rId17"/>
    <p:sldId id="266" r:id="rId18"/>
    <p:sldId id="261" r:id="rId19"/>
    <p:sldId id="267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066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2440A-7781-45DB-BD53-73A6E86A4BD2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BF845-B10F-4883-AD1E-D4ACA494A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2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0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54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4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8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48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31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54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7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8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53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2EEC9-C074-45C2-B0B2-36428C7397DB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93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7834"/>
            <a:ext cx="8229600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5A2EEC9-C074-45C2-B0B2-36428C7397DB}" type="datetimeFigureOut">
              <a:rPr lang="en-US" smtClean="0"/>
              <a:pPr/>
              <a:t>10/26/2016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534B34A-07DE-4D96-AC0E-422C6F0FEE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230400"/>
            <a:ext cx="2615005" cy="532800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8589252" y="4509120"/>
            <a:ext cx="522000" cy="1727792"/>
          </a:xfrm>
          <a:prstGeom prst="rect">
            <a:avLst/>
          </a:prstGeom>
          <a:blipFill dpi="0" rotWithShape="1">
            <a:blip r:embed="rId14">
              <a:alphaModFix amt="25000"/>
            </a:blip>
            <a:srcRect/>
            <a:stretch>
              <a:fillRect l="-1127" r="-505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4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 smtClean="0"/>
              <a:t>Magnetospheric</a:t>
            </a:r>
            <a:r>
              <a:rPr lang="nb-NO" dirty="0" smtClean="0"/>
              <a:t> </a:t>
            </a:r>
            <a:r>
              <a:rPr lang="nb-NO" dirty="0" err="1" smtClean="0"/>
              <a:t>dynamics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Dungey</a:t>
            </a:r>
            <a:r>
              <a:rPr lang="nb-NO" dirty="0"/>
              <a:t> </a:t>
            </a:r>
            <a:r>
              <a:rPr lang="nb-NO" dirty="0" err="1"/>
              <a:t>cycle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81926-DBD2-4614-83FF-6D630D03E8A8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10</a:t>
            </a:fld>
            <a:endParaRPr lang="en-US"/>
          </a:p>
        </p:txBody>
      </p:sp>
      <p:pic>
        <p:nvPicPr>
          <p:cNvPr id="3074" name="Picture 2" descr="C:\Users\lbnc\Documents\work\projects\dass\2016\presentation\sketches\russell_conv_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32000"/>
            <a:ext cx="4502655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00193" y="1484784"/>
            <a:ext cx="23762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The plasma at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footpoint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magnetic</a:t>
            </a:r>
            <a:r>
              <a:rPr lang="nb-NO" dirty="0" smtClean="0"/>
              <a:t> </a:t>
            </a:r>
            <a:r>
              <a:rPr lang="nb-NO" dirty="0" err="1" smtClean="0"/>
              <a:t>field</a:t>
            </a:r>
            <a:r>
              <a:rPr lang="nb-NO" dirty="0" smtClean="0"/>
              <a:t> lines </a:t>
            </a:r>
            <a:r>
              <a:rPr lang="nb-NO" dirty="0" err="1" smtClean="0"/>
              <a:t>undergoing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Dungey</a:t>
            </a:r>
            <a:r>
              <a:rPr lang="nb-NO" dirty="0" smtClean="0"/>
              <a:t> </a:t>
            </a:r>
            <a:r>
              <a:rPr lang="nb-NO" dirty="0" err="1" smtClean="0"/>
              <a:t>cycle</a:t>
            </a:r>
            <a:r>
              <a:rPr lang="nb-NO" dirty="0" smtClean="0"/>
              <a:t> is </a:t>
            </a:r>
            <a:r>
              <a:rPr lang="nb-NO" dirty="0" err="1" smtClean="0"/>
              <a:t>also</a:t>
            </a:r>
            <a:r>
              <a:rPr lang="nb-NO" dirty="0" smtClean="0"/>
              <a:t> </a:t>
            </a:r>
            <a:r>
              <a:rPr lang="nb-NO" dirty="0" err="1" smtClean="0"/>
              <a:t>moving</a:t>
            </a: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At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footpoint</a:t>
            </a:r>
            <a:r>
              <a:rPr lang="nb-NO" dirty="0" smtClean="0"/>
              <a:t>, i.e., </a:t>
            </a:r>
            <a:r>
              <a:rPr lang="nb-NO" dirty="0" err="1" smtClean="0"/>
              <a:t>inside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ionosphere</a:t>
            </a:r>
            <a:r>
              <a:rPr lang="nb-NO" dirty="0" smtClean="0"/>
              <a:t>, </a:t>
            </a:r>
            <a:r>
              <a:rPr lang="nb-NO" dirty="0" err="1" smtClean="0"/>
              <a:t>the</a:t>
            </a:r>
            <a:r>
              <a:rPr lang="nb-NO" dirty="0" smtClean="0"/>
              <a:t> plasma is </a:t>
            </a:r>
            <a:r>
              <a:rPr lang="nb-NO" dirty="0" err="1" smtClean="0"/>
              <a:t>moving</a:t>
            </a:r>
            <a:r>
              <a:rPr lang="nb-NO" dirty="0" smtClean="0"/>
              <a:t> in a </a:t>
            </a:r>
            <a:r>
              <a:rPr lang="nb-NO" dirty="0" err="1" smtClean="0"/>
              <a:t>twin-cell</a:t>
            </a:r>
            <a:r>
              <a:rPr lang="nb-NO" dirty="0" smtClean="0"/>
              <a:t> </a:t>
            </a:r>
            <a:r>
              <a:rPr lang="nb-NO" dirty="0" err="1" smtClean="0"/>
              <a:t>pattern</a:t>
            </a:r>
            <a:endParaRPr lang="nb-NO" dirty="0"/>
          </a:p>
        </p:txBody>
      </p:sp>
      <p:sp>
        <p:nvSpPr>
          <p:cNvPr id="9" name="TextBox 8"/>
          <p:cNvSpPr txBox="1"/>
          <p:nvPr/>
        </p:nvSpPr>
        <p:spPr>
          <a:xfrm>
            <a:off x="5940152" y="6404735"/>
            <a:ext cx="2553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Image </a:t>
            </a:r>
            <a:r>
              <a:rPr lang="nb-NO" sz="1200" dirty="0" err="1" smtClean="0"/>
              <a:t>credit</a:t>
            </a:r>
            <a:r>
              <a:rPr lang="nb-NO" sz="1200" dirty="0" smtClean="0"/>
              <a:t>: </a:t>
            </a:r>
            <a:r>
              <a:rPr lang="nb-NO" sz="1200" dirty="0" err="1" smtClean="0"/>
              <a:t>Kivelson</a:t>
            </a:r>
            <a:r>
              <a:rPr lang="nb-NO" sz="1200" dirty="0" smtClean="0"/>
              <a:t> &amp; Russell, 2001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29394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Dungey</a:t>
            </a:r>
            <a:r>
              <a:rPr lang="nb-NO" dirty="0"/>
              <a:t> </a:t>
            </a:r>
            <a:r>
              <a:rPr lang="nb-NO" dirty="0" err="1"/>
              <a:t>cycle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1251-DD17-45B1-BB1A-37DA319A081F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11</a:t>
            </a:fld>
            <a:endParaRPr lang="en-US"/>
          </a:p>
        </p:txBody>
      </p:sp>
      <p:pic>
        <p:nvPicPr>
          <p:cNvPr id="4098" name="Picture 2" descr="C:\Users\lbnc\Documents\work\projects\dass\2016\presentation\sketches\animate\russell_conv_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32000"/>
            <a:ext cx="450265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00193" y="1484784"/>
            <a:ext cx="23762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The plasma at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footpoint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magnetic</a:t>
            </a:r>
            <a:r>
              <a:rPr lang="nb-NO" dirty="0" smtClean="0"/>
              <a:t> </a:t>
            </a:r>
            <a:r>
              <a:rPr lang="nb-NO" dirty="0" err="1" smtClean="0"/>
              <a:t>field</a:t>
            </a:r>
            <a:r>
              <a:rPr lang="nb-NO" dirty="0" smtClean="0"/>
              <a:t> lines </a:t>
            </a:r>
            <a:r>
              <a:rPr lang="nb-NO" dirty="0" err="1" smtClean="0"/>
              <a:t>undergoing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Dungey</a:t>
            </a:r>
            <a:r>
              <a:rPr lang="nb-NO" dirty="0" smtClean="0"/>
              <a:t> </a:t>
            </a:r>
            <a:r>
              <a:rPr lang="nb-NO" dirty="0" err="1" smtClean="0"/>
              <a:t>cycle</a:t>
            </a:r>
            <a:r>
              <a:rPr lang="nb-NO" dirty="0" smtClean="0"/>
              <a:t> is </a:t>
            </a:r>
            <a:r>
              <a:rPr lang="nb-NO" dirty="0" err="1" smtClean="0"/>
              <a:t>also</a:t>
            </a:r>
            <a:r>
              <a:rPr lang="nb-NO" dirty="0" smtClean="0"/>
              <a:t> </a:t>
            </a:r>
            <a:r>
              <a:rPr lang="nb-NO" dirty="0" err="1" smtClean="0"/>
              <a:t>moving</a:t>
            </a: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At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footpoint</a:t>
            </a:r>
            <a:r>
              <a:rPr lang="nb-NO" dirty="0" smtClean="0"/>
              <a:t>, i.e., </a:t>
            </a:r>
            <a:r>
              <a:rPr lang="nb-NO" dirty="0" err="1" smtClean="0"/>
              <a:t>inside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ionosphere</a:t>
            </a:r>
            <a:r>
              <a:rPr lang="nb-NO" dirty="0" smtClean="0"/>
              <a:t>, </a:t>
            </a:r>
            <a:r>
              <a:rPr lang="nb-NO" dirty="0" err="1" smtClean="0"/>
              <a:t>the</a:t>
            </a:r>
            <a:r>
              <a:rPr lang="nb-NO" dirty="0" smtClean="0"/>
              <a:t> plasma is </a:t>
            </a:r>
            <a:r>
              <a:rPr lang="nb-NO" dirty="0" err="1" smtClean="0"/>
              <a:t>moving</a:t>
            </a:r>
            <a:r>
              <a:rPr lang="nb-NO" dirty="0" smtClean="0"/>
              <a:t> in a </a:t>
            </a:r>
            <a:r>
              <a:rPr lang="nb-NO" dirty="0" err="1" smtClean="0"/>
              <a:t>twin-cell</a:t>
            </a:r>
            <a:r>
              <a:rPr lang="nb-NO" dirty="0" smtClean="0"/>
              <a:t> </a:t>
            </a:r>
            <a:r>
              <a:rPr lang="nb-NO" dirty="0" err="1" smtClean="0"/>
              <a:t>pattern</a:t>
            </a:r>
            <a:endParaRPr lang="nb-NO" dirty="0"/>
          </a:p>
        </p:txBody>
      </p:sp>
      <p:sp>
        <p:nvSpPr>
          <p:cNvPr id="9" name="TextBox 8"/>
          <p:cNvSpPr txBox="1"/>
          <p:nvPr/>
        </p:nvSpPr>
        <p:spPr>
          <a:xfrm>
            <a:off x="5940152" y="6404735"/>
            <a:ext cx="2553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Image </a:t>
            </a:r>
            <a:r>
              <a:rPr lang="nb-NO" sz="1200" dirty="0" err="1" smtClean="0"/>
              <a:t>credit</a:t>
            </a:r>
            <a:r>
              <a:rPr lang="nb-NO" sz="1200" dirty="0" smtClean="0"/>
              <a:t>: </a:t>
            </a:r>
            <a:r>
              <a:rPr lang="nb-NO" sz="1200" dirty="0" err="1" smtClean="0"/>
              <a:t>Kivelson</a:t>
            </a:r>
            <a:r>
              <a:rPr lang="nb-NO" sz="1200" dirty="0" smtClean="0"/>
              <a:t> &amp; Russell, 2001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423356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Dungey</a:t>
            </a:r>
            <a:r>
              <a:rPr lang="nb-NO" dirty="0"/>
              <a:t> </a:t>
            </a:r>
            <a:r>
              <a:rPr lang="nb-NO" dirty="0" err="1"/>
              <a:t>cycle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8A6EE-CD73-4D29-A275-62C324916891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12</a:t>
            </a:fld>
            <a:endParaRPr lang="en-US"/>
          </a:p>
        </p:txBody>
      </p:sp>
      <p:pic>
        <p:nvPicPr>
          <p:cNvPr id="5122" name="Picture 2" descr="C:\Users\lbnc\Documents\work\projects\dass\2016\presentation\sketches\animate\russell_conv_ani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32000"/>
            <a:ext cx="4501748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00193" y="1484784"/>
            <a:ext cx="23762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The plasma at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footpoint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magnetic</a:t>
            </a:r>
            <a:r>
              <a:rPr lang="nb-NO" dirty="0" smtClean="0"/>
              <a:t> </a:t>
            </a:r>
            <a:r>
              <a:rPr lang="nb-NO" dirty="0" err="1" smtClean="0"/>
              <a:t>field</a:t>
            </a:r>
            <a:r>
              <a:rPr lang="nb-NO" dirty="0" smtClean="0"/>
              <a:t> lines </a:t>
            </a:r>
            <a:r>
              <a:rPr lang="nb-NO" dirty="0" err="1" smtClean="0"/>
              <a:t>undergoing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Dungey</a:t>
            </a:r>
            <a:r>
              <a:rPr lang="nb-NO" dirty="0" smtClean="0"/>
              <a:t> </a:t>
            </a:r>
            <a:r>
              <a:rPr lang="nb-NO" dirty="0" err="1" smtClean="0"/>
              <a:t>cycle</a:t>
            </a:r>
            <a:r>
              <a:rPr lang="nb-NO" dirty="0" smtClean="0"/>
              <a:t> is </a:t>
            </a:r>
            <a:r>
              <a:rPr lang="nb-NO" dirty="0" err="1" smtClean="0"/>
              <a:t>also</a:t>
            </a:r>
            <a:r>
              <a:rPr lang="nb-NO" dirty="0" smtClean="0"/>
              <a:t> </a:t>
            </a:r>
            <a:r>
              <a:rPr lang="nb-NO" dirty="0" err="1" smtClean="0"/>
              <a:t>moving</a:t>
            </a: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At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footpoint</a:t>
            </a:r>
            <a:r>
              <a:rPr lang="nb-NO" dirty="0" smtClean="0"/>
              <a:t>, i.e., </a:t>
            </a:r>
            <a:r>
              <a:rPr lang="nb-NO" dirty="0" err="1" smtClean="0"/>
              <a:t>inside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ionosphere</a:t>
            </a:r>
            <a:r>
              <a:rPr lang="nb-NO" dirty="0" smtClean="0"/>
              <a:t>, </a:t>
            </a:r>
            <a:r>
              <a:rPr lang="nb-NO" dirty="0" err="1" smtClean="0"/>
              <a:t>the</a:t>
            </a:r>
            <a:r>
              <a:rPr lang="nb-NO" dirty="0" smtClean="0"/>
              <a:t> plasma is </a:t>
            </a:r>
            <a:r>
              <a:rPr lang="nb-NO" dirty="0" err="1" smtClean="0"/>
              <a:t>moving</a:t>
            </a:r>
            <a:r>
              <a:rPr lang="nb-NO" dirty="0" smtClean="0"/>
              <a:t> in a </a:t>
            </a:r>
            <a:r>
              <a:rPr lang="nb-NO" dirty="0" err="1" smtClean="0"/>
              <a:t>twin-cell</a:t>
            </a:r>
            <a:r>
              <a:rPr lang="nb-NO" dirty="0" smtClean="0"/>
              <a:t> </a:t>
            </a:r>
            <a:r>
              <a:rPr lang="nb-NO" dirty="0" err="1" smtClean="0"/>
              <a:t>pattern</a:t>
            </a:r>
            <a:endParaRPr lang="nb-NO" dirty="0"/>
          </a:p>
        </p:txBody>
      </p:sp>
      <p:sp>
        <p:nvSpPr>
          <p:cNvPr id="8" name="TextBox 7"/>
          <p:cNvSpPr txBox="1"/>
          <p:nvPr/>
        </p:nvSpPr>
        <p:spPr>
          <a:xfrm>
            <a:off x="5940152" y="6404735"/>
            <a:ext cx="2553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Image </a:t>
            </a:r>
            <a:r>
              <a:rPr lang="nb-NO" sz="1200" dirty="0" err="1" smtClean="0"/>
              <a:t>credit</a:t>
            </a:r>
            <a:r>
              <a:rPr lang="nb-NO" sz="1200" dirty="0" smtClean="0"/>
              <a:t>: </a:t>
            </a:r>
            <a:r>
              <a:rPr lang="nb-NO" sz="1200" dirty="0" err="1" smtClean="0"/>
              <a:t>Kivelson</a:t>
            </a:r>
            <a:r>
              <a:rPr lang="nb-NO" sz="1200" dirty="0" smtClean="0"/>
              <a:t> &amp; Russell, 2001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28495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Convection </a:t>
            </a:r>
            <a:r>
              <a:rPr lang="nb-NO" dirty="0" err="1" smtClean="0"/>
              <a:t>potential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A007B-4254-4D9D-AD16-8248EF44961E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13</a:t>
            </a:fld>
            <a:endParaRPr lang="en-US"/>
          </a:p>
        </p:txBody>
      </p:sp>
      <p:pic>
        <p:nvPicPr>
          <p:cNvPr id="7170" name="Picture 2" descr="C:\Users\lbnc\Documents\work\sketches\potential_corot_conv_pg0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430" y="1412776"/>
            <a:ext cx="624914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54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Convection + </a:t>
            </a:r>
            <a:r>
              <a:rPr lang="nb-NO" dirty="0" err="1" smtClean="0"/>
              <a:t>corotation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A6BD3-C997-4DE2-A865-EA4C91EC9459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14</a:t>
            </a:fld>
            <a:endParaRPr lang="en-US"/>
          </a:p>
        </p:txBody>
      </p:sp>
      <p:pic>
        <p:nvPicPr>
          <p:cNvPr id="8194" name="Picture 2" descr="C:\Users\lbnc\Documents\work\sketches\potential_corot_conv_pg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430" y="1341328"/>
            <a:ext cx="624914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93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Dynamic</a:t>
            </a:r>
            <a:r>
              <a:rPr lang="nb-NO" dirty="0" smtClean="0"/>
              <a:t> plasmapause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A6BD3-C997-4DE2-A865-EA4C91EC9459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2" descr="C:\Users\lbnc\Documents\presentations\pics\dyn_plasmapau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0" y="1413296"/>
            <a:ext cx="381047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lbnc\Documents\presentations\pics\streamlines_psphere_mcillwa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1805433"/>
            <a:ext cx="4519612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5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Steady </a:t>
            </a:r>
            <a:r>
              <a:rPr lang="nb-NO" dirty="0" err="1" smtClean="0"/>
              <a:t>state</a:t>
            </a:r>
            <a:r>
              <a:rPr lang="nb-NO" dirty="0" smtClean="0"/>
              <a:t> </a:t>
            </a:r>
            <a:r>
              <a:rPr lang="nb-NO" dirty="0" err="1" smtClean="0"/>
              <a:t>convection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2F540-F788-43FC-8BE9-14F9E13C1896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16</a:t>
            </a:fld>
            <a:endParaRPr lang="en-US"/>
          </a:p>
        </p:txBody>
      </p:sp>
      <p:pic>
        <p:nvPicPr>
          <p:cNvPr id="3074" name="Picture 2" descr="C:\Users\lbnc\Documents\work\lectures\romfysikk\2013\slides\pics\convection_steady_st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75" y="1340768"/>
            <a:ext cx="690605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01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Dayside</a:t>
            </a:r>
            <a:r>
              <a:rPr lang="nb-NO" dirty="0" smtClean="0"/>
              <a:t> </a:t>
            </a:r>
            <a:r>
              <a:rPr lang="nb-NO" dirty="0" err="1" smtClean="0"/>
              <a:t>reconnection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E48C-2D2D-4B1C-967D-A1824D2CE819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17</a:t>
            </a:fld>
            <a:endParaRPr lang="en-US"/>
          </a:p>
        </p:txBody>
      </p:sp>
      <p:pic>
        <p:nvPicPr>
          <p:cNvPr id="10242" name="Picture 2" descr="C:\Users\lbnc\Documents\work\lectures\romfysikk\2013\slides\pics\sisco_ionos_fl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861" y="1341328"/>
            <a:ext cx="5320278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89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Ionospheric</a:t>
            </a:r>
            <a:r>
              <a:rPr lang="nb-NO" dirty="0" smtClean="0"/>
              <a:t> </a:t>
            </a:r>
            <a:r>
              <a:rPr lang="nb-NO" dirty="0" err="1" smtClean="0"/>
              <a:t>convection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27BE2-FFA9-4189-9C42-ECCAB062E5E4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18</a:t>
            </a:fld>
            <a:endParaRPr lang="en-US"/>
          </a:p>
        </p:txBody>
      </p:sp>
      <p:pic>
        <p:nvPicPr>
          <p:cNvPr id="5123" name="Picture 3" descr="C:\Users\lbnc\Documents\work\presentations\pics\cowley_lockwood_19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1563107"/>
            <a:ext cx="8280000" cy="460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0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Measuring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OCB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644F-C467-4692-AB78-0FCB35747C84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2" descr="C:\Users\lbnc\Documents\presentations\oberseminar\20101212-20101214_1200-1200_p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2742"/>
            <a:ext cx="383816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lbnc\Documents\presentations\oberseminar\20110309-20110313_0000-2400_p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24" y="1392742"/>
            <a:ext cx="3838163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4"/>
          <p:cNvSpPr txBox="1"/>
          <p:nvPr/>
        </p:nvSpPr>
        <p:spPr>
          <a:xfrm>
            <a:off x="6278511" y="6145559"/>
            <a:ext cx="1763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Clausen et al., 2011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6600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LUNIK 2, 12 September 1959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4F79-69C6-4AC0-9869-AE7CD22A54D8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3" descr="C:\Users\lbnc\Documents\presentations\pics\lunik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5" y="1341288"/>
            <a:ext cx="3600632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lbnc\Documents\presentations\pics\gringauz1961_fig3_traject_lunik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550" y="2376403"/>
            <a:ext cx="5400000" cy="323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80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 plasma circulation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070C-8D5B-4E38-B24B-063107467569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20</a:t>
            </a:fld>
            <a:endParaRPr lang="en-US"/>
          </a:p>
        </p:txBody>
      </p:sp>
      <p:pic>
        <p:nvPicPr>
          <p:cNvPr id="2051" name="Picture 3" descr="C:\Users\lbnc\Documents\work\projects\space weather forecast\avg_tec_pg0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0000"/>
            <a:ext cx="4307692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00193" y="1484784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dirty="0" err="1"/>
              <a:t>Dayside</a:t>
            </a:r>
            <a:r>
              <a:rPr lang="nb-NO" dirty="0"/>
              <a:t> region is </a:t>
            </a:r>
            <a:r>
              <a:rPr lang="nb-NO" dirty="0" err="1"/>
              <a:t>dominated</a:t>
            </a:r>
            <a:r>
              <a:rPr lang="nb-NO" dirty="0"/>
              <a:t> by </a:t>
            </a:r>
            <a:r>
              <a:rPr lang="nb-NO" dirty="0" err="1"/>
              <a:t>high</a:t>
            </a:r>
            <a:r>
              <a:rPr lang="nb-NO" dirty="0"/>
              <a:t> plasma </a:t>
            </a:r>
            <a:r>
              <a:rPr lang="nb-NO" dirty="0" err="1"/>
              <a:t>densities</a:t>
            </a:r>
            <a:r>
              <a:rPr lang="nb-NO" dirty="0"/>
              <a:t> due to solar </a:t>
            </a:r>
            <a:r>
              <a:rPr lang="nb-NO" dirty="0" err="1"/>
              <a:t>radiation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553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 plasma circulation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070C-8D5B-4E38-B24B-063107467569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21</a:t>
            </a:fld>
            <a:endParaRPr lang="en-US"/>
          </a:p>
        </p:txBody>
      </p:sp>
      <p:pic>
        <p:nvPicPr>
          <p:cNvPr id="1029" name="Picture 5" descr="C:\Users\lbnc\Documents\work\projects\space weather forecast\avg_te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0000"/>
            <a:ext cx="4307692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00193" y="1484784"/>
            <a:ext cx="2376264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dirty="0" err="1"/>
              <a:t>Dayside</a:t>
            </a:r>
            <a:r>
              <a:rPr lang="nb-NO" dirty="0"/>
              <a:t> region is </a:t>
            </a:r>
            <a:r>
              <a:rPr lang="nb-NO" dirty="0" err="1"/>
              <a:t>dominated</a:t>
            </a:r>
            <a:r>
              <a:rPr lang="nb-NO" dirty="0"/>
              <a:t> by </a:t>
            </a:r>
            <a:r>
              <a:rPr lang="nb-NO" dirty="0" err="1"/>
              <a:t>high</a:t>
            </a:r>
            <a:r>
              <a:rPr lang="nb-NO" dirty="0"/>
              <a:t> plasma </a:t>
            </a:r>
            <a:r>
              <a:rPr lang="nb-NO" dirty="0" err="1"/>
              <a:t>densities</a:t>
            </a:r>
            <a:r>
              <a:rPr lang="nb-NO" dirty="0"/>
              <a:t> due to solar </a:t>
            </a:r>
            <a:r>
              <a:rPr lang="nb-NO" dirty="0" err="1" smtClean="0"/>
              <a:t>radiation</a:t>
            </a:r>
            <a:endParaRPr lang="nb-NO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dirty="0"/>
              <a:t>Convection transports parts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high-density</a:t>
            </a:r>
            <a:r>
              <a:rPr lang="nb-NO" dirty="0"/>
              <a:t> plasma </a:t>
            </a:r>
            <a:r>
              <a:rPr lang="nb-NO" dirty="0" err="1"/>
              <a:t>toward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smtClean="0"/>
              <a:t>nightside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1215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LUNIK 2, 12 September 1959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4F79-69C6-4AC0-9869-AE7CD22A54D8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2" descr="C:\Users\lbnc\Documents\vorlesung_uebung\Planetare Magn\MeandLuna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2286" r="17228" b="857"/>
          <a:stretch/>
        </p:blipFill>
        <p:spPr bwMode="auto">
          <a:xfrm>
            <a:off x="721836" y="1983128"/>
            <a:ext cx="3418116" cy="369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lbnc\Documents\vorlesung_uebung\Planetare Magn\L_IonTra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2325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19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LUNIK 2, 12 September 1959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4F79-69C6-4AC0-9869-AE7CD22A54D8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2" descr="C:\Users\lbnc\Documents\presentations\pics\discovery_ppaus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773" y="1268760"/>
            <a:ext cx="5220580" cy="499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lbnc\Documents\presentations\pics\retarding_pot_a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1803135"/>
            <a:ext cx="3915435" cy="360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31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Corotation</a:t>
            </a:r>
            <a:r>
              <a:rPr lang="nb-NO" dirty="0" smtClean="0"/>
              <a:t> </a:t>
            </a:r>
            <a:r>
              <a:rPr lang="nb-NO" dirty="0" err="1" smtClean="0"/>
              <a:t>potential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04F79-69C6-4AC0-9869-AE7CD22A54D8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5</a:t>
            </a:fld>
            <a:endParaRPr lang="en-US"/>
          </a:p>
        </p:txBody>
      </p:sp>
      <p:pic>
        <p:nvPicPr>
          <p:cNvPr id="6146" name="Picture 2" descr="C:\Users\lbnc\Documents\work\sketches\potential_corot_conv_pg0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430" y="1412776"/>
            <a:ext cx="624914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09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Dungey</a:t>
            </a:r>
            <a:r>
              <a:rPr lang="nb-NO" dirty="0" smtClean="0"/>
              <a:t> </a:t>
            </a:r>
            <a:r>
              <a:rPr lang="nb-NO" dirty="0" err="1" smtClean="0"/>
              <a:t>cycle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DBD5-1BBB-47F8-B8CE-F5BD6A414476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 descr="C:\Users\lbnc\Documents\work\sketches\dungey_cyc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556" y="1341328"/>
            <a:ext cx="513088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02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Dungey</a:t>
            </a:r>
            <a:r>
              <a:rPr lang="nb-NO" dirty="0" smtClean="0"/>
              <a:t> </a:t>
            </a:r>
            <a:r>
              <a:rPr lang="nb-NO" dirty="0" err="1" smtClean="0"/>
              <a:t>cycle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7ACC3-ED15-4C1F-9AB8-3FC10D111661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 descr="C:\Users\lbnc\Documents\work\lectures\romfysikk\2013\slides\pics\dungey_cy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754188"/>
            <a:ext cx="9000000" cy="456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2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Dungey</a:t>
            </a:r>
            <a:r>
              <a:rPr lang="nb-NO" dirty="0" smtClean="0"/>
              <a:t> </a:t>
            </a:r>
            <a:r>
              <a:rPr lang="nb-NO" dirty="0" err="1" smtClean="0"/>
              <a:t>cycle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BC33-617B-47D8-98AF-22BEE74C2940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8</a:t>
            </a:fld>
            <a:endParaRPr lang="en-US"/>
          </a:p>
        </p:txBody>
      </p:sp>
      <p:pic>
        <p:nvPicPr>
          <p:cNvPr id="1026" name="Picture 2" descr="C:\Users\lbnc\Documents\work\projects\dass\2016\presentation\sketches\russell_con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32000"/>
            <a:ext cx="450265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00193" y="1484784"/>
            <a:ext cx="23762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The plasma at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footpoint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magnetic</a:t>
            </a:r>
            <a:r>
              <a:rPr lang="nb-NO" dirty="0" smtClean="0"/>
              <a:t> </a:t>
            </a:r>
            <a:r>
              <a:rPr lang="nb-NO" dirty="0" err="1" smtClean="0"/>
              <a:t>field</a:t>
            </a:r>
            <a:r>
              <a:rPr lang="nb-NO" dirty="0" smtClean="0"/>
              <a:t> lines </a:t>
            </a:r>
            <a:r>
              <a:rPr lang="nb-NO" dirty="0" err="1" smtClean="0"/>
              <a:t>undergoing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Dungey</a:t>
            </a:r>
            <a:r>
              <a:rPr lang="nb-NO" dirty="0" smtClean="0"/>
              <a:t> </a:t>
            </a:r>
            <a:r>
              <a:rPr lang="nb-NO" dirty="0" err="1" smtClean="0"/>
              <a:t>cycle</a:t>
            </a:r>
            <a:r>
              <a:rPr lang="nb-NO" dirty="0" smtClean="0"/>
              <a:t> is </a:t>
            </a:r>
            <a:r>
              <a:rPr lang="nb-NO" dirty="0" err="1" smtClean="0"/>
              <a:t>also</a:t>
            </a:r>
            <a:r>
              <a:rPr lang="nb-NO" dirty="0" smtClean="0"/>
              <a:t> </a:t>
            </a:r>
            <a:r>
              <a:rPr lang="nb-NO" dirty="0" err="1" smtClean="0"/>
              <a:t>moving</a:t>
            </a: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At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footpoint</a:t>
            </a:r>
            <a:r>
              <a:rPr lang="nb-NO" dirty="0" smtClean="0"/>
              <a:t>, i.e., </a:t>
            </a:r>
            <a:r>
              <a:rPr lang="nb-NO" dirty="0" err="1" smtClean="0"/>
              <a:t>inside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ionosphere</a:t>
            </a:r>
            <a:r>
              <a:rPr lang="nb-NO" dirty="0" smtClean="0"/>
              <a:t>, </a:t>
            </a:r>
            <a:r>
              <a:rPr lang="nb-NO" dirty="0" err="1" smtClean="0"/>
              <a:t>the</a:t>
            </a:r>
            <a:r>
              <a:rPr lang="nb-NO" dirty="0" smtClean="0"/>
              <a:t> plasma is </a:t>
            </a:r>
            <a:r>
              <a:rPr lang="nb-NO" dirty="0" err="1" smtClean="0"/>
              <a:t>moving</a:t>
            </a:r>
            <a:r>
              <a:rPr lang="nb-NO" dirty="0" smtClean="0"/>
              <a:t> in a </a:t>
            </a:r>
            <a:r>
              <a:rPr lang="nb-NO" dirty="0" err="1" smtClean="0"/>
              <a:t>twin-cell</a:t>
            </a:r>
            <a:r>
              <a:rPr lang="nb-NO" dirty="0" smtClean="0"/>
              <a:t> </a:t>
            </a:r>
            <a:r>
              <a:rPr lang="nb-NO" dirty="0" err="1" smtClean="0"/>
              <a:t>pattern</a:t>
            </a:r>
            <a:endParaRPr lang="nb-NO" dirty="0"/>
          </a:p>
        </p:txBody>
      </p:sp>
      <p:sp>
        <p:nvSpPr>
          <p:cNvPr id="9" name="TextBox 8"/>
          <p:cNvSpPr txBox="1"/>
          <p:nvPr/>
        </p:nvSpPr>
        <p:spPr>
          <a:xfrm>
            <a:off x="5940152" y="6404735"/>
            <a:ext cx="2553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Image </a:t>
            </a:r>
            <a:r>
              <a:rPr lang="nb-NO" sz="1200" dirty="0" err="1" smtClean="0"/>
              <a:t>credit</a:t>
            </a:r>
            <a:r>
              <a:rPr lang="nb-NO" sz="1200" dirty="0" smtClean="0"/>
              <a:t>: </a:t>
            </a:r>
            <a:r>
              <a:rPr lang="nb-NO" sz="1200" dirty="0" err="1" smtClean="0"/>
              <a:t>Kivelson</a:t>
            </a:r>
            <a:r>
              <a:rPr lang="nb-NO" sz="1200" dirty="0" smtClean="0"/>
              <a:t> &amp; Russell, 2001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265333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Dungey</a:t>
            </a:r>
            <a:r>
              <a:rPr lang="nb-NO" dirty="0"/>
              <a:t> </a:t>
            </a:r>
            <a:r>
              <a:rPr lang="nb-NO" dirty="0" err="1"/>
              <a:t>cycle</a:t>
            </a:r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34BB8-DF13-47E9-9431-6AAA2C887538}" type="datetime1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B34A-07DE-4D96-AC0E-422C6F0FEE70}" type="slidenum">
              <a:rPr lang="en-US" smtClean="0"/>
              <a:t>9</a:t>
            </a:fld>
            <a:endParaRPr lang="en-US" dirty="0"/>
          </a:p>
        </p:txBody>
      </p:sp>
      <p:pic>
        <p:nvPicPr>
          <p:cNvPr id="2050" name="Picture 2" descr="C:\Users\lbnc\Documents\work\projects\dass\2016\presentation\sketches\russell_conv_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32000"/>
            <a:ext cx="450265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00193" y="1484784"/>
            <a:ext cx="23762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The plasma at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footpoint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magnetic</a:t>
            </a:r>
            <a:r>
              <a:rPr lang="nb-NO" dirty="0" smtClean="0"/>
              <a:t> </a:t>
            </a:r>
            <a:r>
              <a:rPr lang="nb-NO" dirty="0" err="1" smtClean="0"/>
              <a:t>field</a:t>
            </a:r>
            <a:r>
              <a:rPr lang="nb-NO" dirty="0" smtClean="0"/>
              <a:t> lines </a:t>
            </a:r>
            <a:r>
              <a:rPr lang="nb-NO" dirty="0" err="1" smtClean="0"/>
              <a:t>undergoing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Dungey</a:t>
            </a:r>
            <a:r>
              <a:rPr lang="nb-NO" dirty="0" smtClean="0"/>
              <a:t> </a:t>
            </a:r>
            <a:r>
              <a:rPr lang="nb-NO" dirty="0" err="1" smtClean="0"/>
              <a:t>cycle</a:t>
            </a:r>
            <a:r>
              <a:rPr lang="nb-NO" dirty="0" smtClean="0"/>
              <a:t> is </a:t>
            </a:r>
            <a:r>
              <a:rPr lang="nb-NO" dirty="0" err="1" smtClean="0"/>
              <a:t>also</a:t>
            </a:r>
            <a:r>
              <a:rPr lang="nb-NO" dirty="0" smtClean="0"/>
              <a:t> </a:t>
            </a:r>
            <a:r>
              <a:rPr lang="nb-NO" dirty="0" err="1" smtClean="0"/>
              <a:t>moving</a:t>
            </a:r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At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footpoint</a:t>
            </a:r>
            <a:r>
              <a:rPr lang="nb-NO" dirty="0" smtClean="0"/>
              <a:t>, i.e., </a:t>
            </a:r>
            <a:r>
              <a:rPr lang="nb-NO" dirty="0" err="1" smtClean="0"/>
              <a:t>inside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ionosphere</a:t>
            </a:r>
            <a:r>
              <a:rPr lang="nb-NO" dirty="0" smtClean="0"/>
              <a:t>, </a:t>
            </a:r>
            <a:r>
              <a:rPr lang="nb-NO" dirty="0" err="1" smtClean="0"/>
              <a:t>the</a:t>
            </a:r>
            <a:r>
              <a:rPr lang="nb-NO" dirty="0" smtClean="0"/>
              <a:t> plasma is </a:t>
            </a:r>
            <a:r>
              <a:rPr lang="nb-NO" dirty="0" err="1" smtClean="0"/>
              <a:t>moving</a:t>
            </a:r>
            <a:r>
              <a:rPr lang="nb-NO" dirty="0" smtClean="0"/>
              <a:t> in a </a:t>
            </a:r>
            <a:r>
              <a:rPr lang="nb-NO" dirty="0" err="1" smtClean="0"/>
              <a:t>twin-cell</a:t>
            </a:r>
            <a:r>
              <a:rPr lang="nb-NO" dirty="0" smtClean="0"/>
              <a:t> </a:t>
            </a:r>
            <a:r>
              <a:rPr lang="nb-NO" dirty="0" err="1" smtClean="0"/>
              <a:t>pattern</a:t>
            </a:r>
            <a:endParaRPr lang="nb-NO" dirty="0"/>
          </a:p>
        </p:txBody>
      </p:sp>
      <p:sp>
        <p:nvSpPr>
          <p:cNvPr id="9" name="TextBox 8"/>
          <p:cNvSpPr txBox="1"/>
          <p:nvPr/>
        </p:nvSpPr>
        <p:spPr>
          <a:xfrm>
            <a:off x="5940152" y="6404735"/>
            <a:ext cx="2553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Image </a:t>
            </a:r>
            <a:r>
              <a:rPr lang="nb-NO" sz="1200" dirty="0" err="1" smtClean="0"/>
              <a:t>credit</a:t>
            </a:r>
            <a:r>
              <a:rPr lang="nb-NO" sz="1200" dirty="0" smtClean="0"/>
              <a:t>: </a:t>
            </a:r>
            <a:r>
              <a:rPr lang="nb-NO" sz="1200" dirty="0" err="1" smtClean="0"/>
              <a:t>Kivelson</a:t>
            </a:r>
            <a:r>
              <a:rPr lang="nb-NO" sz="1200" dirty="0" smtClean="0"/>
              <a:t> &amp; Russell, 2001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63837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353</Words>
  <Application>Microsoft Office PowerPoint</Application>
  <PresentationFormat>On-screen Show (4:3)</PresentationFormat>
  <Paragraphs>80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Magnetospheric dynamics</vt:lpstr>
      <vt:lpstr>LUNIK 2, 12 September 1959</vt:lpstr>
      <vt:lpstr>LUNIK 2, 12 September 1959</vt:lpstr>
      <vt:lpstr>LUNIK 2, 12 September 1959</vt:lpstr>
      <vt:lpstr>Corotation potential</vt:lpstr>
      <vt:lpstr>Dungey cycle</vt:lpstr>
      <vt:lpstr>Dungey cycle</vt:lpstr>
      <vt:lpstr>Dungey cycle</vt:lpstr>
      <vt:lpstr>Dungey cycle</vt:lpstr>
      <vt:lpstr>Dungey cycle</vt:lpstr>
      <vt:lpstr>Dungey cycle</vt:lpstr>
      <vt:lpstr>Dungey cycle</vt:lpstr>
      <vt:lpstr>Convection potential</vt:lpstr>
      <vt:lpstr>Convection + corotation</vt:lpstr>
      <vt:lpstr>Dynamic plasmapause</vt:lpstr>
      <vt:lpstr>Steady state convection</vt:lpstr>
      <vt:lpstr>Dayside reconnection</vt:lpstr>
      <vt:lpstr>Ionospheric convection</vt:lpstr>
      <vt:lpstr>Measuring the OCB</vt:lpstr>
      <vt:lpstr>Polar plasma circulation</vt:lpstr>
      <vt:lpstr>Polar plasma circulation</vt:lpstr>
    </vt:vector>
  </TitlesOfParts>
  <Company>Universitetet i Oslo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Lasse Clausen</dc:creator>
  <cp:lastModifiedBy>Lasse Clausen</cp:lastModifiedBy>
  <cp:revision>24</cp:revision>
  <dcterms:created xsi:type="dcterms:W3CDTF">2013-08-23T07:32:13Z</dcterms:created>
  <dcterms:modified xsi:type="dcterms:W3CDTF">2016-10-26T06:12:03Z</dcterms:modified>
</cp:coreProperties>
</file>