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256" r:id="rId2"/>
    <p:sldId id="284" r:id="rId3"/>
    <p:sldId id="285" r:id="rId4"/>
    <p:sldId id="267" r:id="rId5"/>
    <p:sldId id="268" r:id="rId6"/>
    <p:sldId id="269" r:id="rId7"/>
    <p:sldId id="270" r:id="rId8"/>
    <p:sldId id="271" r:id="rId9"/>
    <p:sldId id="286" r:id="rId10"/>
    <p:sldId id="273" r:id="rId11"/>
    <p:sldId id="274" r:id="rId12"/>
    <p:sldId id="276" r:id="rId13"/>
    <p:sldId id="277" r:id="rId14"/>
    <p:sldId id="279" r:id="rId15"/>
    <p:sldId id="278" r:id="rId16"/>
    <p:sldId id="265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280" r:id="rId31"/>
    <p:sldId id="281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282" r:id="rId46"/>
    <p:sldId id="283" r:id="rId47"/>
    <p:sldId id="313" r:id="rId48"/>
    <p:sldId id="314" r:id="rId49"/>
    <p:sldId id="31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30" y="-4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2440A-7781-45DB-BD53-73A6E86A4BD2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BF845-B10F-4883-AD1E-D4ACA494A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2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0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5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4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8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4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31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5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7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8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5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93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7834"/>
            <a:ext cx="8229600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5A2EEC9-C074-45C2-B0B2-36428C7397DB}" type="datetimeFigureOut">
              <a:rPr lang="en-US" smtClean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534B34A-07DE-4D96-AC0E-422C6F0FEE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230400"/>
            <a:ext cx="2615005" cy="532800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8589252" y="4509120"/>
            <a:ext cx="522000" cy="1727792"/>
          </a:xfrm>
          <a:prstGeom prst="rect">
            <a:avLst/>
          </a:prstGeom>
          <a:blipFill dpi="0" rotWithShape="1">
            <a:blip r:embed="rId14">
              <a:alphaModFix amt="25000"/>
            </a:blip>
            <a:srcRect/>
            <a:stretch>
              <a:fillRect l="-1127" r="-50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4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 smtClean="0"/>
              <a:t>Overview</a:t>
            </a:r>
            <a:r>
              <a:rPr lang="nb-NO" smtClean="0"/>
              <a:t> FYS 3610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Gas </a:t>
            </a:r>
            <a:r>
              <a:rPr lang="nb-NO" dirty="0" err="1" smtClean="0"/>
              <a:t>dynamic</a:t>
            </a:r>
            <a:r>
              <a:rPr lang="nb-NO" dirty="0" smtClean="0"/>
              <a:t> </a:t>
            </a:r>
            <a:r>
              <a:rPr lang="nb-NO" dirty="0" err="1" smtClean="0"/>
              <a:t>model</a:t>
            </a:r>
            <a:r>
              <a:rPr lang="nb-NO" dirty="0" smtClean="0"/>
              <a:t> II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070C-8D5B-4E38-B24B-063107467569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 descr="C:\Users\lbnc\Documents\works\vorlesung_uebung\romfysikk\2013\slides\pics\sw_solutions_ste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94" y="1341328"/>
            <a:ext cx="6419613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9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Heliospheric</a:t>
            </a:r>
            <a:r>
              <a:rPr lang="nb-NO" dirty="0" smtClean="0"/>
              <a:t> </a:t>
            </a:r>
            <a:r>
              <a:rPr lang="nb-NO" dirty="0" err="1" smtClean="0"/>
              <a:t>current</a:t>
            </a:r>
            <a:r>
              <a:rPr lang="nb-NO" dirty="0" smtClean="0"/>
              <a:t> </a:t>
            </a:r>
            <a:r>
              <a:rPr lang="nb-NO" dirty="0" err="1" smtClean="0"/>
              <a:t>circuit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B39B-85A5-4955-9AF7-65165DDDD04A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11</a:t>
            </a:fld>
            <a:endParaRPr lang="en-US"/>
          </a:p>
        </p:txBody>
      </p:sp>
      <p:pic>
        <p:nvPicPr>
          <p:cNvPr id="6147" name="Picture 3" descr="C:\Users\lbnc\Documents\works\vorlesung_uebung\romfysikk\2013\slides\pics\heliospheric_current_she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4" y="1295812"/>
            <a:ext cx="460505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bnc\Documents\works\vorlesung_uebung\romfysikk\2013\slides\pics\sw_current_clos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64" y="1295812"/>
            <a:ext cx="3035344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bnc\Documents\works\vorlesung_uebung\romfysikk\2013\slides\pics\Heliospheric-current-circu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92" y="3429000"/>
            <a:ext cx="287508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Dayside</a:t>
            </a:r>
            <a:r>
              <a:rPr lang="nb-NO" dirty="0" smtClean="0"/>
              <a:t> </a:t>
            </a:r>
            <a:r>
              <a:rPr lang="nb-NO" dirty="0" err="1" smtClean="0"/>
              <a:t>magnetosphere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5BD1-B6F6-4316-85FA-EB6E15EF0502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12</a:t>
            </a:fld>
            <a:endParaRPr lang="en-US"/>
          </a:p>
        </p:txBody>
      </p:sp>
      <p:pic>
        <p:nvPicPr>
          <p:cNvPr id="3074" name="Picture 2" descr="C:\Users\lbnc\Documents\works\vorlesung_uebung\romfysikk\2013\slides\pics\magnetosphere_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236354"/>
            <a:ext cx="6192688" cy="534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5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magnetotail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2B31-3319-45B0-8E94-65B8756E09F8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13</a:t>
            </a:fld>
            <a:endParaRPr lang="en-US"/>
          </a:p>
        </p:txBody>
      </p:sp>
      <p:pic>
        <p:nvPicPr>
          <p:cNvPr id="2050" name="Picture 2" descr="C:\Users\lbnc\Documents\works\vorlesung_uebung\romfysikk\2013\slides\pics\magnetotail_k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" y="2132856"/>
            <a:ext cx="8966201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Chapman</a:t>
            </a:r>
            <a:r>
              <a:rPr lang="nb-NO" dirty="0"/>
              <a:t> </a:t>
            </a:r>
            <a:r>
              <a:rPr lang="nb-NO" dirty="0" err="1" smtClean="0"/>
              <a:t>production</a:t>
            </a:r>
            <a:r>
              <a:rPr lang="nb-NO" dirty="0" smtClean="0"/>
              <a:t> </a:t>
            </a:r>
            <a:r>
              <a:rPr lang="nb-NO" dirty="0" err="1" smtClean="0"/>
              <a:t>function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070C-8D5B-4E38-B24B-063107467569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14</a:t>
            </a:fld>
            <a:endParaRPr lang="en-US"/>
          </a:p>
        </p:txBody>
      </p:sp>
      <p:pic>
        <p:nvPicPr>
          <p:cNvPr id="1026" name="Picture 2" descr="C:\Users\lbnc\Documents\works\vorlesung_uebung\romfysikk\2013\slides\pics\chapman-produ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45" y="1340768"/>
            <a:ext cx="6335910" cy="487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94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Ionospheric</a:t>
            </a:r>
            <a:r>
              <a:rPr lang="nb-NO" dirty="0" smtClean="0"/>
              <a:t> </a:t>
            </a:r>
            <a:r>
              <a:rPr lang="nb-NO" dirty="0" err="1" smtClean="0"/>
              <a:t>densities</a:t>
            </a:r>
            <a:r>
              <a:rPr lang="nb-NO" dirty="0" smtClean="0"/>
              <a:t> and </a:t>
            </a:r>
            <a:r>
              <a:rPr lang="nb-NO" dirty="0" err="1" smtClean="0"/>
              <a:t>composition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D6B74-E073-46B5-BBDB-16567ACFE4CA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15</a:t>
            </a:fld>
            <a:endParaRPr lang="en-US"/>
          </a:p>
        </p:txBody>
      </p:sp>
      <p:pic>
        <p:nvPicPr>
          <p:cNvPr id="7170" name="Picture 2" descr="C:\Users\lbnc\Documents\works\vorlesung_uebung\romfysikk\2013\slides\pics\ionospheric-ion-densit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45878"/>
            <a:ext cx="6912768" cy="52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5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Atmospheric</a:t>
            </a:r>
            <a:r>
              <a:rPr lang="nb-NO" dirty="0" smtClean="0"/>
              <a:t> </a:t>
            </a:r>
            <a:r>
              <a:rPr lang="nb-NO" dirty="0" err="1" smtClean="0"/>
              <a:t>temperature</a:t>
            </a:r>
            <a:r>
              <a:rPr lang="nb-NO" dirty="0" smtClean="0"/>
              <a:t> </a:t>
            </a:r>
            <a:r>
              <a:rPr lang="nb-NO" dirty="0" err="1" smtClean="0"/>
              <a:t>profile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37D8-797D-4B25-8C40-9368826FF648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16</a:t>
            </a:fld>
            <a:endParaRPr lang="en-US"/>
          </a:p>
        </p:txBody>
      </p:sp>
      <p:pic>
        <p:nvPicPr>
          <p:cNvPr id="4098" name="Picture 2" descr="C:\Users\lbnc\Documents\work\lectures\romfysikk\2014\slides\pics\neutral_atmos_te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47" y="1261790"/>
            <a:ext cx="6745502" cy="540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2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en-US">
                <a:latin typeface="Arial" pitchFamily="18"/>
              </a:rPr>
              <a:t>The magnetosphere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4294967295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/>
          <a:lstStyle/>
          <a:p>
            <a:pPr lvl="0"/>
            <a:fld id="{B2D558A6-1139-4BB4-BA02-22336627B4D5}" type="datetime1">
              <a:rPr lang="en-US" sz="1200">
                <a:solidFill>
                  <a:srgbClr val="000000"/>
                </a:solidFill>
                <a:latin typeface="Arial" pitchFamily="34"/>
                <a:cs typeface="Arial" pitchFamily="34"/>
              </a:rPr>
              <a:pPr lvl="0"/>
              <a:t>11/29/2016</a:t>
            </a:fld>
            <a:endParaRPr lang="en-US" sz="120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/>
          <a:lstStyle/>
          <a:p>
            <a:pPr lvl="0" algn="r"/>
            <a:fld id="{8572DFF7-27C0-4826-8E4A-9CB7DB0305FF}" type="slidenum">
              <a:t>17</a:t>
            </a:fld>
            <a:endParaRPr lang="en-US" sz="120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180" y="1978449"/>
            <a:ext cx="8639640" cy="3682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4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Dungey</a:t>
            </a:r>
            <a:r>
              <a:rPr lang="nb-NO" dirty="0" smtClean="0"/>
              <a:t> </a:t>
            </a:r>
            <a:r>
              <a:rPr lang="nb-NO" dirty="0" err="1" smtClean="0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BC33-617B-47D8-98AF-22BEE74C2940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 descr="C:\Users\lbnc\Documents\work\projects\dass\2016\presentation\sketches\russell_con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51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34BB8-DF13-47E9-9431-6AAA2C887538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19</a:t>
            </a:fld>
            <a:endParaRPr lang="en-US"/>
          </a:p>
        </p:txBody>
      </p:sp>
      <p:pic>
        <p:nvPicPr>
          <p:cNvPr id="2050" name="Picture 2" descr="C:\Users\lbnc\Documents\work\projects\dass\2016\presentation\sketches\russell_conv_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74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Single </a:t>
            </a:r>
            <a:r>
              <a:rPr lang="nb-NO" dirty="0" err="1" smtClean="0"/>
              <a:t>particle</a:t>
            </a:r>
            <a:r>
              <a:rPr lang="nb-NO" dirty="0" smtClean="0"/>
              <a:t> motion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2472-AFEE-4B6E-B640-54A27395A918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 descr="C:\Users\lbnc\Documents\work\lectures\romfysikk\handouts\sketches\gyromo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6952"/>
            <a:ext cx="462915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5576" y="1863819"/>
                <a:ext cx="3443443" cy="820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nb-NO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nb-NO" sz="24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nb-NO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nb-NO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b-NO" sz="2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nb-NO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nb-NO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nb-NO" sz="24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nb-NO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nb-NO" sz="24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⃑"/>
                              <m:ctrlPr>
                                <a:rPr lang="nb-NO" sz="24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nb-NO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nb-NO" sz="24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nb-NO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nb-NO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b-NO" sz="2400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nb-NO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nb-NO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nb-NO" sz="24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nb-NO" sz="2400" b="0" i="1" smtClean="0">
                          <a:latin typeface="Cambria Math"/>
                        </a:rPr>
                        <m:t> </m:t>
                      </m:r>
                      <m:acc>
                        <m:accPr>
                          <m:chr m:val="⃑"/>
                          <m:ctrlPr>
                            <a:rPr lang="nb-NO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nb-NO" sz="24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nb-NO" sz="24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nb-NO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nb-NO" sz="24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nb-NO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863819"/>
                <a:ext cx="3443443" cy="8209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7544" y="2886226"/>
                <a:ext cx="179414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b-NO" sz="24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nb-NO" sz="2400" i="1">
                              <a:latin typeface="Cambria Math"/>
                            </a:rPr>
                            <m:t>𝑖</m:t>
                          </m:r>
                          <m:r>
                            <a:rPr lang="nb-NO" sz="2400" i="1">
                              <a:latin typeface="Cambria Math"/>
                            </a:rPr>
                            <m:t>,</m:t>
                          </m:r>
                          <m:r>
                            <a:rPr lang="nb-NO" sz="2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nb-NO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nb-NO" sz="2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nb-NO" sz="2400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nb-NO" sz="24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nb-NO" sz="2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nb-NO" sz="24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nb-NO" sz="2400" b="0" i="1" smtClean="0">
                              <a:latin typeface="Cambria Math"/>
                            </a:rPr>
                            <m:t>𝐵</m:t>
                          </m:r>
                        </m:num>
                        <m:den>
                          <m:r>
                            <a:rPr lang="nb-NO" sz="2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nb-NO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886226"/>
                <a:ext cx="1794144" cy="7838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4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1926-DBD2-4614-83FF-6D630D03E8A8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20</a:t>
            </a:fld>
            <a:endParaRPr lang="en-US"/>
          </a:p>
        </p:txBody>
      </p:sp>
      <p:pic>
        <p:nvPicPr>
          <p:cNvPr id="3074" name="Picture 2" descr="C:\Users\lbnc\Documents\work\projects\dass\2016\presentation\sketches\russell_conv_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65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1926-DBD2-4614-83FF-6D630D03E8A8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21</a:t>
            </a:fld>
            <a:endParaRPr lang="en-US"/>
          </a:p>
        </p:txBody>
      </p:sp>
      <p:pic>
        <p:nvPicPr>
          <p:cNvPr id="4098" name="Picture 2" descr="C:\Users\lbnc\Documents\work\projects\dass\2016\presentation\sketches\russell_conv_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2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1926-DBD2-4614-83FF-6D630D03E8A8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22</a:t>
            </a:fld>
            <a:endParaRPr lang="en-US"/>
          </a:p>
        </p:txBody>
      </p:sp>
      <p:pic>
        <p:nvPicPr>
          <p:cNvPr id="5122" name="Picture 2" descr="C:\Users\lbnc\Documents\work\projects\dass\2016\presentation\sketches\russell_conv_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1926-DBD2-4614-83FF-6D630D03E8A8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23</a:t>
            </a:fld>
            <a:endParaRPr lang="en-US"/>
          </a:p>
        </p:txBody>
      </p:sp>
      <p:pic>
        <p:nvPicPr>
          <p:cNvPr id="6146" name="Picture 2" descr="C:\Users\lbnc\Documents\work\projects\dass\2016\presentation\sketches\russell_conv_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1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B6A3-524B-4928-8BAE-4EC14AFB7E3E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24</a:t>
            </a:fld>
            <a:endParaRPr lang="en-US"/>
          </a:p>
        </p:txBody>
      </p:sp>
      <p:pic>
        <p:nvPicPr>
          <p:cNvPr id="7170" name="Picture 2" descr="C:\Users\lbnc\Documents\work\projects\dass\2016\presentation\sketches\russell_conv_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34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E432-E5B9-4B50-90FD-3F60B38E235E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25</a:t>
            </a:fld>
            <a:endParaRPr lang="en-US"/>
          </a:p>
        </p:txBody>
      </p:sp>
      <p:pic>
        <p:nvPicPr>
          <p:cNvPr id="8194" name="Picture 2" descr="C:\Users\lbnc\Documents\work\projects\dass\2016\presentation\sketches\russell_conv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5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D169E-713C-461C-A8A7-9AFC77EF1F72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26</a:t>
            </a:fld>
            <a:endParaRPr lang="en-US"/>
          </a:p>
        </p:txBody>
      </p:sp>
      <p:pic>
        <p:nvPicPr>
          <p:cNvPr id="9218" name="Picture 2" descr="C:\Users\lbnc\Documents\work\projects\dass\2016\presentation\sketches\russell_conv_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6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7F2A-ACE4-4F76-AF35-FDDBB049C7A2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27</a:t>
            </a:fld>
            <a:endParaRPr lang="en-US"/>
          </a:p>
        </p:txBody>
      </p:sp>
      <p:pic>
        <p:nvPicPr>
          <p:cNvPr id="10242" name="Picture 2" descr="C:\Users\lbnc\Documents\work\projects\dass\2016\presentation\sketches\russell_conv_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46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4960F-84EE-4D94-BFC5-C732F326B8A5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28</a:t>
            </a:fld>
            <a:endParaRPr lang="en-US"/>
          </a:p>
        </p:txBody>
      </p:sp>
      <p:pic>
        <p:nvPicPr>
          <p:cNvPr id="11266" name="Picture 2" descr="C:\Users\lbnc\Documents\work\projects\dass\2016\presentation\sketches\russell_conv_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4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Dungey</a:t>
            </a:r>
            <a:r>
              <a:rPr lang="nb-NO" dirty="0" smtClean="0"/>
              <a:t> </a:t>
            </a:r>
            <a:r>
              <a:rPr lang="nb-NO" dirty="0" err="1" smtClean="0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47F6B-4AF6-4F13-AA48-1A2B700CDE7F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29</a:t>
            </a:fld>
            <a:endParaRPr lang="en-US"/>
          </a:p>
        </p:txBody>
      </p:sp>
      <p:pic>
        <p:nvPicPr>
          <p:cNvPr id="12290" name="Picture 2" descr="C:\Users\lbnc\Documents\work\projects\dass\2016\presentation\sketches\russell_conv_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73" y="1332000"/>
            <a:ext cx="450265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5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ExB</a:t>
            </a:r>
            <a:r>
              <a:rPr lang="nb-NO" dirty="0" smtClean="0"/>
              <a:t> drift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1889-4454-4B4C-A4D7-ACBC0F1B6CD5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C:\Users\lbnc\Documents\work\lectures\romfysikk\handouts\sketches\ecrossb_pl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2" y="1772816"/>
            <a:ext cx="6784976" cy="4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3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Convection + </a:t>
            </a:r>
            <a:r>
              <a:rPr lang="nb-NO" dirty="0" err="1" smtClean="0"/>
              <a:t>corotation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6BD3-C997-4DE2-A865-EA4C91EC9459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30</a:t>
            </a:fld>
            <a:endParaRPr lang="en-US"/>
          </a:p>
        </p:txBody>
      </p:sp>
      <p:pic>
        <p:nvPicPr>
          <p:cNvPr id="8194" name="Picture 2" descr="C:\Users\lbnc\Documents\work\sketches\potential_corot_conv_pg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30" y="1341328"/>
            <a:ext cx="624914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61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Ionospheric</a:t>
            </a:r>
            <a:r>
              <a:rPr lang="nb-NO" dirty="0" smtClean="0"/>
              <a:t> </a:t>
            </a:r>
            <a:r>
              <a:rPr lang="nb-NO" dirty="0" err="1" smtClean="0"/>
              <a:t>convection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27BE2-FFA9-4189-9C42-ECCAB062E5E4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31</a:t>
            </a:fld>
            <a:endParaRPr lang="en-US"/>
          </a:p>
        </p:txBody>
      </p:sp>
      <p:pic>
        <p:nvPicPr>
          <p:cNvPr id="5123" name="Picture 3" descr="C:\Users\lbnc\Documents\work\presentations\pics\cowley_lockwood_19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563107"/>
            <a:ext cx="8280000" cy="460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07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Dynamo </a:t>
            </a:r>
            <a:r>
              <a:rPr lang="nb-NO" dirty="0" err="1" smtClean="0"/>
              <a:t>layer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F603-9058-4FA6-A1F4-E413427434E7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5" y="1332000"/>
            <a:ext cx="6864110" cy="5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3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Dynamo </a:t>
            </a:r>
            <a:r>
              <a:rPr lang="nb-NO" dirty="0" err="1"/>
              <a:t>layer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98FFC-47BE-4441-81C5-08D52D8A43BF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33</a:t>
            </a:fld>
            <a:endParaRPr lang="en-US"/>
          </a:p>
        </p:txBody>
      </p:sp>
      <p:pic>
        <p:nvPicPr>
          <p:cNvPr id="10242" name="Picture 2" descr="C:\Users\lbnc\Documents\work\projects\dass\2016\presentation\sketches\collision_eregion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332000"/>
            <a:ext cx="6864350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17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Dynamo </a:t>
            </a:r>
            <a:r>
              <a:rPr lang="nb-NO" dirty="0" err="1"/>
              <a:t>layer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A1DD-8C26-4698-A2CB-09635E04E83C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34</a:t>
            </a:fld>
            <a:endParaRPr lang="en-US"/>
          </a:p>
        </p:txBody>
      </p:sp>
      <p:pic>
        <p:nvPicPr>
          <p:cNvPr id="6146" name="Picture 2" descr="C:\Users\lbnc\Documents\work\projects\dass\2016\presentation\sketches\collision_eregion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332000"/>
            <a:ext cx="6864350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Dynamo </a:t>
            </a:r>
            <a:r>
              <a:rPr lang="nb-NO" dirty="0" err="1"/>
              <a:t>layer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E12BB-8835-4FDC-8EA2-C64776F00A6F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35</a:t>
            </a:fld>
            <a:endParaRPr lang="en-US"/>
          </a:p>
        </p:txBody>
      </p:sp>
      <p:pic>
        <p:nvPicPr>
          <p:cNvPr id="7170" name="Picture 2" descr="C:\Users\lbnc\Documents\work\projects\dass\2016\presentation\sketches\collision_eregion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332000"/>
            <a:ext cx="6864350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28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Dynamo </a:t>
            </a:r>
            <a:r>
              <a:rPr lang="nb-NO" dirty="0" err="1"/>
              <a:t>layer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E80C-6246-4EF7-8532-2709D2548AFD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36</a:t>
            </a:fld>
            <a:endParaRPr lang="en-US"/>
          </a:p>
        </p:txBody>
      </p:sp>
      <p:pic>
        <p:nvPicPr>
          <p:cNvPr id="8194" name="Picture 2" descr="C:\Users\lbnc\Documents\work\projects\dass\2016\presentation\sketches\collision_eregion_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332000"/>
            <a:ext cx="6864350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87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Dynamo </a:t>
            </a:r>
            <a:r>
              <a:rPr lang="nb-NO" dirty="0" err="1"/>
              <a:t>layer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E253-3EB6-4460-9A67-1D2D453D9EA6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37</a:t>
            </a:fld>
            <a:endParaRPr lang="en-US"/>
          </a:p>
        </p:txBody>
      </p:sp>
      <p:pic>
        <p:nvPicPr>
          <p:cNvPr id="9218" name="Picture 2" descr="C:\Users\lbnc\Documents\work\projects\dass\2016\presentation\sketches\collision_eregion_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332000"/>
            <a:ext cx="6864350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30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Collision</a:t>
            </a:r>
            <a:r>
              <a:rPr lang="nb-NO" dirty="0" smtClean="0"/>
              <a:t> </a:t>
            </a:r>
            <a:r>
              <a:rPr lang="nb-NO" dirty="0" err="1" smtClean="0"/>
              <a:t>vs</a:t>
            </a:r>
            <a:r>
              <a:rPr lang="nb-NO" dirty="0" smtClean="0"/>
              <a:t> gyro </a:t>
            </a:r>
            <a:r>
              <a:rPr lang="nb-NO" dirty="0" err="1" smtClean="0"/>
              <a:t>frequency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D3DB-380B-4A06-A5CA-18FBCB1BB1B6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38</a:t>
            </a:fld>
            <a:endParaRPr lang="en-US"/>
          </a:p>
        </p:txBody>
      </p:sp>
      <p:pic>
        <p:nvPicPr>
          <p:cNvPr id="18434" name="Picture 2" descr="C:\Users\lbnc\Documents\work\projects\dass\2016\presentation\sketches\ecrossb_collision_pg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" y="1332000"/>
            <a:ext cx="7796212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Collision</a:t>
            </a:r>
            <a:r>
              <a:rPr lang="nb-NO" dirty="0"/>
              <a:t> </a:t>
            </a:r>
            <a:r>
              <a:rPr lang="nb-NO" dirty="0" err="1"/>
              <a:t>vs</a:t>
            </a:r>
            <a:r>
              <a:rPr lang="nb-NO" dirty="0"/>
              <a:t> gyro </a:t>
            </a:r>
            <a:r>
              <a:rPr lang="nb-NO" dirty="0" err="1"/>
              <a:t>frequency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5A743-11FA-4C19-B1EB-2364B07D1635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39</a:t>
            </a:fld>
            <a:endParaRPr lang="en-US"/>
          </a:p>
        </p:txBody>
      </p:sp>
      <p:pic>
        <p:nvPicPr>
          <p:cNvPr id="17410" name="Picture 2" descr="C:\Users\lbnc\Documents\work\projects\dass\2016\presentation\sketches\ecrossb_collision_pg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" y="1332000"/>
            <a:ext cx="7796213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5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Single </a:t>
            </a:r>
            <a:r>
              <a:rPr lang="nb-NO" dirty="0" err="1"/>
              <a:t>particle</a:t>
            </a:r>
            <a:r>
              <a:rPr lang="nb-NO" dirty="0"/>
              <a:t> </a:t>
            </a:r>
            <a:r>
              <a:rPr lang="nb-NO" dirty="0" smtClean="0"/>
              <a:t>motion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F3F8-1C41-493D-9A06-3CE1E70ACDA7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</a:t>
            </a:fld>
            <a:endParaRPr lang="en-US"/>
          </a:p>
        </p:txBody>
      </p:sp>
      <p:pic>
        <p:nvPicPr>
          <p:cNvPr id="2051" name="Picture 3" descr="C:\Users\lbnc\Documents\works\vorlesung_uebung\romfysikk\2013\slides\pics\spm_ani_st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00" y="1269320"/>
            <a:ext cx="600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10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Collision</a:t>
            </a:r>
            <a:r>
              <a:rPr lang="nb-NO" dirty="0"/>
              <a:t> </a:t>
            </a:r>
            <a:r>
              <a:rPr lang="nb-NO" dirty="0" err="1"/>
              <a:t>vs</a:t>
            </a:r>
            <a:r>
              <a:rPr lang="nb-NO" dirty="0"/>
              <a:t> gyro </a:t>
            </a:r>
            <a:r>
              <a:rPr lang="nb-NO" dirty="0" err="1"/>
              <a:t>frequency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CABC-90B6-4763-917A-F9F963D36E54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40</a:t>
            </a:fld>
            <a:endParaRPr lang="en-US"/>
          </a:p>
        </p:txBody>
      </p:sp>
      <p:pic>
        <p:nvPicPr>
          <p:cNvPr id="16386" name="Picture 2" descr="C:\Users\lbnc\Documents\work\projects\dass\2016\presentation\sketches\ecrossb_collision_pg0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" y="1332000"/>
            <a:ext cx="7796213" cy="490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1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Collision</a:t>
            </a:r>
            <a:r>
              <a:rPr lang="nb-NO" dirty="0"/>
              <a:t> </a:t>
            </a:r>
            <a:r>
              <a:rPr lang="nb-NO" dirty="0" err="1"/>
              <a:t>vs</a:t>
            </a:r>
            <a:r>
              <a:rPr lang="nb-NO" dirty="0"/>
              <a:t> gyro </a:t>
            </a:r>
            <a:r>
              <a:rPr lang="nb-NO" dirty="0" err="1"/>
              <a:t>frequency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CABC-90B6-4763-917A-F9F963D36E54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41</a:t>
            </a:fld>
            <a:endParaRPr lang="en-US"/>
          </a:p>
        </p:txBody>
      </p:sp>
      <p:pic>
        <p:nvPicPr>
          <p:cNvPr id="15362" name="Picture 2" descr="C:\Users\lbnc\Documents\work\projects\dass\2016\presentation\sketches\ecrossb_collision_pg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" y="1332000"/>
            <a:ext cx="7796212" cy="490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6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Collision</a:t>
            </a:r>
            <a:r>
              <a:rPr lang="nb-NO" dirty="0"/>
              <a:t> </a:t>
            </a:r>
            <a:r>
              <a:rPr lang="nb-NO" dirty="0" err="1"/>
              <a:t>vs</a:t>
            </a:r>
            <a:r>
              <a:rPr lang="nb-NO" dirty="0"/>
              <a:t> gyro </a:t>
            </a:r>
            <a:r>
              <a:rPr lang="nb-NO" dirty="0" err="1"/>
              <a:t>frequency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CABC-90B6-4763-917A-F9F963D36E54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42</a:t>
            </a:fld>
            <a:endParaRPr lang="en-US"/>
          </a:p>
        </p:txBody>
      </p:sp>
      <p:pic>
        <p:nvPicPr>
          <p:cNvPr id="14338" name="Picture 2" descr="C:\Users\lbnc\Documents\work\projects\dass\2016\presentation\sketches\ecrossb_collision_pg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" y="1332000"/>
            <a:ext cx="7799388" cy="490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1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Collision</a:t>
            </a:r>
            <a:r>
              <a:rPr lang="nb-NO" dirty="0"/>
              <a:t> </a:t>
            </a:r>
            <a:r>
              <a:rPr lang="nb-NO" dirty="0" err="1"/>
              <a:t>vs</a:t>
            </a:r>
            <a:r>
              <a:rPr lang="nb-NO" dirty="0"/>
              <a:t> gyro </a:t>
            </a:r>
            <a:r>
              <a:rPr lang="nb-NO" dirty="0" err="1"/>
              <a:t>frequency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1D38-EF54-4C92-9B01-B54D1D76F298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43</a:t>
            </a:fld>
            <a:endParaRPr lang="en-US"/>
          </a:p>
        </p:txBody>
      </p:sp>
      <p:pic>
        <p:nvPicPr>
          <p:cNvPr id="13314" name="Picture 2" descr="C:\Users\lbnc\Documents\work\projects\dass\2016\presentation\sketches\ecrossb_collision_pg0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" y="1332000"/>
            <a:ext cx="7796212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67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Dynamo </a:t>
            </a:r>
            <a:r>
              <a:rPr lang="nb-NO" dirty="0" err="1"/>
              <a:t>layer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B395-4D04-4F2D-8307-03F43E937229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44</a:t>
            </a:fld>
            <a:endParaRPr lang="en-US"/>
          </a:p>
        </p:txBody>
      </p:sp>
      <p:pic>
        <p:nvPicPr>
          <p:cNvPr id="11266" name="Picture 2" descr="C:\Users\lbnc\Documents\work\projects\dass\2016\presentation\sketches\collision_ereg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332000"/>
            <a:ext cx="6864350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Polar </a:t>
            </a:r>
            <a:r>
              <a:rPr lang="nb-NO" dirty="0" err="1" smtClean="0"/>
              <a:t>convection</a:t>
            </a:r>
            <a:r>
              <a:rPr lang="nb-NO" dirty="0" smtClean="0"/>
              <a:t> &amp; </a:t>
            </a:r>
            <a:r>
              <a:rPr lang="nb-NO" dirty="0" err="1" smtClean="0"/>
              <a:t>FACs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EE9A-6B17-4F06-9D2A-2DE022768B19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45</a:t>
            </a:fld>
            <a:endParaRPr lang="en-US"/>
          </a:p>
        </p:txBody>
      </p:sp>
      <p:pic>
        <p:nvPicPr>
          <p:cNvPr id="3075" name="Picture 3" descr="C:\Users\lbnc\Documents\work\lectures\romfysikk\2013\slides\pics\cowley_polar_con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7272"/>
            <a:ext cx="398606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lbnc\Documents\work\presentations\pics\iijima_potemra_1978_r1r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88" y="1916832"/>
            <a:ext cx="4680000" cy="263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Current</a:t>
            </a:r>
            <a:r>
              <a:rPr lang="nb-NO" dirty="0" smtClean="0"/>
              <a:t> </a:t>
            </a:r>
            <a:r>
              <a:rPr lang="nb-NO" dirty="0" err="1" smtClean="0"/>
              <a:t>closure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3794-91D9-405D-9430-981064C6A4BF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46</a:t>
            </a:fld>
            <a:endParaRPr lang="en-US"/>
          </a:p>
        </p:txBody>
      </p:sp>
      <p:pic>
        <p:nvPicPr>
          <p:cNvPr id="5122" name="Picture 2" descr="C:\Users\lbnc\Documents\work\presentations\pics\magnetosphere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312887"/>
            <a:ext cx="63627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7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Magnetospheric </a:t>
            </a:r>
            <a:r>
              <a:rPr lang="nb-NO" dirty="0" err="1" smtClean="0"/>
              <a:t>current</a:t>
            </a:r>
            <a:r>
              <a:rPr lang="nb-NO" dirty="0" smtClean="0"/>
              <a:t> loops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7493B-CB13-4FA1-A5EB-6B6B8E27E07F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47</a:t>
            </a:fld>
            <a:endParaRPr lang="en-US"/>
          </a:p>
        </p:txBody>
      </p:sp>
      <p:pic>
        <p:nvPicPr>
          <p:cNvPr id="19458" name="Picture 2" descr="C:\Users\lbnc\Documents\work\projects\dass\2016\presentation\sketches\ML_figure02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00" y="1332000"/>
            <a:ext cx="567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69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064-18DA-4CDA-A105-327C728EB4DE}" type="datetime1">
              <a:rPr lang="en-US" smtClean="0"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87834"/>
            <a:ext cx="8229600" cy="580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spcBef>
                <a:spcPct val="0"/>
              </a:spcBef>
              <a:buSzPct val="45000"/>
              <a:buFont typeface="StarSymbol"/>
              <a:buChar char="●"/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hangingPunct="0">
              <a:buFont typeface="StarSymbol"/>
              <a:buNone/>
            </a:pPr>
            <a:r>
              <a:rPr lang="en-US" dirty="0" err="1" smtClean="0">
                <a:latin typeface="Arial" pitchFamily="18"/>
              </a:rPr>
              <a:t>Substorm</a:t>
            </a:r>
            <a:endParaRPr lang="en-US" dirty="0">
              <a:latin typeface="Arial" pitchFamily="18"/>
            </a:endParaRPr>
          </a:p>
        </p:txBody>
      </p:sp>
      <p:pic>
        <p:nvPicPr>
          <p:cNvPr id="1026" name="Picture 2" descr="C:\Users\lbnc\Documents\work\projects\dass\2016\presentation\sketches\substo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7" y="1332000"/>
            <a:ext cx="7046667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4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07DB-C10A-49F0-84E4-5D636405931A}" type="datetime1">
              <a:rPr lang="en-US" smtClean="0"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87834"/>
            <a:ext cx="8229600" cy="580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spcBef>
                <a:spcPct val="0"/>
              </a:spcBef>
              <a:buSzPct val="45000"/>
              <a:buFont typeface="StarSymbol"/>
              <a:buChar char="●"/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hangingPunct="0">
              <a:buFont typeface="StarSymbol"/>
              <a:buNone/>
            </a:pPr>
            <a:r>
              <a:rPr lang="en-US" dirty="0" err="1" smtClean="0">
                <a:latin typeface="Arial" pitchFamily="18"/>
              </a:rPr>
              <a:t>Substorm</a:t>
            </a:r>
            <a:endParaRPr lang="en-US" dirty="0">
              <a:latin typeface="Arial" pitchFamily="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" y="1332000"/>
            <a:ext cx="7690104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Single </a:t>
            </a:r>
            <a:r>
              <a:rPr lang="nb-NO" dirty="0" err="1" smtClean="0"/>
              <a:t>particle</a:t>
            </a:r>
            <a:r>
              <a:rPr lang="nb-NO" dirty="0" smtClean="0"/>
              <a:t> motion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6D11-8009-4024-945B-5E0016FAAE44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 descr="C:\Users\lbnc\Documents\works\vorlesung_uebung\romfysikk\2013\slides\pics\spm_an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00" y="1269320"/>
            <a:ext cx="600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Diffusion</a:t>
            </a:r>
            <a:r>
              <a:rPr lang="nb-NO" dirty="0" smtClean="0"/>
              <a:t> vs. </a:t>
            </a:r>
            <a:r>
              <a:rPr lang="nb-NO" dirty="0" err="1"/>
              <a:t>f</a:t>
            </a:r>
            <a:r>
              <a:rPr lang="nb-NO" dirty="0" err="1" smtClean="0"/>
              <a:t>rozen</a:t>
            </a:r>
            <a:r>
              <a:rPr lang="nb-NO" dirty="0" smtClean="0"/>
              <a:t>-in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1404-6EE3-445E-8D57-7A3C81F30F4F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6</a:t>
            </a:fld>
            <a:endParaRPr lang="en-US"/>
          </a:p>
        </p:txBody>
      </p:sp>
      <p:pic>
        <p:nvPicPr>
          <p:cNvPr id="8195" name="Picture 3" descr="C:\Users\lbnc\Documents\works\vorlesung_uebung\romfysikk\2013\slides\pics\magn_diffus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3583156" cy="33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lbnc\Documents\works\vorlesung_uebung\romfysikk\2013\slides\pics\frozen-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07" y="2218804"/>
            <a:ext cx="534035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35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Magnetic</a:t>
            </a:r>
            <a:r>
              <a:rPr lang="nb-NO" dirty="0" smtClean="0"/>
              <a:t> </a:t>
            </a:r>
            <a:r>
              <a:rPr lang="nb-NO" dirty="0" err="1" smtClean="0"/>
              <a:t>reconnection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1404-6EE3-445E-8D57-7A3C81F30F4F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7</a:t>
            </a:fld>
            <a:endParaRPr lang="en-US"/>
          </a:p>
        </p:txBody>
      </p:sp>
      <p:pic>
        <p:nvPicPr>
          <p:cNvPr id="8194" name="Picture 2" descr="C:\Users\lbnc\Documents\works\vorlesung_uebung\romfysikk\2013\slides\pics\magn_reconne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1" y="2211042"/>
            <a:ext cx="8196084" cy="28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4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Some</a:t>
            </a:r>
            <a:r>
              <a:rPr lang="nb-NO" dirty="0" smtClean="0"/>
              <a:t> solar </a:t>
            </a:r>
            <a:r>
              <a:rPr lang="nb-NO" dirty="0" err="1" smtClean="0"/>
              <a:t>features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EB2E-C3C0-4869-B501-A0A88D6E2203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C:\Users\lbnc\Documents\works\vorlesung_uebung\romfysikk\2013\slides\pics\600px-Sun_diagram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1269360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2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Butterfly diagram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1404-6EE3-445E-8D57-7A3C81F30F4F}" type="datetime1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9</a:t>
            </a:fld>
            <a:endParaRPr lang="en-US"/>
          </a:p>
        </p:txBody>
      </p:sp>
      <p:pic>
        <p:nvPicPr>
          <p:cNvPr id="7170" name="Picture 2" descr="C:\Users\lbnc\Documents\works\vorlesung_uebung\romfysikk\2013\slides\pics\bfl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03" y="1269240"/>
            <a:ext cx="7267596" cy="489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8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265</Words>
  <Application>Microsoft Office PowerPoint</Application>
  <PresentationFormat>On-screen Show (4:3)</PresentationFormat>
  <Paragraphs>147</Paragraphs>
  <Slides>49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Overview FYS 3610</vt:lpstr>
      <vt:lpstr>Single particle motion</vt:lpstr>
      <vt:lpstr>ExB drift</vt:lpstr>
      <vt:lpstr>Single particle motion</vt:lpstr>
      <vt:lpstr>Single particle motion</vt:lpstr>
      <vt:lpstr>Diffusion vs. frozen-in</vt:lpstr>
      <vt:lpstr>Magnetic reconnection</vt:lpstr>
      <vt:lpstr>Some solar features</vt:lpstr>
      <vt:lpstr>Butterfly diagram</vt:lpstr>
      <vt:lpstr>Gas dynamic model II</vt:lpstr>
      <vt:lpstr>Heliospheric current circuit</vt:lpstr>
      <vt:lpstr>Dayside magnetosphere</vt:lpstr>
      <vt:lpstr>The magnetotail</vt:lpstr>
      <vt:lpstr>Chapman production function</vt:lpstr>
      <vt:lpstr>Ionospheric densities and composition</vt:lpstr>
      <vt:lpstr>Atmospheric temperature profile</vt:lpstr>
      <vt:lpstr>The magnetosphere</vt:lpstr>
      <vt:lpstr>Dungey cycle</vt:lpstr>
      <vt:lpstr>Dungey cycle</vt:lpstr>
      <vt:lpstr>Dungey cycle</vt:lpstr>
      <vt:lpstr>Dungey cycle</vt:lpstr>
      <vt:lpstr>Dungey cycle</vt:lpstr>
      <vt:lpstr>Dungey cycle</vt:lpstr>
      <vt:lpstr>Dungey cycle</vt:lpstr>
      <vt:lpstr>Dungey cycle</vt:lpstr>
      <vt:lpstr>Dungey cycle</vt:lpstr>
      <vt:lpstr>Dungey cycle</vt:lpstr>
      <vt:lpstr>Dungey cycle</vt:lpstr>
      <vt:lpstr>Dungey cycle</vt:lpstr>
      <vt:lpstr>Convection + corotation</vt:lpstr>
      <vt:lpstr>Ionospheric convection</vt:lpstr>
      <vt:lpstr>Dynamo layer</vt:lpstr>
      <vt:lpstr>Dynamo layer</vt:lpstr>
      <vt:lpstr>Dynamo layer</vt:lpstr>
      <vt:lpstr>Dynamo layer</vt:lpstr>
      <vt:lpstr>Dynamo layer</vt:lpstr>
      <vt:lpstr>Dynamo layer</vt:lpstr>
      <vt:lpstr>Collision vs gyro frequency</vt:lpstr>
      <vt:lpstr>Collision vs gyro frequency</vt:lpstr>
      <vt:lpstr>Collision vs gyro frequency</vt:lpstr>
      <vt:lpstr>Collision vs gyro frequency</vt:lpstr>
      <vt:lpstr>Collision vs gyro frequency</vt:lpstr>
      <vt:lpstr>Collision vs gyro frequency</vt:lpstr>
      <vt:lpstr>Dynamo layer</vt:lpstr>
      <vt:lpstr>Polar convection &amp; FACs</vt:lpstr>
      <vt:lpstr>Current closure</vt:lpstr>
      <vt:lpstr>Magnetospheric current loops</vt:lpstr>
      <vt:lpstr>PowerPoint Presentation</vt:lpstr>
      <vt:lpstr>PowerPoint Presentation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Lasse Clausen</dc:creator>
  <cp:lastModifiedBy>Lasse Clausen</cp:lastModifiedBy>
  <cp:revision>29</cp:revision>
  <dcterms:created xsi:type="dcterms:W3CDTF">2013-08-23T07:32:13Z</dcterms:created>
  <dcterms:modified xsi:type="dcterms:W3CDTF">2016-11-29T10:08:10Z</dcterms:modified>
</cp:coreProperties>
</file>