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77" r:id="rId8"/>
    <p:sldId id="276" r:id="rId9"/>
    <p:sldId id="262" r:id="rId10"/>
    <p:sldId id="272" r:id="rId11"/>
    <p:sldId id="270" r:id="rId12"/>
    <p:sldId id="273" r:id="rId13"/>
    <p:sldId id="274" r:id="rId14"/>
    <p:sldId id="271" r:id="rId15"/>
    <p:sldId id="275" r:id="rId16"/>
    <p:sldId id="266" r:id="rId17"/>
    <p:sldId id="268" r:id="rId18"/>
    <p:sldId id="269" r:id="rId19"/>
    <p:sldId id="265" r:id="rId20"/>
    <p:sldId id="267" r:id="rId21"/>
    <p:sldId id="339" r:id="rId22"/>
    <p:sldId id="320" r:id="rId23"/>
    <p:sldId id="322" r:id="rId24"/>
    <p:sldId id="337" r:id="rId25"/>
    <p:sldId id="340" r:id="rId26"/>
    <p:sldId id="341" r:id="rId27"/>
  </p:sldIdLst>
  <p:sldSz cx="9144000" cy="5145088"/>
  <p:notesSz cx="6858000" cy="9144000"/>
  <p:defaultTextStyle>
    <a:defPPr>
      <a:defRPr lang="nb-NO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C6A43BD7-B8FF-594C-B54D-A501A2C9E720}">
          <p14:sldIdLst>
            <p14:sldId id="256"/>
            <p14:sldId id="257"/>
            <p14:sldId id="258"/>
            <p14:sldId id="259"/>
            <p14:sldId id="260"/>
            <p14:sldId id="261"/>
            <p14:sldId id="277"/>
            <p14:sldId id="276"/>
            <p14:sldId id="262"/>
            <p14:sldId id="272"/>
            <p14:sldId id="270"/>
            <p14:sldId id="273"/>
            <p14:sldId id="274"/>
            <p14:sldId id="271"/>
            <p14:sldId id="275"/>
            <p14:sldId id="266"/>
            <p14:sldId id="268"/>
            <p14:sldId id="269"/>
            <p14:sldId id="265"/>
            <p14:sldId id="267"/>
            <p14:sldId id="339"/>
            <p14:sldId id="320"/>
            <p14:sldId id="322"/>
            <p14:sldId id="337"/>
            <p14:sldId id="340"/>
            <p14:sldId id="34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3F1"/>
    <a:srgbClr val="CCCBCA"/>
    <a:srgbClr val="76777B"/>
    <a:srgbClr val="C7C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67" autoAdjust="0"/>
    <p:restoredTop sz="94660"/>
  </p:normalViewPr>
  <p:slideViewPr>
    <p:cSldViewPr snapToGrid="0">
      <p:cViewPr varScale="1">
        <p:scale>
          <a:sx n="216" d="100"/>
          <a:sy n="216" d="100"/>
        </p:scale>
        <p:origin x="54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7FB25-D33B-C245-B675-94B869AADE0B}" type="datetimeFigureOut">
              <a:rPr lang="nb-NO" smtClean="0"/>
              <a:t>29.08.2022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F19CC-9EFC-8A49-A3B0-B1E372AC5E6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4529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Livekoding.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211496-7D3D-469F-8D1A-25B55A66DEE4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1023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Klargjør forskjell og likheter mellom float og desimaltall.</a:t>
            </a:r>
          </a:p>
          <a:p>
            <a:r>
              <a:rPr lang="nb-NO"/>
              <a:t>3*0.1 – 0.3</a:t>
            </a:r>
          </a:p>
          <a:p>
            <a:r>
              <a:rPr lang="nb-NO"/>
              <a:t>4*0.1 – 0.4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211496-7D3D-469F-8D1A-25B55A66DEE4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00907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nb-NO"/>
              <a:t>Rekkefølge: Lese fra topp til bunn.</a:t>
            </a:r>
          </a:p>
          <a:p>
            <a:pPr marL="228600" indent="-228600">
              <a:buAutoNum type="arabicPeriod"/>
            </a:pPr>
            <a:r>
              <a:rPr lang="nb-NO"/>
              <a:t>Variabelnavn: Stor bokstav er ikke lik liten bokstav.</a:t>
            </a:r>
          </a:p>
          <a:p>
            <a:pPr marL="228600" indent="-228600">
              <a:buAutoNum type="arabicPeriod"/>
            </a:pPr>
            <a:r>
              <a:rPr lang="nb-NO"/>
              <a:t>Komma mellom variabler som skal skrives ut.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211496-7D3D-469F-8D1A-25B55A66DEE4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4237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Det handler om estetikk/lesbarhet!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211496-7D3D-469F-8D1A-25B55A66DEE4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4204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211496-7D3D-469F-8D1A-25B55A66DEE4}" type="slidenum">
              <a:rPr lang="nb-NO" smtClean="0"/>
              <a:t>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6532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Livekode: </a:t>
            </a:r>
          </a:p>
          <a:p>
            <a:r>
              <a:rPr lang="nb-NO"/>
              <a:t>navn = input(«Hva heter du?»)</a:t>
            </a:r>
          </a:p>
          <a:p>
            <a:r>
              <a:rPr lang="nb-NO" err="1">
                <a:sym typeface="Wingdings" panose="05000000000000000000" pitchFamily="2" charset="2"/>
              </a:rPr>
              <a:t>print</a:t>
            </a:r>
            <a:r>
              <a:rPr lang="nb-NO">
                <a:sym typeface="Wingdings" panose="05000000000000000000" pitchFamily="2" charset="2"/>
              </a:rPr>
              <a:t>(«Hei, navn! Hyggelig å se deg.»)</a:t>
            </a:r>
          </a:p>
          <a:p>
            <a:endParaRPr lang="nb-NO">
              <a:sym typeface="Wingdings" panose="05000000000000000000" pitchFamily="2" charset="2"/>
            </a:endParaRPr>
          </a:p>
          <a:p>
            <a:r>
              <a:rPr lang="nb-NO"/>
              <a:t>Livekode før neste lysbilde.</a:t>
            </a:r>
          </a:p>
          <a:p>
            <a:r>
              <a:rPr lang="nb-NO"/>
              <a:t>tall1 = input(«skriv inn et tall»)</a:t>
            </a:r>
          </a:p>
          <a:p>
            <a:r>
              <a:rPr lang="nb-NO"/>
              <a:t>tall2 = input(«skriv inn et tall til»)</a:t>
            </a:r>
          </a:p>
          <a:p>
            <a:r>
              <a:rPr lang="nb-NO" err="1"/>
              <a:t>print</a:t>
            </a:r>
            <a:r>
              <a:rPr lang="nb-NO"/>
              <a:t>(«Summen av», tall1, «og», tall2, «er», tall1 + tall2)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667E2-D675-374F-8B11-7B4396754B15}" type="slidenum">
              <a:rPr lang="nb-NO" smtClean="0"/>
              <a:t>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9225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Livekoding: tall1*tall2 når de er tekst. Lære å lese feilmelding.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667E2-D675-374F-8B11-7B4396754B15}" type="slidenum">
              <a:rPr lang="nb-NO" smtClean="0"/>
              <a:t>24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5527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e 15">
            <a:extLst>
              <a:ext uri="{FF2B5EF4-FFF2-40B4-BE49-F238E27FC236}">
                <a16:creationId xmlns:a16="http://schemas.microsoft.com/office/drawing/2014/main" id="{9A03E78E-A3A3-4B18-96BB-369B77EDA8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61" y="1121728"/>
            <a:ext cx="9137078" cy="4023359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676405"/>
            <a:ext cx="6858000" cy="987362"/>
          </a:xfrm>
        </p:spPr>
        <p:txBody>
          <a:bodyPr anchor="b">
            <a:normAutofit/>
          </a:bodyPr>
          <a:lstStyle>
            <a:lvl1pPr algn="ctr">
              <a:defRPr sz="3200">
                <a:solidFill>
                  <a:schemeClr val="l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2687124"/>
            <a:ext cx="6858000" cy="58947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l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071B160B-9A00-4EFC-AFE8-9655D5BA23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90" y="3924491"/>
            <a:ext cx="1631950" cy="383998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l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1AD0B27C-B238-4423-8677-A476C443572C}"/>
              </a:ext>
            </a:extLst>
          </p:cNvPr>
          <p:cNvSpPr>
            <a:spLocks noChangeAspect="1"/>
          </p:cNvSpPr>
          <p:nvPr userDrawn="1"/>
        </p:nvSpPr>
        <p:spPr>
          <a:xfrm>
            <a:off x="450056" y="3888486"/>
            <a:ext cx="162000" cy="1620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lt1"/>
              </a:solidFill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7564D657-7885-4533-95E9-07977EB1E5F6}"/>
              </a:ext>
            </a:extLst>
          </p:cNvPr>
          <p:cNvSpPr>
            <a:spLocks noChangeAspect="1"/>
          </p:cNvSpPr>
          <p:nvPr userDrawn="1"/>
        </p:nvSpPr>
        <p:spPr>
          <a:xfrm>
            <a:off x="450056" y="4086226"/>
            <a:ext cx="162000" cy="1620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lt1"/>
              </a:solidFill>
            </a:endParaRP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BD367748-7BE7-44EC-81BA-3B5C2C15E7D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4097" y="360045"/>
            <a:ext cx="425197" cy="425197"/>
          </a:xfrm>
          <a:prstGeom prst="rect">
            <a:avLst/>
          </a:prstGeom>
        </p:spPr>
      </p:pic>
      <p:sp>
        <p:nvSpPr>
          <p:cNvPr id="15" name="TekstSylinder 14">
            <a:extLst>
              <a:ext uri="{FF2B5EF4-FFF2-40B4-BE49-F238E27FC236}">
                <a16:creationId xmlns:a16="http://schemas.microsoft.com/office/drawing/2014/main" id="{71A4B4FE-9DF4-4F75-9702-F81B6EE27EDE}"/>
              </a:ext>
            </a:extLst>
          </p:cNvPr>
          <p:cNvSpPr txBox="1"/>
          <p:nvPr userDrawn="1"/>
        </p:nvSpPr>
        <p:spPr>
          <a:xfrm>
            <a:off x="1706837" y="424417"/>
            <a:ext cx="4116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/>
              <a:t>Det matematisk-naturvitenskapelige fakultet</a:t>
            </a:r>
          </a:p>
        </p:txBody>
      </p:sp>
      <p:grpSp>
        <p:nvGrpSpPr>
          <p:cNvPr id="17" name="Group 4">
            <a:extLst>
              <a:ext uri="{FF2B5EF4-FFF2-40B4-BE49-F238E27FC236}">
                <a16:creationId xmlns:a16="http://schemas.microsoft.com/office/drawing/2014/main" id="{DBF8729D-EC26-46E0-A463-FFB60D8A4A7F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312070" y="512362"/>
            <a:ext cx="439200" cy="136098"/>
            <a:chOff x="699" y="-168"/>
            <a:chExt cx="810" cy="251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12E83AD0-CDBE-4F26-A2BE-5B57E7C52D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164"/>
              <a:ext cx="109" cy="111"/>
            </a:xfrm>
            <a:custGeom>
              <a:avLst/>
              <a:gdLst>
                <a:gd name="T0" fmla="*/ 52 w 53"/>
                <a:gd name="T1" fmla="*/ 20 h 53"/>
                <a:gd name="T2" fmla="*/ 53 w 53"/>
                <a:gd name="T3" fmla="*/ 26 h 53"/>
                <a:gd name="T4" fmla="*/ 26 w 53"/>
                <a:gd name="T5" fmla="*/ 53 h 53"/>
                <a:gd name="T6" fmla="*/ 0 w 53"/>
                <a:gd name="T7" fmla="*/ 26 h 53"/>
                <a:gd name="T8" fmla="*/ 26 w 53"/>
                <a:gd name="T9" fmla="*/ 0 h 53"/>
                <a:gd name="T10" fmla="*/ 52 w 53"/>
                <a:gd name="T1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0"/>
                  </a:moveTo>
                  <a:cubicBezTo>
                    <a:pt x="53" y="22"/>
                    <a:pt x="53" y="24"/>
                    <a:pt x="53" y="26"/>
                  </a:cubicBezTo>
                  <a:cubicBezTo>
                    <a:pt x="53" y="41"/>
                    <a:pt x="41" y="53"/>
                    <a:pt x="26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39" y="0"/>
                    <a:pt x="50" y="8"/>
                    <a:pt x="52" y="20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A466584F-AD67-4585-ACAD-663074782B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30"/>
              <a:ext cx="109" cy="111"/>
            </a:xfrm>
            <a:custGeom>
              <a:avLst/>
              <a:gdLst>
                <a:gd name="T0" fmla="*/ 52 w 53"/>
                <a:gd name="T1" fmla="*/ 21 h 53"/>
                <a:gd name="T2" fmla="*/ 53 w 53"/>
                <a:gd name="T3" fmla="*/ 27 h 53"/>
                <a:gd name="T4" fmla="*/ 26 w 53"/>
                <a:gd name="T5" fmla="*/ 53 h 53"/>
                <a:gd name="T6" fmla="*/ 0 w 53"/>
                <a:gd name="T7" fmla="*/ 27 h 53"/>
                <a:gd name="T8" fmla="*/ 26 w 53"/>
                <a:gd name="T9" fmla="*/ 0 h 53"/>
                <a:gd name="T10" fmla="*/ 52 w 53"/>
                <a:gd name="T1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1"/>
                  </a:moveTo>
                  <a:cubicBezTo>
                    <a:pt x="53" y="23"/>
                    <a:pt x="53" y="25"/>
                    <a:pt x="53" y="27"/>
                  </a:cubicBezTo>
                  <a:cubicBezTo>
                    <a:pt x="53" y="42"/>
                    <a:pt x="41" y="53"/>
                    <a:pt x="26" y="53"/>
                  </a:cubicBezTo>
                  <a:cubicBezTo>
                    <a:pt x="12" y="53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39" y="0"/>
                    <a:pt x="50" y="9"/>
                    <a:pt x="52" y="21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37D1EBF0-5C4C-4CD1-B463-32F29047BE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" y="-164"/>
              <a:ext cx="243" cy="247"/>
            </a:xfrm>
            <a:custGeom>
              <a:avLst/>
              <a:gdLst>
                <a:gd name="T0" fmla="*/ 105 w 118"/>
                <a:gd name="T1" fmla="*/ 75 h 118"/>
                <a:gd name="T2" fmla="*/ 102 w 118"/>
                <a:gd name="T3" fmla="*/ 95 h 118"/>
                <a:gd name="T4" fmla="*/ 93 w 118"/>
                <a:gd name="T5" fmla="*/ 108 h 118"/>
                <a:gd name="T6" fmla="*/ 79 w 118"/>
                <a:gd name="T7" fmla="*/ 115 h 118"/>
                <a:gd name="T8" fmla="*/ 59 w 118"/>
                <a:gd name="T9" fmla="*/ 118 h 118"/>
                <a:gd name="T10" fmla="*/ 40 w 118"/>
                <a:gd name="T11" fmla="*/ 115 h 118"/>
                <a:gd name="T12" fmla="*/ 26 w 118"/>
                <a:gd name="T13" fmla="*/ 108 h 118"/>
                <a:gd name="T14" fmla="*/ 17 w 118"/>
                <a:gd name="T15" fmla="*/ 95 h 118"/>
                <a:gd name="T16" fmla="*/ 13 w 118"/>
                <a:gd name="T17" fmla="*/ 76 h 118"/>
                <a:gd name="T18" fmla="*/ 13 w 118"/>
                <a:gd name="T19" fmla="*/ 8 h 118"/>
                <a:gd name="T20" fmla="*/ 0 w 118"/>
                <a:gd name="T21" fmla="*/ 5 h 118"/>
                <a:gd name="T22" fmla="*/ 0 w 118"/>
                <a:gd name="T23" fmla="*/ 0 h 118"/>
                <a:gd name="T24" fmla="*/ 41 w 118"/>
                <a:gd name="T25" fmla="*/ 0 h 118"/>
                <a:gd name="T26" fmla="*/ 41 w 118"/>
                <a:gd name="T27" fmla="*/ 5 h 118"/>
                <a:gd name="T28" fmla="*/ 28 w 118"/>
                <a:gd name="T29" fmla="*/ 8 h 118"/>
                <a:gd name="T30" fmla="*/ 28 w 118"/>
                <a:gd name="T31" fmla="*/ 81 h 118"/>
                <a:gd name="T32" fmla="*/ 36 w 118"/>
                <a:gd name="T33" fmla="*/ 103 h 118"/>
                <a:gd name="T34" fmla="*/ 62 w 118"/>
                <a:gd name="T35" fmla="*/ 111 h 118"/>
                <a:gd name="T36" fmla="*/ 87 w 118"/>
                <a:gd name="T37" fmla="*/ 103 h 118"/>
                <a:gd name="T38" fmla="*/ 95 w 118"/>
                <a:gd name="T39" fmla="*/ 77 h 118"/>
                <a:gd name="T40" fmla="*/ 95 w 118"/>
                <a:gd name="T41" fmla="*/ 8 h 118"/>
                <a:gd name="T42" fmla="*/ 82 w 118"/>
                <a:gd name="T43" fmla="*/ 5 h 118"/>
                <a:gd name="T44" fmla="*/ 82 w 118"/>
                <a:gd name="T45" fmla="*/ 0 h 118"/>
                <a:gd name="T46" fmla="*/ 118 w 118"/>
                <a:gd name="T47" fmla="*/ 0 h 118"/>
                <a:gd name="T48" fmla="*/ 118 w 118"/>
                <a:gd name="T49" fmla="*/ 5 h 118"/>
                <a:gd name="T50" fmla="*/ 105 w 118"/>
                <a:gd name="T51" fmla="*/ 8 h 118"/>
                <a:gd name="T52" fmla="*/ 105 w 118"/>
                <a:gd name="T53" fmla="*/ 7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8" h="118">
                  <a:moveTo>
                    <a:pt x="105" y="75"/>
                  </a:moveTo>
                  <a:cubicBezTo>
                    <a:pt x="105" y="82"/>
                    <a:pt x="104" y="89"/>
                    <a:pt x="102" y="95"/>
                  </a:cubicBezTo>
                  <a:cubicBezTo>
                    <a:pt x="100" y="100"/>
                    <a:pt x="97" y="105"/>
                    <a:pt x="93" y="108"/>
                  </a:cubicBezTo>
                  <a:cubicBezTo>
                    <a:pt x="90" y="111"/>
                    <a:pt x="85" y="114"/>
                    <a:pt x="79" y="115"/>
                  </a:cubicBezTo>
                  <a:cubicBezTo>
                    <a:pt x="73" y="117"/>
                    <a:pt x="66" y="118"/>
                    <a:pt x="59" y="118"/>
                  </a:cubicBezTo>
                  <a:cubicBezTo>
                    <a:pt x="52" y="118"/>
                    <a:pt x="46" y="117"/>
                    <a:pt x="40" y="115"/>
                  </a:cubicBezTo>
                  <a:cubicBezTo>
                    <a:pt x="35" y="114"/>
                    <a:pt x="30" y="112"/>
                    <a:pt x="26" y="108"/>
                  </a:cubicBezTo>
                  <a:cubicBezTo>
                    <a:pt x="22" y="105"/>
                    <a:pt x="19" y="101"/>
                    <a:pt x="17" y="95"/>
                  </a:cubicBezTo>
                  <a:cubicBezTo>
                    <a:pt x="14" y="90"/>
                    <a:pt x="13" y="84"/>
                    <a:pt x="13" y="76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28" y="91"/>
                    <a:pt x="31" y="98"/>
                    <a:pt x="36" y="103"/>
                  </a:cubicBezTo>
                  <a:cubicBezTo>
                    <a:pt x="42" y="108"/>
                    <a:pt x="51" y="111"/>
                    <a:pt x="62" y="111"/>
                  </a:cubicBezTo>
                  <a:cubicBezTo>
                    <a:pt x="73" y="111"/>
                    <a:pt x="82" y="108"/>
                    <a:pt x="87" y="103"/>
                  </a:cubicBezTo>
                  <a:cubicBezTo>
                    <a:pt x="92" y="97"/>
                    <a:pt x="95" y="89"/>
                    <a:pt x="95" y="77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5"/>
                    <a:pt x="118" y="5"/>
                    <a:pt x="118" y="5"/>
                  </a:cubicBezTo>
                  <a:cubicBezTo>
                    <a:pt x="105" y="8"/>
                    <a:pt x="105" y="8"/>
                    <a:pt x="105" y="8"/>
                  </a:cubicBezTo>
                  <a:lnTo>
                    <a:pt x="105" y="75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58A0F797-8B20-460D-9AF2-ED6C18AE2AD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4" y="-99"/>
              <a:ext cx="80" cy="178"/>
            </a:xfrm>
            <a:custGeom>
              <a:avLst/>
              <a:gdLst>
                <a:gd name="T0" fmla="*/ 52 w 80"/>
                <a:gd name="T1" fmla="*/ 29 h 178"/>
                <a:gd name="T2" fmla="*/ 52 w 80"/>
                <a:gd name="T3" fmla="*/ 161 h 178"/>
                <a:gd name="T4" fmla="*/ 80 w 80"/>
                <a:gd name="T5" fmla="*/ 167 h 178"/>
                <a:gd name="T6" fmla="*/ 80 w 80"/>
                <a:gd name="T7" fmla="*/ 178 h 178"/>
                <a:gd name="T8" fmla="*/ 0 w 80"/>
                <a:gd name="T9" fmla="*/ 178 h 178"/>
                <a:gd name="T10" fmla="*/ 0 w 80"/>
                <a:gd name="T11" fmla="*/ 167 h 178"/>
                <a:gd name="T12" fmla="*/ 27 w 80"/>
                <a:gd name="T13" fmla="*/ 161 h 178"/>
                <a:gd name="T14" fmla="*/ 27 w 80"/>
                <a:gd name="T15" fmla="*/ 25 h 178"/>
                <a:gd name="T16" fmla="*/ 0 w 80"/>
                <a:gd name="T17" fmla="*/ 15 h 178"/>
                <a:gd name="T18" fmla="*/ 0 w 80"/>
                <a:gd name="T19" fmla="*/ 11 h 178"/>
                <a:gd name="T20" fmla="*/ 52 w 80"/>
                <a:gd name="T21" fmla="*/ 0 h 178"/>
                <a:gd name="T22" fmla="*/ 54 w 80"/>
                <a:gd name="T23" fmla="*/ 2 h 178"/>
                <a:gd name="T24" fmla="*/ 52 w 80"/>
                <a:gd name="T25" fmla="*/ 29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" h="178">
                  <a:moveTo>
                    <a:pt x="52" y="29"/>
                  </a:moveTo>
                  <a:lnTo>
                    <a:pt x="52" y="161"/>
                  </a:lnTo>
                  <a:lnTo>
                    <a:pt x="80" y="167"/>
                  </a:lnTo>
                  <a:lnTo>
                    <a:pt x="80" y="178"/>
                  </a:lnTo>
                  <a:lnTo>
                    <a:pt x="0" y="178"/>
                  </a:lnTo>
                  <a:lnTo>
                    <a:pt x="0" y="167"/>
                  </a:lnTo>
                  <a:lnTo>
                    <a:pt x="27" y="161"/>
                  </a:lnTo>
                  <a:lnTo>
                    <a:pt x="27" y="25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52" y="0"/>
                  </a:lnTo>
                  <a:lnTo>
                    <a:pt x="54" y="2"/>
                  </a:lnTo>
                  <a:lnTo>
                    <a:pt x="52" y="29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CCC79193-2924-4E4D-90DA-E7B8FF8B1A1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5" y="-168"/>
              <a:ext cx="222" cy="251"/>
            </a:xfrm>
            <a:custGeom>
              <a:avLst/>
              <a:gdLst>
                <a:gd name="T0" fmla="*/ 94 w 108"/>
                <a:gd name="T1" fmla="*/ 104 h 120"/>
                <a:gd name="T2" fmla="*/ 53 w 108"/>
                <a:gd name="T3" fmla="*/ 120 h 120"/>
                <a:gd name="T4" fmla="*/ 14 w 108"/>
                <a:gd name="T5" fmla="*/ 105 h 120"/>
                <a:gd name="T6" fmla="*/ 0 w 108"/>
                <a:gd name="T7" fmla="*/ 61 h 120"/>
                <a:gd name="T8" fmla="*/ 4 w 108"/>
                <a:gd name="T9" fmla="*/ 35 h 120"/>
                <a:gd name="T10" fmla="*/ 15 w 108"/>
                <a:gd name="T11" fmla="*/ 16 h 120"/>
                <a:gd name="T12" fmla="*/ 32 w 108"/>
                <a:gd name="T13" fmla="*/ 4 h 120"/>
                <a:gd name="T14" fmla="*/ 54 w 108"/>
                <a:gd name="T15" fmla="*/ 0 h 120"/>
                <a:gd name="T16" fmla="*/ 77 w 108"/>
                <a:gd name="T17" fmla="*/ 4 h 120"/>
                <a:gd name="T18" fmla="*/ 94 w 108"/>
                <a:gd name="T19" fmla="*/ 16 h 120"/>
                <a:gd name="T20" fmla="*/ 104 w 108"/>
                <a:gd name="T21" fmla="*/ 34 h 120"/>
                <a:gd name="T22" fmla="*/ 108 w 108"/>
                <a:gd name="T23" fmla="*/ 60 h 120"/>
                <a:gd name="T24" fmla="*/ 94 w 108"/>
                <a:gd name="T25" fmla="*/ 104 h 120"/>
                <a:gd name="T26" fmla="*/ 82 w 108"/>
                <a:gd name="T27" fmla="*/ 20 h 120"/>
                <a:gd name="T28" fmla="*/ 54 w 108"/>
                <a:gd name="T29" fmla="*/ 7 h 120"/>
                <a:gd name="T30" fmla="*/ 26 w 108"/>
                <a:gd name="T31" fmla="*/ 20 h 120"/>
                <a:gd name="T32" fmla="*/ 16 w 108"/>
                <a:gd name="T33" fmla="*/ 60 h 120"/>
                <a:gd name="T34" fmla="*/ 26 w 108"/>
                <a:gd name="T35" fmla="*/ 100 h 120"/>
                <a:gd name="T36" fmla="*/ 54 w 108"/>
                <a:gd name="T37" fmla="*/ 113 h 120"/>
                <a:gd name="T38" fmla="*/ 82 w 108"/>
                <a:gd name="T39" fmla="*/ 100 h 120"/>
                <a:gd name="T40" fmla="*/ 92 w 108"/>
                <a:gd name="T41" fmla="*/ 61 h 120"/>
                <a:gd name="T42" fmla="*/ 82 w 108"/>
                <a:gd name="T43" fmla="*/ 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8" h="120">
                  <a:moveTo>
                    <a:pt x="94" y="104"/>
                  </a:moveTo>
                  <a:cubicBezTo>
                    <a:pt x="84" y="115"/>
                    <a:pt x="71" y="120"/>
                    <a:pt x="53" y="120"/>
                  </a:cubicBezTo>
                  <a:cubicBezTo>
                    <a:pt x="36" y="120"/>
                    <a:pt x="23" y="115"/>
                    <a:pt x="14" y="105"/>
                  </a:cubicBezTo>
                  <a:cubicBezTo>
                    <a:pt x="5" y="95"/>
                    <a:pt x="0" y="80"/>
                    <a:pt x="0" y="61"/>
                  </a:cubicBezTo>
                  <a:cubicBezTo>
                    <a:pt x="0" y="51"/>
                    <a:pt x="1" y="42"/>
                    <a:pt x="4" y="35"/>
                  </a:cubicBezTo>
                  <a:cubicBezTo>
                    <a:pt x="6" y="27"/>
                    <a:pt x="10" y="21"/>
                    <a:pt x="15" y="16"/>
                  </a:cubicBezTo>
                  <a:cubicBezTo>
                    <a:pt x="19" y="11"/>
                    <a:pt x="25" y="7"/>
                    <a:pt x="32" y="4"/>
                  </a:cubicBezTo>
                  <a:cubicBezTo>
                    <a:pt x="39" y="2"/>
                    <a:pt x="46" y="0"/>
                    <a:pt x="54" y="0"/>
                  </a:cubicBezTo>
                  <a:cubicBezTo>
                    <a:pt x="63" y="0"/>
                    <a:pt x="70" y="2"/>
                    <a:pt x="77" y="4"/>
                  </a:cubicBezTo>
                  <a:cubicBezTo>
                    <a:pt x="84" y="7"/>
                    <a:pt x="89" y="11"/>
                    <a:pt x="94" y="16"/>
                  </a:cubicBezTo>
                  <a:cubicBezTo>
                    <a:pt x="98" y="21"/>
                    <a:pt x="102" y="27"/>
                    <a:pt x="104" y="34"/>
                  </a:cubicBezTo>
                  <a:cubicBezTo>
                    <a:pt x="107" y="41"/>
                    <a:pt x="108" y="50"/>
                    <a:pt x="108" y="60"/>
                  </a:cubicBezTo>
                  <a:cubicBezTo>
                    <a:pt x="108" y="79"/>
                    <a:pt x="103" y="94"/>
                    <a:pt x="94" y="104"/>
                  </a:cubicBezTo>
                  <a:close/>
                  <a:moveTo>
                    <a:pt x="82" y="20"/>
                  </a:moveTo>
                  <a:cubicBezTo>
                    <a:pt x="75" y="12"/>
                    <a:pt x="66" y="7"/>
                    <a:pt x="54" y="7"/>
                  </a:cubicBezTo>
                  <a:cubicBezTo>
                    <a:pt x="42" y="7"/>
                    <a:pt x="33" y="12"/>
                    <a:pt x="26" y="20"/>
                  </a:cubicBezTo>
                  <a:cubicBezTo>
                    <a:pt x="19" y="28"/>
                    <a:pt x="16" y="42"/>
                    <a:pt x="16" y="60"/>
                  </a:cubicBezTo>
                  <a:cubicBezTo>
                    <a:pt x="16" y="78"/>
                    <a:pt x="19" y="91"/>
                    <a:pt x="26" y="100"/>
                  </a:cubicBezTo>
                  <a:cubicBezTo>
                    <a:pt x="32" y="108"/>
                    <a:pt x="42" y="113"/>
                    <a:pt x="54" y="113"/>
                  </a:cubicBezTo>
                  <a:cubicBezTo>
                    <a:pt x="66" y="113"/>
                    <a:pt x="75" y="109"/>
                    <a:pt x="82" y="100"/>
                  </a:cubicBezTo>
                  <a:cubicBezTo>
                    <a:pt x="89" y="92"/>
                    <a:pt x="92" y="78"/>
                    <a:pt x="92" y="61"/>
                  </a:cubicBezTo>
                  <a:cubicBezTo>
                    <a:pt x="92" y="42"/>
                    <a:pt x="89" y="29"/>
                    <a:pt x="82" y="2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0F0B1522-DAF1-4576-BC24-C4B07F3C7BC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7" y="-166"/>
              <a:ext cx="35" cy="36"/>
            </a:xfrm>
            <a:custGeom>
              <a:avLst/>
              <a:gdLst>
                <a:gd name="T0" fmla="*/ 0 w 17"/>
                <a:gd name="T1" fmla="*/ 8 h 17"/>
                <a:gd name="T2" fmla="*/ 2 w 17"/>
                <a:gd name="T3" fmla="*/ 14 h 17"/>
                <a:gd name="T4" fmla="*/ 8 w 17"/>
                <a:gd name="T5" fmla="*/ 17 h 17"/>
                <a:gd name="T6" fmla="*/ 14 w 17"/>
                <a:gd name="T7" fmla="*/ 14 h 17"/>
                <a:gd name="T8" fmla="*/ 17 w 17"/>
                <a:gd name="T9" fmla="*/ 8 h 17"/>
                <a:gd name="T10" fmla="*/ 14 w 17"/>
                <a:gd name="T11" fmla="*/ 2 h 17"/>
                <a:gd name="T12" fmla="*/ 8 w 17"/>
                <a:gd name="T13" fmla="*/ 0 h 17"/>
                <a:gd name="T14" fmla="*/ 2 w 17"/>
                <a:gd name="T15" fmla="*/ 2 h 17"/>
                <a:gd name="T16" fmla="*/ 0 w 17"/>
                <a:gd name="T17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7">
                  <a:moveTo>
                    <a:pt x="0" y="8"/>
                  </a:moveTo>
                  <a:cubicBezTo>
                    <a:pt x="0" y="11"/>
                    <a:pt x="1" y="13"/>
                    <a:pt x="2" y="14"/>
                  </a:cubicBezTo>
                  <a:cubicBezTo>
                    <a:pt x="4" y="16"/>
                    <a:pt x="6" y="17"/>
                    <a:pt x="8" y="17"/>
                  </a:cubicBezTo>
                  <a:cubicBezTo>
                    <a:pt x="11" y="17"/>
                    <a:pt x="13" y="16"/>
                    <a:pt x="14" y="14"/>
                  </a:cubicBezTo>
                  <a:cubicBezTo>
                    <a:pt x="16" y="13"/>
                    <a:pt x="17" y="11"/>
                    <a:pt x="17" y="8"/>
                  </a:cubicBezTo>
                  <a:cubicBezTo>
                    <a:pt x="17" y="6"/>
                    <a:pt x="16" y="4"/>
                    <a:pt x="14" y="2"/>
                  </a:cubicBezTo>
                  <a:cubicBezTo>
                    <a:pt x="13" y="0"/>
                    <a:pt x="11" y="0"/>
                    <a:pt x="8" y="0"/>
                  </a:cubicBezTo>
                  <a:cubicBezTo>
                    <a:pt x="6" y="0"/>
                    <a:pt x="4" y="0"/>
                    <a:pt x="2" y="2"/>
                  </a:cubicBezTo>
                  <a:cubicBezTo>
                    <a:pt x="1" y="4"/>
                    <a:pt x="0" y="6"/>
                    <a:pt x="0" y="8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214240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76073" y="1440180"/>
            <a:ext cx="3780473" cy="3060383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18302" y="1440180"/>
            <a:ext cx="3780473" cy="3060383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29.08.2022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3274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72" y="1440180"/>
            <a:ext cx="3780473" cy="215444"/>
          </a:xfrm>
        </p:spPr>
        <p:txBody>
          <a:bodyPr anchor="t">
            <a:normAutofit/>
          </a:bodyPr>
          <a:lstStyle>
            <a:lvl1pPr marL="0" indent="0">
              <a:buNone/>
              <a:defRPr sz="1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76072" y="1655624"/>
            <a:ext cx="3780473" cy="2844939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18302" y="1440180"/>
            <a:ext cx="3780473" cy="215444"/>
          </a:xfrm>
        </p:spPr>
        <p:txBody>
          <a:bodyPr anchor="t">
            <a:normAutofit/>
          </a:bodyPr>
          <a:lstStyle>
            <a:lvl1pPr marL="0" indent="0">
              <a:buNone/>
              <a:defRPr sz="1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718302" y="1655624"/>
            <a:ext cx="3780473" cy="2844939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29.08.2022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C0A3205A-B931-4541-A0D3-BE1AA7A80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084663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29.08.2022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8047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29.08.2022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840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>
            <a:extLst>
              <a:ext uri="{FF2B5EF4-FFF2-40B4-BE49-F238E27FC236}">
                <a16:creationId xmlns:a16="http://schemas.microsoft.com/office/drawing/2014/main" id="{7ED4FAE7-FE04-470F-A322-C6BD7F0DD75D}"/>
              </a:ext>
            </a:extLst>
          </p:cNvPr>
          <p:cNvSpPr/>
          <p:nvPr userDrawn="1"/>
        </p:nvSpPr>
        <p:spPr>
          <a:xfrm>
            <a:off x="0" y="1121728"/>
            <a:ext cx="9144000" cy="4023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810875"/>
            <a:ext cx="6858000" cy="987362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l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2848487"/>
            <a:ext cx="6858000" cy="58947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l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35627A1A-62D2-42A8-ACC3-ED6BFFA3BB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4097" y="360045"/>
            <a:ext cx="425197" cy="425197"/>
          </a:xfrm>
          <a:prstGeom prst="rect">
            <a:avLst/>
          </a:prstGeom>
        </p:spPr>
      </p:pic>
      <p:sp>
        <p:nvSpPr>
          <p:cNvPr id="8" name="TekstSylinder 7">
            <a:extLst>
              <a:ext uri="{FF2B5EF4-FFF2-40B4-BE49-F238E27FC236}">
                <a16:creationId xmlns:a16="http://schemas.microsoft.com/office/drawing/2014/main" id="{CBC08FEA-29FA-4633-9EE6-4D5DF453B752}"/>
              </a:ext>
            </a:extLst>
          </p:cNvPr>
          <p:cNvSpPr txBox="1"/>
          <p:nvPr userDrawn="1"/>
        </p:nvSpPr>
        <p:spPr>
          <a:xfrm>
            <a:off x="1706837" y="424417"/>
            <a:ext cx="4116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/>
              <a:t>Det matematisk-naturvitenskapelige fakultet</a:t>
            </a:r>
          </a:p>
        </p:txBody>
      </p:sp>
      <p:grpSp>
        <p:nvGrpSpPr>
          <p:cNvPr id="11" name="Group 4">
            <a:extLst>
              <a:ext uri="{FF2B5EF4-FFF2-40B4-BE49-F238E27FC236}">
                <a16:creationId xmlns:a16="http://schemas.microsoft.com/office/drawing/2014/main" id="{A78B141A-E1F9-4B6B-AB06-A43A9B333B6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312070" y="512362"/>
            <a:ext cx="439200" cy="136098"/>
            <a:chOff x="699" y="-168"/>
            <a:chExt cx="810" cy="251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B3F472EC-14D5-4FFE-9D7A-766A00F7367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164"/>
              <a:ext cx="109" cy="111"/>
            </a:xfrm>
            <a:custGeom>
              <a:avLst/>
              <a:gdLst>
                <a:gd name="T0" fmla="*/ 52 w 53"/>
                <a:gd name="T1" fmla="*/ 20 h 53"/>
                <a:gd name="T2" fmla="*/ 53 w 53"/>
                <a:gd name="T3" fmla="*/ 26 h 53"/>
                <a:gd name="T4" fmla="*/ 26 w 53"/>
                <a:gd name="T5" fmla="*/ 53 h 53"/>
                <a:gd name="T6" fmla="*/ 0 w 53"/>
                <a:gd name="T7" fmla="*/ 26 h 53"/>
                <a:gd name="T8" fmla="*/ 26 w 53"/>
                <a:gd name="T9" fmla="*/ 0 h 53"/>
                <a:gd name="T10" fmla="*/ 52 w 53"/>
                <a:gd name="T1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0"/>
                  </a:moveTo>
                  <a:cubicBezTo>
                    <a:pt x="53" y="22"/>
                    <a:pt x="53" y="24"/>
                    <a:pt x="53" y="26"/>
                  </a:cubicBezTo>
                  <a:cubicBezTo>
                    <a:pt x="53" y="41"/>
                    <a:pt x="41" y="53"/>
                    <a:pt x="26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39" y="0"/>
                    <a:pt x="50" y="8"/>
                    <a:pt x="52" y="20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A60137B8-8336-444A-8450-141A9D3377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30"/>
              <a:ext cx="109" cy="111"/>
            </a:xfrm>
            <a:custGeom>
              <a:avLst/>
              <a:gdLst>
                <a:gd name="T0" fmla="*/ 52 w 53"/>
                <a:gd name="T1" fmla="*/ 21 h 53"/>
                <a:gd name="T2" fmla="*/ 53 w 53"/>
                <a:gd name="T3" fmla="*/ 27 h 53"/>
                <a:gd name="T4" fmla="*/ 26 w 53"/>
                <a:gd name="T5" fmla="*/ 53 h 53"/>
                <a:gd name="T6" fmla="*/ 0 w 53"/>
                <a:gd name="T7" fmla="*/ 27 h 53"/>
                <a:gd name="T8" fmla="*/ 26 w 53"/>
                <a:gd name="T9" fmla="*/ 0 h 53"/>
                <a:gd name="T10" fmla="*/ 52 w 53"/>
                <a:gd name="T1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1"/>
                  </a:moveTo>
                  <a:cubicBezTo>
                    <a:pt x="53" y="23"/>
                    <a:pt x="53" y="25"/>
                    <a:pt x="53" y="27"/>
                  </a:cubicBezTo>
                  <a:cubicBezTo>
                    <a:pt x="53" y="42"/>
                    <a:pt x="41" y="53"/>
                    <a:pt x="26" y="53"/>
                  </a:cubicBezTo>
                  <a:cubicBezTo>
                    <a:pt x="12" y="53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39" y="0"/>
                    <a:pt x="50" y="9"/>
                    <a:pt x="52" y="21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65B1F1AD-9372-40BA-B71A-E501F11B84D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" y="-164"/>
              <a:ext cx="243" cy="247"/>
            </a:xfrm>
            <a:custGeom>
              <a:avLst/>
              <a:gdLst>
                <a:gd name="T0" fmla="*/ 105 w 118"/>
                <a:gd name="T1" fmla="*/ 75 h 118"/>
                <a:gd name="T2" fmla="*/ 102 w 118"/>
                <a:gd name="T3" fmla="*/ 95 h 118"/>
                <a:gd name="T4" fmla="*/ 93 w 118"/>
                <a:gd name="T5" fmla="*/ 108 h 118"/>
                <a:gd name="T6" fmla="*/ 79 w 118"/>
                <a:gd name="T7" fmla="*/ 115 h 118"/>
                <a:gd name="T8" fmla="*/ 59 w 118"/>
                <a:gd name="T9" fmla="*/ 118 h 118"/>
                <a:gd name="T10" fmla="*/ 40 w 118"/>
                <a:gd name="T11" fmla="*/ 115 h 118"/>
                <a:gd name="T12" fmla="*/ 26 w 118"/>
                <a:gd name="T13" fmla="*/ 108 h 118"/>
                <a:gd name="T14" fmla="*/ 17 w 118"/>
                <a:gd name="T15" fmla="*/ 95 h 118"/>
                <a:gd name="T16" fmla="*/ 13 w 118"/>
                <a:gd name="T17" fmla="*/ 76 h 118"/>
                <a:gd name="T18" fmla="*/ 13 w 118"/>
                <a:gd name="T19" fmla="*/ 8 h 118"/>
                <a:gd name="T20" fmla="*/ 0 w 118"/>
                <a:gd name="T21" fmla="*/ 5 h 118"/>
                <a:gd name="T22" fmla="*/ 0 w 118"/>
                <a:gd name="T23" fmla="*/ 0 h 118"/>
                <a:gd name="T24" fmla="*/ 41 w 118"/>
                <a:gd name="T25" fmla="*/ 0 h 118"/>
                <a:gd name="T26" fmla="*/ 41 w 118"/>
                <a:gd name="T27" fmla="*/ 5 h 118"/>
                <a:gd name="T28" fmla="*/ 28 w 118"/>
                <a:gd name="T29" fmla="*/ 8 h 118"/>
                <a:gd name="T30" fmla="*/ 28 w 118"/>
                <a:gd name="T31" fmla="*/ 81 h 118"/>
                <a:gd name="T32" fmla="*/ 36 w 118"/>
                <a:gd name="T33" fmla="*/ 103 h 118"/>
                <a:gd name="T34" fmla="*/ 62 w 118"/>
                <a:gd name="T35" fmla="*/ 111 h 118"/>
                <a:gd name="T36" fmla="*/ 87 w 118"/>
                <a:gd name="T37" fmla="*/ 103 h 118"/>
                <a:gd name="T38" fmla="*/ 95 w 118"/>
                <a:gd name="T39" fmla="*/ 77 h 118"/>
                <a:gd name="T40" fmla="*/ 95 w 118"/>
                <a:gd name="T41" fmla="*/ 8 h 118"/>
                <a:gd name="T42" fmla="*/ 82 w 118"/>
                <a:gd name="T43" fmla="*/ 5 h 118"/>
                <a:gd name="T44" fmla="*/ 82 w 118"/>
                <a:gd name="T45" fmla="*/ 0 h 118"/>
                <a:gd name="T46" fmla="*/ 118 w 118"/>
                <a:gd name="T47" fmla="*/ 0 h 118"/>
                <a:gd name="T48" fmla="*/ 118 w 118"/>
                <a:gd name="T49" fmla="*/ 5 h 118"/>
                <a:gd name="T50" fmla="*/ 105 w 118"/>
                <a:gd name="T51" fmla="*/ 8 h 118"/>
                <a:gd name="T52" fmla="*/ 105 w 118"/>
                <a:gd name="T53" fmla="*/ 7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8" h="118">
                  <a:moveTo>
                    <a:pt x="105" y="75"/>
                  </a:moveTo>
                  <a:cubicBezTo>
                    <a:pt x="105" y="82"/>
                    <a:pt x="104" y="89"/>
                    <a:pt x="102" y="95"/>
                  </a:cubicBezTo>
                  <a:cubicBezTo>
                    <a:pt x="100" y="100"/>
                    <a:pt x="97" y="105"/>
                    <a:pt x="93" y="108"/>
                  </a:cubicBezTo>
                  <a:cubicBezTo>
                    <a:pt x="90" y="111"/>
                    <a:pt x="85" y="114"/>
                    <a:pt x="79" y="115"/>
                  </a:cubicBezTo>
                  <a:cubicBezTo>
                    <a:pt x="73" y="117"/>
                    <a:pt x="66" y="118"/>
                    <a:pt x="59" y="118"/>
                  </a:cubicBezTo>
                  <a:cubicBezTo>
                    <a:pt x="52" y="118"/>
                    <a:pt x="46" y="117"/>
                    <a:pt x="40" y="115"/>
                  </a:cubicBezTo>
                  <a:cubicBezTo>
                    <a:pt x="35" y="114"/>
                    <a:pt x="30" y="112"/>
                    <a:pt x="26" y="108"/>
                  </a:cubicBezTo>
                  <a:cubicBezTo>
                    <a:pt x="22" y="105"/>
                    <a:pt x="19" y="101"/>
                    <a:pt x="17" y="95"/>
                  </a:cubicBezTo>
                  <a:cubicBezTo>
                    <a:pt x="14" y="90"/>
                    <a:pt x="13" y="84"/>
                    <a:pt x="13" y="76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28" y="91"/>
                    <a:pt x="31" y="98"/>
                    <a:pt x="36" y="103"/>
                  </a:cubicBezTo>
                  <a:cubicBezTo>
                    <a:pt x="42" y="108"/>
                    <a:pt x="51" y="111"/>
                    <a:pt x="62" y="111"/>
                  </a:cubicBezTo>
                  <a:cubicBezTo>
                    <a:pt x="73" y="111"/>
                    <a:pt x="82" y="108"/>
                    <a:pt x="87" y="103"/>
                  </a:cubicBezTo>
                  <a:cubicBezTo>
                    <a:pt x="92" y="97"/>
                    <a:pt x="95" y="89"/>
                    <a:pt x="95" y="77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5"/>
                    <a:pt x="118" y="5"/>
                    <a:pt x="118" y="5"/>
                  </a:cubicBezTo>
                  <a:cubicBezTo>
                    <a:pt x="105" y="8"/>
                    <a:pt x="105" y="8"/>
                    <a:pt x="105" y="8"/>
                  </a:cubicBezTo>
                  <a:lnTo>
                    <a:pt x="105" y="75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0F9CDD28-40F9-4656-8D6C-8B93880DF9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4" y="-99"/>
              <a:ext cx="80" cy="178"/>
            </a:xfrm>
            <a:custGeom>
              <a:avLst/>
              <a:gdLst>
                <a:gd name="T0" fmla="*/ 52 w 80"/>
                <a:gd name="T1" fmla="*/ 29 h 178"/>
                <a:gd name="T2" fmla="*/ 52 w 80"/>
                <a:gd name="T3" fmla="*/ 161 h 178"/>
                <a:gd name="T4" fmla="*/ 80 w 80"/>
                <a:gd name="T5" fmla="*/ 167 h 178"/>
                <a:gd name="T6" fmla="*/ 80 w 80"/>
                <a:gd name="T7" fmla="*/ 178 h 178"/>
                <a:gd name="T8" fmla="*/ 0 w 80"/>
                <a:gd name="T9" fmla="*/ 178 h 178"/>
                <a:gd name="T10" fmla="*/ 0 w 80"/>
                <a:gd name="T11" fmla="*/ 167 h 178"/>
                <a:gd name="T12" fmla="*/ 27 w 80"/>
                <a:gd name="T13" fmla="*/ 161 h 178"/>
                <a:gd name="T14" fmla="*/ 27 w 80"/>
                <a:gd name="T15" fmla="*/ 25 h 178"/>
                <a:gd name="T16" fmla="*/ 0 w 80"/>
                <a:gd name="T17" fmla="*/ 15 h 178"/>
                <a:gd name="T18" fmla="*/ 0 w 80"/>
                <a:gd name="T19" fmla="*/ 11 h 178"/>
                <a:gd name="T20" fmla="*/ 52 w 80"/>
                <a:gd name="T21" fmla="*/ 0 h 178"/>
                <a:gd name="T22" fmla="*/ 54 w 80"/>
                <a:gd name="T23" fmla="*/ 2 h 178"/>
                <a:gd name="T24" fmla="*/ 52 w 80"/>
                <a:gd name="T25" fmla="*/ 29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" h="178">
                  <a:moveTo>
                    <a:pt x="52" y="29"/>
                  </a:moveTo>
                  <a:lnTo>
                    <a:pt x="52" y="161"/>
                  </a:lnTo>
                  <a:lnTo>
                    <a:pt x="80" y="167"/>
                  </a:lnTo>
                  <a:lnTo>
                    <a:pt x="80" y="178"/>
                  </a:lnTo>
                  <a:lnTo>
                    <a:pt x="0" y="178"/>
                  </a:lnTo>
                  <a:lnTo>
                    <a:pt x="0" y="167"/>
                  </a:lnTo>
                  <a:lnTo>
                    <a:pt x="27" y="161"/>
                  </a:lnTo>
                  <a:lnTo>
                    <a:pt x="27" y="25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52" y="0"/>
                  </a:lnTo>
                  <a:lnTo>
                    <a:pt x="54" y="2"/>
                  </a:lnTo>
                  <a:lnTo>
                    <a:pt x="52" y="29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50472E25-ADE3-410A-85EF-F10FB0955F7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5" y="-168"/>
              <a:ext cx="222" cy="251"/>
            </a:xfrm>
            <a:custGeom>
              <a:avLst/>
              <a:gdLst>
                <a:gd name="T0" fmla="*/ 94 w 108"/>
                <a:gd name="T1" fmla="*/ 104 h 120"/>
                <a:gd name="T2" fmla="*/ 53 w 108"/>
                <a:gd name="T3" fmla="*/ 120 h 120"/>
                <a:gd name="T4" fmla="*/ 14 w 108"/>
                <a:gd name="T5" fmla="*/ 105 h 120"/>
                <a:gd name="T6" fmla="*/ 0 w 108"/>
                <a:gd name="T7" fmla="*/ 61 h 120"/>
                <a:gd name="T8" fmla="*/ 4 w 108"/>
                <a:gd name="T9" fmla="*/ 35 h 120"/>
                <a:gd name="T10" fmla="*/ 15 w 108"/>
                <a:gd name="T11" fmla="*/ 16 h 120"/>
                <a:gd name="T12" fmla="*/ 32 w 108"/>
                <a:gd name="T13" fmla="*/ 4 h 120"/>
                <a:gd name="T14" fmla="*/ 54 w 108"/>
                <a:gd name="T15" fmla="*/ 0 h 120"/>
                <a:gd name="T16" fmla="*/ 77 w 108"/>
                <a:gd name="T17" fmla="*/ 4 h 120"/>
                <a:gd name="T18" fmla="*/ 94 w 108"/>
                <a:gd name="T19" fmla="*/ 16 h 120"/>
                <a:gd name="T20" fmla="*/ 104 w 108"/>
                <a:gd name="T21" fmla="*/ 34 h 120"/>
                <a:gd name="T22" fmla="*/ 108 w 108"/>
                <a:gd name="T23" fmla="*/ 60 h 120"/>
                <a:gd name="T24" fmla="*/ 94 w 108"/>
                <a:gd name="T25" fmla="*/ 104 h 120"/>
                <a:gd name="T26" fmla="*/ 82 w 108"/>
                <a:gd name="T27" fmla="*/ 20 h 120"/>
                <a:gd name="T28" fmla="*/ 54 w 108"/>
                <a:gd name="T29" fmla="*/ 7 h 120"/>
                <a:gd name="T30" fmla="*/ 26 w 108"/>
                <a:gd name="T31" fmla="*/ 20 h 120"/>
                <a:gd name="T32" fmla="*/ 16 w 108"/>
                <a:gd name="T33" fmla="*/ 60 h 120"/>
                <a:gd name="T34" fmla="*/ 26 w 108"/>
                <a:gd name="T35" fmla="*/ 100 h 120"/>
                <a:gd name="T36" fmla="*/ 54 w 108"/>
                <a:gd name="T37" fmla="*/ 113 h 120"/>
                <a:gd name="T38" fmla="*/ 82 w 108"/>
                <a:gd name="T39" fmla="*/ 100 h 120"/>
                <a:gd name="T40" fmla="*/ 92 w 108"/>
                <a:gd name="T41" fmla="*/ 61 h 120"/>
                <a:gd name="T42" fmla="*/ 82 w 108"/>
                <a:gd name="T43" fmla="*/ 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8" h="120">
                  <a:moveTo>
                    <a:pt x="94" y="104"/>
                  </a:moveTo>
                  <a:cubicBezTo>
                    <a:pt x="84" y="115"/>
                    <a:pt x="71" y="120"/>
                    <a:pt x="53" y="120"/>
                  </a:cubicBezTo>
                  <a:cubicBezTo>
                    <a:pt x="36" y="120"/>
                    <a:pt x="23" y="115"/>
                    <a:pt x="14" y="105"/>
                  </a:cubicBezTo>
                  <a:cubicBezTo>
                    <a:pt x="5" y="95"/>
                    <a:pt x="0" y="80"/>
                    <a:pt x="0" y="61"/>
                  </a:cubicBezTo>
                  <a:cubicBezTo>
                    <a:pt x="0" y="51"/>
                    <a:pt x="1" y="42"/>
                    <a:pt x="4" y="35"/>
                  </a:cubicBezTo>
                  <a:cubicBezTo>
                    <a:pt x="6" y="27"/>
                    <a:pt x="10" y="21"/>
                    <a:pt x="15" y="16"/>
                  </a:cubicBezTo>
                  <a:cubicBezTo>
                    <a:pt x="19" y="11"/>
                    <a:pt x="25" y="7"/>
                    <a:pt x="32" y="4"/>
                  </a:cubicBezTo>
                  <a:cubicBezTo>
                    <a:pt x="39" y="2"/>
                    <a:pt x="46" y="0"/>
                    <a:pt x="54" y="0"/>
                  </a:cubicBezTo>
                  <a:cubicBezTo>
                    <a:pt x="63" y="0"/>
                    <a:pt x="70" y="2"/>
                    <a:pt x="77" y="4"/>
                  </a:cubicBezTo>
                  <a:cubicBezTo>
                    <a:pt x="84" y="7"/>
                    <a:pt x="89" y="11"/>
                    <a:pt x="94" y="16"/>
                  </a:cubicBezTo>
                  <a:cubicBezTo>
                    <a:pt x="98" y="21"/>
                    <a:pt x="102" y="27"/>
                    <a:pt x="104" y="34"/>
                  </a:cubicBezTo>
                  <a:cubicBezTo>
                    <a:pt x="107" y="41"/>
                    <a:pt x="108" y="50"/>
                    <a:pt x="108" y="60"/>
                  </a:cubicBezTo>
                  <a:cubicBezTo>
                    <a:pt x="108" y="79"/>
                    <a:pt x="103" y="94"/>
                    <a:pt x="94" y="104"/>
                  </a:cubicBezTo>
                  <a:close/>
                  <a:moveTo>
                    <a:pt x="82" y="20"/>
                  </a:moveTo>
                  <a:cubicBezTo>
                    <a:pt x="75" y="12"/>
                    <a:pt x="66" y="7"/>
                    <a:pt x="54" y="7"/>
                  </a:cubicBezTo>
                  <a:cubicBezTo>
                    <a:pt x="42" y="7"/>
                    <a:pt x="33" y="12"/>
                    <a:pt x="26" y="20"/>
                  </a:cubicBezTo>
                  <a:cubicBezTo>
                    <a:pt x="19" y="28"/>
                    <a:pt x="16" y="42"/>
                    <a:pt x="16" y="60"/>
                  </a:cubicBezTo>
                  <a:cubicBezTo>
                    <a:pt x="16" y="78"/>
                    <a:pt x="19" y="91"/>
                    <a:pt x="26" y="100"/>
                  </a:cubicBezTo>
                  <a:cubicBezTo>
                    <a:pt x="32" y="108"/>
                    <a:pt x="42" y="113"/>
                    <a:pt x="54" y="113"/>
                  </a:cubicBezTo>
                  <a:cubicBezTo>
                    <a:pt x="66" y="113"/>
                    <a:pt x="75" y="109"/>
                    <a:pt x="82" y="100"/>
                  </a:cubicBezTo>
                  <a:cubicBezTo>
                    <a:pt x="89" y="92"/>
                    <a:pt x="92" y="78"/>
                    <a:pt x="92" y="61"/>
                  </a:cubicBezTo>
                  <a:cubicBezTo>
                    <a:pt x="92" y="42"/>
                    <a:pt x="89" y="29"/>
                    <a:pt x="82" y="2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0B20A05F-2A56-4823-9122-8B62D8BADD2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7" y="-166"/>
              <a:ext cx="35" cy="36"/>
            </a:xfrm>
            <a:custGeom>
              <a:avLst/>
              <a:gdLst>
                <a:gd name="T0" fmla="*/ 0 w 17"/>
                <a:gd name="T1" fmla="*/ 8 h 17"/>
                <a:gd name="T2" fmla="*/ 2 w 17"/>
                <a:gd name="T3" fmla="*/ 14 h 17"/>
                <a:gd name="T4" fmla="*/ 8 w 17"/>
                <a:gd name="T5" fmla="*/ 17 h 17"/>
                <a:gd name="T6" fmla="*/ 14 w 17"/>
                <a:gd name="T7" fmla="*/ 14 h 17"/>
                <a:gd name="T8" fmla="*/ 17 w 17"/>
                <a:gd name="T9" fmla="*/ 8 h 17"/>
                <a:gd name="T10" fmla="*/ 14 w 17"/>
                <a:gd name="T11" fmla="*/ 2 h 17"/>
                <a:gd name="T12" fmla="*/ 8 w 17"/>
                <a:gd name="T13" fmla="*/ 0 h 17"/>
                <a:gd name="T14" fmla="*/ 2 w 17"/>
                <a:gd name="T15" fmla="*/ 2 h 17"/>
                <a:gd name="T16" fmla="*/ 0 w 17"/>
                <a:gd name="T17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7">
                  <a:moveTo>
                    <a:pt x="0" y="8"/>
                  </a:moveTo>
                  <a:cubicBezTo>
                    <a:pt x="0" y="11"/>
                    <a:pt x="1" y="13"/>
                    <a:pt x="2" y="14"/>
                  </a:cubicBezTo>
                  <a:cubicBezTo>
                    <a:pt x="4" y="16"/>
                    <a:pt x="6" y="17"/>
                    <a:pt x="8" y="17"/>
                  </a:cubicBezTo>
                  <a:cubicBezTo>
                    <a:pt x="11" y="17"/>
                    <a:pt x="13" y="16"/>
                    <a:pt x="14" y="14"/>
                  </a:cubicBezTo>
                  <a:cubicBezTo>
                    <a:pt x="16" y="13"/>
                    <a:pt x="17" y="11"/>
                    <a:pt x="17" y="8"/>
                  </a:cubicBezTo>
                  <a:cubicBezTo>
                    <a:pt x="17" y="6"/>
                    <a:pt x="16" y="4"/>
                    <a:pt x="14" y="2"/>
                  </a:cubicBezTo>
                  <a:cubicBezTo>
                    <a:pt x="13" y="0"/>
                    <a:pt x="11" y="0"/>
                    <a:pt x="8" y="0"/>
                  </a:cubicBezTo>
                  <a:cubicBezTo>
                    <a:pt x="6" y="0"/>
                    <a:pt x="4" y="0"/>
                    <a:pt x="2" y="2"/>
                  </a:cubicBezTo>
                  <a:cubicBezTo>
                    <a:pt x="1" y="4"/>
                    <a:pt x="0" y="6"/>
                    <a:pt x="0" y="8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  <p:sp>
        <p:nvSpPr>
          <p:cNvPr id="19" name="Ellipse 18">
            <a:extLst>
              <a:ext uri="{FF2B5EF4-FFF2-40B4-BE49-F238E27FC236}">
                <a16:creationId xmlns:a16="http://schemas.microsoft.com/office/drawing/2014/main" id="{6AFCA1C8-BACB-4544-8D6F-E9DED43E23B9}"/>
              </a:ext>
            </a:extLst>
          </p:cNvPr>
          <p:cNvSpPr>
            <a:spLocks noChangeAspect="1"/>
          </p:cNvSpPr>
          <p:nvPr userDrawn="1"/>
        </p:nvSpPr>
        <p:spPr>
          <a:xfrm>
            <a:off x="4392000" y="3315762"/>
            <a:ext cx="360000" cy="360000"/>
          </a:xfrm>
          <a:prstGeom prst="ellipse">
            <a:avLst/>
          </a:prstGeom>
          <a:solidFill>
            <a:srgbClr val="EB5D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lt1"/>
              </a:solidFill>
            </a:endParaRP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814A7285-3055-4647-BC2A-C6D5A8AF103F}"/>
              </a:ext>
            </a:extLst>
          </p:cNvPr>
          <p:cNvSpPr>
            <a:spLocks noChangeAspect="1"/>
          </p:cNvSpPr>
          <p:nvPr userDrawn="1"/>
        </p:nvSpPr>
        <p:spPr>
          <a:xfrm>
            <a:off x="4392000" y="3774449"/>
            <a:ext cx="360000" cy="360000"/>
          </a:xfrm>
          <a:prstGeom prst="ellipse">
            <a:avLst/>
          </a:prstGeom>
          <a:solidFill>
            <a:srgbClr val="EB5D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44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ssholder for bilde 15">
            <a:extLst>
              <a:ext uri="{FF2B5EF4-FFF2-40B4-BE49-F238E27FC236}">
                <a16:creationId xmlns:a16="http://schemas.microsoft.com/office/drawing/2014/main" id="{21CF630B-3D3D-45F0-AFAF-5BAFF77886F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008126"/>
            <a:ext cx="9145143" cy="4136962"/>
          </a:xfrm>
          <a:custGeom>
            <a:avLst/>
            <a:gdLst>
              <a:gd name="connsiteX0" fmla="*/ 7461922 w 9145143"/>
              <a:gd name="connsiteY0" fmla="*/ 3078100 h 4136962"/>
              <a:gd name="connsiteX1" fmla="*/ 7380922 w 9145143"/>
              <a:gd name="connsiteY1" fmla="*/ 3159100 h 4136962"/>
              <a:gd name="connsiteX2" fmla="*/ 7461922 w 9145143"/>
              <a:gd name="connsiteY2" fmla="*/ 3240100 h 4136962"/>
              <a:gd name="connsiteX3" fmla="*/ 7542922 w 9145143"/>
              <a:gd name="connsiteY3" fmla="*/ 3159100 h 4136962"/>
              <a:gd name="connsiteX4" fmla="*/ 7461922 w 9145143"/>
              <a:gd name="connsiteY4" fmla="*/ 3078100 h 4136962"/>
              <a:gd name="connsiteX5" fmla="*/ 7461922 w 9145143"/>
              <a:gd name="connsiteY5" fmla="*/ 2880360 h 4136962"/>
              <a:gd name="connsiteX6" fmla="*/ 7380922 w 9145143"/>
              <a:gd name="connsiteY6" fmla="*/ 2961360 h 4136962"/>
              <a:gd name="connsiteX7" fmla="*/ 7461922 w 9145143"/>
              <a:gd name="connsiteY7" fmla="*/ 3042360 h 4136962"/>
              <a:gd name="connsiteX8" fmla="*/ 7542922 w 9145143"/>
              <a:gd name="connsiteY8" fmla="*/ 2961360 h 4136962"/>
              <a:gd name="connsiteX9" fmla="*/ 7461922 w 9145143"/>
              <a:gd name="connsiteY9" fmla="*/ 2880360 h 4136962"/>
              <a:gd name="connsiteX10" fmla="*/ 0 w 9145143"/>
              <a:gd name="connsiteY10" fmla="*/ 0 h 4136962"/>
              <a:gd name="connsiteX11" fmla="*/ 9145143 w 9145143"/>
              <a:gd name="connsiteY11" fmla="*/ 0 h 4136962"/>
              <a:gd name="connsiteX12" fmla="*/ 9145143 w 9145143"/>
              <a:gd name="connsiteY12" fmla="*/ 4136962 h 4136962"/>
              <a:gd name="connsiteX13" fmla="*/ 0 w 9145143"/>
              <a:gd name="connsiteY13" fmla="*/ 4136962 h 4136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145143" h="4136962">
                <a:moveTo>
                  <a:pt x="7461922" y="3078100"/>
                </a:moveTo>
                <a:cubicBezTo>
                  <a:pt x="7417187" y="3078100"/>
                  <a:pt x="7380922" y="3114365"/>
                  <a:pt x="7380922" y="3159100"/>
                </a:cubicBezTo>
                <a:cubicBezTo>
                  <a:pt x="7380922" y="3203835"/>
                  <a:pt x="7417187" y="3240100"/>
                  <a:pt x="7461922" y="3240100"/>
                </a:cubicBezTo>
                <a:cubicBezTo>
                  <a:pt x="7506657" y="3240100"/>
                  <a:pt x="7542922" y="3203835"/>
                  <a:pt x="7542922" y="3159100"/>
                </a:cubicBezTo>
                <a:cubicBezTo>
                  <a:pt x="7542922" y="3114365"/>
                  <a:pt x="7506657" y="3078100"/>
                  <a:pt x="7461922" y="3078100"/>
                </a:cubicBezTo>
                <a:close/>
                <a:moveTo>
                  <a:pt x="7461922" y="2880360"/>
                </a:moveTo>
                <a:cubicBezTo>
                  <a:pt x="7417187" y="2880360"/>
                  <a:pt x="7380922" y="2916625"/>
                  <a:pt x="7380922" y="2961360"/>
                </a:cubicBezTo>
                <a:cubicBezTo>
                  <a:pt x="7380922" y="3006095"/>
                  <a:pt x="7417187" y="3042360"/>
                  <a:pt x="7461922" y="3042360"/>
                </a:cubicBezTo>
                <a:cubicBezTo>
                  <a:pt x="7506657" y="3042360"/>
                  <a:pt x="7542922" y="3006095"/>
                  <a:pt x="7542922" y="2961360"/>
                </a:cubicBezTo>
                <a:cubicBezTo>
                  <a:pt x="7542922" y="2916625"/>
                  <a:pt x="7506657" y="2880360"/>
                  <a:pt x="7461922" y="2880360"/>
                </a:cubicBezTo>
                <a:close/>
                <a:moveTo>
                  <a:pt x="0" y="0"/>
                </a:moveTo>
                <a:lnTo>
                  <a:pt x="9145143" y="0"/>
                </a:lnTo>
                <a:lnTo>
                  <a:pt x="9145143" y="4136962"/>
                </a:lnTo>
                <a:lnTo>
                  <a:pt x="0" y="4136962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tIns="90000">
            <a:no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nb-NO" dirty="0"/>
              <a:t>Sett inn bilde via menyen «Sett inn» og knappen «Bilde»</a:t>
            </a:r>
          </a:p>
        </p:txBody>
      </p:sp>
      <p:sp>
        <p:nvSpPr>
          <p:cNvPr id="2" name="Tittel 1"/>
          <p:cNvSpPr>
            <a:spLocks noGrp="1" noChangeAspect="1"/>
          </p:cNvSpPr>
          <p:nvPr>
            <p:ph type="ctrTitle" hasCustomPrompt="1"/>
          </p:nvPr>
        </p:nvSpPr>
        <p:spPr>
          <a:xfrm>
            <a:off x="3798000" y="1396975"/>
            <a:ext cx="1548000" cy="1548000"/>
          </a:xfrm>
          <a:prstGeom prst="ellipse">
            <a:avLst/>
          </a:prstGeo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3200">
                <a:solidFill>
                  <a:schemeClr val="lt1"/>
                </a:solidFill>
              </a:defRPr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3" name="Undertittel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3798000" y="3150394"/>
            <a:ext cx="1548000" cy="1548000"/>
          </a:xfrm>
          <a:prstGeom prst="ellipse">
            <a:avLst/>
          </a:prstGeo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l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 dirty="0"/>
              <a:t>Undertittel</a:t>
            </a:r>
          </a:p>
        </p:txBody>
      </p:sp>
      <p:sp>
        <p:nvSpPr>
          <p:cNvPr id="11" name="Plassholder for tekst 9">
            <a:extLst>
              <a:ext uri="{FF2B5EF4-FFF2-40B4-BE49-F238E27FC236}">
                <a16:creationId xmlns:a16="http://schemas.microsoft.com/office/drawing/2014/main" id="{7B181E55-BA4E-41F3-878C-77EB660DC1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50956" y="3924491"/>
            <a:ext cx="1125487" cy="383998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l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7011AA87-01BC-457A-9D24-F263E5A933A7}"/>
              </a:ext>
            </a:extLst>
          </p:cNvPr>
          <p:cNvSpPr>
            <a:spLocks noChangeAspect="1"/>
          </p:cNvSpPr>
          <p:nvPr userDrawn="1"/>
        </p:nvSpPr>
        <p:spPr>
          <a:xfrm>
            <a:off x="7377322" y="3884886"/>
            <a:ext cx="169200" cy="1692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1FCCCC5A-87C6-451E-AB30-6B75040B830A}"/>
              </a:ext>
            </a:extLst>
          </p:cNvPr>
          <p:cNvSpPr>
            <a:spLocks noChangeAspect="1"/>
          </p:cNvSpPr>
          <p:nvPr userDrawn="1"/>
        </p:nvSpPr>
        <p:spPr>
          <a:xfrm>
            <a:off x="7377322" y="4082910"/>
            <a:ext cx="169200" cy="1692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8C0CF3A2-BB35-4B5B-985F-C9049CE100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4097" y="360045"/>
            <a:ext cx="425197" cy="425197"/>
          </a:xfrm>
          <a:prstGeom prst="rect">
            <a:avLst/>
          </a:prstGeom>
        </p:spPr>
      </p:pic>
      <p:sp>
        <p:nvSpPr>
          <p:cNvPr id="10" name="TekstSylinder 9">
            <a:extLst>
              <a:ext uri="{FF2B5EF4-FFF2-40B4-BE49-F238E27FC236}">
                <a16:creationId xmlns:a16="http://schemas.microsoft.com/office/drawing/2014/main" id="{919B5DF3-76D1-4FB2-B03A-558958BEEB81}"/>
              </a:ext>
            </a:extLst>
          </p:cNvPr>
          <p:cNvSpPr txBox="1"/>
          <p:nvPr userDrawn="1"/>
        </p:nvSpPr>
        <p:spPr>
          <a:xfrm>
            <a:off x="1706837" y="424417"/>
            <a:ext cx="4116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/>
              <a:t>Det matematisk-naturvitenskapelige fakultet</a:t>
            </a:r>
          </a:p>
        </p:txBody>
      </p:sp>
      <p:grpSp>
        <p:nvGrpSpPr>
          <p:cNvPr id="15" name="Group 4">
            <a:extLst>
              <a:ext uri="{FF2B5EF4-FFF2-40B4-BE49-F238E27FC236}">
                <a16:creationId xmlns:a16="http://schemas.microsoft.com/office/drawing/2014/main" id="{AC493A5E-9BD3-4E8F-9929-DFF150B39C87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312070" y="512362"/>
            <a:ext cx="439200" cy="136098"/>
            <a:chOff x="699" y="-168"/>
            <a:chExt cx="810" cy="251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E9AC40A2-48E8-4E38-A0D0-CAEFC7530A9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164"/>
              <a:ext cx="109" cy="111"/>
            </a:xfrm>
            <a:custGeom>
              <a:avLst/>
              <a:gdLst>
                <a:gd name="T0" fmla="*/ 52 w 53"/>
                <a:gd name="T1" fmla="*/ 20 h 53"/>
                <a:gd name="T2" fmla="*/ 53 w 53"/>
                <a:gd name="T3" fmla="*/ 26 h 53"/>
                <a:gd name="T4" fmla="*/ 26 w 53"/>
                <a:gd name="T5" fmla="*/ 53 h 53"/>
                <a:gd name="T6" fmla="*/ 0 w 53"/>
                <a:gd name="T7" fmla="*/ 26 h 53"/>
                <a:gd name="T8" fmla="*/ 26 w 53"/>
                <a:gd name="T9" fmla="*/ 0 h 53"/>
                <a:gd name="T10" fmla="*/ 52 w 53"/>
                <a:gd name="T1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0"/>
                  </a:moveTo>
                  <a:cubicBezTo>
                    <a:pt x="53" y="22"/>
                    <a:pt x="53" y="24"/>
                    <a:pt x="53" y="26"/>
                  </a:cubicBezTo>
                  <a:cubicBezTo>
                    <a:pt x="53" y="41"/>
                    <a:pt x="41" y="53"/>
                    <a:pt x="26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39" y="0"/>
                    <a:pt x="50" y="8"/>
                    <a:pt x="52" y="20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7F7D78F3-9CE5-4553-8D36-258A12EF6AB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30"/>
              <a:ext cx="109" cy="111"/>
            </a:xfrm>
            <a:custGeom>
              <a:avLst/>
              <a:gdLst>
                <a:gd name="T0" fmla="*/ 52 w 53"/>
                <a:gd name="T1" fmla="*/ 21 h 53"/>
                <a:gd name="T2" fmla="*/ 53 w 53"/>
                <a:gd name="T3" fmla="*/ 27 h 53"/>
                <a:gd name="T4" fmla="*/ 26 w 53"/>
                <a:gd name="T5" fmla="*/ 53 h 53"/>
                <a:gd name="T6" fmla="*/ 0 w 53"/>
                <a:gd name="T7" fmla="*/ 27 h 53"/>
                <a:gd name="T8" fmla="*/ 26 w 53"/>
                <a:gd name="T9" fmla="*/ 0 h 53"/>
                <a:gd name="T10" fmla="*/ 52 w 53"/>
                <a:gd name="T1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1"/>
                  </a:moveTo>
                  <a:cubicBezTo>
                    <a:pt x="53" y="23"/>
                    <a:pt x="53" y="25"/>
                    <a:pt x="53" y="27"/>
                  </a:cubicBezTo>
                  <a:cubicBezTo>
                    <a:pt x="53" y="42"/>
                    <a:pt x="41" y="53"/>
                    <a:pt x="26" y="53"/>
                  </a:cubicBezTo>
                  <a:cubicBezTo>
                    <a:pt x="12" y="53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39" y="0"/>
                    <a:pt x="50" y="9"/>
                    <a:pt x="52" y="21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F5AC0C3A-7F3C-451F-B739-CDD50839D76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" y="-164"/>
              <a:ext cx="243" cy="247"/>
            </a:xfrm>
            <a:custGeom>
              <a:avLst/>
              <a:gdLst>
                <a:gd name="T0" fmla="*/ 105 w 118"/>
                <a:gd name="T1" fmla="*/ 75 h 118"/>
                <a:gd name="T2" fmla="*/ 102 w 118"/>
                <a:gd name="T3" fmla="*/ 95 h 118"/>
                <a:gd name="T4" fmla="*/ 93 w 118"/>
                <a:gd name="T5" fmla="*/ 108 h 118"/>
                <a:gd name="T6" fmla="*/ 79 w 118"/>
                <a:gd name="T7" fmla="*/ 115 h 118"/>
                <a:gd name="T8" fmla="*/ 59 w 118"/>
                <a:gd name="T9" fmla="*/ 118 h 118"/>
                <a:gd name="T10" fmla="*/ 40 w 118"/>
                <a:gd name="T11" fmla="*/ 115 h 118"/>
                <a:gd name="T12" fmla="*/ 26 w 118"/>
                <a:gd name="T13" fmla="*/ 108 h 118"/>
                <a:gd name="T14" fmla="*/ 17 w 118"/>
                <a:gd name="T15" fmla="*/ 95 h 118"/>
                <a:gd name="T16" fmla="*/ 13 w 118"/>
                <a:gd name="T17" fmla="*/ 76 h 118"/>
                <a:gd name="T18" fmla="*/ 13 w 118"/>
                <a:gd name="T19" fmla="*/ 8 h 118"/>
                <a:gd name="T20" fmla="*/ 0 w 118"/>
                <a:gd name="T21" fmla="*/ 5 h 118"/>
                <a:gd name="T22" fmla="*/ 0 w 118"/>
                <a:gd name="T23" fmla="*/ 0 h 118"/>
                <a:gd name="T24" fmla="*/ 41 w 118"/>
                <a:gd name="T25" fmla="*/ 0 h 118"/>
                <a:gd name="T26" fmla="*/ 41 w 118"/>
                <a:gd name="T27" fmla="*/ 5 h 118"/>
                <a:gd name="T28" fmla="*/ 28 w 118"/>
                <a:gd name="T29" fmla="*/ 8 h 118"/>
                <a:gd name="T30" fmla="*/ 28 w 118"/>
                <a:gd name="T31" fmla="*/ 81 h 118"/>
                <a:gd name="T32" fmla="*/ 36 w 118"/>
                <a:gd name="T33" fmla="*/ 103 h 118"/>
                <a:gd name="T34" fmla="*/ 62 w 118"/>
                <a:gd name="T35" fmla="*/ 111 h 118"/>
                <a:gd name="T36" fmla="*/ 87 w 118"/>
                <a:gd name="T37" fmla="*/ 103 h 118"/>
                <a:gd name="T38" fmla="*/ 95 w 118"/>
                <a:gd name="T39" fmla="*/ 77 h 118"/>
                <a:gd name="T40" fmla="*/ 95 w 118"/>
                <a:gd name="T41" fmla="*/ 8 h 118"/>
                <a:gd name="T42" fmla="*/ 82 w 118"/>
                <a:gd name="T43" fmla="*/ 5 h 118"/>
                <a:gd name="T44" fmla="*/ 82 w 118"/>
                <a:gd name="T45" fmla="*/ 0 h 118"/>
                <a:gd name="T46" fmla="*/ 118 w 118"/>
                <a:gd name="T47" fmla="*/ 0 h 118"/>
                <a:gd name="T48" fmla="*/ 118 w 118"/>
                <a:gd name="T49" fmla="*/ 5 h 118"/>
                <a:gd name="T50" fmla="*/ 105 w 118"/>
                <a:gd name="T51" fmla="*/ 8 h 118"/>
                <a:gd name="T52" fmla="*/ 105 w 118"/>
                <a:gd name="T53" fmla="*/ 7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8" h="118">
                  <a:moveTo>
                    <a:pt x="105" y="75"/>
                  </a:moveTo>
                  <a:cubicBezTo>
                    <a:pt x="105" y="82"/>
                    <a:pt x="104" y="89"/>
                    <a:pt x="102" y="95"/>
                  </a:cubicBezTo>
                  <a:cubicBezTo>
                    <a:pt x="100" y="100"/>
                    <a:pt x="97" y="105"/>
                    <a:pt x="93" y="108"/>
                  </a:cubicBezTo>
                  <a:cubicBezTo>
                    <a:pt x="90" y="111"/>
                    <a:pt x="85" y="114"/>
                    <a:pt x="79" y="115"/>
                  </a:cubicBezTo>
                  <a:cubicBezTo>
                    <a:pt x="73" y="117"/>
                    <a:pt x="66" y="118"/>
                    <a:pt x="59" y="118"/>
                  </a:cubicBezTo>
                  <a:cubicBezTo>
                    <a:pt x="52" y="118"/>
                    <a:pt x="46" y="117"/>
                    <a:pt x="40" y="115"/>
                  </a:cubicBezTo>
                  <a:cubicBezTo>
                    <a:pt x="35" y="114"/>
                    <a:pt x="30" y="112"/>
                    <a:pt x="26" y="108"/>
                  </a:cubicBezTo>
                  <a:cubicBezTo>
                    <a:pt x="22" y="105"/>
                    <a:pt x="19" y="101"/>
                    <a:pt x="17" y="95"/>
                  </a:cubicBezTo>
                  <a:cubicBezTo>
                    <a:pt x="14" y="90"/>
                    <a:pt x="13" y="84"/>
                    <a:pt x="13" y="76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28" y="91"/>
                    <a:pt x="31" y="98"/>
                    <a:pt x="36" y="103"/>
                  </a:cubicBezTo>
                  <a:cubicBezTo>
                    <a:pt x="42" y="108"/>
                    <a:pt x="51" y="111"/>
                    <a:pt x="62" y="111"/>
                  </a:cubicBezTo>
                  <a:cubicBezTo>
                    <a:pt x="73" y="111"/>
                    <a:pt x="82" y="108"/>
                    <a:pt x="87" y="103"/>
                  </a:cubicBezTo>
                  <a:cubicBezTo>
                    <a:pt x="92" y="97"/>
                    <a:pt x="95" y="89"/>
                    <a:pt x="95" y="77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5"/>
                    <a:pt x="118" y="5"/>
                    <a:pt x="118" y="5"/>
                  </a:cubicBezTo>
                  <a:cubicBezTo>
                    <a:pt x="105" y="8"/>
                    <a:pt x="105" y="8"/>
                    <a:pt x="105" y="8"/>
                  </a:cubicBezTo>
                  <a:lnTo>
                    <a:pt x="105" y="75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31EAB8D2-F0B4-4FAC-B38F-64CE670894F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4" y="-99"/>
              <a:ext cx="80" cy="178"/>
            </a:xfrm>
            <a:custGeom>
              <a:avLst/>
              <a:gdLst>
                <a:gd name="T0" fmla="*/ 52 w 80"/>
                <a:gd name="T1" fmla="*/ 29 h 178"/>
                <a:gd name="T2" fmla="*/ 52 w 80"/>
                <a:gd name="T3" fmla="*/ 161 h 178"/>
                <a:gd name="T4" fmla="*/ 80 w 80"/>
                <a:gd name="T5" fmla="*/ 167 h 178"/>
                <a:gd name="T6" fmla="*/ 80 w 80"/>
                <a:gd name="T7" fmla="*/ 178 h 178"/>
                <a:gd name="T8" fmla="*/ 0 w 80"/>
                <a:gd name="T9" fmla="*/ 178 h 178"/>
                <a:gd name="T10" fmla="*/ 0 w 80"/>
                <a:gd name="T11" fmla="*/ 167 h 178"/>
                <a:gd name="T12" fmla="*/ 27 w 80"/>
                <a:gd name="T13" fmla="*/ 161 h 178"/>
                <a:gd name="T14" fmla="*/ 27 w 80"/>
                <a:gd name="T15" fmla="*/ 25 h 178"/>
                <a:gd name="T16" fmla="*/ 0 w 80"/>
                <a:gd name="T17" fmla="*/ 15 h 178"/>
                <a:gd name="T18" fmla="*/ 0 w 80"/>
                <a:gd name="T19" fmla="*/ 11 h 178"/>
                <a:gd name="T20" fmla="*/ 52 w 80"/>
                <a:gd name="T21" fmla="*/ 0 h 178"/>
                <a:gd name="T22" fmla="*/ 54 w 80"/>
                <a:gd name="T23" fmla="*/ 2 h 178"/>
                <a:gd name="T24" fmla="*/ 52 w 80"/>
                <a:gd name="T25" fmla="*/ 29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" h="178">
                  <a:moveTo>
                    <a:pt x="52" y="29"/>
                  </a:moveTo>
                  <a:lnTo>
                    <a:pt x="52" y="161"/>
                  </a:lnTo>
                  <a:lnTo>
                    <a:pt x="80" y="167"/>
                  </a:lnTo>
                  <a:lnTo>
                    <a:pt x="80" y="178"/>
                  </a:lnTo>
                  <a:lnTo>
                    <a:pt x="0" y="178"/>
                  </a:lnTo>
                  <a:lnTo>
                    <a:pt x="0" y="167"/>
                  </a:lnTo>
                  <a:lnTo>
                    <a:pt x="27" y="161"/>
                  </a:lnTo>
                  <a:lnTo>
                    <a:pt x="27" y="25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52" y="0"/>
                  </a:lnTo>
                  <a:lnTo>
                    <a:pt x="54" y="2"/>
                  </a:lnTo>
                  <a:lnTo>
                    <a:pt x="52" y="29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7AF9656E-399E-4288-8913-4F1031205CD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5" y="-168"/>
              <a:ext cx="222" cy="251"/>
            </a:xfrm>
            <a:custGeom>
              <a:avLst/>
              <a:gdLst>
                <a:gd name="T0" fmla="*/ 94 w 108"/>
                <a:gd name="T1" fmla="*/ 104 h 120"/>
                <a:gd name="T2" fmla="*/ 53 w 108"/>
                <a:gd name="T3" fmla="*/ 120 h 120"/>
                <a:gd name="T4" fmla="*/ 14 w 108"/>
                <a:gd name="T5" fmla="*/ 105 h 120"/>
                <a:gd name="T6" fmla="*/ 0 w 108"/>
                <a:gd name="T7" fmla="*/ 61 h 120"/>
                <a:gd name="T8" fmla="*/ 4 w 108"/>
                <a:gd name="T9" fmla="*/ 35 h 120"/>
                <a:gd name="T10" fmla="*/ 15 w 108"/>
                <a:gd name="T11" fmla="*/ 16 h 120"/>
                <a:gd name="T12" fmla="*/ 32 w 108"/>
                <a:gd name="T13" fmla="*/ 4 h 120"/>
                <a:gd name="T14" fmla="*/ 54 w 108"/>
                <a:gd name="T15" fmla="*/ 0 h 120"/>
                <a:gd name="T16" fmla="*/ 77 w 108"/>
                <a:gd name="T17" fmla="*/ 4 h 120"/>
                <a:gd name="T18" fmla="*/ 94 w 108"/>
                <a:gd name="T19" fmla="*/ 16 h 120"/>
                <a:gd name="T20" fmla="*/ 104 w 108"/>
                <a:gd name="T21" fmla="*/ 34 h 120"/>
                <a:gd name="T22" fmla="*/ 108 w 108"/>
                <a:gd name="T23" fmla="*/ 60 h 120"/>
                <a:gd name="T24" fmla="*/ 94 w 108"/>
                <a:gd name="T25" fmla="*/ 104 h 120"/>
                <a:gd name="T26" fmla="*/ 82 w 108"/>
                <a:gd name="T27" fmla="*/ 20 h 120"/>
                <a:gd name="T28" fmla="*/ 54 w 108"/>
                <a:gd name="T29" fmla="*/ 7 h 120"/>
                <a:gd name="T30" fmla="*/ 26 w 108"/>
                <a:gd name="T31" fmla="*/ 20 h 120"/>
                <a:gd name="T32" fmla="*/ 16 w 108"/>
                <a:gd name="T33" fmla="*/ 60 h 120"/>
                <a:gd name="T34" fmla="*/ 26 w 108"/>
                <a:gd name="T35" fmla="*/ 100 h 120"/>
                <a:gd name="T36" fmla="*/ 54 w 108"/>
                <a:gd name="T37" fmla="*/ 113 h 120"/>
                <a:gd name="T38" fmla="*/ 82 w 108"/>
                <a:gd name="T39" fmla="*/ 100 h 120"/>
                <a:gd name="T40" fmla="*/ 92 w 108"/>
                <a:gd name="T41" fmla="*/ 61 h 120"/>
                <a:gd name="T42" fmla="*/ 82 w 108"/>
                <a:gd name="T43" fmla="*/ 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8" h="120">
                  <a:moveTo>
                    <a:pt x="94" y="104"/>
                  </a:moveTo>
                  <a:cubicBezTo>
                    <a:pt x="84" y="115"/>
                    <a:pt x="71" y="120"/>
                    <a:pt x="53" y="120"/>
                  </a:cubicBezTo>
                  <a:cubicBezTo>
                    <a:pt x="36" y="120"/>
                    <a:pt x="23" y="115"/>
                    <a:pt x="14" y="105"/>
                  </a:cubicBezTo>
                  <a:cubicBezTo>
                    <a:pt x="5" y="95"/>
                    <a:pt x="0" y="80"/>
                    <a:pt x="0" y="61"/>
                  </a:cubicBezTo>
                  <a:cubicBezTo>
                    <a:pt x="0" y="51"/>
                    <a:pt x="1" y="42"/>
                    <a:pt x="4" y="35"/>
                  </a:cubicBezTo>
                  <a:cubicBezTo>
                    <a:pt x="6" y="27"/>
                    <a:pt x="10" y="21"/>
                    <a:pt x="15" y="16"/>
                  </a:cubicBezTo>
                  <a:cubicBezTo>
                    <a:pt x="19" y="11"/>
                    <a:pt x="25" y="7"/>
                    <a:pt x="32" y="4"/>
                  </a:cubicBezTo>
                  <a:cubicBezTo>
                    <a:pt x="39" y="2"/>
                    <a:pt x="46" y="0"/>
                    <a:pt x="54" y="0"/>
                  </a:cubicBezTo>
                  <a:cubicBezTo>
                    <a:pt x="63" y="0"/>
                    <a:pt x="70" y="2"/>
                    <a:pt x="77" y="4"/>
                  </a:cubicBezTo>
                  <a:cubicBezTo>
                    <a:pt x="84" y="7"/>
                    <a:pt x="89" y="11"/>
                    <a:pt x="94" y="16"/>
                  </a:cubicBezTo>
                  <a:cubicBezTo>
                    <a:pt x="98" y="21"/>
                    <a:pt x="102" y="27"/>
                    <a:pt x="104" y="34"/>
                  </a:cubicBezTo>
                  <a:cubicBezTo>
                    <a:pt x="107" y="41"/>
                    <a:pt x="108" y="50"/>
                    <a:pt x="108" y="60"/>
                  </a:cubicBezTo>
                  <a:cubicBezTo>
                    <a:pt x="108" y="79"/>
                    <a:pt x="103" y="94"/>
                    <a:pt x="94" y="104"/>
                  </a:cubicBezTo>
                  <a:close/>
                  <a:moveTo>
                    <a:pt x="82" y="20"/>
                  </a:moveTo>
                  <a:cubicBezTo>
                    <a:pt x="75" y="12"/>
                    <a:pt x="66" y="7"/>
                    <a:pt x="54" y="7"/>
                  </a:cubicBezTo>
                  <a:cubicBezTo>
                    <a:pt x="42" y="7"/>
                    <a:pt x="33" y="12"/>
                    <a:pt x="26" y="20"/>
                  </a:cubicBezTo>
                  <a:cubicBezTo>
                    <a:pt x="19" y="28"/>
                    <a:pt x="16" y="42"/>
                    <a:pt x="16" y="60"/>
                  </a:cubicBezTo>
                  <a:cubicBezTo>
                    <a:pt x="16" y="78"/>
                    <a:pt x="19" y="91"/>
                    <a:pt x="26" y="100"/>
                  </a:cubicBezTo>
                  <a:cubicBezTo>
                    <a:pt x="32" y="108"/>
                    <a:pt x="42" y="113"/>
                    <a:pt x="54" y="113"/>
                  </a:cubicBezTo>
                  <a:cubicBezTo>
                    <a:pt x="66" y="113"/>
                    <a:pt x="75" y="109"/>
                    <a:pt x="82" y="100"/>
                  </a:cubicBezTo>
                  <a:cubicBezTo>
                    <a:pt x="89" y="92"/>
                    <a:pt x="92" y="78"/>
                    <a:pt x="92" y="61"/>
                  </a:cubicBezTo>
                  <a:cubicBezTo>
                    <a:pt x="92" y="42"/>
                    <a:pt x="89" y="29"/>
                    <a:pt x="82" y="2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B1C1BAEC-C920-477B-B026-EFE81143DC6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7" y="-166"/>
              <a:ext cx="35" cy="36"/>
            </a:xfrm>
            <a:custGeom>
              <a:avLst/>
              <a:gdLst>
                <a:gd name="T0" fmla="*/ 0 w 17"/>
                <a:gd name="T1" fmla="*/ 8 h 17"/>
                <a:gd name="T2" fmla="*/ 2 w 17"/>
                <a:gd name="T3" fmla="*/ 14 h 17"/>
                <a:gd name="T4" fmla="*/ 8 w 17"/>
                <a:gd name="T5" fmla="*/ 17 h 17"/>
                <a:gd name="T6" fmla="*/ 14 w 17"/>
                <a:gd name="T7" fmla="*/ 14 h 17"/>
                <a:gd name="T8" fmla="*/ 17 w 17"/>
                <a:gd name="T9" fmla="*/ 8 h 17"/>
                <a:gd name="T10" fmla="*/ 14 w 17"/>
                <a:gd name="T11" fmla="*/ 2 h 17"/>
                <a:gd name="T12" fmla="*/ 8 w 17"/>
                <a:gd name="T13" fmla="*/ 0 h 17"/>
                <a:gd name="T14" fmla="*/ 2 w 17"/>
                <a:gd name="T15" fmla="*/ 2 h 17"/>
                <a:gd name="T16" fmla="*/ 0 w 17"/>
                <a:gd name="T17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7">
                  <a:moveTo>
                    <a:pt x="0" y="8"/>
                  </a:moveTo>
                  <a:cubicBezTo>
                    <a:pt x="0" y="11"/>
                    <a:pt x="1" y="13"/>
                    <a:pt x="2" y="14"/>
                  </a:cubicBezTo>
                  <a:cubicBezTo>
                    <a:pt x="4" y="16"/>
                    <a:pt x="6" y="17"/>
                    <a:pt x="8" y="17"/>
                  </a:cubicBezTo>
                  <a:cubicBezTo>
                    <a:pt x="11" y="17"/>
                    <a:pt x="13" y="16"/>
                    <a:pt x="14" y="14"/>
                  </a:cubicBezTo>
                  <a:cubicBezTo>
                    <a:pt x="16" y="13"/>
                    <a:pt x="17" y="11"/>
                    <a:pt x="17" y="8"/>
                  </a:cubicBezTo>
                  <a:cubicBezTo>
                    <a:pt x="17" y="6"/>
                    <a:pt x="16" y="4"/>
                    <a:pt x="14" y="2"/>
                  </a:cubicBezTo>
                  <a:cubicBezTo>
                    <a:pt x="13" y="0"/>
                    <a:pt x="11" y="0"/>
                    <a:pt x="8" y="0"/>
                  </a:cubicBezTo>
                  <a:cubicBezTo>
                    <a:pt x="6" y="0"/>
                    <a:pt x="4" y="0"/>
                    <a:pt x="2" y="2"/>
                  </a:cubicBezTo>
                  <a:cubicBezTo>
                    <a:pt x="1" y="4"/>
                    <a:pt x="0" y="6"/>
                    <a:pt x="0" y="8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59459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side /m bilde og stor tekst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llipse 17">
            <a:extLst>
              <a:ext uri="{FF2B5EF4-FFF2-40B4-BE49-F238E27FC236}">
                <a16:creationId xmlns:a16="http://schemas.microsoft.com/office/drawing/2014/main" id="{34E270BA-1CD5-4957-84D6-18A400390989}"/>
              </a:ext>
            </a:extLst>
          </p:cNvPr>
          <p:cNvSpPr>
            <a:spLocks noChangeAspect="1"/>
          </p:cNvSpPr>
          <p:nvPr userDrawn="1"/>
        </p:nvSpPr>
        <p:spPr>
          <a:xfrm>
            <a:off x="7377322" y="3884886"/>
            <a:ext cx="169200" cy="1692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21A0141D-73F1-4F3B-9CD6-75FDD560D760}"/>
              </a:ext>
            </a:extLst>
          </p:cNvPr>
          <p:cNvSpPr>
            <a:spLocks noChangeAspect="1"/>
          </p:cNvSpPr>
          <p:nvPr userDrawn="1"/>
        </p:nvSpPr>
        <p:spPr>
          <a:xfrm>
            <a:off x="7377322" y="4082910"/>
            <a:ext cx="169200" cy="1692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36B2E708-3A4F-47DB-8C8F-7EC057EF7AE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008126"/>
            <a:ext cx="9145143" cy="4136962"/>
          </a:xfrm>
          <a:custGeom>
            <a:avLst/>
            <a:gdLst>
              <a:gd name="connsiteX0" fmla="*/ 7461922 w 9145143"/>
              <a:gd name="connsiteY0" fmla="*/ 3078100 h 4136962"/>
              <a:gd name="connsiteX1" fmla="*/ 7380922 w 9145143"/>
              <a:gd name="connsiteY1" fmla="*/ 3159100 h 4136962"/>
              <a:gd name="connsiteX2" fmla="*/ 7461922 w 9145143"/>
              <a:gd name="connsiteY2" fmla="*/ 3240100 h 4136962"/>
              <a:gd name="connsiteX3" fmla="*/ 7542922 w 9145143"/>
              <a:gd name="connsiteY3" fmla="*/ 3159100 h 4136962"/>
              <a:gd name="connsiteX4" fmla="*/ 7461922 w 9145143"/>
              <a:gd name="connsiteY4" fmla="*/ 3078100 h 4136962"/>
              <a:gd name="connsiteX5" fmla="*/ 7461922 w 9145143"/>
              <a:gd name="connsiteY5" fmla="*/ 2880360 h 4136962"/>
              <a:gd name="connsiteX6" fmla="*/ 7380922 w 9145143"/>
              <a:gd name="connsiteY6" fmla="*/ 2961360 h 4136962"/>
              <a:gd name="connsiteX7" fmla="*/ 7461922 w 9145143"/>
              <a:gd name="connsiteY7" fmla="*/ 3042360 h 4136962"/>
              <a:gd name="connsiteX8" fmla="*/ 7542922 w 9145143"/>
              <a:gd name="connsiteY8" fmla="*/ 2961360 h 4136962"/>
              <a:gd name="connsiteX9" fmla="*/ 7461922 w 9145143"/>
              <a:gd name="connsiteY9" fmla="*/ 2880360 h 4136962"/>
              <a:gd name="connsiteX10" fmla="*/ 0 w 9145143"/>
              <a:gd name="connsiteY10" fmla="*/ 0 h 4136962"/>
              <a:gd name="connsiteX11" fmla="*/ 9145143 w 9145143"/>
              <a:gd name="connsiteY11" fmla="*/ 0 h 4136962"/>
              <a:gd name="connsiteX12" fmla="*/ 9145143 w 9145143"/>
              <a:gd name="connsiteY12" fmla="*/ 4136962 h 4136962"/>
              <a:gd name="connsiteX13" fmla="*/ 0 w 9145143"/>
              <a:gd name="connsiteY13" fmla="*/ 4136962 h 4136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145143" h="4136962">
                <a:moveTo>
                  <a:pt x="7461922" y="3078100"/>
                </a:moveTo>
                <a:cubicBezTo>
                  <a:pt x="7417187" y="3078100"/>
                  <a:pt x="7380922" y="3114365"/>
                  <a:pt x="7380922" y="3159100"/>
                </a:cubicBezTo>
                <a:cubicBezTo>
                  <a:pt x="7380922" y="3203835"/>
                  <a:pt x="7417187" y="3240100"/>
                  <a:pt x="7461922" y="3240100"/>
                </a:cubicBezTo>
                <a:cubicBezTo>
                  <a:pt x="7506657" y="3240100"/>
                  <a:pt x="7542922" y="3203835"/>
                  <a:pt x="7542922" y="3159100"/>
                </a:cubicBezTo>
                <a:cubicBezTo>
                  <a:pt x="7542922" y="3114365"/>
                  <a:pt x="7506657" y="3078100"/>
                  <a:pt x="7461922" y="3078100"/>
                </a:cubicBezTo>
                <a:close/>
                <a:moveTo>
                  <a:pt x="7461922" y="2880360"/>
                </a:moveTo>
                <a:cubicBezTo>
                  <a:pt x="7417187" y="2880360"/>
                  <a:pt x="7380922" y="2916625"/>
                  <a:pt x="7380922" y="2961360"/>
                </a:cubicBezTo>
                <a:cubicBezTo>
                  <a:pt x="7380922" y="3006095"/>
                  <a:pt x="7417187" y="3042360"/>
                  <a:pt x="7461922" y="3042360"/>
                </a:cubicBezTo>
                <a:cubicBezTo>
                  <a:pt x="7506657" y="3042360"/>
                  <a:pt x="7542922" y="3006095"/>
                  <a:pt x="7542922" y="2961360"/>
                </a:cubicBezTo>
                <a:cubicBezTo>
                  <a:pt x="7542922" y="2916625"/>
                  <a:pt x="7506657" y="2880360"/>
                  <a:pt x="7461922" y="2880360"/>
                </a:cubicBezTo>
                <a:close/>
                <a:moveTo>
                  <a:pt x="0" y="0"/>
                </a:moveTo>
                <a:lnTo>
                  <a:pt x="9145143" y="0"/>
                </a:lnTo>
                <a:lnTo>
                  <a:pt x="9145143" y="4136962"/>
                </a:lnTo>
                <a:lnTo>
                  <a:pt x="0" y="4136962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tIns="90000">
            <a:no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nb-NO" dirty="0"/>
              <a:t>Sett inn bilde via menyen «Sett inn» og knappen «Bilde»</a:t>
            </a:r>
          </a:p>
        </p:txBody>
      </p:sp>
      <p:sp>
        <p:nvSpPr>
          <p:cNvPr id="2" name="Tittel 1"/>
          <p:cNvSpPr>
            <a:spLocks noGrp="1" noChangeAspect="1"/>
          </p:cNvSpPr>
          <p:nvPr>
            <p:ph type="ctrTitle" hasCustomPrompt="1"/>
          </p:nvPr>
        </p:nvSpPr>
        <p:spPr>
          <a:xfrm>
            <a:off x="2790905" y="1361116"/>
            <a:ext cx="3024000" cy="3024000"/>
          </a:xfrm>
          <a:prstGeom prst="ellipse">
            <a:avLst/>
          </a:prstGeom>
          <a:solidFill>
            <a:schemeClr val="bg1"/>
          </a:solidFill>
        </p:spPr>
        <p:txBody>
          <a:bodyPr lIns="36000" tIns="36000" rIns="36000" bIns="1080000" anchor="b">
            <a:normAutofit/>
          </a:bodyPr>
          <a:lstStyle>
            <a:lvl1pPr algn="ctr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3" name="Undertittel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2904564" y="2941568"/>
            <a:ext cx="2788023" cy="542291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 dirty="0"/>
              <a:t>Undertittel</a:t>
            </a:r>
          </a:p>
        </p:txBody>
      </p:sp>
      <p:sp>
        <p:nvSpPr>
          <p:cNvPr id="11" name="Plassholder for tekst 9">
            <a:extLst>
              <a:ext uri="{FF2B5EF4-FFF2-40B4-BE49-F238E27FC236}">
                <a16:creationId xmlns:a16="http://schemas.microsoft.com/office/drawing/2014/main" id="{7B181E55-BA4E-41F3-878C-77EB660DC1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50956" y="3924491"/>
            <a:ext cx="1125487" cy="383998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l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1A6D3BBD-497E-444D-8817-667147E479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4097" y="360045"/>
            <a:ext cx="425197" cy="425197"/>
          </a:xfrm>
          <a:prstGeom prst="rect">
            <a:avLst/>
          </a:prstGeom>
        </p:spPr>
      </p:pic>
      <p:sp>
        <p:nvSpPr>
          <p:cNvPr id="10" name="TekstSylinder 9">
            <a:extLst>
              <a:ext uri="{FF2B5EF4-FFF2-40B4-BE49-F238E27FC236}">
                <a16:creationId xmlns:a16="http://schemas.microsoft.com/office/drawing/2014/main" id="{A2DCEEDE-996F-4F53-AA53-892FCAE5A1F3}"/>
              </a:ext>
            </a:extLst>
          </p:cNvPr>
          <p:cNvSpPr txBox="1"/>
          <p:nvPr userDrawn="1"/>
        </p:nvSpPr>
        <p:spPr>
          <a:xfrm>
            <a:off x="1706837" y="424417"/>
            <a:ext cx="4116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/>
              <a:t>Det matematisk-naturvitenskapelige fakultet</a:t>
            </a:r>
          </a:p>
        </p:txBody>
      </p:sp>
      <p:grpSp>
        <p:nvGrpSpPr>
          <p:cNvPr id="13" name="Group 4">
            <a:extLst>
              <a:ext uri="{FF2B5EF4-FFF2-40B4-BE49-F238E27FC236}">
                <a16:creationId xmlns:a16="http://schemas.microsoft.com/office/drawing/2014/main" id="{E6B1FFA4-DB8A-453A-866D-42BEE933553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312070" y="512362"/>
            <a:ext cx="439200" cy="136098"/>
            <a:chOff x="699" y="-168"/>
            <a:chExt cx="810" cy="251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0E559E31-041D-4610-A582-C8215B7875A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164"/>
              <a:ext cx="109" cy="111"/>
            </a:xfrm>
            <a:custGeom>
              <a:avLst/>
              <a:gdLst>
                <a:gd name="T0" fmla="*/ 52 w 53"/>
                <a:gd name="T1" fmla="*/ 20 h 53"/>
                <a:gd name="T2" fmla="*/ 53 w 53"/>
                <a:gd name="T3" fmla="*/ 26 h 53"/>
                <a:gd name="T4" fmla="*/ 26 w 53"/>
                <a:gd name="T5" fmla="*/ 53 h 53"/>
                <a:gd name="T6" fmla="*/ 0 w 53"/>
                <a:gd name="T7" fmla="*/ 26 h 53"/>
                <a:gd name="T8" fmla="*/ 26 w 53"/>
                <a:gd name="T9" fmla="*/ 0 h 53"/>
                <a:gd name="T10" fmla="*/ 52 w 53"/>
                <a:gd name="T1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0"/>
                  </a:moveTo>
                  <a:cubicBezTo>
                    <a:pt x="53" y="22"/>
                    <a:pt x="53" y="24"/>
                    <a:pt x="53" y="26"/>
                  </a:cubicBezTo>
                  <a:cubicBezTo>
                    <a:pt x="53" y="41"/>
                    <a:pt x="41" y="53"/>
                    <a:pt x="26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39" y="0"/>
                    <a:pt x="50" y="8"/>
                    <a:pt x="52" y="20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6DFF11FF-8985-45B8-87AD-4F75F97CF5A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30"/>
              <a:ext cx="109" cy="111"/>
            </a:xfrm>
            <a:custGeom>
              <a:avLst/>
              <a:gdLst>
                <a:gd name="T0" fmla="*/ 52 w 53"/>
                <a:gd name="T1" fmla="*/ 21 h 53"/>
                <a:gd name="T2" fmla="*/ 53 w 53"/>
                <a:gd name="T3" fmla="*/ 27 h 53"/>
                <a:gd name="T4" fmla="*/ 26 w 53"/>
                <a:gd name="T5" fmla="*/ 53 h 53"/>
                <a:gd name="T6" fmla="*/ 0 w 53"/>
                <a:gd name="T7" fmla="*/ 27 h 53"/>
                <a:gd name="T8" fmla="*/ 26 w 53"/>
                <a:gd name="T9" fmla="*/ 0 h 53"/>
                <a:gd name="T10" fmla="*/ 52 w 53"/>
                <a:gd name="T1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1"/>
                  </a:moveTo>
                  <a:cubicBezTo>
                    <a:pt x="53" y="23"/>
                    <a:pt x="53" y="25"/>
                    <a:pt x="53" y="27"/>
                  </a:cubicBezTo>
                  <a:cubicBezTo>
                    <a:pt x="53" y="42"/>
                    <a:pt x="41" y="53"/>
                    <a:pt x="26" y="53"/>
                  </a:cubicBezTo>
                  <a:cubicBezTo>
                    <a:pt x="12" y="53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39" y="0"/>
                    <a:pt x="50" y="9"/>
                    <a:pt x="52" y="21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299177C8-B844-4593-8A4D-6028B89B0D1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" y="-164"/>
              <a:ext cx="243" cy="247"/>
            </a:xfrm>
            <a:custGeom>
              <a:avLst/>
              <a:gdLst>
                <a:gd name="T0" fmla="*/ 105 w 118"/>
                <a:gd name="T1" fmla="*/ 75 h 118"/>
                <a:gd name="T2" fmla="*/ 102 w 118"/>
                <a:gd name="T3" fmla="*/ 95 h 118"/>
                <a:gd name="T4" fmla="*/ 93 w 118"/>
                <a:gd name="T5" fmla="*/ 108 h 118"/>
                <a:gd name="T6" fmla="*/ 79 w 118"/>
                <a:gd name="T7" fmla="*/ 115 h 118"/>
                <a:gd name="T8" fmla="*/ 59 w 118"/>
                <a:gd name="T9" fmla="*/ 118 h 118"/>
                <a:gd name="T10" fmla="*/ 40 w 118"/>
                <a:gd name="T11" fmla="*/ 115 h 118"/>
                <a:gd name="T12" fmla="*/ 26 w 118"/>
                <a:gd name="T13" fmla="*/ 108 h 118"/>
                <a:gd name="T14" fmla="*/ 17 w 118"/>
                <a:gd name="T15" fmla="*/ 95 h 118"/>
                <a:gd name="T16" fmla="*/ 13 w 118"/>
                <a:gd name="T17" fmla="*/ 76 h 118"/>
                <a:gd name="T18" fmla="*/ 13 w 118"/>
                <a:gd name="T19" fmla="*/ 8 h 118"/>
                <a:gd name="T20" fmla="*/ 0 w 118"/>
                <a:gd name="T21" fmla="*/ 5 h 118"/>
                <a:gd name="T22" fmla="*/ 0 w 118"/>
                <a:gd name="T23" fmla="*/ 0 h 118"/>
                <a:gd name="T24" fmla="*/ 41 w 118"/>
                <a:gd name="T25" fmla="*/ 0 h 118"/>
                <a:gd name="T26" fmla="*/ 41 w 118"/>
                <a:gd name="T27" fmla="*/ 5 h 118"/>
                <a:gd name="T28" fmla="*/ 28 w 118"/>
                <a:gd name="T29" fmla="*/ 8 h 118"/>
                <a:gd name="T30" fmla="*/ 28 w 118"/>
                <a:gd name="T31" fmla="*/ 81 h 118"/>
                <a:gd name="T32" fmla="*/ 36 w 118"/>
                <a:gd name="T33" fmla="*/ 103 h 118"/>
                <a:gd name="T34" fmla="*/ 62 w 118"/>
                <a:gd name="T35" fmla="*/ 111 h 118"/>
                <a:gd name="T36" fmla="*/ 87 w 118"/>
                <a:gd name="T37" fmla="*/ 103 h 118"/>
                <a:gd name="T38" fmla="*/ 95 w 118"/>
                <a:gd name="T39" fmla="*/ 77 h 118"/>
                <a:gd name="T40" fmla="*/ 95 w 118"/>
                <a:gd name="T41" fmla="*/ 8 h 118"/>
                <a:gd name="T42" fmla="*/ 82 w 118"/>
                <a:gd name="T43" fmla="*/ 5 h 118"/>
                <a:gd name="T44" fmla="*/ 82 w 118"/>
                <a:gd name="T45" fmla="*/ 0 h 118"/>
                <a:gd name="T46" fmla="*/ 118 w 118"/>
                <a:gd name="T47" fmla="*/ 0 h 118"/>
                <a:gd name="T48" fmla="*/ 118 w 118"/>
                <a:gd name="T49" fmla="*/ 5 h 118"/>
                <a:gd name="T50" fmla="*/ 105 w 118"/>
                <a:gd name="T51" fmla="*/ 8 h 118"/>
                <a:gd name="T52" fmla="*/ 105 w 118"/>
                <a:gd name="T53" fmla="*/ 7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8" h="118">
                  <a:moveTo>
                    <a:pt x="105" y="75"/>
                  </a:moveTo>
                  <a:cubicBezTo>
                    <a:pt x="105" y="82"/>
                    <a:pt x="104" y="89"/>
                    <a:pt x="102" y="95"/>
                  </a:cubicBezTo>
                  <a:cubicBezTo>
                    <a:pt x="100" y="100"/>
                    <a:pt x="97" y="105"/>
                    <a:pt x="93" y="108"/>
                  </a:cubicBezTo>
                  <a:cubicBezTo>
                    <a:pt x="90" y="111"/>
                    <a:pt x="85" y="114"/>
                    <a:pt x="79" y="115"/>
                  </a:cubicBezTo>
                  <a:cubicBezTo>
                    <a:pt x="73" y="117"/>
                    <a:pt x="66" y="118"/>
                    <a:pt x="59" y="118"/>
                  </a:cubicBezTo>
                  <a:cubicBezTo>
                    <a:pt x="52" y="118"/>
                    <a:pt x="46" y="117"/>
                    <a:pt x="40" y="115"/>
                  </a:cubicBezTo>
                  <a:cubicBezTo>
                    <a:pt x="35" y="114"/>
                    <a:pt x="30" y="112"/>
                    <a:pt x="26" y="108"/>
                  </a:cubicBezTo>
                  <a:cubicBezTo>
                    <a:pt x="22" y="105"/>
                    <a:pt x="19" y="101"/>
                    <a:pt x="17" y="95"/>
                  </a:cubicBezTo>
                  <a:cubicBezTo>
                    <a:pt x="14" y="90"/>
                    <a:pt x="13" y="84"/>
                    <a:pt x="13" y="76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28" y="91"/>
                    <a:pt x="31" y="98"/>
                    <a:pt x="36" y="103"/>
                  </a:cubicBezTo>
                  <a:cubicBezTo>
                    <a:pt x="42" y="108"/>
                    <a:pt x="51" y="111"/>
                    <a:pt x="62" y="111"/>
                  </a:cubicBezTo>
                  <a:cubicBezTo>
                    <a:pt x="73" y="111"/>
                    <a:pt x="82" y="108"/>
                    <a:pt x="87" y="103"/>
                  </a:cubicBezTo>
                  <a:cubicBezTo>
                    <a:pt x="92" y="97"/>
                    <a:pt x="95" y="89"/>
                    <a:pt x="95" y="77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5"/>
                    <a:pt x="118" y="5"/>
                    <a:pt x="118" y="5"/>
                  </a:cubicBezTo>
                  <a:cubicBezTo>
                    <a:pt x="105" y="8"/>
                    <a:pt x="105" y="8"/>
                    <a:pt x="105" y="8"/>
                  </a:cubicBezTo>
                  <a:lnTo>
                    <a:pt x="105" y="75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C206DB3E-7E5A-4118-A58E-D28E6B6BEE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4" y="-99"/>
              <a:ext cx="80" cy="178"/>
            </a:xfrm>
            <a:custGeom>
              <a:avLst/>
              <a:gdLst>
                <a:gd name="T0" fmla="*/ 52 w 80"/>
                <a:gd name="T1" fmla="*/ 29 h 178"/>
                <a:gd name="T2" fmla="*/ 52 w 80"/>
                <a:gd name="T3" fmla="*/ 161 h 178"/>
                <a:gd name="T4" fmla="*/ 80 w 80"/>
                <a:gd name="T5" fmla="*/ 167 h 178"/>
                <a:gd name="T6" fmla="*/ 80 w 80"/>
                <a:gd name="T7" fmla="*/ 178 h 178"/>
                <a:gd name="T8" fmla="*/ 0 w 80"/>
                <a:gd name="T9" fmla="*/ 178 h 178"/>
                <a:gd name="T10" fmla="*/ 0 w 80"/>
                <a:gd name="T11" fmla="*/ 167 h 178"/>
                <a:gd name="T12" fmla="*/ 27 w 80"/>
                <a:gd name="T13" fmla="*/ 161 h 178"/>
                <a:gd name="T14" fmla="*/ 27 w 80"/>
                <a:gd name="T15" fmla="*/ 25 h 178"/>
                <a:gd name="T16" fmla="*/ 0 w 80"/>
                <a:gd name="T17" fmla="*/ 15 h 178"/>
                <a:gd name="T18" fmla="*/ 0 w 80"/>
                <a:gd name="T19" fmla="*/ 11 h 178"/>
                <a:gd name="T20" fmla="*/ 52 w 80"/>
                <a:gd name="T21" fmla="*/ 0 h 178"/>
                <a:gd name="T22" fmla="*/ 54 w 80"/>
                <a:gd name="T23" fmla="*/ 2 h 178"/>
                <a:gd name="T24" fmla="*/ 52 w 80"/>
                <a:gd name="T25" fmla="*/ 29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" h="178">
                  <a:moveTo>
                    <a:pt x="52" y="29"/>
                  </a:moveTo>
                  <a:lnTo>
                    <a:pt x="52" y="161"/>
                  </a:lnTo>
                  <a:lnTo>
                    <a:pt x="80" y="167"/>
                  </a:lnTo>
                  <a:lnTo>
                    <a:pt x="80" y="178"/>
                  </a:lnTo>
                  <a:lnTo>
                    <a:pt x="0" y="178"/>
                  </a:lnTo>
                  <a:lnTo>
                    <a:pt x="0" y="167"/>
                  </a:lnTo>
                  <a:lnTo>
                    <a:pt x="27" y="161"/>
                  </a:lnTo>
                  <a:lnTo>
                    <a:pt x="27" y="25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52" y="0"/>
                  </a:lnTo>
                  <a:lnTo>
                    <a:pt x="54" y="2"/>
                  </a:lnTo>
                  <a:lnTo>
                    <a:pt x="52" y="29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BBAE402C-300B-4295-A825-9A43E9C92F2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5" y="-168"/>
              <a:ext cx="222" cy="251"/>
            </a:xfrm>
            <a:custGeom>
              <a:avLst/>
              <a:gdLst>
                <a:gd name="T0" fmla="*/ 94 w 108"/>
                <a:gd name="T1" fmla="*/ 104 h 120"/>
                <a:gd name="T2" fmla="*/ 53 w 108"/>
                <a:gd name="T3" fmla="*/ 120 h 120"/>
                <a:gd name="T4" fmla="*/ 14 w 108"/>
                <a:gd name="T5" fmla="*/ 105 h 120"/>
                <a:gd name="T6" fmla="*/ 0 w 108"/>
                <a:gd name="T7" fmla="*/ 61 h 120"/>
                <a:gd name="T8" fmla="*/ 4 w 108"/>
                <a:gd name="T9" fmla="*/ 35 h 120"/>
                <a:gd name="T10" fmla="*/ 15 w 108"/>
                <a:gd name="T11" fmla="*/ 16 h 120"/>
                <a:gd name="T12" fmla="*/ 32 w 108"/>
                <a:gd name="T13" fmla="*/ 4 h 120"/>
                <a:gd name="T14" fmla="*/ 54 w 108"/>
                <a:gd name="T15" fmla="*/ 0 h 120"/>
                <a:gd name="T16" fmla="*/ 77 w 108"/>
                <a:gd name="T17" fmla="*/ 4 h 120"/>
                <a:gd name="T18" fmla="*/ 94 w 108"/>
                <a:gd name="T19" fmla="*/ 16 h 120"/>
                <a:gd name="T20" fmla="*/ 104 w 108"/>
                <a:gd name="T21" fmla="*/ 34 h 120"/>
                <a:gd name="T22" fmla="*/ 108 w 108"/>
                <a:gd name="T23" fmla="*/ 60 h 120"/>
                <a:gd name="T24" fmla="*/ 94 w 108"/>
                <a:gd name="T25" fmla="*/ 104 h 120"/>
                <a:gd name="T26" fmla="*/ 82 w 108"/>
                <a:gd name="T27" fmla="*/ 20 h 120"/>
                <a:gd name="T28" fmla="*/ 54 w 108"/>
                <a:gd name="T29" fmla="*/ 7 h 120"/>
                <a:gd name="T30" fmla="*/ 26 w 108"/>
                <a:gd name="T31" fmla="*/ 20 h 120"/>
                <a:gd name="T32" fmla="*/ 16 w 108"/>
                <a:gd name="T33" fmla="*/ 60 h 120"/>
                <a:gd name="T34" fmla="*/ 26 w 108"/>
                <a:gd name="T35" fmla="*/ 100 h 120"/>
                <a:gd name="T36" fmla="*/ 54 w 108"/>
                <a:gd name="T37" fmla="*/ 113 h 120"/>
                <a:gd name="T38" fmla="*/ 82 w 108"/>
                <a:gd name="T39" fmla="*/ 100 h 120"/>
                <a:gd name="T40" fmla="*/ 92 w 108"/>
                <a:gd name="T41" fmla="*/ 61 h 120"/>
                <a:gd name="T42" fmla="*/ 82 w 108"/>
                <a:gd name="T43" fmla="*/ 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8" h="120">
                  <a:moveTo>
                    <a:pt x="94" y="104"/>
                  </a:moveTo>
                  <a:cubicBezTo>
                    <a:pt x="84" y="115"/>
                    <a:pt x="71" y="120"/>
                    <a:pt x="53" y="120"/>
                  </a:cubicBezTo>
                  <a:cubicBezTo>
                    <a:pt x="36" y="120"/>
                    <a:pt x="23" y="115"/>
                    <a:pt x="14" y="105"/>
                  </a:cubicBezTo>
                  <a:cubicBezTo>
                    <a:pt x="5" y="95"/>
                    <a:pt x="0" y="80"/>
                    <a:pt x="0" y="61"/>
                  </a:cubicBezTo>
                  <a:cubicBezTo>
                    <a:pt x="0" y="51"/>
                    <a:pt x="1" y="42"/>
                    <a:pt x="4" y="35"/>
                  </a:cubicBezTo>
                  <a:cubicBezTo>
                    <a:pt x="6" y="27"/>
                    <a:pt x="10" y="21"/>
                    <a:pt x="15" y="16"/>
                  </a:cubicBezTo>
                  <a:cubicBezTo>
                    <a:pt x="19" y="11"/>
                    <a:pt x="25" y="7"/>
                    <a:pt x="32" y="4"/>
                  </a:cubicBezTo>
                  <a:cubicBezTo>
                    <a:pt x="39" y="2"/>
                    <a:pt x="46" y="0"/>
                    <a:pt x="54" y="0"/>
                  </a:cubicBezTo>
                  <a:cubicBezTo>
                    <a:pt x="63" y="0"/>
                    <a:pt x="70" y="2"/>
                    <a:pt x="77" y="4"/>
                  </a:cubicBezTo>
                  <a:cubicBezTo>
                    <a:pt x="84" y="7"/>
                    <a:pt x="89" y="11"/>
                    <a:pt x="94" y="16"/>
                  </a:cubicBezTo>
                  <a:cubicBezTo>
                    <a:pt x="98" y="21"/>
                    <a:pt x="102" y="27"/>
                    <a:pt x="104" y="34"/>
                  </a:cubicBezTo>
                  <a:cubicBezTo>
                    <a:pt x="107" y="41"/>
                    <a:pt x="108" y="50"/>
                    <a:pt x="108" y="60"/>
                  </a:cubicBezTo>
                  <a:cubicBezTo>
                    <a:pt x="108" y="79"/>
                    <a:pt x="103" y="94"/>
                    <a:pt x="94" y="104"/>
                  </a:cubicBezTo>
                  <a:close/>
                  <a:moveTo>
                    <a:pt x="82" y="20"/>
                  </a:moveTo>
                  <a:cubicBezTo>
                    <a:pt x="75" y="12"/>
                    <a:pt x="66" y="7"/>
                    <a:pt x="54" y="7"/>
                  </a:cubicBezTo>
                  <a:cubicBezTo>
                    <a:pt x="42" y="7"/>
                    <a:pt x="33" y="12"/>
                    <a:pt x="26" y="20"/>
                  </a:cubicBezTo>
                  <a:cubicBezTo>
                    <a:pt x="19" y="28"/>
                    <a:pt x="16" y="42"/>
                    <a:pt x="16" y="60"/>
                  </a:cubicBezTo>
                  <a:cubicBezTo>
                    <a:pt x="16" y="78"/>
                    <a:pt x="19" y="91"/>
                    <a:pt x="26" y="100"/>
                  </a:cubicBezTo>
                  <a:cubicBezTo>
                    <a:pt x="32" y="108"/>
                    <a:pt x="42" y="113"/>
                    <a:pt x="54" y="113"/>
                  </a:cubicBezTo>
                  <a:cubicBezTo>
                    <a:pt x="66" y="113"/>
                    <a:pt x="75" y="109"/>
                    <a:pt x="82" y="100"/>
                  </a:cubicBezTo>
                  <a:cubicBezTo>
                    <a:pt x="89" y="92"/>
                    <a:pt x="92" y="78"/>
                    <a:pt x="92" y="61"/>
                  </a:cubicBezTo>
                  <a:cubicBezTo>
                    <a:pt x="92" y="42"/>
                    <a:pt x="89" y="29"/>
                    <a:pt x="82" y="2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7BBA4532-2A30-40BC-97E0-29A2E60C63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7" y="-166"/>
              <a:ext cx="35" cy="36"/>
            </a:xfrm>
            <a:custGeom>
              <a:avLst/>
              <a:gdLst>
                <a:gd name="T0" fmla="*/ 0 w 17"/>
                <a:gd name="T1" fmla="*/ 8 h 17"/>
                <a:gd name="T2" fmla="*/ 2 w 17"/>
                <a:gd name="T3" fmla="*/ 14 h 17"/>
                <a:gd name="T4" fmla="*/ 8 w 17"/>
                <a:gd name="T5" fmla="*/ 17 h 17"/>
                <a:gd name="T6" fmla="*/ 14 w 17"/>
                <a:gd name="T7" fmla="*/ 14 h 17"/>
                <a:gd name="T8" fmla="*/ 17 w 17"/>
                <a:gd name="T9" fmla="*/ 8 h 17"/>
                <a:gd name="T10" fmla="*/ 14 w 17"/>
                <a:gd name="T11" fmla="*/ 2 h 17"/>
                <a:gd name="T12" fmla="*/ 8 w 17"/>
                <a:gd name="T13" fmla="*/ 0 h 17"/>
                <a:gd name="T14" fmla="*/ 2 w 17"/>
                <a:gd name="T15" fmla="*/ 2 h 17"/>
                <a:gd name="T16" fmla="*/ 0 w 17"/>
                <a:gd name="T17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7">
                  <a:moveTo>
                    <a:pt x="0" y="8"/>
                  </a:moveTo>
                  <a:cubicBezTo>
                    <a:pt x="0" y="11"/>
                    <a:pt x="1" y="13"/>
                    <a:pt x="2" y="14"/>
                  </a:cubicBezTo>
                  <a:cubicBezTo>
                    <a:pt x="4" y="16"/>
                    <a:pt x="6" y="17"/>
                    <a:pt x="8" y="17"/>
                  </a:cubicBezTo>
                  <a:cubicBezTo>
                    <a:pt x="11" y="17"/>
                    <a:pt x="13" y="16"/>
                    <a:pt x="14" y="14"/>
                  </a:cubicBezTo>
                  <a:cubicBezTo>
                    <a:pt x="16" y="13"/>
                    <a:pt x="17" y="11"/>
                    <a:pt x="17" y="8"/>
                  </a:cubicBezTo>
                  <a:cubicBezTo>
                    <a:pt x="17" y="6"/>
                    <a:pt x="16" y="4"/>
                    <a:pt x="14" y="2"/>
                  </a:cubicBezTo>
                  <a:cubicBezTo>
                    <a:pt x="13" y="0"/>
                    <a:pt x="11" y="0"/>
                    <a:pt x="8" y="0"/>
                  </a:cubicBezTo>
                  <a:cubicBezTo>
                    <a:pt x="6" y="0"/>
                    <a:pt x="4" y="0"/>
                    <a:pt x="2" y="2"/>
                  </a:cubicBezTo>
                  <a:cubicBezTo>
                    <a:pt x="1" y="4"/>
                    <a:pt x="0" y="6"/>
                    <a:pt x="0" y="8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3066989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06258D59-7168-4E0B-A9D6-8E1FF9EA5B1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181856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290970" y="1410933"/>
            <a:ext cx="6562060" cy="1261884"/>
          </a:xfrm>
        </p:spPr>
        <p:txBody>
          <a:bodyPr wrap="square" anchor="ctr">
            <a:spAutoFit/>
          </a:bodyPr>
          <a:lstStyle>
            <a:lvl1pPr algn="ctr">
              <a:defRPr sz="4100">
                <a:solidFill>
                  <a:schemeClr val="l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69831B6B-6892-4E24-A66F-0CE8685A2D0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44847" y="4515703"/>
            <a:ext cx="425197" cy="425197"/>
          </a:xfrm>
          <a:prstGeom prst="rect">
            <a:avLst/>
          </a:prstGeom>
        </p:spPr>
      </p:pic>
      <p:sp>
        <p:nvSpPr>
          <p:cNvPr id="8" name="TekstSylinder 7">
            <a:extLst>
              <a:ext uri="{FF2B5EF4-FFF2-40B4-BE49-F238E27FC236}">
                <a16:creationId xmlns:a16="http://schemas.microsoft.com/office/drawing/2014/main" id="{DA88C679-3A11-42E0-9A8B-D596C63A662C}"/>
              </a:ext>
            </a:extLst>
          </p:cNvPr>
          <p:cNvSpPr txBox="1"/>
          <p:nvPr userDrawn="1"/>
        </p:nvSpPr>
        <p:spPr>
          <a:xfrm>
            <a:off x="3177587" y="4583354"/>
            <a:ext cx="4116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/>
              <a:t>Det matematisk-naturvitenskapelige fakultet</a:t>
            </a:r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1F52A8C7-01D7-48B7-A36C-B219C7E0197C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2782820" y="4667043"/>
            <a:ext cx="439200" cy="136098"/>
            <a:chOff x="699" y="-168"/>
            <a:chExt cx="810" cy="251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2B391352-4D48-412C-8465-D30BD6C55EA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164"/>
              <a:ext cx="109" cy="111"/>
            </a:xfrm>
            <a:custGeom>
              <a:avLst/>
              <a:gdLst>
                <a:gd name="T0" fmla="*/ 52 w 53"/>
                <a:gd name="T1" fmla="*/ 20 h 53"/>
                <a:gd name="T2" fmla="*/ 53 w 53"/>
                <a:gd name="T3" fmla="*/ 26 h 53"/>
                <a:gd name="T4" fmla="*/ 26 w 53"/>
                <a:gd name="T5" fmla="*/ 53 h 53"/>
                <a:gd name="T6" fmla="*/ 0 w 53"/>
                <a:gd name="T7" fmla="*/ 26 h 53"/>
                <a:gd name="T8" fmla="*/ 26 w 53"/>
                <a:gd name="T9" fmla="*/ 0 h 53"/>
                <a:gd name="T10" fmla="*/ 52 w 53"/>
                <a:gd name="T1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0"/>
                  </a:moveTo>
                  <a:cubicBezTo>
                    <a:pt x="53" y="22"/>
                    <a:pt x="53" y="24"/>
                    <a:pt x="53" y="26"/>
                  </a:cubicBezTo>
                  <a:cubicBezTo>
                    <a:pt x="53" y="41"/>
                    <a:pt x="41" y="53"/>
                    <a:pt x="26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39" y="0"/>
                    <a:pt x="50" y="8"/>
                    <a:pt x="52" y="20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E19855DE-927D-4973-BC42-270C92843BF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30"/>
              <a:ext cx="109" cy="111"/>
            </a:xfrm>
            <a:custGeom>
              <a:avLst/>
              <a:gdLst>
                <a:gd name="T0" fmla="*/ 52 w 53"/>
                <a:gd name="T1" fmla="*/ 21 h 53"/>
                <a:gd name="T2" fmla="*/ 53 w 53"/>
                <a:gd name="T3" fmla="*/ 27 h 53"/>
                <a:gd name="T4" fmla="*/ 26 w 53"/>
                <a:gd name="T5" fmla="*/ 53 h 53"/>
                <a:gd name="T6" fmla="*/ 0 w 53"/>
                <a:gd name="T7" fmla="*/ 27 h 53"/>
                <a:gd name="T8" fmla="*/ 26 w 53"/>
                <a:gd name="T9" fmla="*/ 0 h 53"/>
                <a:gd name="T10" fmla="*/ 52 w 53"/>
                <a:gd name="T1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1"/>
                  </a:moveTo>
                  <a:cubicBezTo>
                    <a:pt x="53" y="23"/>
                    <a:pt x="53" y="25"/>
                    <a:pt x="53" y="27"/>
                  </a:cubicBezTo>
                  <a:cubicBezTo>
                    <a:pt x="53" y="42"/>
                    <a:pt x="41" y="53"/>
                    <a:pt x="26" y="53"/>
                  </a:cubicBezTo>
                  <a:cubicBezTo>
                    <a:pt x="12" y="53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39" y="0"/>
                    <a:pt x="50" y="9"/>
                    <a:pt x="52" y="21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5A2B59B8-7CF6-4668-ABCB-F4A7DD75CEA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" y="-164"/>
              <a:ext cx="243" cy="247"/>
            </a:xfrm>
            <a:custGeom>
              <a:avLst/>
              <a:gdLst>
                <a:gd name="T0" fmla="*/ 105 w 118"/>
                <a:gd name="T1" fmla="*/ 75 h 118"/>
                <a:gd name="T2" fmla="*/ 102 w 118"/>
                <a:gd name="T3" fmla="*/ 95 h 118"/>
                <a:gd name="T4" fmla="*/ 93 w 118"/>
                <a:gd name="T5" fmla="*/ 108 h 118"/>
                <a:gd name="T6" fmla="*/ 79 w 118"/>
                <a:gd name="T7" fmla="*/ 115 h 118"/>
                <a:gd name="T8" fmla="*/ 59 w 118"/>
                <a:gd name="T9" fmla="*/ 118 h 118"/>
                <a:gd name="T10" fmla="*/ 40 w 118"/>
                <a:gd name="T11" fmla="*/ 115 h 118"/>
                <a:gd name="T12" fmla="*/ 26 w 118"/>
                <a:gd name="T13" fmla="*/ 108 h 118"/>
                <a:gd name="T14" fmla="*/ 17 w 118"/>
                <a:gd name="T15" fmla="*/ 95 h 118"/>
                <a:gd name="T16" fmla="*/ 13 w 118"/>
                <a:gd name="T17" fmla="*/ 76 h 118"/>
                <a:gd name="T18" fmla="*/ 13 w 118"/>
                <a:gd name="T19" fmla="*/ 8 h 118"/>
                <a:gd name="T20" fmla="*/ 0 w 118"/>
                <a:gd name="T21" fmla="*/ 5 h 118"/>
                <a:gd name="T22" fmla="*/ 0 w 118"/>
                <a:gd name="T23" fmla="*/ 0 h 118"/>
                <a:gd name="T24" fmla="*/ 41 w 118"/>
                <a:gd name="T25" fmla="*/ 0 h 118"/>
                <a:gd name="T26" fmla="*/ 41 w 118"/>
                <a:gd name="T27" fmla="*/ 5 h 118"/>
                <a:gd name="T28" fmla="*/ 28 w 118"/>
                <a:gd name="T29" fmla="*/ 8 h 118"/>
                <a:gd name="T30" fmla="*/ 28 w 118"/>
                <a:gd name="T31" fmla="*/ 81 h 118"/>
                <a:gd name="T32" fmla="*/ 36 w 118"/>
                <a:gd name="T33" fmla="*/ 103 h 118"/>
                <a:gd name="T34" fmla="*/ 62 w 118"/>
                <a:gd name="T35" fmla="*/ 111 h 118"/>
                <a:gd name="T36" fmla="*/ 87 w 118"/>
                <a:gd name="T37" fmla="*/ 103 h 118"/>
                <a:gd name="T38" fmla="*/ 95 w 118"/>
                <a:gd name="T39" fmla="*/ 77 h 118"/>
                <a:gd name="T40" fmla="*/ 95 w 118"/>
                <a:gd name="T41" fmla="*/ 8 h 118"/>
                <a:gd name="T42" fmla="*/ 82 w 118"/>
                <a:gd name="T43" fmla="*/ 5 h 118"/>
                <a:gd name="T44" fmla="*/ 82 w 118"/>
                <a:gd name="T45" fmla="*/ 0 h 118"/>
                <a:gd name="T46" fmla="*/ 118 w 118"/>
                <a:gd name="T47" fmla="*/ 0 h 118"/>
                <a:gd name="T48" fmla="*/ 118 w 118"/>
                <a:gd name="T49" fmla="*/ 5 h 118"/>
                <a:gd name="T50" fmla="*/ 105 w 118"/>
                <a:gd name="T51" fmla="*/ 8 h 118"/>
                <a:gd name="T52" fmla="*/ 105 w 118"/>
                <a:gd name="T53" fmla="*/ 7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8" h="118">
                  <a:moveTo>
                    <a:pt x="105" y="75"/>
                  </a:moveTo>
                  <a:cubicBezTo>
                    <a:pt x="105" y="82"/>
                    <a:pt x="104" y="89"/>
                    <a:pt x="102" y="95"/>
                  </a:cubicBezTo>
                  <a:cubicBezTo>
                    <a:pt x="100" y="100"/>
                    <a:pt x="97" y="105"/>
                    <a:pt x="93" y="108"/>
                  </a:cubicBezTo>
                  <a:cubicBezTo>
                    <a:pt x="90" y="111"/>
                    <a:pt x="85" y="114"/>
                    <a:pt x="79" y="115"/>
                  </a:cubicBezTo>
                  <a:cubicBezTo>
                    <a:pt x="73" y="117"/>
                    <a:pt x="66" y="118"/>
                    <a:pt x="59" y="118"/>
                  </a:cubicBezTo>
                  <a:cubicBezTo>
                    <a:pt x="52" y="118"/>
                    <a:pt x="46" y="117"/>
                    <a:pt x="40" y="115"/>
                  </a:cubicBezTo>
                  <a:cubicBezTo>
                    <a:pt x="35" y="114"/>
                    <a:pt x="30" y="112"/>
                    <a:pt x="26" y="108"/>
                  </a:cubicBezTo>
                  <a:cubicBezTo>
                    <a:pt x="22" y="105"/>
                    <a:pt x="19" y="101"/>
                    <a:pt x="17" y="95"/>
                  </a:cubicBezTo>
                  <a:cubicBezTo>
                    <a:pt x="14" y="90"/>
                    <a:pt x="13" y="84"/>
                    <a:pt x="13" y="76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28" y="91"/>
                    <a:pt x="31" y="98"/>
                    <a:pt x="36" y="103"/>
                  </a:cubicBezTo>
                  <a:cubicBezTo>
                    <a:pt x="42" y="108"/>
                    <a:pt x="51" y="111"/>
                    <a:pt x="62" y="111"/>
                  </a:cubicBezTo>
                  <a:cubicBezTo>
                    <a:pt x="73" y="111"/>
                    <a:pt x="82" y="108"/>
                    <a:pt x="87" y="103"/>
                  </a:cubicBezTo>
                  <a:cubicBezTo>
                    <a:pt x="92" y="97"/>
                    <a:pt x="95" y="89"/>
                    <a:pt x="95" y="77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5"/>
                    <a:pt x="118" y="5"/>
                    <a:pt x="118" y="5"/>
                  </a:cubicBezTo>
                  <a:cubicBezTo>
                    <a:pt x="105" y="8"/>
                    <a:pt x="105" y="8"/>
                    <a:pt x="105" y="8"/>
                  </a:cubicBezTo>
                  <a:lnTo>
                    <a:pt x="105" y="75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74FD7DF4-3E30-4B20-A43D-1A4F8E87297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4" y="-99"/>
              <a:ext cx="80" cy="178"/>
            </a:xfrm>
            <a:custGeom>
              <a:avLst/>
              <a:gdLst>
                <a:gd name="T0" fmla="*/ 52 w 80"/>
                <a:gd name="T1" fmla="*/ 29 h 178"/>
                <a:gd name="T2" fmla="*/ 52 w 80"/>
                <a:gd name="T3" fmla="*/ 161 h 178"/>
                <a:gd name="T4" fmla="*/ 80 w 80"/>
                <a:gd name="T5" fmla="*/ 167 h 178"/>
                <a:gd name="T6" fmla="*/ 80 w 80"/>
                <a:gd name="T7" fmla="*/ 178 h 178"/>
                <a:gd name="T8" fmla="*/ 0 w 80"/>
                <a:gd name="T9" fmla="*/ 178 h 178"/>
                <a:gd name="T10" fmla="*/ 0 w 80"/>
                <a:gd name="T11" fmla="*/ 167 h 178"/>
                <a:gd name="T12" fmla="*/ 27 w 80"/>
                <a:gd name="T13" fmla="*/ 161 h 178"/>
                <a:gd name="T14" fmla="*/ 27 w 80"/>
                <a:gd name="T15" fmla="*/ 25 h 178"/>
                <a:gd name="T16" fmla="*/ 0 w 80"/>
                <a:gd name="T17" fmla="*/ 15 h 178"/>
                <a:gd name="T18" fmla="*/ 0 w 80"/>
                <a:gd name="T19" fmla="*/ 11 h 178"/>
                <a:gd name="T20" fmla="*/ 52 w 80"/>
                <a:gd name="T21" fmla="*/ 0 h 178"/>
                <a:gd name="T22" fmla="*/ 54 w 80"/>
                <a:gd name="T23" fmla="*/ 2 h 178"/>
                <a:gd name="T24" fmla="*/ 52 w 80"/>
                <a:gd name="T25" fmla="*/ 29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" h="178">
                  <a:moveTo>
                    <a:pt x="52" y="29"/>
                  </a:moveTo>
                  <a:lnTo>
                    <a:pt x="52" y="161"/>
                  </a:lnTo>
                  <a:lnTo>
                    <a:pt x="80" y="167"/>
                  </a:lnTo>
                  <a:lnTo>
                    <a:pt x="80" y="178"/>
                  </a:lnTo>
                  <a:lnTo>
                    <a:pt x="0" y="178"/>
                  </a:lnTo>
                  <a:lnTo>
                    <a:pt x="0" y="167"/>
                  </a:lnTo>
                  <a:lnTo>
                    <a:pt x="27" y="161"/>
                  </a:lnTo>
                  <a:lnTo>
                    <a:pt x="27" y="25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52" y="0"/>
                  </a:lnTo>
                  <a:lnTo>
                    <a:pt x="54" y="2"/>
                  </a:lnTo>
                  <a:lnTo>
                    <a:pt x="52" y="29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A64B77F7-76E3-463F-986A-ED33F912ACA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5" y="-168"/>
              <a:ext cx="222" cy="251"/>
            </a:xfrm>
            <a:custGeom>
              <a:avLst/>
              <a:gdLst>
                <a:gd name="T0" fmla="*/ 94 w 108"/>
                <a:gd name="T1" fmla="*/ 104 h 120"/>
                <a:gd name="T2" fmla="*/ 53 w 108"/>
                <a:gd name="T3" fmla="*/ 120 h 120"/>
                <a:gd name="T4" fmla="*/ 14 w 108"/>
                <a:gd name="T5" fmla="*/ 105 h 120"/>
                <a:gd name="T6" fmla="*/ 0 w 108"/>
                <a:gd name="T7" fmla="*/ 61 h 120"/>
                <a:gd name="T8" fmla="*/ 4 w 108"/>
                <a:gd name="T9" fmla="*/ 35 h 120"/>
                <a:gd name="T10" fmla="*/ 15 w 108"/>
                <a:gd name="T11" fmla="*/ 16 h 120"/>
                <a:gd name="T12" fmla="*/ 32 w 108"/>
                <a:gd name="T13" fmla="*/ 4 h 120"/>
                <a:gd name="T14" fmla="*/ 54 w 108"/>
                <a:gd name="T15" fmla="*/ 0 h 120"/>
                <a:gd name="T16" fmla="*/ 77 w 108"/>
                <a:gd name="T17" fmla="*/ 4 h 120"/>
                <a:gd name="T18" fmla="*/ 94 w 108"/>
                <a:gd name="T19" fmla="*/ 16 h 120"/>
                <a:gd name="T20" fmla="*/ 104 w 108"/>
                <a:gd name="T21" fmla="*/ 34 h 120"/>
                <a:gd name="T22" fmla="*/ 108 w 108"/>
                <a:gd name="T23" fmla="*/ 60 h 120"/>
                <a:gd name="T24" fmla="*/ 94 w 108"/>
                <a:gd name="T25" fmla="*/ 104 h 120"/>
                <a:gd name="T26" fmla="*/ 82 w 108"/>
                <a:gd name="T27" fmla="*/ 20 h 120"/>
                <a:gd name="T28" fmla="*/ 54 w 108"/>
                <a:gd name="T29" fmla="*/ 7 h 120"/>
                <a:gd name="T30" fmla="*/ 26 w 108"/>
                <a:gd name="T31" fmla="*/ 20 h 120"/>
                <a:gd name="T32" fmla="*/ 16 w 108"/>
                <a:gd name="T33" fmla="*/ 60 h 120"/>
                <a:gd name="T34" fmla="*/ 26 w 108"/>
                <a:gd name="T35" fmla="*/ 100 h 120"/>
                <a:gd name="T36" fmla="*/ 54 w 108"/>
                <a:gd name="T37" fmla="*/ 113 h 120"/>
                <a:gd name="T38" fmla="*/ 82 w 108"/>
                <a:gd name="T39" fmla="*/ 100 h 120"/>
                <a:gd name="T40" fmla="*/ 92 w 108"/>
                <a:gd name="T41" fmla="*/ 61 h 120"/>
                <a:gd name="T42" fmla="*/ 82 w 108"/>
                <a:gd name="T43" fmla="*/ 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8" h="120">
                  <a:moveTo>
                    <a:pt x="94" y="104"/>
                  </a:moveTo>
                  <a:cubicBezTo>
                    <a:pt x="84" y="115"/>
                    <a:pt x="71" y="120"/>
                    <a:pt x="53" y="120"/>
                  </a:cubicBezTo>
                  <a:cubicBezTo>
                    <a:pt x="36" y="120"/>
                    <a:pt x="23" y="115"/>
                    <a:pt x="14" y="105"/>
                  </a:cubicBezTo>
                  <a:cubicBezTo>
                    <a:pt x="5" y="95"/>
                    <a:pt x="0" y="80"/>
                    <a:pt x="0" y="61"/>
                  </a:cubicBezTo>
                  <a:cubicBezTo>
                    <a:pt x="0" y="51"/>
                    <a:pt x="1" y="42"/>
                    <a:pt x="4" y="35"/>
                  </a:cubicBezTo>
                  <a:cubicBezTo>
                    <a:pt x="6" y="27"/>
                    <a:pt x="10" y="21"/>
                    <a:pt x="15" y="16"/>
                  </a:cubicBezTo>
                  <a:cubicBezTo>
                    <a:pt x="19" y="11"/>
                    <a:pt x="25" y="7"/>
                    <a:pt x="32" y="4"/>
                  </a:cubicBezTo>
                  <a:cubicBezTo>
                    <a:pt x="39" y="2"/>
                    <a:pt x="46" y="0"/>
                    <a:pt x="54" y="0"/>
                  </a:cubicBezTo>
                  <a:cubicBezTo>
                    <a:pt x="63" y="0"/>
                    <a:pt x="70" y="2"/>
                    <a:pt x="77" y="4"/>
                  </a:cubicBezTo>
                  <a:cubicBezTo>
                    <a:pt x="84" y="7"/>
                    <a:pt x="89" y="11"/>
                    <a:pt x="94" y="16"/>
                  </a:cubicBezTo>
                  <a:cubicBezTo>
                    <a:pt x="98" y="21"/>
                    <a:pt x="102" y="27"/>
                    <a:pt x="104" y="34"/>
                  </a:cubicBezTo>
                  <a:cubicBezTo>
                    <a:pt x="107" y="41"/>
                    <a:pt x="108" y="50"/>
                    <a:pt x="108" y="60"/>
                  </a:cubicBezTo>
                  <a:cubicBezTo>
                    <a:pt x="108" y="79"/>
                    <a:pt x="103" y="94"/>
                    <a:pt x="94" y="104"/>
                  </a:cubicBezTo>
                  <a:close/>
                  <a:moveTo>
                    <a:pt x="82" y="20"/>
                  </a:moveTo>
                  <a:cubicBezTo>
                    <a:pt x="75" y="12"/>
                    <a:pt x="66" y="7"/>
                    <a:pt x="54" y="7"/>
                  </a:cubicBezTo>
                  <a:cubicBezTo>
                    <a:pt x="42" y="7"/>
                    <a:pt x="33" y="12"/>
                    <a:pt x="26" y="20"/>
                  </a:cubicBezTo>
                  <a:cubicBezTo>
                    <a:pt x="19" y="28"/>
                    <a:pt x="16" y="42"/>
                    <a:pt x="16" y="60"/>
                  </a:cubicBezTo>
                  <a:cubicBezTo>
                    <a:pt x="16" y="78"/>
                    <a:pt x="19" y="91"/>
                    <a:pt x="26" y="100"/>
                  </a:cubicBezTo>
                  <a:cubicBezTo>
                    <a:pt x="32" y="108"/>
                    <a:pt x="42" y="113"/>
                    <a:pt x="54" y="113"/>
                  </a:cubicBezTo>
                  <a:cubicBezTo>
                    <a:pt x="66" y="113"/>
                    <a:pt x="75" y="109"/>
                    <a:pt x="82" y="100"/>
                  </a:cubicBezTo>
                  <a:cubicBezTo>
                    <a:pt x="89" y="92"/>
                    <a:pt x="92" y="78"/>
                    <a:pt x="92" y="61"/>
                  </a:cubicBezTo>
                  <a:cubicBezTo>
                    <a:pt x="92" y="42"/>
                    <a:pt x="89" y="29"/>
                    <a:pt x="82" y="2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3D03E1DA-EBA2-4340-99A1-0AAE7C9318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7" y="-166"/>
              <a:ext cx="35" cy="36"/>
            </a:xfrm>
            <a:custGeom>
              <a:avLst/>
              <a:gdLst>
                <a:gd name="T0" fmla="*/ 0 w 17"/>
                <a:gd name="T1" fmla="*/ 8 h 17"/>
                <a:gd name="T2" fmla="*/ 2 w 17"/>
                <a:gd name="T3" fmla="*/ 14 h 17"/>
                <a:gd name="T4" fmla="*/ 8 w 17"/>
                <a:gd name="T5" fmla="*/ 17 h 17"/>
                <a:gd name="T6" fmla="*/ 14 w 17"/>
                <a:gd name="T7" fmla="*/ 14 h 17"/>
                <a:gd name="T8" fmla="*/ 17 w 17"/>
                <a:gd name="T9" fmla="*/ 8 h 17"/>
                <a:gd name="T10" fmla="*/ 14 w 17"/>
                <a:gd name="T11" fmla="*/ 2 h 17"/>
                <a:gd name="T12" fmla="*/ 8 w 17"/>
                <a:gd name="T13" fmla="*/ 0 h 17"/>
                <a:gd name="T14" fmla="*/ 2 w 17"/>
                <a:gd name="T15" fmla="*/ 2 h 17"/>
                <a:gd name="T16" fmla="*/ 0 w 17"/>
                <a:gd name="T17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7">
                  <a:moveTo>
                    <a:pt x="0" y="8"/>
                  </a:moveTo>
                  <a:cubicBezTo>
                    <a:pt x="0" y="11"/>
                    <a:pt x="1" y="13"/>
                    <a:pt x="2" y="14"/>
                  </a:cubicBezTo>
                  <a:cubicBezTo>
                    <a:pt x="4" y="16"/>
                    <a:pt x="6" y="17"/>
                    <a:pt x="8" y="17"/>
                  </a:cubicBezTo>
                  <a:cubicBezTo>
                    <a:pt x="11" y="17"/>
                    <a:pt x="13" y="16"/>
                    <a:pt x="14" y="14"/>
                  </a:cubicBezTo>
                  <a:cubicBezTo>
                    <a:pt x="16" y="13"/>
                    <a:pt x="17" y="11"/>
                    <a:pt x="17" y="8"/>
                  </a:cubicBezTo>
                  <a:cubicBezTo>
                    <a:pt x="17" y="6"/>
                    <a:pt x="16" y="4"/>
                    <a:pt x="14" y="2"/>
                  </a:cubicBezTo>
                  <a:cubicBezTo>
                    <a:pt x="13" y="0"/>
                    <a:pt x="11" y="0"/>
                    <a:pt x="8" y="0"/>
                  </a:cubicBezTo>
                  <a:cubicBezTo>
                    <a:pt x="6" y="0"/>
                    <a:pt x="4" y="0"/>
                    <a:pt x="2" y="2"/>
                  </a:cubicBezTo>
                  <a:cubicBezTo>
                    <a:pt x="1" y="4"/>
                    <a:pt x="0" y="6"/>
                    <a:pt x="0" y="8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195209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innholdsdeler med 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0EAB2FC4-B0AF-47B9-889E-B3D3131125B4}"/>
              </a:ext>
            </a:extLst>
          </p:cNvPr>
          <p:cNvSpPr/>
          <p:nvPr userDrawn="1"/>
        </p:nvSpPr>
        <p:spPr>
          <a:xfrm>
            <a:off x="0" y="905435"/>
            <a:ext cx="9144000" cy="4239653"/>
          </a:xfrm>
          <a:prstGeom prst="rect">
            <a:avLst/>
          </a:prstGeom>
          <a:solidFill>
            <a:srgbClr val="F5F3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72" y="1182827"/>
            <a:ext cx="3600450" cy="215444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2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29.08.2022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C0A3205A-B931-4541-A0D3-BE1AA7A80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cxnSp>
        <p:nvCxnSpPr>
          <p:cNvPr id="13" name="Rett linje 12">
            <a:extLst>
              <a:ext uri="{FF2B5EF4-FFF2-40B4-BE49-F238E27FC236}">
                <a16:creationId xmlns:a16="http://schemas.microsoft.com/office/drawing/2014/main" id="{DFAD5ACB-59BB-4888-BC7A-DDBA47C2AC07}"/>
              </a:ext>
            </a:extLst>
          </p:cNvPr>
          <p:cNvCxnSpPr/>
          <p:nvPr userDrawn="1"/>
        </p:nvCxnSpPr>
        <p:spPr>
          <a:xfrm>
            <a:off x="4572000" y="1800225"/>
            <a:ext cx="0" cy="2736342"/>
          </a:xfrm>
          <a:prstGeom prst="line">
            <a:avLst/>
          </a:prstGeom>
          <a:ln w="12700">
            <a:solidFill>
              <a:srgbClr val="C7C1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lassholder for tekst 2">
            <a:extLst>
              <a:ext uri="{FF2B5EF4-FFF2-40B4-BE49-F238E27FC236}">
                <a16:creationId xmlns:a16="http://schemas.microsoft.com/office/drawing/2014/main" id="{E0A86587-8C70-4A7E-BC3D-1C0813361901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4967479" y="1196893"/>
            <a:ext cx="3600450" cy="215444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2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46ECE5E-F8BE-4003-985D-ACB125166B69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76072" y="1764222"/>
            <a:ext cx="3600450" cy="273634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FCAAB143-56E5-4980-95CB-926D5CE2E506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967479" y="1778288"/>
            <a:ext cx="3600450" cy="273634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61143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29.08.2022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2558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BE9E5DBC-1B8D-4A0A-BE15-FE75497EC9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6074" y="1144943"/>
            <a:ext cx="2502313" cy="1782223"/>
          </a:xfrm>
          <a:prstGeom prst="rect">
            <a:avLst/>
          </a:prstGeom>
        </p:spPr>
        <p:txBody>
          <a:bodyPr lIns="0" tIns="360000" rIns="0" bIns="0" anchor="t"/>
          <a:lstStyle>
            <a:lvl1pPr marL="0" indent="0" algn="ctr">
              <a:buNone/>
              <a:defRPr sz="11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B547A535-64C8-47BA-A0EF-C549CE5A7A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6074" y="2973972"/>
            <a:ext cx="2502313" cy="1782223"/>
          </a:xfrm>
          <a:prstGeom prst="rect">
            <a:avLst/>
          </a:prstGeom>
          <a:solidFill>
            <a:schemeClr val="accent3"/>
          </a:solidFill>
        </p:spPr>
        <p:txBody>
          <a:bodyPr lIns="0" tIns="0" rIns="0" bIns="0" anchor="ctr"/>
          <a:lstStyle>
            <a:lvl1pPr marL="0" indent="0" algn="ctr">
              <a:buNone/>
              <a:defRPr>
                <a:solidFill>
                  <a:schemeClr val="l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0" name="Plassholder for bilde 7">
            <a:extLst>
              <a:ext uri="{FF2B5EF4-FFF2-40B4-BE49-F238E27FC236}">
                <a16:creationId xmlns:a16="http://schemas.microsoft.com/office/drawing/2014/main" id="{CD8D1D19-E2BC-466E-8814-43BE87BC130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392" y="1144943"/>
            <a:ext cx="1782223" cy="1782223"/>
          </a:xfrm>
          <a:prstGeom prst="rect">
            <a:avLst/>
          </a:prstGeom>
        </p:spPr>
        <p:txBody>
          <a:bodyPr lIns="0" tIns="360000" rIns="0" bIns="0" anchor="t"/>
          <a:lstStyle>
            <a:lvl1pPr marL="0" indent="0" algn="ctr">
              <a:buNone/>
              <a:defRPr sz="11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1" name="Plassholder for tekst 8">
            <a:extLst>
              <a:ext uri="{FF2B5EF4-FFF2-40B4-BE49-F238E27FC236}">
                <a16:creationId xmlns:a16="http://schemas.microsoft.com/office/drawing/2014/main" id="{07738B89-F2C1-41B7-92EF-E139FA97D3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61420" y="1144943"/>
            <a:ext cx="1782223" cy="1782223"/>
          </a:xfrm>
          <a:prstGeom prst="rect">
            <a:avLst/>
          </a:prstGeom>
          <a:solidFill>
            <a:schemeClr val="dk1"/>
          </a:solidFill>
        </p:spPr>
        <p:txBody>
          <a:bodyPr lIns="0" tIns="0" rIns="0" bIns="0" anchor="ctr"/>
          <a:lstStyle>
            <a:lvl1pPr marL="0" indent="0" algn="ctr">
              <a:buNone/>
              <a:defRPr>
                <a:solidFill>
                  <a:schemeClr val="l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2" name="Plassholder for bilde 7">
            <a:extLst>
              <a:ext uri="{FF2B5EF4-FFF2-40B4-BE49-F238E27FC236}">
                <a16:creationId xmlns:a16="http://schemas.microsoft.com/office/drawing/2014/main" id="{0DD46E06-C6D2-4C10-BCA4-5D9757C3326E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790448" y="1144943"/>
            <a:ext cx="1782223" cy="1782223"/>
          </a:xfrm>
          <a:prstGeom prst="rect">
            <a:avLst/>
          </a:prstGeom>
        </p:spPr>
        <p:txBody>
          <a:bodyPr lIns="0" tIns="360000" rIns="0" bIns="0" anchor="t"/>
          <a:lstStyle>
            <a:lvl1pPr marL="0" indent="0" algn="ctr">
              <a:buNone/>
              <a:defRPr sz="11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3" name="Plassholder for bilde 7">
            <a:extLst>
              <a:ext uri="{FF2B5EF4-FFF2-40B4-BE49-F238E27FC236}">
                <a16:creationId xmlns:a16="http://schemas.microsoft.com/office/drawing/2014/main" id="{D4494FC2-94A2-40B6-9782-976365B1D3F7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132392" y="2973971"/>
            <a:ext cx="3611251" cy="1782223"/>
          </a:xfrm>
          <a:prstGeom prst="rect">
            <a:avLst/>
          </a:prstGeom>
        </p:spPr>
        <p:txBody>
          <a:bodyPr lIns="0" tIns="360000" rIns="0" bIns="0" anchor="t"/>
          <a:lstStyle>
            <a:lvl1pPr marL="0" indent="0" algn="ctr">
              <a:buNone/>
              <a:defRPr sz="11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4" name="Plassholder for tekst 8">
            <a:extLst>
              <a:ext uri="{FF2B5EF4-FFF2-40B4-BE49-F238E27FC236}">
                <a16:creationId xmlns:a16="http://schemas.microsoft.com/office/drawing/2014/main" id="{BD395384-2AA4-43C2-BA8A-F89CC7A4EA0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790448" y="2973970"/>
            <a:ext cx="1782223" cy="1782223"/>
          </a:xfrm>
          <a:prstGeom prst="rect">
            <a:avLst/>
          </a:prstGeom>
          <a:solidFill>
            <a:schemeClr val="accent3"/>
          </a:solidFill>
        </p:spPr>
        <p:txBody>
          <a:bodyPr lIns="0" tIns="0" rIns="0" bIns="0" anchor="ctr"/>
          <a:lstStyle>
            <a:lvl1pPr marL="0" indent="0" algn="ctr">
              <a:buNone/>
              <a:defRPr>
                <a:solidFill>
                  <a:schemeClr val="l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5" name="Plassholder for dato 14">
            <a:extLst>
              <a:ext uri="{FF2B5EF4-FFF2-40B4-BE49-F238E27FC236}">
                <a16:creationId xmlns:a16="http://schemas.microsoft.com/office/drawing/2014/main" id="{1A23FB33-0C5E-433C-A6D7-C7CFF1937B25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pPr/>
              <a:t>29.08.2022</a:t>
            </a:fld>
            <a:endParaRPr lang="nb-NO"/>
          </a:p>
        </p:txBody>
      </p:sp>
      <p:sp>
        <p:nvSpPr>
          <p:cNvPr id="16" name="Plassholder for bunntekst 15">
            <a:extLst>
              <a:ext uri="{FF2B5EF4-FFF2-40B4-BE49-F238E27FC236}">
                <a16:creationId xmlns:a16="http://schemas.microsoft.com/office/drawing/2014/main" id="{B6FB1711-42FB-43A1-B5CC-7DF4096BB6B9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17" name="Plassholder for lysbildenummer 16">
            <a:extLst>
              <a:ext uri="{FF2B5EF4-FFF2-40B4-BE49-F238E27FC236}">
                <a16:creationId xmlns:a16="http://schemas.microsoft.com/office/drawing/2014/main" id="{6CDFAB3E-FFBD-435E-867C-6F512F1938A7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6074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ktabok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77612E60-73D6-4E03-A75B-7B60A12C2020}"/>
              </a:ext>
            </a:extLst>
          </p:cNvPr>
          <p:cNvSpPr/>
          <p:nvPr userDrawn="1"/>
        </p:nvSpPr>
        <p:spPr>
          <a:xfrm>
            <a:off x="0" y="1"/>
            <a:ext cx="9144000" cy="5145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fld id="{983651F3-9B16-40C6-B209-3688FC9C95F6}" type="datetimeFigureOut">
              <a:rPr lang="nb-NO" smtClean="0"/>
              <a:pPr/>
              <a:t>29.08.2022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5280AE57-5149-4270-B50A-0515503F58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160270" y="1368171"/>
            <a:ext cx="1476000" cy="1476000"/>
          </a:xfrm>
          <a:prstGeom prst="ellipse">
            <a:avLst/>
          </a:prstGeom>
          <a:solidFill>
            <a:schemeClr val="l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A1B0674C-4CBD-4F5B-B1E6-8439D0BF7885}"/>
              </a:ext>
            </a:extLst>
          </p:cNvPr>
          <p:cNvCxnSpPr/>
          <p:nvPr userDrawn="1"/>
        </p:nvCxnSpPr>
        <p:spPr>
          <a:xfrm>
            <a:off x="4374547" y="792099"/>
            <a:ext cx="360045" cy="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lassholder for tekst 6">
            <a:extLst>
              <a:ext uri="{FF2B5EF4-FFF2-40B4-BE49-F238E27FC236}">
                <a16:creationId xmlns:a16="http://schemas.microsoft.com/office/drawing/2014/main" id="{1F14E1A4-E3DE-4BED-8514-C42A8BC81D6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4000" y="1368171"/>
            <a:ext cx="1476000" cy="1476000"/>
          </a:xfrm>
          <a:prstGeom prst="ellipse">
            <a:avLst/>
          </a:prstGeom>
          <a:solidFill>
            <a:schemeClr val="l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1" name="Plassholder for tekst 6">
            <a:extLst>
              <a:ext uri="{FF2B5EF4-FFF2-40B4-BE49-F238E27FC236}">
                <a16:creationId xmlns:a16="http://schemas.microsoft.com/office/drawing/2014/main" id="{E44EF5B2-5E6A-41CC-91F9-7BEF8B2EF37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507730" y="1368171"/>
            <a:ext cx="1476000" cy="1476000"/>
          </a:xfrm>
          <a:prstGeom prst="ellipse">
            <a:avLst/>
          </a:prstGeom>
          <a:solidFill>
            <a:schemeClr val="l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2A9AA01A-7EA8-48B1-B72A-C38F2F418EE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125693" y="2952369"/>
            <a:ext cx="1476000" cy="1476000"/>
          </a:xfrm>
          <a:prstGeom prst="ellipse">
            <a:avLst/>
          </a:prstGeom>
          <a:solidFill>
            <a:schemeClr val="l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3" name="Plassholder for tekst 6">
            <a:extLst>
              <a:ext uri="{FF2B5EF4-FFF2-40B4-BE49-F238E27FC236}">
                <a16:creationId xmlns:a16="http://schemas.microsoft.com/office/drawing/2014/main" id="{4B802FF4-92EA-42A7-BF43-5990B128902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799423" y="2952369"/>
            <a:ext cx="1476000" cy="1476000"/>
          </a:xfrm>
          <a:prstGeom prst="ellipse">
            <a:avLst/>
          </a:prstGeom>
          <a:solidFill>
            <a:schemeClr val="l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4" name="Plassholder for tekst 6">
            <a:extLst>
              <a:ext uri="{FF2B5EF4-FFF2-40B4-BE49-F238E27FC236}">
                <a16:creationId xmlns:a16="http://schemas.microsoft.com/office/drawing/2014/main" id="{DAA5AE86-50F7-49C1-8D68-1C0A9731921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73153" y="2952369"/>
            <a:ext cx="1476000" cy="1476000"/>
          </a:xfrm>
          <a:prstGeom prst="ellipse">
            <a:avLst/>
          </a:prstGeom>
          <a:solidFill>
            <a:schemeClr val="l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98096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e faktabok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5230A4C1-3971-481E-8696-7BACB511007D}"/>
              </a:ext>
            </a:extLst>
          </p:cNvPr>
          <p:cNvSpPr/>
          <p:nvPr userDrawn="1"/>
        </p:nvSpPr>
        <p:spPr>
          <a:xfrm>
            <a:off x="0" y="1"/>
            <a:ext cx="9144000" cy="5145088"/>
          </a:xfrm>
          <a:prstGeom prst="rect">
            <a:avLst/>
          </a:prstGeom>
          <a:solidFill>
            <a:srgbClr val="CCCB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fld id="{983651F3-9B16-40C6-B209-3688FC9C95F6}" type="datetimeFigureOut">
              <a:rPr lang="nb-NO" smtClean="0"/>
              <a:pPr/>
              <a:t>29.08.2022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5280AE57-5149-4270-B50A-0515503F5820}"/>
              </a:ext>
            </a:extLst>
          </p:cNvPr>
          <p:cNvSpPr>
            <a:spLocks noGrp="1" noChangeAspect="1"/>
          </p:cNvSpPr>
          <p:nvPr>
            <p:ph type="body" sz="quarter" idx="13"/>
          </p:nvPr>
        </p:nvSpPr>
        <p:spPr>
          <a:xfrm>
            <a:off x="1296162" y="1656207"/>
            <a:ext cx="1908000" cy="1908000"/>
          </a:xfrm>
          <a:prstGeom prst="ellipse">
            <a:avLst/>
          </a:prstGeom>
          <a:solidFill>
            <a:schemeClr val="lt1"/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Char char="​"/>
              <a:defRPr sz="1200" b="1">
                <a:solidFill>
                  <a:schemeClr val="accent1"/>
                </a:solidFill>
              </a:defRPr>
            </a:lvl1pPr>
            <a:lvl2pPr marL="0" indent="0" algn="ctr">
              <a:buFont typeface="Arial" panose="020B0604020202020204" pitchFamily="34" charset="0"/>
              <a:buChar char="​"/>
              <a:defRPr sz="1000"/>
            </a:lvl2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0" name="Plassholder for tekst 6">
            <a:extLst>
              <a:ext uri="{FF2B5EF4-FFF2-40B4-BE49-F238E27FC236}">
                <a16:creationId xmlns:a16="http://schemas.microsoft.com/office/drawing/2014/main" id="{3C78C568-6550-42F2-AC83-DF36B9D86A68}"/>
              </a:ext>
            </a:extLst>
          </p:cNvPr>
          <p:cNvSpPr>
            <a:spLocks noGrp="1" noChangeAspect="1"/>
          </p:cNvSpPr>
          <p:nvPr>
            <p:ph type="body" sz="quarter" idx="14"/>
          </p:nvPr>
        </p:nvSpPr>
        <p:spPr>
          <a:xfrm>
            <a:off x="3618000" y="1656207"/>
            <a:ext cx="1908000" cy="1908000"/>
          </a:xfrm>
          <a:prstGeom prst="ellipse">
            <a:avLst/>
          </a:prstGeom>
          <a:solidFill>
            <a:schemeClr val="lt1"/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Char char="​"/>
              <a:defRPr sz="1200" b="1">
                <a:solidFill>
                  <a:schemeClr val="accent1"/>
                </a:solidFill>
              </a:defRPr>
            </a:lvl1pPr>
            <a:lvl2pPr marL="0" indent="0" algn="ctr">
              <a:buFont typeface="Arial" panose="020B0604020202020204" pitchFamily="34" charset="0"/>
              <a:buChar char="​"/>
              <a:defRPr sz="1000"/>
            </a:lvl2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1" name="Plassholder for tekst 6">
            <a:extLst>
              <a:ext uri="{FF2B5EF4-FFF2-40B4-BE49-F238E27FC236}">
                <a16:creationId xmlns:a16="http://schemas.microsoft.com/office/drawing/2014/main" id="{D52A1348-F70D-4977-ABF0-B088B61478C8}"/>
              </a:ext>
            </a:extLst>
          </p:cNvPr>
          <p:cNvSpPr>
            <a:spLocks noGrp="1" noChangeAspect="1"/>
          </p:cNvSpPr>
          <p:nvPr>
            <p:ph type="body" sz="quarter" idx="15"/>
          </p:nvPr>
        </p:nvSpPr>
        <p:spPr>
          <a:xfrm>
            <a:off x="5939838" y="1656207"/>
            <a:ext cx="1908000" cy="1908000"/>
          </a:xfrm>
          <a:prstGeom prst="ellipse">
            <a:avLst/>
          </a:prstGeom>
          <a:solidFill>
            <a:schemeClr val="lt1"/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Char char="​"/>
              <a:defRPr sz="1200" b="1">
                <a:solidFill>
                  <a:schemeClr val="accent1"/>
                </a:solidFill>
              </a:defRPr>
            </a:lvl1pPr>
            <a:lvl2pPr marL="0" indent="0" algn="ctr">
              <a:buFont typeface="Arial" panose="020B0604020202020204" pitchFamily="34" charset="0"/>
              <a:buChar char="​"/>
              <a:defRPr sz="1000"/>
            </a:lvl2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cxnSp>
        <p:nvCxnSpPr>
          <p:cNvPr id="12" name="Rett linje 11">
            <a:extLst>
              <a:ext uri="{FF2B5EF4-FFF2-40B4-BE49-F238E27FC236}">
                <a16:creationId xmlns:a16="http://schemas.microsoft.com/office/drawing/2014/main" id="{1907FAE4-AE58-4689-84EB-3770B2E581C5}"/>
              </a:ext>
            </a:extLst>
          </p:cNvPr>
          <p:cNvCxnSpPr/>
          <p:nvPr userDrawn="1"/>
        </p:nvCxnSpPr>
        <p:spPr>
          <a:xfrm>
            <a:off x="4374547" y="792099"/>
            <a:ext cx="36004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9338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76072" y="288036"/>
            <a:ext cx="7922703" cy="36004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72" y="1440181"/>
            <a:ext cx="7920990" cy="306038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576072" y="4860608"/>
            <a:ext cx="634666" cy="18002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dk1"/>
                </a:solidFill>
              </a:defRPr>
            </a:lvl1pPr>
          </a:lstStyle>
          <a:p>
            <a:fld id="{983651F3-9B16-40C6-B209-3688FC9C95F6}" type="datetimeFigureOut">
              <a:rPr lang="nb-NO" smtClean="0"/>
              <a:pPr/>
              <a:t>29.08.2022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780674" y="4860608"/>
            <a:ext cx="5582653" cy="18002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dk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283742" y="4860608"/>
            <a:ext cx="231608" cy="18002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0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7B422D6A-1596-4F97-B0A0-875892A68C1A}"/>
              </a:ext>
            </a:extLst>
          </p:cNvPr>
          <p:cNvCxnSpPr/>
          <p:nvPr userDrawn="1"/>
        </p:nvCxnSpPr>
        <p:spPr>
          <a:xfrm>
            <a:off x="4374547" y="792099"/>
            <a:ext cx="36004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385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63" r:id="rId4"/>
    <p:sldLayoutId id="2147483659" r:id="rId5"/>
    <p:sldLayoutId id="2147483650" r:id="rId6"/>
    <p:sldLayoutId id="2147483660" r:id="rId7"/>
    <p:sldLayoutId id="2147483661" r:id="rId8"/>
    <p:sldLayoutId id="2147483662" r:id="rId9"/>
    <p:sldLayoutId id="2147483652" r:id="rId10"/>
    <p:sldLayoutId id="2147483653" r:id="rId11"/>
    <p:sldLayoutId id="2147483654" r:id="rId12"/>
    <p:sldLayoutId id="2147483655" r:id="rId13"/>
    <p:sldLayoutId id="2147483658" r:id="rId14"/>
  </p:sldLayoutIdLst>
  <p:txStyles>
    <p:titleStyle>
      <a:lvl1pPr algn="ctr" defTabSz="6858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80000" algn="l" defTabSz="685800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Verdana" panose="020B060403050404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6858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lang="nb-NO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6858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lang="nb-NO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6858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lang="nb-NO" sz="11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900000" indent="-180000" algn="l" defTabSz="6858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lang="nb-NO" sz="11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1608807A-8710-4B6A-9AC1-DE33D6BA15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/>
              <a:t>Introduction</a:t>
            </a:r>
            <a:r>
              <a:rPr lang="nb-NO" dirty="0"/>
              <a:t> to </a:t>
            </a:r>
            <a:r>
              <a:rPr lang="nb-NO" dirty="0" err="1"/>
              <a:t>programming</a:t>
            </a:r>
            <a:endParaRPr lang="nb-NO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C61E94BB-AD48-40AA-96DD-B7A97EF613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DIGHEL4360</a:t>
            </a:r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C9E174F0-C544-46E3-B920-383A92EBB2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Henrik Hillestad Løvold,</a:t>
            </a:r>
          </a:p>
          <a:p>
            <a:r>
              <a:rPr lang="nb-NO" dirty="0"/>
              <a:t>Universitetslektor II</a:t>
            </a:r>
          </a:p>
          <a:p>
            <a:r>
              <a:rPr lang="nb-NO" dirty="0"/>
              <a:t>Institutt for Informatikk, UiO</a:t>
            </a:r>
          </a:p>
        </p:txBody>
      </p:sp>
    </p:spTree>
    <p:extLst>
      <p:ext uri="{BB962C8B-B14F-4D97-AF65-F5344CB8AC3E}">
        <p14:creationId xmlns:p14="http://schemas.microsoft.com/office/powerpoint/2010/main" val="1546377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52AC1A6-DC3D-43A6-810E-9508BBB59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Output = </a:t>
            </a:r>
            <a:r>
              <a:rPr lang="nb-NO" err="1"/>
              <a:t>print</a:t>
            </a:r>
            <a:r>
              <a:rPr lang="nb-NO"/>
              <a:t>()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E698D64-CA43-4BE3-A6FC-28E3E8A20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 dirty="0" err="1"/>
              <a:t>We</a:t>
            </a:r>
            <a:r>
              <a:rPr lang="nb-NO" sz="1800" dirty="0"/>
              <a:t> have to </a:t>
            </a:r>
            <a:r>
              <a:rPr lang="nb-NO" sz="1800" dirty="0" err="1"/>
              <a:t>explicitly</a:t>
            </a:r>
            <a:r>
              <a:rPr lang="nb-NO" sz="1800" dirty="0"/>
              <a:t> </a:t>
            </a:r>
            <a:r>
              <a:rPr lang="nb-NO" sz="1800" i="1" dirty="0"/>
              <a:t>ask</a:t>
            </a:r>
            <a:r>
              <a:rPr lang="nb-NO" sz="1800" dirty="0"/>
              <a:t> </a:t>
            </a:r>
            <a:r>
              <a:rPr lang="nb-NO" sz="1800" dirty="0" err="1"/>
              <a:t>the</a:t>
            </a:r>
            <a:r>
              <a:rPr lang="nb-NO" sz="1800" dirty="0"/>
              <a:t> computer to do </a:t>
            </a:r>
            <a:r>
              <a:rPr lang="nb-NO" sz="1800" dirty="0" err="1"/>
              <a:t>what</a:t>
            </a:r>
            <a:r>
              <a:rPr lang="nb-NO" sz="1800" dirty="0"/>
              <a:t> </a:t>
            </a:r>
            <a:r>
              <a:rPr lang="nb-NO" sz="1800" dirty="0" err="1"/>
              <a:t>we</a:t>
            </a:r>
            <a:r>
              <a:rPr lang="nb-NO" sz="1800" dirty="0"/>
              <a:t> </a:t>
            </a:r>
            <a:r>
              <a:rPr lang="nb-NO" sz="1800" dirty="0" err="1"/>
              <a:t>want</a:t>
            </a:r>
            <a:r>
              <a:rPr lang="nb-NO" sz="1800" dirty="0"/>
              <a:t>. To </a:t>
            </a:r>
            <a:r>
              <a:rPr lang="nb-NO" sz="1800" dirty="0" err="1"/>
              <a:t>print</a:t>
            </a:r>
            <a:r>
              <a:rPr lang="nb-NO" sz="1800" dirty="0"/>
              <a:t> a </a:t>
            </a:r>
            <a:r>
              <a:rPr lang="nb-NO" sz="1800" dirty="0" err="1"/>
              <a:t>number</a:t>
            </a:r>
            <a:r>
              <a:rPr lang="nb-NO" sz="1800" dirty="0"/>
              <a:t> to </a:t>
            </a:r>
            <a:r>
              <a:rPr lang="nb-NO" sz="1800" dirty="0" err="1"/>
              <a:t>the</a:t>
            </a:r>
            <a:r>
              <a:rPr lang="nb-NO" sz="1800" dirty="0"/>
              <a:t> </a:t>
            </a:r>
            <a:r>
              <a:rPr lang="nb-NO" sz="1800" dirty="0" err="1"/>
              <a:t>console</a:t>
            </a:r>
            <a:r>
              <a:rPr lang="nb-NO" sz="1800" dirty="0"/>
              <a:t> </a:t>
            </a:r>
            <a:r>
              <a:rPr lang="nb-NO" sz="1800" dirty="0" err="1"/>
              <a:t>we</a:t>
            </a:r>
            <a:r>
              <a:rPr lang="nb-NO" sz="1800" dirty="0"/>
              <a:t> </a:t>
            </a:r>
            <a:r>
              <a:rPr lang="nb-NO" sz="1800" dirty="0" err="1"/>
              <a:t>cannot</a:t>
            </a:r>
            <a:r>
              <a:rPr lang="nb-NO" sz="1800" dirty="0"/>
              <a:t> just </a:t>
            </a:r>
            <a:r>
              <a:rPr lang="nb-NO" sz="1800" i="1" dirty="0" err="1"/>
              <a:t>define</a:t>
            </a:r>
            <a:r>
              <a:rPr lang="nb-NO" sz="1800" dirty="0"/>
              <a:t> it. </a:t>
            </a:r>
            <a:r>
              <a:rPr lang="nb-NO" sz="1800" dirty="0" err="1"/>
              <a:t>We</a:t>
            </a:r>
            <a:r>
              <a:rPr lang="nb-NO" sz="1800" dirty="0"/>
              <a:t> have to </a:t>
            </a:r>
            <a:r>
              <a:rPr lang="nb-NO" sz="1800" i="1" dirty="0" err="1"/>
              <a:t>print</a:t>
            </a:r>
            <a:r>
              <a:rPr lang="nb-NO" sz="1800" dirty="0"/>
              <a:t> it to </a:t>
            </a:r>
            <a:r>
              <a:rPr lang="nb-NO" sz="1800" dirty="0" err="1"/>
              <a:t>the</a:t>
            </a:r>
            <a:r>
              <a:rPr lang="nb-NO" sz="1800" dirty="0"/>
              <a:t> </a:t>
            </a:r>
            <a:r>
              <a:rPr lang="nb-NO" sz="1800" dirty="0" err="1"/>
              <a:t>console</a:t>
            </a:r>
            <a:r>
              <a:rPr lang="nb-NO" sz="1800" dirty="0"/>
              <a:t> </a:t>
            </a:r>
            <a:r>
              <a:rPr lang="nb-NO" sz="1800" dirty="0" err="1"/>
              <a:t>using</a:t>
            </a:r>
            <a:r>
              <a:rPr lang="nb-NO" sz="1800" dirty="0"/>
              <a:t> </a:t>
            </a:r>
            <a:r>
              <a:rPr lang="nb-NO" sz="1800" dirty="0" err="1"/>
              <a:t>the</a:t>
            </a:r>
            <a:r>
              <a:rPr lang="nb-NO" sz="1800" dirty="0"/>
              <a:t> </a:t>
            </a:r>
            <a:r>
              <a:rPr lang="nb-NO" sz="1800" dirty="0" err="1"/>
              <a:t>function</a:t>
            </a:r>
            <a:r>
              <a:rPr lang="nb-NO" sz="1800" dirty="0"/>
              <a:t> </a:t>
            </a:r>
            <a:r>
              <a:rPr lang="nb-NO" sz="1800" i="1" dirty="0" err="1"/>
              <a:t>print</a:t>
            </a:r>
            <a:r>
              <a:rPr lang="nb-NO" sz="1800" dirty="0"/>
              <a:t>: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26BDE431-3F73-4EDB-A211-30A7701F43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9937" y="2572544"/>
            <a:ext cx="2524125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86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5B47DA-BC98-4099-92E9-6C54CDCFD1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0970" y="1726404"/>
            <a:ext cx="6562060" cy="630942"/>
          </a:xfrm>
        </p:spPr>
        <p:txBody>
          <a:bodyPr/>
          <a:lstStyle/>
          <a:p>
            <a:r>
              <a:rPr lang="nb-NO" dirty="0"/>
              <a:t>Variables</a:t>
            </a:r>
          </a:p>
        </p:txBody>
      </p:sp>
    </p:spTree>
    <p:extLst>
      <p:ext uri="{BB962C8B-B14F-4D97-AF65-F5344CB8AC3E}">
        <p14:creationId xmlns:p14="http://schemas.microsoft.com/office/powerpoint/2010/main" val="1166897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37CA49F-BD27-F344-AB39-1C2113332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Variables and </a:t>
            </a:r>
            <a:r>
              <a:rPr lang="nb-NO" dirty="0" err="1"/>
              <a:t>numbers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computer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9193E04-F72E-0043-98D8-730F7422F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 dirty="0"/>
              <a:t>Variables</a:t>
            </a:r>
          </a:p>
          <a:p>
            <a:pPr lvl="1"/>
            <a:r>
              <a:rPr lang="nb-NO" sz="1600" dirty="0"/>
              <a:t>To store data</a:t>
            </a:r>
          </a:p>
          <a:p>
            <a:pPr lvl="1"/>
            <a:r>
              <a:rPr lang="nb-NO" sz="1600" dirty="0"/>
              <a:t>Have different data types, more </a:t>
            </a:r>
            <a:r>
              <a:rPr lang="nb-NO" sz="1600" dirty="0" err="1"/>
              <a:t>on</a:t>
            </a:r>
            <a:r>
              <a:rPr lang="nb-NO" sz="1600" dirty="0"/>
              <a:t> </a:t>
            </a:r>
            <a:r>
              <a:rPr lang="nb-NO" sz="1600" dirty="0" err="1"/>
              <a:t>that</a:t>
            </a:r>
            <a:r>
              <a:rPr lang="nb-NO" sz="1600" dirty="0"/>
              <a:t> </a:t>
            </a:r>
            <a:r>
              <a:rPr lang="nb-NO" sz="1600" dirty="0" err="1"/>
              <a:t>shortly</a:t>
            </a:r>
            <a:r>
              <a:rPr lang="nb-NO" sz="1600" dirty="0"/>
              <a:t>...</a:t>
            </a:r>
          </a:p>
          <a:p>
            <a:r>
              <a:rPr lang="nb-NO" sz="1800" dirty="0"/>
              <a:t>How?</a:t>
            </a:r>
          </a:p>
          <a:p>
            <a:pPr lvl="1"/>
            <a:r>
              <a:rPr lang="nb-NO" sz="1600" dirty="0" err="1"/>
              <a:t>Declaration</a:t>
            </a:r>
            <a:r>
              <a:rPr lang="nb-NO" sz="1600" dirty="0"/>
              <a:t> and </a:t>
            </a:r>
            <a:r>
              <a:rPr lang="nb-NO" sz="1600" dirty="0" err="1"/>
              <a:t>assignment</a:t>
            </a:r>
            <a:endParaRPr lang="nb-NO" sz="1600" dirty="0"/>
          </a:p>
          <a:p>
            <a:pPr lvl="1"/>
            <a:endParaRPr lang="nb-NO" sz="1600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5FF7E524-5DC0-A043-9E58-5A30539038FA}"/>
              </a:ext>
            </a:extLst>
          </p:cNvPr>
          <p:cNvSpPr txBox="1"/>
          <p:nvPr/>
        </p:nvSpPr>
        <p:spPr>
          <a:xfrm>
            <a:off x="880689" y="3048001"/>
            <a:ext cx="19591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>
                <a:latin typeface="Monaco" pitchFamily="2" charset="0"/>
              </a:rPr>
              <a:t>a = 5</a:t>
            </a:r>
          </a:p>
          <a:p>
            <a:r>
              <a:rPr lang="nb-NO" sz="2400" dirty="0">
                <a:latin typeface="Monaco" pitchFamily="2" charset="0"/>
              </a:rPr>
              <a:t>b = ‘Hei’</a:t>
            </a:r>
          </a:p>
          <a:p>
            <a:r>
              <a:rPr lang="nb-NO" sz="2400" dirty="0">
                <a:latin typeface="Monaco" pitchFamily="2" charset="0"/>
              </a:rPr>
              <a:t>c = 3.14</a:t>
            </a:r>
          </a:p>
        </p:txBody>
      </p:sp>
    </p:spTree>
    <p:extLst>
      <p:ext uri="{BB962C8B-B14F-4D97-AF65-F5344CB8AC3E}">
        <p14:creationId xmlns:p14="http://schemas.microsoft.com/office/powerpoint/2010/main" val="262263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58241CF-B726-C54A-BC41-1D7067C95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Data types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B84D979-B741-4440-9B54-98363B20F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 fontScale="92500" lnSpcReduction="10000"/>
          </a:bodyPr>
          <a:lstStyle/>
          <a:p>
            <a:pPr indent="-179705"/>
            <a:r>
              <a:rPr lang="nb-NO" sz="1800" dirty="0"/>
              <a:t>Whole </a:t>
            </a:r>
            <a:r>
              <a:rPr lang="nb-NO" sz="1800" dirty="0" err="1"/>
              <a:t>numbers</a:t>
            </a:r>
            <a:endParaRPr lang="nb-NO" dirty="0"/>
          </a:p>
          <a:p>
            <a:pPr marL="359410" lvl="1" indent="-179705"/>
            <a:r>
              <a:rPr lang="nb-NO" sz="1600" dirty="0" err="1"/>
              <a:t>Called</a:t>
            </a:r>
            <a:r>
              <a:rPr lang="nb-NO" sz="1600" dirty="0"/>
              <a:t> «</a:t>
            </a:r>
            <a:r>
              <a:rPr lang="nb-NO" sz="1600" dirty="0" err="1"/>
              <a:t>int</a:t>
            </a:r>
            <a:r>
              <a:rPr lang="nb-NO" sz="1600" dirty="0"/>
              <a:t>» or «</a:t>
            </a:r>
            <a:r>
              <a:rPr lang="nb-NO" sz="1600" dirty="0" err="1"/>
              <a:t>integer</a:t>
            </a:r>
            <a:r>
              <a:rPr lang="nb-NO" sz="1600" dirty="0"/>
              <a:t>»</a:t>
            </a:r>
            <a:endParaRPr lang="nb-NO" sz="1600" dirty="0">
              <a:cs typeface="Arial"/>
            </a:endParaRPr>
          </a:p>
          <a:p>
            <a:pPr indent="-179705"/>
            <a:r>
              <a:rPr lang="nb-NO" sz="1800" dirty="0" err="1"/>
              <a:t>Decimal</a:t>
            </a:r>
            <a:r>
              <a:rPr lang="nb-NO" sz="1800" dirty="0"/>
              <a:t> </a:t>
            </a:r>
            <a:r>
              <a:rPr lang="nb-NO" sz="1800" dirty="0" err="1"/>
              <a:t>numbers</a:t>
            </a:r>
            <a:endParaRPr lang="nb-NO" sz="1800" dirty="0">
              <a:cs typeface="Arial"/>
            </a:endParaRPr>
          </a:p>
          <a:p>
            <a:pPr marL="359410" lvl="1" indent="-179705"/>
            <a:r>
              <a:rPr lang="nb-NO" sz="1600" dirty="0" err="1"/>
              <a:t>Called</a:t>
            </a:r>
            <a:r>
              <a:rPr lang="nb-NO" sz="1600" dirty="0"/>
              <a:t> «float» or «</a:t>
            </a:r>
            <a:r>
              <a:rPr lang="nb-NO" sz="1600" dirty="0" err="1"/>
              <a:t>floating</a:t>
            </a:r>
            <a:r>
              <a:rPr lang="nb-NO" sz="1600" dirty="0"/>
              <a:t> </a:t>
            </a:r>
            <a:r>
              <a:rPr lang="nb-NO" sz="1600" dirty="0" err="1"/>
              <a:t>point</a:t>
            </a:r>
            <a:r>
              <a:rPr lang="nb-NO" sz="1600" dirty="0"/>
              <a:t> </a:t>
            </a:r>
            <a:r>
              <a:rPr lang="nb-NO" sz="1600" dirty="0" err="1"/>
              <a:t>numbers</a:t>
            </a:r>
            <a:r>
              <a:rPr lang="nb-NO" sz="1600" dirty="0"/>
              <a:t>»</a:t>
            </a:r>
            <a:endParaRPr lang="nb-NO" sz="1600" dirty="0">
              <a:cs typeface="Arial"/>
            </a:endParaRPr>
          </a:p>
          <a:p>
            <a:pPr indent="-179705"/>
            <a:r>
              <a:rPr lang="nb-NO" sz="1800" dirty="0" err="1"/>
              <a:t>Text</a:t>
            </a:r>
            <a:endParaRPr lang="nb-NO" sz="1800" dirty="0">
              <a:cs typeface="Arial"/>
            </a:endParaRPr>
          </a:p>
          <a:p>
            <a:pPr marL="359410" lvl="1" indent="-179705"/>
            <a:r>
              <a:rPr lang="nb-NO" sz="1600" dirty="0" err="1"/>
              <a:t>Called</a:t>
            </a:r>
            <a:r>
              <a:rPr lang="nb-NO" sz="1600" dirty="0"/>
              <a:t> «</a:t>
            </a:r>
            <a:r>
              <a:rPr lang="nb-NO" sz="1600" dirty="0" err="1"/>
              <a:t>str</a:t>
            </a:r>
            <a:r>
              <a:rPr lang="nb-NO" sz="1600" dirty="0"/>
              <a:t>» or «</a:t>
            </a:r>
            <a:r>
              <a:rPr lang="nb-NO" sz="1600" dirty="0" err="1"/>
              <a:t>string</a:t>
            </a:r>
            <a:r>
              <a:rPr lang="nb-NO" sz="1600" dirty="0"/>
              <a:t>»</a:t>
            </a:r>
            <a:endParaRPr lang="nb-NO" sz="1600" dirty="0">
              <a:cs typeface="Arial"/>
            </a:endParaRPr>
          </a:p>
          <a:p>
            <a:pPr marL="359410" lvl="1" indent="-179705"/>
            <a:r>
              <a:rPr lang="nb-NO" sz="1600" dirty="0" err="1"/>
              <a:t>Declared</a:t>
            </a:r>
            <a:r>
              <a:rPr lang="nb-NO" sz="1600" dirty="0"/>
              <a:t> </a:t>
            </a:r>
            <a:r>
              <a:rPr lang="nb-NO" sz="1600" dirty="0" err="1"/>
              <a:t>using</a:t>
            </a:r>
            <a:r>
              <a:rPr lang="nb-NO" sz="1600" dirty="0"/>
              <a:t> </a:t>
            </a:r>
            <a:r>
              <a:rPr lang="nb-NO" sz="1600" dirty="0" err="1"/>
              <a:t>quotation</a:t>
            </a:r>
            <a:r>
              <a:rPr lang="nb-NO" sz="1600" dirty="0"/>
              <a:t> marks</a:t>
            </a:r>
            <a:endParaRPr lang="nb-NO" sz="1600" dirty="0">
              <a:cs typeface="Arial"/>
            </a:endParaRPr>
          </a:p>
          <a:p>
            <a:pPr indent="-179705"/>
            <a:r>
              <a:rPr lang="nb-NO" sz="1800" dirty="0"/>
              <a:t>Lists</a:t>
            </a:r>
            <a:endParaRPr lang="nb-NO" sz="1800" dirty="0">
              <a:cs typeface="Arial"/>
            </a:endParaRPr>
          </a:p>
          <a:p>
            <a:pPr marL="359410" lvl="1" indent="-179705"/>
            <a:r>
              <a:rPr lang="nb-NO" sz="1600" dirty="0" err="1">
                <a:cs typeface="Arial"/>
              </a:rPr>
              <a:t>Can</a:t>
            </a:r>
            <a:r>
              <a:rPr lang="nb-NO" sz="1600" dirty="0">
                <a:cs typeface="Arial"/>
              </a:rPr>
              <a:t> </a:t>
            </a:r>
            <a:r>
              <a:rPr lang="nb-NO" sz="1600" dirty="0" err="1">
                <a:cs typeface="Arial"/>
              </a:rPr>
              <a:t>contain</a:t>
            </a:r>
            <a:r>
              <a:rPr lang="nb-NO" sz="1600" dirty="0">
                <a:cs typeface="Arial"/>
              </a:rPr>
              <a:t> </a:t>
            </a:r>
            <a:r>
              <a:rPr lang="nb-NO" sz="1600" dirty="0" err="1">
                <a:cs typeface="Arial"/>
              </a:rPr>
              <a:t>collections</a:t>
            </a:r>
            <a:r>
              <a:rPr lang="nb-NO" sz="1600" dirty="0">
                <a:cs typeface="Arial"/>
              </a:rPr>
              <a:t> </a:t>
            </a:r>
            <a:r>
              <a:rPr lang="nb-NO" sz="1600" dirty="0" err="1">
                <a:cs typeface="Arial"/>
              </a:rPr>
              <a:t>of</a:t>
            </a:r>
            <a:r>
              <a:rPr lang="nb-NO" sz="1600" dirty="0">
                <a:cs typeface="Arial"/>
              </a:rPr>
              <a:t> variables</a:t>
            </a:r>
            <a:endParaRPr lang="nb-NO" sz="1700" dirty="0">
              <a:cs typeface="Arial"/>
            </a:endParaRPr>
          </a:p>
          <a:p>
            <a:pPr indent="-179705"/>
            <a:r>
              <a:rPr lang="nb-NO" sz="1800" dirty="0"/>
              <a:t>3.14 ≠ ‘3.14’</a:t>
            </a:r>
            <a:endParaRPr lang="nb-NO" sz="1800" dirty="0">
              <a:cs typeface="Arial"/>
            </a:endParaRPr>
          </a:p>
          <a:p>
            <a:pPr marL="359410" lvl="1" indent="-179705"/>
            <a:r>
              <a:rPr lang="nb-NO" sz="1600" dirty="0"/>
              <a:t>Be </a:t>
            </a:r>
            <a:r>
              <a:rPr lang="nb-NO" sz="1600" dirty="0" err="1"/>
              <a:t>aware</a:t>
            </a:r>
            <a:r>
              <a:rPr lang="nb-NO" sz="1600" dirty="0"/>
              <a:t> </a:t>
            </a:r>
            <a:r>
              <a:rPr lang="nb-NO" sz="1600" dirty="0" err="1"/>
              <a:t>of</a:t>
            </a:r>
            <a:r>
              <a:rPr lang="nb-NO" sz="1600" dirty="0"/>
              <a:t> </a:t>
            </a:r>
            <a:r>
              <a:rPr lang="nb-NO" sz="1600" dirty="0" err="1"/>
              <a:t>which</a:t>
            </a:r>
            <a:r>
              <a:rPr lang="nb-NO" sz="1600" dirty="0"/>
              <a:t> data type </a:t>
            </a:r>
            <a:r>
              <a:rPr lang="nb-NO" sz="1600" dirty="0" err="1"/>
              <a:t>you</a:t>
            </a:r>
            <a:r>
              <a:rPr lang="nb-NO" sz="1600" dirty="0"/>
              <a:t> </a:t>
            </a:r>
            <a:r>
              <a:rPr lang="nb-NO" sz="1600" dirty="0" err="1"/>
              <a:t>are</a:t>
            </a:r>
            <a:r>
              <a:rPr lang="nb-NO" sz="1600" dirty="0"/>
              <a:t> </a:t>
            </a:r>
            <a:r>
              <a:rPr lang="nb-NO" sz="1600" dirty="0" err="1"/>
              <a:t>working</a:t>
            </a:r>
            <a:r>
              <a:rPr lang="nb-NO" sz="1600" dirty="0"/>
              <a:t> </a:t>
            </a:r>
            <a:r>
              <a:rPr lang="nb-NO" sz="1600" dirty="0" err="1"/>
              <a:t>with</a:t>
            </a:r>
            <a:r>
              <a:rPr lang="nb-NO" sz="1600" dirty="0"/>
              <a:t>!</a:t>
            </a:r>
            <a:endParaRPr lang="nb-NO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988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5B47DA-BC98-4099-92E9-6C54CDCFD1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0970" y="1726404"/>
            <a:ext cx="6562060" cy="630942"/>
          </a:xfrm>
        </p:spPr>
        <p:txBody>
          <a:bodyPr/>
          <a:lstStyle/>
          <a:p>
            <a:r>
              <a:rPr lang="nb-NO" dirty="0" err="1"/>
              <a:t>Arithmetic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89333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9B0EEF-6D82-4340-BAA3-1D00F450E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Arithmetic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A01223B-F15F-7C42-AE96-FB49DB127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indent="-179705"/>
            <a:r>
              <a:rPr lang="nb-NO" sz="1800" dirty="0"/>
              <a:t>Operators</a:t>
            </a:r>
            <a:endParaRPr lang="nb-NO" dirty="0"/>
          </a:p>
          <a:p>
            <a:pPr marL="359410" lvl="1" indent="-179705"/>
            <a:r>
              <a:rPr lang="nb-NO" sz="1600" dirty="0"/>
              <a:t>+</a:t>
            </a:r>
            <a:endParaRPr lang="nb-NO" sz="1600" dirty="0">
              <a:cs typeface="Arial"/>
            </a:endParaRPr>
          </a:p>
          <a:p>
            <a:pPr marL="359410" lvl="1" indent="-179705"/>
            <a:r>
              <a:rPr lang="nb-NO" sz="1600" dirty="0"/>
              <a:t>-</a:t>
            </a:r>
            <a:endParaRPr lang="nb-NO" sz="1600" dirty="0">
              <a:cs typeface="Arial"/>
            </a:endParaRPr>
          </a:p>
          <a:p>
            <a:pPr marL="359410" lvl="1" indent="-179705"/>
            <a:r>
              <a:rPr lang="nb-NO" sz="1600" dirty="0"/>
              <a:t>*</a:t>
            </a:r>
            <a:endParaRPr lang="nb-NO" sz="1600" dirty="0">
              <a:cs typeface="Arial"/>
            </a:endParaRPr>
          </a:p>
          <a:p>
            <a:pPr marL="359410" lvl="1" indent="-179705"/>
            <a:r>
              <a:rPr lang="nb-NO" sz="1600" dirty="0"/>
              <a:t>/</a:t>
            </a:r>
            <a:endParaRPr lang="nb-NO" sz="1600" dirty="0">
              <a:cs typeface="Arial"/>
            </a:endParaRPr>
          </a:p>
          <a:p>
            <a:pPr indent="-179705"/>
            <a:r>
              <a:rPr lang="nb-NO" sz="1800" dirty="0"/>
              <a:t>Order </a:t>
            </a:r>
            <a:r>
              <a:rPr lang="nb-NO" sz="1800" dirty="0" err="1"/>
              <a:t>of</a:t>
            </a:r>
            <a:r>
              <a:rPr lang="nb-NO" sz="1800" dirty="0"/>
              <a:t> </a:t>
            </a:r>
            <a:r>
              <a:rPr lang="nb-NO" sz="1800" dirty="0" err="1"/>
              <a:t>calculation</a:t>
            </a:r>
            <a:endParaRPr lang="nb-NO" sz="1800" dirty="0"/>
          </a:p>
          <a:p>
            <a:pPr indent="-179705"/>
            <a:r>
              <a:rPr lang="nb-NO" sz="1600" dirty="0"/>
              <a:t>Just as in </a:t>
            </a:r>
            <a:r>
              <a:rPr lang="nb-NO" sz="1600" dirty="0" err="1"/>
              <a:t>maths</a:t>
            </a:r>
            <a:endParaRPr lang="nb-NO" sz="1600" dirty="0">
              <a:cs typeface="Arial"/>
            </a:endParaRPr>
          </a:p>
          <a:p>
            <a:pPr marL="359410" lvl="1" indent="-179705"/>
            <a:r>
              <a:rPr lang="nb-NO" sz="1600" dirty="0"/>
              <a:t>Parenteser -&gt; potenser -&gt; multiplikasjon / divisjon -&gt; addisjon / subtraksjon</a:t>
            </a:r>
            <a:endParaRPr lang="nb-NO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19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5A1831E-65EE-4161-BD83-6A752399D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Another</a:t>
            </a:r>
            <a:r>
              <a:rPr lang="nb-NO" dirty="0"/>
              <a:t> operator</a:t>
            </a:r>
          </a:p>
        </p:txBody>
      </p:sp>
      <p:sp>
        <p:nvSpPr>
          <p:cNvPr id="5" name="Plassholder for innhold 2">
            <a:extLst>
              <a:ext uri="{FF2B5EF4-FFF2-40B4-BE49-F238E27FC236}">
                <a16:creationId xmlns:a16="http://schemas.microsoft.com/office/drawing/2014/main" id="{33393EDB-BA6C-404E-990E-E280395AC5CC}"/>
              </a:ext>
            </a:extLst>
          </p:cNvPr>
          <p:cNvSpPr txBox="1">
            <a:spLocks/>
          </p:cNvSpPr>
          <p:nvPr/>
        </p:nvSpPr>
        <p:spPr>
          <a:xfrm>
            <a:off x="611505" y="1431216"/>
            <a:ext cx="7920990" cy="3060383"/>
          </a:xfrm>
          <a:prstGeom prst="rect">
            <a:avLst/>
          </a:prstGeom>
        </p:spPr>
        <p:txBody>
          <a:bodyPr vert="horz" lIns="0" tIns="0" rIns="0" bIns="0" rtlCol="0" anchor="t">
            <a:normAutofit lnSpcReduction="10000"/>
          </a:bodyPr>
          <a:lstStyle>
            <a:lvl1pPr marL="171450" indent="-18000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Verdana" panose="020B060403050404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0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00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lang="nb-NO" sz="11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00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lang="nb-NO" sz="11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79705"/>
            <a:r>
              <a:rPr lang="nb-NO" sz="1800" dirty="0" err="1"/>
              <a:t>Another</a:t>
            </a:r>
            <a:r>
              <a:rPr lang="nb-NO" sz="1800" dirty="0"/>
              <a:t> operator is **, and it is used like </a:t>
            </a:r>
            <a:r>
              <a:rPr lang="nb-NO" sz="1800" dirty="0" err="1"/>
              <a:t>this</a:t>
            </a:r>
            <a:r>
              <a:rPr lang="nb-NO" sz="1800" dirty="0"/>
              <a:t>: </a:t>
            </a:r>
            <a:r>
              <a:rPr lang="nb-NO" sz="1800" i="1" dirty="0"/>
              <a:t>a**b</a:t>
            </a:r>
            <a:r>
              <a:rPr lang="nb-NO" sz="1800" dirty="0"/>
              <a:t>. </a:t>
            </a:r>
            <a:r>
              <a:rPr lang="nb-NO" sz="1800" dirty="0" err="1"/>
              <a:t>Try</a:t>
            </a:r>
            <a:r>
              <a:rPr lang="nb-NO" sz="1800" dirty="0"/>
              <a:t> to </a:t>
            </a:r>
            <a:r>
              <a:rPr lang="nb-NO" sz="1800" dirty="0" err="1"/>
              <a:t>find</a:t>
            </a:r>
            <a:r>
              <a:rPr lang="nb-NO" sz="1800" dirty="0"/>
              <a:t> </a:t>
            </a:r>
            <a:r>
              <a:rPr lang="nb-NO" sz="1800" dirty="0" err="1"/>
              <a:t>out</a:t>
            </a:r>
            <a:r>
              <a:rPr lang="nb-NO" sz="1800" dirty="0"/>
              <a:t> </a:t>
            </a:r>
            <a:r>
              <a:rPr lang="nb-NO" sz="1800" dirty="0" err="1"/>
              <a:t>what</a:t>
            </a:r>
            <a:r>
              <a:rPr lang="nb-NO" sz="1800" dirty="0"/>
              <a:t> </a:t>
            </a:r>
            <a:r>
              <a:rPr lang="nb-NO" sz="1800" dirty="0" err="1"/>
              <a:t>this</a:t>
            </a:r>
            <a:r>
              <a:rPr lang="nb-NO" sz="1800" dirty="0"/>
              <a:t> operator </a:t>
            </a:r>
            <a:r>
              <a:rPr lang="nb-NO" sz="1800" dirty="0" err="1"/>
              <a:t>does</a:t>
            </a:r>
            <a:r>
              <a:rPr lang="nb-NO" sz="1800" dirty="0"/>
              <a:t> by </a:t>
            </a:r>
            <a:r>
              <a:rPr lang="nb-NO" sz="1800" dirty="0" err="1"/>
              <a:t>running</a:t>
            </a:r>
            <a:r>
              <a:rPr lang="nb-NO" sz="1800" dirty="0"/>
              <a:t> </a:t>
            </a:r>
            <a:r>
              <a:rPr lang="nb-NO" sz="1800" dirty="0" err="1"/>
              <a:t>the</a:t>
            </a:r>
            <a:r>
              <a:rPr lang="nb-NO" sz="1800" dirty="0"/>
              <a:t> </a:t>
            </a:r>
            <a:r>
              <a:rPr lang="nb-NO" sz="1800" dirty="0" err="1"/>
              <a:t>following</a:t>
            </a:r>
            <a:r>
              <a:rPr lang="nb-NO" sz="1800" dirty="0"/>
              <a:t> </a:t>
            </a:r>
            <a:r>
              <a:rPr lang="nb-NO" sz="1800" dirty="0" err="1"/>
              <a:t>calculations</a:t>
            </a:r>
            <a:r>
              <a:rPr lang="nb-NO" sz="1800" dirty="0"/>
              <a:t>:</a:t>
            </a:r>
            <a:endParaRPr lang="nb-NO" sz="1800" dirty="0">
              <a:cs typeface="Arial"/>
            </a:endParaRPr>
          </a:p>
          <a:p>
            <a:pPr marL="342900" indent="-342900">
              <a:buAutoNum type="alphaLcParenR"/>
            </a:pPr>
            <a:r>
              <a:rPr lang="nb-NO" sz="1800" dirty="0">
                <a:cs typeface="Arial"/>
              </a:rPr>
              <a:t>2**3</a:t>
            </a:r>
          </a:p>
          <a:p>
            <a:pPr marL="342900" indent="-342900">
              <a:buAutoNum type="alphaLcParenR"/>
            </a:pPr>
            <a:r>
              <a:rPr lang="nb-NO" sz="1800" dirty="0">
                <a:cs typeface="Arial"/>
              </a:rPr>
              <a:t>2**4</a:t>
            </a:r>
          </a:p>
          <a:p>
            <a:pPr marL="342900" indent="-342900">
              <a:buAutoNum type="alphaLcParenR"/>
            </a:pPr>
            <a:r>
              <a:rPr lang="nb-NO" sz="1800" dirty="0">
                <a:cs typeface="Arial"/>
              </a:rPr>
              <a:t>5**2</a:t>
            </a:r>
          </a:p>
          <a:p>
            <a:pPr marL="342900" indent="-342900">
              <a:buAutoNum type="alphaLcParenR"/>
            </a:pPr>
            <a:r>
              <a:rPr lang="nb-NO" sz="1800" dirty="0">
                <a:cs typeface="Arial"/>
              </a:rPr>
              <a:t>10**4</a:t>
            </a:r>
          </a:p>
          <a:p>
            <a:pPr marL="342900" indent="-342900">
              <a:buAutoNum type="alphaLcParenR"/>
            </a:pPr>
            <a:r>
              <a:rPr lang="nb-NO" sz="1800" dirty="0">
                <a:cs typeface="Arial"/>
              </a:rPr>
              <a:t>10**5</a:t>
            </a:r>
          </a:p>
          <a:p>
            <a:pPr marL="342900" indent="-342900">
              <a:buAutoNum type="alphaLcParenR"/>
            </a:pPr>
            <a:endParaRPr lang="nb-NO" sz="1800" dirty="0">
              <a:cs typeface="Arial"/>
            </a:endParaRPr>
          </a:p>
          <a:p>
            <a:pPr marL="342900" indent="-342900"/>
            <a:r>
              <a:rPr lang="nb-NO" sz="1800" dirty="0" err="1">
                <a:cs typeface="Arial"/>
              </a:rPr>
              <a:t>Try</a:t>
            </a:r>
            <a:r>
              <a:rPr lang="nb-NO" sz="1800" dirty="0">
                <a:cs typeface="Arial"/>
              </a:rPr>
              <a:t> to </a:t>
            </a:r>
            <a:r>
              <a:rPr lang="nb-NO" sz="1800" dirty="0" err="1">
                <a:cs typeface="Arial"/>
              </a:rPr>
              <a:t>write</a:t>
            </a:r>
            <a:r>
              <a:rPr lang="nb-NO" sz="1800" dirty="0">
                <a:cs typeface="Arial"/>
              </a:rPr>
              <a:t> 1E3 and 1E-3 as </a:t>
            </a:r>
            <a:r>
              <a:rPr lang="nb-NO" sz="1800" dirty="0" err="1">
                <a:cs typeface="Arial"/>
              </a:rPr>
              <a:t>well</a:t>
            </a:r>
            <a:r>
              <a:rPr lang="nb-NO" sz="1800" dirty="0">
                <a:cs typeface="Arial"/>
              </a:rPr>
              <a:t>. </a:t>
            </a:r>
            <a:r>
              <a:rPr lang="nb-NO" sz="1800" dirty="0" err="1">
                <a:cs typeface="Arial"/>
              </a:rPr>
              <a:t>What</a:t>
            </a:r>
            <a:r>
              <a:rPr lang="nb-NO" sz="1800" dirty="0">
                <a:cs typeface="Arial"/>
              </a:rPr>
              <a:t> </a:t>
            </a:r>
            <a:r>
              <a:rPr lang="nb-NO" sz="1800" dirty="0" err="1">
                <a:cs typeface="Arial"/>
              </a:rPr>
              <a:t>does</a:t>
            </a:r>
            <a:r>
              <a:rPr lang="nb-NO" sz="1800" dirty="0">
                <a:cs typeface="Arial"/>
              </a:rPr>
              <a:t> </a:t>
            </a:r>
            <a:r>
              <a:rPr lang="nb-NO" sz="1800" i="1" dirty="0">
                <a:cs typeface="Arial"/>
              </a:rPr>
              <a:t>E </a:t>
            </a:r>
            <a:r>
              <a:rPr lang="nb-NO" sz="1800" dirty="0" err="1">
                <a:cs typeface="Arial"/>
              </a:rPr>
              <a:t>mean</a:t>
            </a:r>
            <a:r>
              <a:rPr lang="nb-NO" sz="1800" dirty="0">
                <a:cs typeface="Arial"/>
              </a:rPr>
              <a:t>?</a:t>
            </a:r>
          </a:p>
          <a:p>
            <a:pPr marL="342900" indent="-342900">
              <a:buAutoNum type="alphaLcParenR"/>
            </a:pPr>
            <a:endParaRPr lang="nb-NO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567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AD5BAAF-3808-41ED-B7A5-06E228F54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Errors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EC8ED86-09BE-46CC-B8FA-997E2A4A3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472454"/>
            <a:ext cx="7920990" cy="3060383"/>
          </a:xfrm>
        </p:spPr>
        <p:txBody>
          <a:bodyPr>
            <a:normAutofit/>
          </a:bodyPr>
          <a:lstStyle/>
          <a:p>
            <a:r>
              <a:rPr lang="nb-NO" sz="1600" dirty="0" err="1"/>
              <a:t>Why</a:t>
            </a:r>
            <a:r>
              <a:rPr lang="nb-NO" sz="1600" dirty="0"/>
              <a:t> do </a:t>
            </a:r>
            <a:r>
              <a:rPr lang="nb-NO" sz="1600" dirty="0" err="1"/>
              <a:t>the</a:t>
            </a:r>
            <a:r>
              <a:rPr lang="nb-NO" sz="1600" dirty="0"/>
              <a:t> </a:t>
            </a:r>
            <a:r>
              <a:rPr lang="nb-NO" sz="1600" dirty="0" err="1"/>
              <a:t>following</a:t>
            </a:r>
            <a:r>
              <a:rPr lang="nb-NO" sz="1600" dirty="0"/>
              <a:t> programs not </a:t>
            </a:r>
            <a:r>
              <a:rPr lang="nb-NO" sz="1600" dirty="0" err="1"/>
              <a:t>work</a:t>
            </a:r>
            <a:r>
              <a:rPr lang="nb-NO" sz="1600" dirty="0"/>
              <a:t>?</a:t>
            </a:r>
          </a:p>
        </p:txBody>
      </p:sp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F989BFA2-5B8C-443B-A09E-322BAA0A3362}"/>
              </a:ext>
            </a:extLst>
          </p:cNvPr>
          <p:cNvCxnSpPr/>
          <p:nvPr/>
        </p:nvCxnSpPr>
        <p:spPr>
          <a:xfrm>
            <a:off x="646938" y="2809157"/>
            <a:ext cx="4813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7A71782B-59DE-4F57-A91F-67484D4C9476}"/>
              </a:ext>
            </a:extLst>
          </p:cNvPr>
          <p:cNvCxnSpPr/>
          <p:nvPr/>
        </p:nvCxnSpPr>
        <p:spPr>
          <a:xfrm>
            <a:off x="646938" y="3734939"/>
            <a:ext cx="4813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5CC85A0-BB2D-B6BD-8BC1-8632E5B4B3FF}"/>
              </a:ext>
            </a:extLst>
          </p:cNvPr>
          <p:cNvSpPr txBox="1"/>
          <p:nvPr/>
        </p:nvSpPr>
        <p:spPr>
          <a:xfrm>
            <a:off x="646938" y="1929357"/>
            <a:ext cx="4572000" cy="7155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dirty="0">
                <a:solidFill>
                  <a:srgbClr val="7A3E9D"/>
                </a:solidFill>
                <a:effectLst/>
                <a:latin typeface="Menlo" panose="020B0609030804020204" pitchFamily="49" charset="0"/>
              </a:rPr>
              <a:t>number1</a:t>
            </a:r>
            <a:r>
              <a:rPr lang="en-GB" b="0" dirty="0">
                <a:solidFill>
                  <a:srgbClr val="333333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b="0" dirty="0">
                <a:solidFill>
                  <a:srgbClr val="777777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GB" b="0" dirty="0">
                <a:solidFill>
                  <a:srgbClr val="333333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b="0" dirty="0">
                <a:solidFill>
                  <a:srgbClr val="9C5D27"/>
                </a:solidFill>
                <a:effectLst/>
                <a:latin typeface="Menlo" panose="020B0609030804020204" pitchFamily="49" charset="0"/>
              </a:rPr>
              <a:t>1</a:t>
            </a:r>
            <a:endParaRPr lang="en-GB" b="0" dirty="0">
              <a:solidFill>
                <a:srgbClr val="333333"/>
              </a:solidFill>
              <a:effectLst/>
              <a:latin typeface="Menlo" panose="020B0609030804020204" pitchFamily="49" charset="0"/>
            </a:endParaRPr>
          </a:p>
          <a:p>
            <a:r>
              <a:rPr lang="en-GB" b="1" dirty="0">
                <a:solidFill>
                  <a:srgbClr val="AA3731"/>
                </a:solidFill>
                <a:effectLst/>
                <a:latin typeface="Menlo" panose="020B0609030804020204" pitchFamily="49" charset="0"/>
              </a:rPr>
              <a:t>print</a:t>
            </a:r>
            <a:r>
              <a:rPr lang="en-GB" b="0" dirty="0">
                <a:solidFill>
                  <a:srgbClr val="777777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b="0" dirty="0">
                <a:solidFill>
                  <a:srgbClr val="7A3E9D"/>
                </a:solidFill>
                <a:effectLst/>
                <a:latin typeface="Menlo" panose="020B0609030804020204" pitchFamily="49" charset="0"/>
              </a:rPr>
              <a:t>number1</a:t>
            </a:r>
            <a:r>
              <a:rPr lang="en-GB" b="0" dirty="0">
                <a:solidFill>
                  <a:srgbClr val="333333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b="0" dirty="0">
                <a:solidFill>
                  <a:srgbClr val="777777"/>
                </a:solidFill>
                <a:effectLst/>
                <a:latin typeface="Menlo" panose="020B0609030804020204" pitchFamily="49" charset="0"/>
              </a:rPr>
              <a:t>+</a:t>
            </a:r>
            <a:r>
              <a:rPr lang="en-GB" b="0" dirty="0">
                <a:solidFill>
                  <a:srgbClr val="333333"/>
                </a:solidFill>
                <a:effectLst/>
                <a:latin typeface="Menlo" panose="020B0609030804020204" pitchFamily="49" charset="0"/>
              </a:rPr>
              <a:t> number2</a:t>
            </a:r>
            <a:r>
              <a:rPr lang="en-GB" b="0" dirty="0">
                <a:solidFill>
                  <a:srgbClr val="777777"/>
                </a:solidFill>
                <a:effectLst/>
                <a:latin typeface="Menlo" panose="020B0609030804020204" pitchFamily="49" charset="0"/>
              </a:rPr>
              <a:t>)</a:t>
            </a:r>
            <a:endParaRPr lang="en-GB" b="0" dirty="0">
              <a:solidFill>
                <a:srgbClr val="333333"/>
              </a:solidFill>
              <a:effectLst/>
              <a:latin typeface="Menlo" panose="020B0609030804020204" pitchFamily="49" charset="0"/>
            </a:endParaRPr>
          </a:p>
          <a:p>
            <a:r>
              <a:rPr lang="en-GB" b="0" dirty="0">
                <a:solidFill>
                  <a:srgbClr val="7A3E9D"/>
                </a:solidFill>
                <a:effectLst/>
                <a:latin typeface="Menlo" panose="020B0609030804020204" pitchFamily="49" charset="0"/>
              </a:rPr>
              <a:t>number2</a:t>
            </a:r>
            <a:r>
              <a:rPr lang="en-GB" b="0" dirty="0">
                <a:solidFill>
                  <a:srgbClr val="333333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b="0" dirty="0">
                <a:solidFill>
                  <a:srgbClr val="777777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GB" b="0" dirty="0">
                <a:solidFill>
                  <a:srgbClr val="333333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b="0" dirty="0">
                <a:solidFill>
                  <a:srgbClr val="9C5D27"/>
                </a:solidFill>
                <a:effectLst/>
                <a:latin typeface="Menlo" panose="020B0609030804020204" pitchFamily="49" charset="0"/>
              </a:rPr>
              <a:t>5</a:t>
            </a:r>
            <a:endParaRPr lang="en-GB" b="0" dirty="0">
              <a:solidFill>
                <a:srgbClr val="333333"/>
              </a:solidFill>
              <a:effectLst/>
              <a:latin typeface="Menlo" panose="020B0609030804020204" pitchFamily="49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220247F-5E65-A82F-54A5-3C406BA9F8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938" y="2840248"/>
            <a:ext cx="2133600" cy="8636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6FD0753-09C3-7133-70B5-D6BC665DC0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938" y="3765642"/>
            <a:ext cx="6356028" cy="133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7738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8E9AB0D-8AF0-4C22-A7D9-5E741FEE8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Details</a:t>
            </a:r>
            <a:r>
              <a:rPr lang="nb-NO" dirty="0"/>
              <a:t>, </a:t>
            </a:r>
            <a:r>
              <a:rPr lang="nb-NO" dirty="0" err="1"/>
              <a:t>details</a:t>
            </a:r>
            <a:r>
              <a:rPr lang="nb-NO" dirty="0"/>
              <a:t>...?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B5503D6-4A71-46DD-B5A1-93332E05B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000" dirty="0"/>
              <a:t>Spaces?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B29A0DC6-863F-40E0-99DF-AC6299BE07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4701" y="1924710"/>
            <a:ext cx="3014598" cy="257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7386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649C9-FAEC-6544-83CD-BBAA4D77F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Exercise</a:t>
            </a:r>
            <a:r>
              <a:rPr lang="nb-NO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D4BBD-1C58-E744-B873-B2E255C69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407908"/>
            <a:ext cx="7920990" cy="30603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sz="1800" b="1" dirty="0" err="1"/>
              <a:t>Task</a:t>
            </a:r>
            <a:r>
              <a:rPr lang="nb-NO" sz="1800" b="1" dirty="0"/>
              <a:t> 1</a:t>
            </a:r>
          </a:p>
          <a:p>
            <a:pPr marL="0" indent="0">
              <a:buNone/>
            </a:pPr>
            <a:r>
              <a:rPr lang="nb-NO" sz="1800" dirty="0" err="1"/>
              <a:t>What</a:t>
            </a:r>
            <a:r>
              <a:rPr lang="nb-NO" sz="1800" dirty="0"/>
              <a:t> is </a:t>
            </a:r>
            <a:r>
              <a:rPr lang="nb-NO" sz="1800" dirty="0" err="1"/>
              <a:t>the</a:t>
            </a:r>
            <a:r>
              <a:rPr lang="nb-NO" sz="1800" dirty="0"/>
              <a:t> </a:t>
            </a:r>
            <a:r>
              <a:rPr lang="nb-NO" sz="1800" dirty="0" err="1"/>
              <a:t>result</a:t>
            </a:r>
            <a:r>
              <a:rPr lang="nb-NO" sz="1800" dirty="0"/>
              <a:t> </a:t>
            </a:r>
            <a:r>
              <a:rPr lang="nb-NO" sz="1800" dirty="0" err="1"/>
              <a:t>of</a:t>
            </a:r>
            <a:r>
              <a:rPr lang="nb-NO" sz="1800" dirty="0"/>
              <a:t>:</a:t>
            </a:r>
          </a:p>
          <a:p>
            <a:pPr marL="0" indent="0">
              <a:buNone/>
            </a:pPr>
            <a:r>
              <a:rPr lang="nb-NO" sz="1800" dirty="0"/>
              <a:t>	a = 10 </a:t>
            </a:r>
          </a:p>
          <a:p>
            <a:pPr marL="0" indent="0">
              <a:buNone/>
            </a:pPr>
            <a:r>
              <a:rPr lang="nb-NO" sz="1800" dirty="0"/>
              <a:t>	a = a + 5</a:t>
            </a:r>
          </a:p>
          <a:p>
            <a:pPr marL="0" indent="0">
              <a:buNone/>
            </a:pPr>
            <a:r>
              <a:rPr lang="nb-NO" sz="1800" dirty="0" err="1"/>
              <a:t>Explain</a:t>
            </a:r>
            <a:r>
              <a:rPr lang="nb-NO" sz="1800" dirty="0"/>
              <a:t> </a:t>
            </a:r>
            <a:r>
              <a:rPr lang="nb-NO" sz="1800" dirty="0" err="1"/>
              <a:t>why</a:t>
            </a:r>
            <a:r>
              <a:rPr lang="nb-NO" sz="1800" dirty="0"/>
              <a:t> and </a:t>
            </a:r>
            <a:r>
              <a:rPr lang="nb-NO" sz="1800" dirty="0" err="1"/>
              <a:t>discuss</a:t>
            </a:r>
            <a:r>
              <a:rPr lang="nb-NO" sz="1800" dirty="0"/>
              <a:t> </a:t>
            </a:r>
            <a:r>
              <a:rPr lang="nb-NO" sz="1800" dirty="0" err="1"/>
              <a:t>with</a:t>
            </a:r>
            <a:r>
              <a:rPr lang="nb-NO" sz="1800" dirty="0"/>
              <a:t> </a:t>
            </a:r>
            <a:r>
              <a:rPr lang="nb-NO" sz="1800" dirty="0" err="1"/>
              <a:t>each</a:t>
            </a:r>
            <a:r>
              <a:rPr lang="nb-NO" sz="1800" dirty="0"/>
              <a:t> </a:t>
            </a:r>
            <a:r>
              <a:rPr lang="nb-NO" sz="1800" dirty="0" err="1"/>
              <a:t>other</a:t>
            </a:r>
            <a:r>
              <a:rPr lang="nb-NO" sz="1800" dirty="0"/>
              <a:t>. How is </a:t>
            </a:r>
            <a:r>
              <a:rPr lang="nb-NO" sz="1800" dirty="0" err="1"/>
              <a:t>this</a:t>
            </a:r>
            <a:r>
              <a:rPr lang="nb-NO" sz="1800" dirty="0"/>
              <a:t> </a:t>
            </a:r>
            <a:r>
              <a:rPr lang="nb-NO" sz="1800" dirty="0" err="1"/>
              <a:t>expression</a:t>
            </a:r>
            <a:r>
              <a:rPr lang="nb-NO" sz="1800" dirty="0"/>
              <a:t> different in </a:t>
            </a:r>
            <a:r>
              <a:rPr lang="nb-NO" sz="1800" dirty="0" err="1"/>
              <a:t>programming</a:t>
            </a:r>
            <a:r>
              <a:rPr lang="nb-NO" sz="1800" dirty="0"/>
              <a:t>, from </a:t>
            </a:r>
            <a:r>
              <a:rPr lang="nb-NO" sz="1800" dirty="0" err="1"/>
              <a:t>what</a:t>
            </a:r>
            <a:r>
              <a:rPr lang="nb-NO" sz="1800" dirty="0"/>
              <a:t> </a:t>
            </a:r>
            <a:r>
              <a:rPr lang="nb-NO" sz="1800" dirty="0" err="1"/>
              <a:t>you</a:t>
            </a:r>
            <a:r>
              <a:rPr lang="nb-NO" sz="1800" dirty="0"/>
              <a:t> </a:t>
            </a:r>
            <a:r>
              <a:rPr lang="nb-NO" sz="1800" dirty="0" err="1"/>
              <a:t>know</a:t>
            </a:r>
            <a:r>
              <a:rPr lang="nb-NO" sz="1800" dirty="0"/>
              <a:t> from mathematics?</a:t>
            </a:r>
          </a:p>
          <a:p>
            <a:pPr marL="0" indent="0">
              <a:buNone/>
            </a:pPr>
            <a:endParaRPr lang="nb-NO" sz="1800" dirty="0">
              <a:cs typeface="Arial"/>
            </a:endParaRPr>
          </a:p>
          <a:p>
            <a:pPr marL="0" indent="0">
              <a:buNone/>
            </a:pPr>
            <a:r>
              <a:rPr lang="nb-NO" sz="1800" b="1" dirty="0" err="1">
                <a:cs typeface="Arial"/>
              </a:rPr>
              <a:t>Task</a:t>
            </a:r>
            <a:r>
              <a:rPr lang="nb-NO" sz="1800" b="1" dirty="0">
                <a:cs typeface="Arial"/>
              </a:rPr>
              <a:t> 2</a:t>
            </a:r>
          </a:p>
          <a:p>
            <a:pPr marL="0" indent="0">
              <a:buNone/>
            </a:pPr>
            <a:r>
              <a:rPr lang="nb-NO" sz="1800" dirty="0" err="1">
                <a:cs typeface="Arial"/>
              </a:rPr>
              <a:t>You</a:t>
            </a:r>
            <a:r>
              <a:rPr lang="nb-NO" sz="1800" dirty="0">
                <a:cs typeface="Arial"/>
              </a:rPr>
              <a:t> have </a:t>
            </a:r>
            <a:r>
              <a:rPr lang="nb-NO" sz="1800" dirty="0" err="1">
                <a:cs typeface="Arial"/>
              </a:rPr>
              <a:t>two</a:t>
            </a:r>
            <a:r>
              <a:rPr lang="nb-NO" sz="1800" dirty="0">
                <a:cs typeface="Arial"/>
              </a:rPr>
              <a:t> variables </a:t>
            </a:r>
            <a:r>
              <a:rPr lang="nb-NO" sz="1800" i="1" dirty="0">
                <a:cs typeface="Arial"/>
              </a:rPr>
              <a:t>a</a:t>
            </a:r>
            <a:r>
              <a:rPr lang="nb-NO" sz="1800" dirty="0">
                <a:cs typeface="Arial"/>
              </a:rPr>
              <a:t> and </a:t>
            </a:r>
            <a:r>
              <a:rPr lang="nb-NO" sz="1800" i="1" dirty="0">
                <a:cs typeface="Arial"/>
              </a:rPr>
              <a:t>b</a:t>
            </a:r>
            <a:r>
              <a:rPr lang="nb-NO" sz="1800" dirty="0">
                <a:cs typeface="Arial"/>
              </a:rPr>
              <a:t>, </a:t>
            </a:r>
            <a:r>
              <a:rPr lang="nb-NO" sz="1800" dirty="0" err="1">
                <a:cs typeface="Arial"/>
              </a:rPr>
              <a:t>both</a:t>
            </a:r>
            <a:r>
              <a:rPr lang="nb-NO" sz="1800" dirty="0">
                <a:cs typeface="Arial"/>
              </a:rPr>
              <a:t> </a:t>
            </a:r>
            <a:r>
              <a:rPr lang="nb-NO" sz="1800" dirty="0" err="1">
                <a:cs typeface="Arial"/>
              </a:rPr>
              <a:t>containing</a:t>
            </a:r>
            <a:r>
              <a:rPr lang="nb-NO" sz="1800" dirty="0">
                <a:cs typeface="Arial"/>
              </a:rPr>
              <a:t> </a:t>
            </a:r>
            <a:r>
              <a:rPr lang="nb-NO" sz="1800" dirty="0" err="1">
                <a:cs typeface="Arial"/>
              </a:rPr>
              <a:t>values</a:t>
            </a:r>
            <a:r>
              <a:rPr lang="nb-NO" sz="1800" dirty="0">
                <a:cs typeface="Arial"/>
              </a:rPr>
              <a:t>. Imagine </a:t>
            </a:r>
            <a:r>
              <a:rPr lang="nb-NO" sz="1800" dirty="0" err="1">
                <a:cs typeface="Arial"/>
              </a:rPr>
              <a:t>that</a:t>
            </a:r>
            <a:r>
              <a:rPr lang="nb-NO" sz="1800" dirty="0">
                <a:cs typeface="Arial"/>
              </a:rPr>
              <a:t> </a:t>
            </a:r>
            <a:r>
              <a:rPr lang="nb-NO" sz="1800" dirty="0" err="1">
                <a:cs typeface="Arial"/>
              </a:rPr>
              <a:t>you</a:t>
            </a:r>
            <a:r>
              <a:rPr lang="nb-NO" sz="1800" dirty="0">
                <a:cs typeface="Arial"/>
              </a:rPr>
              <a:t> </a:t>
            </a:r>
            <a:r>
              <a:rPr lang="nb-NO" sz="1800" dirty="0" err="1">
                <a:cs typeface="Arial"/>
              </a:rPr>
              <a:t>are</a:t>
            </a:r>
            <a:r>
              <a:rPr lang="nb-NO" sz="1800" dirty="0">
                <a:cs typeface="Arial"/>
              </a:rPr>
              <a:t> to </a:t>
            </a:r>
            <a:r>
              <a:rPr lang="nb-NO" sz="1800" dirty="0" err="1">
                <a:cs typeface="Arial"/>
              </a:rPr>
              <a:t>write</a:t>
            </a:r>
            <a:r>
              <a:rPr lang="nb-NO" sz="1800" dirty="0">
                <a:cs typeface="Arial"/>
              </a:rPr>
              <a:t> a program </a:t>
            </a:r>
            <a:r>
              <a:rPr lang="nb-NO" sz="1800" dirty="0" err="1">
                <a:cs typeface="Arial"/>
              </a:rPr>
              <a:t>which</a:t>
            </a:r>
            <a:r>
              <a:rPr lang="nb-NO" sz="1800" dirty="0">
                <a:cs typeface="Arial"/>
              </a:rPr>
              <a:t> </a:t>
            </a:r>
            <a:r>
              <a:rPr lang="nb-NO" sz="1800" dirty="0" err="1">
                <a:cs typeface="Arial"/>
              </a:rPr>
              <a:t>moves</a:t>
            </a:r>
            <a:r>
              <a:rPr lang="nb-NO" sz="1800" dirty="0">
                <a:cs typeface="Arial"/>
              </a:rPr>
              <a:t> </a:t>
            </a:r>
            <a:r>
              <a:rPr lang="nb-NO" sz="1800" dirty="0" err="1">
                <a:cs typeface="Arial"/>
              </a:rPr>
              <a:t>the</a:t>
            </a:r>
            <a:r>
              <a:rPr lang="nb-NO" sz="1800" dirty="0">
                <a:cs typeface="Arial"/>
              </a:rPr>
              <a:t> </a:t>
            </a:r>
            <a:r>
              <a:rPr lang="nb-NO" sz="1800" dirty="0" err="1">
                <a:cs typeface="Arial"/>
              </a:rPr>
              <a:t>contents</a:t>
            </a:r>
            <a:r>
              <a:rPr lang="nb-NO" sz="1800" dirty="0">
                <a:cs typeface="Arial"/>
              </a:rPr>
              <a:t> </a:t>
            </a:r>
            <a:r>
              <a:rPr lang="nb-NO" sz="1800" dirty="0" err="1">
                <a:cs typeface="Arial"/>
              </a:rPr>
              <a:t>of</a:t>
            </a:r>
            <a:r>
              <a:rPr lang="nb-NO" sz="1800" dirty="0">
                <a:cs typeface="Arial"/>
              </a:rPr>
              <a:t> </a:t>
            </a:r>
            <a:r>
              <a:rPr lang="nb-NO" sz="1800" i="1" dirty="0">
                <a:cs typeface="Arial"/>
              </a:rPr>
              <a:t>a</a:t>
            </a:r>
            <a:r>
              <a:rPr lang="nb-NO" sz="1800" dirty="0">
                <a:cs typeface="Arial"/>
              </a:rPr>
              <a:t> </a:t>
            </a:r>
            <a:r>
              <a:rPr lang="nb-NO" sz="1800" dirty="0" err="1">
                <a:cs typeface="Arial"/>
              </a:rPr>
              <a:t>into</a:t>
            </a:r>
            <a:r>
              <a:rPr lang="nb-NO" sz="1800" dirty="0">
                <a:cs typeface="Arial"/>
              </a:rPr>
              <a:t> </a:t>
            </a:r>
            <a:r>
              <a:rPr lang="nb-NO" sz="1800" i="1" dirty="0">
                <a:cs typeface="Arial"/>
              </a:rPr>
              <a:t>b</a:t>
            </a:r>
            <a:r>
              <a:rPr lang="nb-NO" sz="1800" dirty="0">
                <a:cs typeface="Arial"/>
              </a:rPr>
              <a:t>, and </a:t>
            </a:r>
            <a:r>
              <a:rPr lang="nb-NO" sz="1800" dirty="0" err="1">
                <a:cs typeface="Arial"/>
              </a:rPr>
              <a:t>the</a:t>
            </a:r>
            <a:r>
              <a:rPr lang="nb-NO" sz="1800" dirty="0">
                <a:cs typeface="Arial"/>
              </a:rPr>
              <a:t> </a:t>
            </a:r>
            <a:r>
              <a:rPr lang="nb-NO" sz="1800" dirty="0" err="1">
                <a:cs typeface="Arial"/>
              </a:rPr>
              <a:t>content</a:t>
            </a:r>
            <a:r>
              <a:rPr lang="nb-NO" sz="1800" dirty="0">
                <a:cs typeface="Arial"/>
              </a:rPr>
              <a:t> </a:t>
            </a:r>
            <a:r>
              <a:rPr lang="nb-NO" sz="1800" dirty="0" err="1">
                <a:cs typeface="Arial"/>
              </a:rPr>
              <a:t>of</a:t>
            </a:r>
            <a:r>
              <a:rPr lang="nb-NO" sz="1800" dirty="0">
                <a:cs typeface="Arial"/>
              </a:rPr>
              <a:t> </a:t>
            </a:r>
            <a:r>
              <a:rPr lang="nb-NO" sz="1800" i="1" dirty="0">
                <a:cs typeface="Arial"/>
              </a:rPr>
              <a:t>b</a:t>
            </a:r>
            <a:r>
              <a:rPr lang="nb-NO" sz="1800" dirty="0">
                <a:cs typeface="Arial"/>
              </a:rPr>
              <a:t> </a:t>
            </a:r>
            <a:r>
              <a:rPr lang="nb-NO" sz="1800" dirty="0" err="1">
                <a:cs typeface="Arial"/>
              </a:rPr>
              <a:t>into</a:t>
            </a:r>
            <a:r>
              <a:rPr lang="nb-NO" sz="1800" dirty="0">
                <a:cs typeface="Arial"/>
              </a:rPr>
              <a:t> </a:t>
            </a:r>
            <a:r>
              <a:rPr lang="nb-NO" sz="1800" i="1" dirty="0">
                <a:cs typeface="Arial"/>
              </a:rPr>
              <a:t>a</a:t>
            </a:r>
            <a:r>
              <a:rPr lang="nb-NO" sz="1800" dirty="0">
                <a:cs typeface="Arial"/>
              </a:rPr>
              <a:t>. How </a:t>
            </a:r>
            <a:r>
              <a:rPr lang="nb-NO" sz="1800" dirty="0" err="1">
                <a:cs typeface="Arial"/>
              </a:rPr>
              <a:t>would</a:t>
            </a:r>
            <a:r>
              <a:rPr lang="nb-NO" sz="1800" dirty="0">
                <a:cs typeface="Arial"/>
              </a:rPr>
              <a:t> </a:t>
            </a:r>
            <a:r>
              <a:rPr lang="nb-NO" sz="1800" dirty="0" err="1">
                <a:cs typeface="Arial"/>
              </a:rPr>
              <a:t>you</a:t>
            </a:r>
            <a:r>
              <a:rPr lang="nb-NO" sz="1800" dirty="0">
                <a:cs typeface="Arial"/>
              </a:rPr>
              <a:t> </a:t>
            </a:r>
            <a:r>
              <a:rPr lang="nb-NO" sz="1800" dirty="0" err="1">
                <a:cs typeface="Arial"/>
              </a:rPr>
              <a:t>proceed</a:t>
            </a:r>
            <a:r>
              <a:rPr lang="nb-NO" sz="1800" dirty="0">
                <a:cs typeface="Arial"/>
              </a:rPr>
              <a:t> to do </a:t>
            </a:r>
            <a:r>
              <a:rPr lang="nb-NO" sz="1800" dirty="0" err="1">
                <a:cs typeface="Arial"/>
              </a:rPr>
              <a:t>this</a:t>
            </a:r>
            <a:r>
              <a:rPr lang="nb-NO" sz="1800" dirty="0">
                <a:cs typeface="Arial"/>
              </a:rPr>
              <a:t>? </a:t>
            </a:r>
            <a:r>
              <a:rPr lang="nb-NO" sz="1800" dirty="0" err="1">
                <a:cs typeface="Arial"/>
              </a:rPr>
              <a:t>Discuss</a:t>
            </a:r>
            <a:r>
              <a:rPr lang="nb-NO" sz="1800" dirty="0">
                <a:cs typeface="Arial"/>
              </a:rPr>
              <a:t>!</a:t>
            </a:r>
            <a:endParaRPr lang="nb-NO" sz="1800" dirty="0"/>
          </a:p>
          <a:p>
            <a:pPr marL="342900" indent="-342900">
              <a:buFont typeface="+mj-lt"/>
              <a:buAutoNum type="arabicPeriod" startAt="4"/>
            </a:pPr>
            <a:endParaRPr lang="nb-NO" sz="1800" dirty="0"/>
          </a:p>
          <a:p>
            <a:pPr marL="342900" indent="-342900">
              <a:buFont typeface="+mj-lt"/>
              <a:buAutoNum type="arabicPeriod" startAt="4"/>
            </a:pPr>
            <a:endParaRPr lang="nb-NO" sz="1800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4374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FA593B5-E6F6-50F9-A564-87021A279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What</a:t>
            </a:r>
            <a:r>
              <a:rPr lang="nb-NO" dirty="0"/>
              <a:t> is programmering?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C95951-20D5-FBD8-E473-F140E4910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b-NO" sz="1800" dirty="0"/>
              <a:t>Programming is to make </a:t>
            </a:r>
            <a:r>
              <a:rPr lang="nb-NO" sz="1800" dirty="0" err="1"/>
              <a:t>the</a:t>
            </a:r>
            <a:r>
              <a:rPr lang="nb-NO" sz="1800" dirty="0"/>
              <a:t> computer do </a:t>
            </a:r>
            <a:r>
              <a:rPr lang="nb-NO" sz="1800" dirty="0" err="1"/>
              <a:t>what</a:t>
            </a:r>
            <a:r>
              <a:rPr lang="nb-NO" sz="1800" dirty="0"/>
              <a:t> </a:t>
            </a:r>
            <a:r>
              <a:rPr lang="nb-NO" sz="1800" dirty="0" err="1"/>
              <a:t>you</a:t>
            </a:r>
            <a:r>
              <a:rPr lang="nb-NO" sz="1800" dirty="0"/>
              <a:t> </a:t>
            </a:r>
            <a:r>
              <a:rPr lang="nb-NO" sz="1800" dirty="0" err="1"/>
              <a:t>want</a:t>
            </a:r>
            <a:r>
              <a:rPr lang="nb-NO" sz="1800" dirty="0"/>
              <a:t> it to. </a:t>
            </a:r>
          </a:p>
          <a:p>
            <a:pPr algn="ctr"/>
            <a:endParaRPr lang="nb-NO" sz="1800" dirty="0"/>
          </a:p>
          <a:p>
            <a:pPr marL="0" indent="0" algn="ctr">
              <a:buNone/>
            </a:pPr>
            <a:r>
              <a:rPr lang="nb-NO" sz="1800" dirty="0"/>
              <a:t>The </a:t>
            </a:r>
            <a:r>
              <a:rPr lang="nb-NO" sz="1800" dirty="0" err="1"/>
              <a:t>biggest</a:t>
            </a:r>
            <a:r>
              <a:rPr lang="nb-NO" sz="1800" dirty="0"/>
              <a:t> </a:t>
            </a:r>
            <a:r>
              <a:rPr lang="nb-NO" sz="1800" dirty="0" err="1"/>
              <a:t>job</a:t>
            </a:r>
            <a:r>
              <a:rPr lang="nb-NO" sz="1800" dirty="0"/>
              <a:t> is to </a:t>
            </a:r>
            <a:r>
              <a:rPr lang="nb-NO" sz="1800" dirty="0" err="1"/>
              <a:t>find</a:t>
            </a:r>
            <a:r>
              <a:rPr lang="nb-NO" sz="1800" dirty="0"/>
              <a:t> </a:t>
            </a:r>
            <a:r>
              <a:rPr lang="nb-NO" sz="1800" dirty="0" err="1"/>
              <a:t>out</a:t>
            </a:r>
            <a:r>
              <a:rPr lang="nb-NO" sz="1800" dirty="0"/>
              <a:t> </a:t>
            </a:r>
            <a:r>
              <a:rPr lang="nb-NO" sz="1800" dirty="0" err="1"/>
              <a:t>what</a:t>
            </a:r>
            <a:r>
              <a:rPr lang="nb-NO" sz="1800" dirty="0"/>
              <a:t> </a:t>
            </a:r>
            <a:r>
              <a:rPr lang="nb-NO" sz="1800" dirty="0" err="1"/>
              <a:t>you</a:t>
            </a:r>
            <a:r>
              <a:rPr lang="nb-NO" sz="1800" dirty="0"/>
              <a:t> </a:t>
            </a:r>
            <a:r>
              <a:rPr lang="nb-NO" sz="1800" dirty="0" err="1"/>
              <a:t>want</a:t>
            </a:r>
            <a:r>
              <a:rPr lang="nb-NO" sz="1800" dirty="0"/>
              <a:t> to do and </a:t>
            </a:r>
            <a:r>
              <a:rPr lang="nb-NO" sz="1800" dirty="0" err="1"/>
              <a:t>formulating</a:t>
            </a:r>
            <a:r>
              <a:rPr lang="nb-NO" sz="1800" dirty="0"/>
              <a:t> it in a </a:t>
            </a:r>
            <a:r>
              <a:rPr lang="nb-NO" sz="1800" dirty="0" err="1"/>
              <a:t>precise</a:t>
            </a:r>
            <a:r>
              <a:rPr lang="nb-NO" sz="1800" dirty="0"/>
              <a:t> matter. The </a:t>
            </a:r>
            <a:r>
              <a:rPr lang="nb-NO" sz="1800" dirty="0" err="1"/>
              <a:t>second</a:t>
            </a:r>
            <a:r>
              <a:rPr lang="nb-NO" sz="1800" dirty="0"/>
              <a:t> part </a:t>
            </a:r>
            <a:r>
              <a:rPr lang="nb-NO" sz="1800" dirty="0" err="1"/>
              <a:t>of</a:t>
            </a:r>
            <a:r>
              <a:rPr lang="nb-NO" sz="1800" dirty="0"/>
              <a:t> </a:t>
            </a:r>
            <a:r>
              <a:rPr lang="nb-NO" sz="1800" dirty="0" err="1"/>
              <a:t>programming</a:t>
            </a:r>
            <a:r>
              <a:rPr lang="nb-NO" sz="1800" dirty="0"/>
              <a:t> is </a:t>
            </a:r>
            <a:r>
              <a:rPr lang="nb-NO" sz="1800" dirty="0" err="1"/>
              <a:t>communicating</a:t>
            </a:r>
            <a:r>
              <a:rPr lang="nb-NO" sz="1800" dirty="0"/>
              <a:t> </a:t>
            </a:r>
            <a:r>
              <a:rPr lang="nb-NO" sz="1800" dirty="0" err="1"/>
              <a:t>this</a:t>
            </a:r>
            <a:r>
              <a:rPr lang="nb-NO" sz="1800" dirty="0"/>
              <a:t> to </a:t>
            </a:r>
            <a:r>
              <a:rPr lang="nb-NO" sz="1800" dirty="0" err="1"/>
              <a:t>the</a:t>
            </a:r>
            <a:r>
              <a:rPr lang="nb-NO" sz="1800" dirty="0"/>
              <a:t> computer in a </a:t>
            </a:r>
            <a:r>
              <a:rPr lang="nb-NO" sz="1800" dirty="0" err="1"/>
              <a:t>language</a:t>
            </a:r>
            <a:r>
              <a:rPr lang="nb-NO" sz="1800" dirty="0"/>
              <a:t> </a:t>
            </a:r>
            <a:r>
              <a:rPr lang="nb-NO" sz="1800" dirty="0" err="1"/>
              <a:t>that</a:t>
            </a:r>
            <a:r>
              <a:rPr lang="nb-NO" sz="1800" dirty="0"/>
              <a:t> it </a:t>
            </a:r>
            <a:r>
              <a:rPr lang="nb-NO" sz="1800" dirty="0" err="1"/>
              <a:t>can</a:t>
            </a:r>
            <a:r>
              <a:rPr lang="nb-NO" sz="1800" dirty="0"/>
              <a:t> understand. In </a:t>
            </a:r>
            <a:r>
              <a:rPr lang="nb-NO" sz="1800" dirty="0" err="1"/>
              <a:t>our</a:t>
            </a:r>
            <a:r>
              <a:rPr lang="nb-NO" sz="1800" dirty="0"/>
              <a:t> case </a:t>
            </a:r>
            <a:r>
              <a:rPr lang="nb-NO" sz="1800" dirty="0" err="1"/>
              <a:t>we</a:t>
            </a:r>
            <a:r>
              <a:rPr lang="nb-NO" sz="1800" dirty="0"/>
              <a:t> </a:t>
            </a:r>
            <a:r>
              <a:rPr lang="nb-NO" sz="1800" dirty="0" err="1"/>
              <a:t>will</a:t>
            </a:r>
            <a:r>
              <a:rPr lang="nb-NO" sz="1800" dirty="0"/>
              <a:t> </a:t>
            </a:r>
            <a:r>
              <a:rPr lang="nb-NO" sz="1800" dirty="0" err="1"/>
              <a:t>use</a:t>
            </a:r>
            <a:r>
              <a:rPr lang="nb-NO" sz="1800" dirty="0"/>
              <a:t> </a:t>
            </a:r>
            <a:r>
              <a:rPr lang="nb-NO" sz="1800" dirty="0" err="1"/>
              <a:t>language</a:t>
            </a:r>
            <a:r>
              <a:rPr lang="nb-NO" sz="1800" dirty="0"/>
              <a:t> Python.</a:t>
            </a:r>
          </a:p>
        </p:txBody>
      </p:sp>
    </p:spTree>
    <p:extLst>
      <p:ext uri="{BB962C8B-B14F-4D97-AF65-F5344CB8AC3E}">
        <p14:creationId xmlns:p14="http://schemas.microsoft.com/office/powerpoint/2010/main" val="15189677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A25B762-5181-412A-BB75-7C5C60A5C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Kommentarer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9809875-FF7F-4A2A-89F3-5FF8D4960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# = </a:t>
            </a:r>
            <a:r>
              <a:rPr lang="nb-NO" dirty="0" err="1"/>
              <a:t>comment</a:t>
            </a:r>
            <a:endParaRPr lang="nb-NO" dirty="0"/>
          </a:p>
          <a:p>
            <a:r>
              <a:rPr lang="nb-NO" dirty="0"/>
              <a:t>Triple </a:t>
            </a:r>
            <a:r>
              <a:rPr lang="nb-NO" dirty="0" err="1"/>
              <a:t>quotation</a:t>
            </a:r>
            <a:r>
              <a:rPr lang="nb-NO" dirty="0"/>
              <a:t> marks </a:t>
            </a:r>
            <a:r>
              <a:rPr lang="nb-NO" dirty="0" err="1"/>
              <a:t>are</a:t>
            </a:r>
            <a:r>
              <a:rPr lang="nb-NO" dirty="0"/>
              <a:t> used to make a multiline </a:t>
            </a:r>
            <a:r>
              <a:rPr lang="nb-NO" dirty="0" err="1"/>
              <a:t>comment</a:t>
            </a:r>
            <a:endParaRPr lang="nb-NO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12461E-7CE2-50DA-005D-7ABDBFEBC5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7650" y="2572544"/>
            <a:ext cx="3568700" cy="176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9893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D145AEC-D17B-4B4B-9DDD-70609A1700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0970" y="1726404"/>
            <a:ext cx="6562060" cy="630942"/>
          </a:xfrm>
        </p:spPr>
        <p:txBody>
          <a:bodyPr/>
          <a:lstStyle/>
          <a:p>
            <a:r>
              <a:rPr lang="nb-NO"/>
              <a:t>Input</a:t>
            </a:r>
          </a:p>
        </p:txBody>
      </p:sp>
    </p:spTree>
    <p:extLst>
      <p:ext uri="{BB962C8B-B14F-4D97-AF65-F5344CB8AC3E}">
        <p14:creationId xmlns:p14="http://schemas.microsoft.com/office/powerpoint/2010/main" val="17173037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3F290F-64B3-4964-87E0-8064526BA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Communicating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a program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AE29622-81F2-4487-9755-AED1881CD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 err="1"/>
              <a:t>There</a:t>
            </a:r>
            <a:r>
              <a:rPr lang="nb-NO" sz="2000" dirty="0"/>
              <a:t> </a:t>
            </a:r>
            <a:r>
              <a:rPr lang="nb-NO" sz="2000" dirty="0" err="1"/>
              <a:t>are</a:t>
            </a:r>
            <a:r>
              <a:rPr lang="nb-NO" sz="2000" dirty="0"/>
              <a:t> multiple </a:t>
            </a:r>
            <a:r>
              <a:rPr lang="nb-NO" sz="2000" dirty="0" err="1"/>
              <a:t>ways</a:t>
            </a:r>
            <a:r>
              <a:rPr lang="nb-NO" sz="2000" dirty="0"/>
              <a:t> to «</a:t>
            </a:r>
            <a:r>
              <a:rPr lang="nb-NO" sz="2000" dirty="0" err="1"/>
              <a:t>communicate</a:t>
            </a:r>
            <a:r>
              <a:rPr lang="nb-NO" sz="2000" dirty="0"/>
              <a:t>» </a:t>
            </a:r>
            <a:r>
              <a:rPr lang="nb-NO" sz="2000" dirty="0" err="1"/>
              <a:t>with</a:t>
            </a:r>
            <a:r>
              <a:rPr lang="nb-NO" sz="2000" dirty="0"/>
              <a:t> a program</a:t>
            </a:r>
          </a:p>
          <a:p>
            <a:r>
              <a:rPr lang="nb-NO" sz="2000" dirty="0" err="1"/>
              <a:t>We</a:t>
            </a:r>
            <a:r>
              <a:rPr lang="nb-NO" sz="2000" dirty="0"/>
              <a:t> have </a:t>
            </a:r>
            <a:r>
              <a:rPr lang="nb-NO" sz="2000" dirty="0" err="1"/>
              <a:t>looked</a:t>
            </a:r>
            <a:r>
              <a:rPr lang="nb-NO" sz="2000" dirty="0"/>
              <a:t> at </a:t>
            </a:r>
            <a:r>
              <a:rPr lang="nb-NO" sz="2000" dirty="0" err="1"/>
              <a:t>one</a:t>
            </a:r>
            <a:r>
              <a:rPr lang="nb-NO" sz="2000" dirty="0"/>
              <a:t> </a:t>
            </a:r>
            <a:r>
              <a:rPr lang="nb-NO" sz="2000" dirty="0" err="1"/>
              <a:t>of</a:t>
            </a:r>
            <a:r>
              <a:rPr lang="nb-NO" sz="2000" dirty="0"/>
              <a:t> </a:t>
            </a:r>
            <a:r>
              <a:rPr lang="nb-NO" sz="2000" dirty="0" err="1"/>
              <a:t>them</a:t>
            </a:r>
            <a:r>
              <a:rPr lang="nb-NO" sz="2000" dirty="0"/>
              <a:t>, </a:t>
            </a:r>
            <a:r>
              <a:rPr lang="nb-NO" sz="2000" dirty="0" err="1"/>
              <a:t>now</a:t>
            </a:r>
            <a:r>
              <a:rPr lang="nb-NO" sz="2000" dirty="0"/>
              <a:t> </a:t>
            </a:r>
            <a:r>
              <a:rPr lang="nb-NO" sz="2000" dirty="0" err="1"/>
              <a:t>we</a:t>
            </a:r>
            <a:r>
              <a:rPr lang="nb-NO" sz="2000" dirty="0"/>
              <a:t> </a:t>
            </a:r>
            <a:r>
              <a:rPr lang="nb-NO" sz="2000" dirty="0" err="1"/>
              <a:t>will</a:t>
            </a:r>
            <a:r>
              <a:rPr lang="nb-NO" sz="2000" dirty="0"/>
              <a:t> </a:t>
            </a:r>
            <a:r>
              <a:rPr lang="nb-NO" sz="2000" dirty="0" err="1"/>
              <a:t>look</a:t>
            </a:r>
            <a:r>
              <a:rPr lang="nb-NO" sz="2000" dirty="0"/>
              <a:t> at </a:t>
            </a:r>
            <a:r>
              <a:rPr lang="nb-NO" sz="2000" dirty="0" err="1"/>
              <a:t>another</a:t>
            </a:r>
            <a:endParaRPr lang="nb-NO" sz="2000" dirty="0"/>
          </a:p>
          <a:p>
            <a:endParaRPr lang="nb-NO" sz="2000" dirty="0"/>
          </a:p>
          <a:p>
            <a:pPr marL="408600" lvl="1" indent="-228600">
              <a:buFont typeface="+mj-lt"/>
              <a:buAutoNum type="arabicPeriod"/>
            </a:pPr>
            <a:endParaRPr lang="nb-NO" sz="2000" dirty="0"/>
          </a:p>
          <a:p>
            <a:pPr marL="408600" lvl="1" indent="-228600">
              <a:buFont typeface="+mj-lt"/>
              <a:buAutoNum type="arabicPeriod"/>
            </a:pPr>
            <a:r>
              <a:rPr lang="nb-NO" sz="2000" dirty="0" err="1"/>
              <a:t>Directly</a:t>
            </a:r>
            <a:r>
              <a:rPr lang="nb-NO" sz="2000" dirty="0"/>
              <a:t> </a:t>
            </a:r>
            <a:r>
              <a:rPr lang="nb-NO" sz="2000" dirty="0" err="1"/>
              <a:t>into</a:t>
            </a:r>
            <a:r>
              <a:rPr lang="nb-NO" sz="2000" dirty="0"/>
              <a:t> </a:t>
            </a:r>
            <a:r>
              <a:rPr lang="nb-NO" sz="2000" dirty="0" err="1"/>
              <a:t>the</a:t>
            </a:r>
            <a:r>
              <a:rPr lang="nb-NO" sz="2000" dirty="0"/>
              <a:t> </a:t>
            </a:r>
            <a:r>
              <a:rPr lang="nb-NO" sz="2000" dirty="0" err="1"/>
              <a:t>code</a:t>
            </a:r>
            <a:r>
              <a:rPr lang="nb-NO" sz="2000" dirty="0"/>
              <a:t> (</a:t>
            </a:r>
            <a:r>
              <a:rPr lang="nb-NO" sz="2000" dirty="0" err="1"/>
              <a:t>writing</a:t>
            </a:r>
            <a:r>
              <a:rPr lang="nb-NO" sz="2000" dirty="0"/>
              <a:t> </a:t>
            </a:r>
            <a:r>
              <a:rPr lang="nb-NO" sz="2000" dirty="0" err="1"/>
              <a:t>code</a:t>
            </a:r>
            <a:r>
              <a:rPr lang="nb-NO" sz="2000" dirty="0"/>
              <a:t>)</a:t>
            </a:r>
          </a:p>
          <a:p>
            <a:pPr marL="408600" lvl="1" indent="-228600">
              <a:buFont typeface="+mj-lt"/>
              <a:buAutoNum type="arabicPeriod"/>
            </a:pPr>
            <a:r>
              <a:rPr lang="nb-NO" sz="2000" dirty="0"/>
              <a:t>As input</a:t>
            </a:r>
          </a:p>
          <a:p>
            <a:pPr marL="408600" lvl="1" indent="-228600">
              <a:buFont typeface="+mj-lt"/>
              <a:buAutoNum type="arabicPeriod"/>
            </a:pP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27356352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03458A-F725-432A-9184-D97542CA3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Input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F1453C4-B820-45FC-9B63-A90ED99A9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000" dirty="0" err="1"/>
              <a:t>Command</a:t>
            </a:r>
            <a:r>
              <a:rPr lang="nb-NO" sz="2000" dirty="0"/>
              <a:t>: input() </a:t>
            </a:r>
            <a:r>
              <a:rPr lang="nb-NO" sz="2000" dirty="0" err="1"/>
              <a:t>which</a:t>
            </a:r>
            <a:r>
              <a:rPr lang="nb-NO" sz="2000" dirty="0"/>
              <a:t> </a:t>
            </a:r>
            <a:r>
              <a:rPr lang="nb-NO" sz="2000" dirty="0" err="1"/>
              <a:t>takes</a:t>
            </a:r>
            <a:r>
              <a:rPr lang="nb-NO" sz="2000" dirty="0"/>
              <a:t> a </a:t>
            </a:r>
            <a:r>
              <a:rPr lang="nb-NO" sz="2000" dirty="0" err="1"/>
              <a:t>string</a:t>
            </a:r>
            <a:r>
              <a:rPr lang="nb-NO" sz="2000" dirty="0"/>
              <a:t> as argument, e.g. a </a:t>
            </a:r>
            <a:r>
              <a:rPr lang="nb-NO" sz="2000" dirty="0" err="1"/>
              <a:t>question</a:t>
            </a:r>
            <a:r>
              <a:rPr lang="nb-NO" sz="2000" dirty="0"/>
              <a:t> for </a:t>
            </a:r>
            <a:r>
              <a:rPr lang="nb-NO" sz="2000" dirty="0" err="1"/>
              <a:t>the</a:t>
            </a:r>
            <a:r>
              <a:rPr lang="nb-NO" sz="2000" dirty="0"/>
              <a:t> </a:t>
            </a:r>
            <a:r>
              <a:rPr lang="nb-NO" sz="2000" dirty="0" err="1"/>
              <a:t>user</a:t>
            </a:r>
            <a:r>
              <a:rPr lang="nb-NO" sz="2000" dirty="0"/>
              <a:t>.</a:t>
            </a:r>
          </a:p>
          <a:p>
            <a:endParaRPr lang="nb-NO" sz="2000" dirty="0"/>
          </a:p>
          <a:p>
            <a:endParaRPr lang="nb-NO" sz="2000" dirty="0"/>
          </a:p>
          <a:p>
            <a:r>
              <a:rPr lang="nb-NO" sz="2000" dirty="0"/>
              <a:t>This </a:t>
            </a:r>
            <a:r>
              <a:rPr lang="nb-NO" sz="2000" dirty="0" err="1"/>
              <a:t>allows</a:t>
            </a:r>
            <a:r>
              <a:rPr lang="nb-NO" sz="2000" dirty="0"/>
              <a:t> </a:t>
            </a:r>
            <a:r>
              <a:rPr lang="nb-NO" sz="2000" dirty="0" err="1"/>
              <a:t>the</a:t>
            </a:r>
            <a:r>
              <a:rPr lang="nb-NO" sz="2000" dirty="0"/>
              <a:t> </a:t>
            </a:r>
            <a:r>
              <a:rPr lang="nb-NO" sz="2000" dirty="0" err="1"/>
              <a:t>user</a:t>
            </a:r>
            <a:r>
              <a:rPr lang="nb-NO" sz="2000" dirty="0"/>
              <a:t> to </a:t>
            </a:r>
            <a:r>
              <a:rPr lang="nb-NO" sz="2000" dirty="0" err="1"/>
              <a:t>write</a:t>
            </a:r>
            <a:r>
              <a:rPr lang="nb-NO" sz="2000" dirty="0"/>
              <a:t> an </a:t>
            </a:r>
            <a:r>
              <a:rPr lang="nb-NO" sz="2000" dirty="0" err="1"/>
              <a:t>answer</a:t>
            </a:r>
            <a:r>
              <a:rPr lang="nb-NO" sz="2000" dirty="0"/>
              <a:t> </a:t>
            </a:r>
            <a:r>
              <a:rPr lang="nb-NO" sz="2000" dirty="0" err="1"/>
              <a:t>into</a:t>
            </a:r>
            <a:r>
              <a:rPr lang="nb-NO" sz="2000" dirty="0"/>
              <a:t> </a:t>
            </a:r>
            <a:r>
              <a:rPr lang="nb-NO" sz="2000" dirty="0" err="1"/>
              <a:t>the</a:t>
            </a:r>
            <a:r>
              <a:rPr lang="nb-NO" sz="2000" dirty="0"/>
              <a:t> </a:t>
            </a:r>
            <a:r>
              <a:rPr lang="nb-NO" sz="2000" dirty="0" err="1"/>
              <a:t>console</a:t>
            </a:r>
            <a:r>
              <a:rPr lang="nb-NO" sz="2000" dirty="0"/>
              <a:t>, </a:t>
            </a:r>
            <a:r>
              <a:rPr lang="nb-NO" sz="2000" dirty="0" err="1"/>
              <a:t>followed</a:t>
            </a:r>
            <a:r>
              <a:rPr lang="nb-NO" sz="2000" dirty="0"/>
              <a:t> by </a:t>
            </a:r>
            <a:r>
              <a:rPr lang="nb-NO" sz="2000" dirty="0" err="1"/>
              <a:t>the</a:t>
            </a:r>
            <a:r>
              <a:rPr lang="nb-NO" sz="2000" dirty="0"/>
              <a:t> Enter </a:t>
            </a:r>
            <a:r>
              <a:rPr lang="nb-NO" sz="2000" dirty="0" err="1"/>
              <a:t>button</a:t>
            </a:r>
            <a:r>
              <a:rPr lang="nb-NO" sz="2000" dirty="0"/>
              <a:t>. </a:t>
            </a:r>
            <a:r>
              <a:rPr lang="nb-NO" sz="2000" dirty="0" err="1"/>
              <a:t>Whatever</a:t>
            </a:r>
            <a:r>
              <a:rPr lang="nb-NO" sz="2000" dirty="0"/>
              <a:t> </a:t>
            </a:r>
            <a:r>
              <a:rPr lang="nb-NO" sz="2000" dirty="0" err="1"/>
              <a:t>the</a:t>
            </a:r>
            <a:r>
              <a:rPr lang="nb-NO" sz="2000" dirty="0"/>
              <a:t> </a:t>
            </a:r>
            <a:r>
              <a:rPr lang="nb-NO" sz="2000" dirty="0" err="1"/>
              <a:t>user</a:t>
            </a:r>
            <a:r>
              <a:rPr lang="nb-NO" sz="2000" dirty="0"/>
              <a:t> types is </a:t>
            </a:r>
            <a:r>
              <a:rPr lang="nb-NO" sz="2000" dirty="0" err="1"/>
              <a:t>stored</a:t>
            </a:r>
            <a:r>
              <a:rPr lang="nb-NO" sz="2000" dirty="0"/>
              <a:t> in </a:t>
            </a:r>
            <a:r>
              <a:rPr lang="nb-NO" sz="2000" dirty="0" err="1"/>
              <a:t>the</a:t>
            </a:r>
            <a:r>
              <a:rPr lang="nb-NO" sz="2000" dirty="0"/>
              <a:t> variable, in </a:t>
            </a:r>
            <a:r>
              <a:rPr lang="nb-NO" sz="2000" dirty="0" err="1"/>
              <a:t>this</a:t>
            </a:r>
            <a:r>
              <a:rPr lang="nb-NO" sz="2000" dirty="0"/>
              <a:t> case </a:t>
            </a:r>
            <a:r>
              <a:rPr lang="nb-NO" sz="2000" dirty="0" err="1"/>
              <a:t>called</a:t>
            </a:r>
            <a:r>
              <a:rPr lang="nb-NO" sz="2000" dirty="0"/>
              <a:t> </a:t>
            </a:r>
            <a:r>
              <a:rPr lang="nb-NO" sz="2000" i="1" dirty="0" err="1"/>
              <a:t>name</a:t>
            </a:r>
            <a:r>
              <a:rPr lang="nb-NO" sz="2000" dirty="0"/>
              <a:t>.</a:t>
            </a:r>
          </a:p>
          <a:p>
            <a:endParaRPr lang="nb-NO" sz="1600" dirty="0"/>
          </a:p>
          <a:p>
            <a:endParaRPr lang="nb-NO" sz="1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EDA483-6D34-F1C5-D91D-88058C4272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9950" y="2130832"/>
            <a:ext cx="48641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1197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03458A-F725-432A-9184-D97542CA3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Warning</a:t>
            </a:r>
            <a:r>
              <a:rPr lang="nb-NO" dirty="0"/>
              <a:t>!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F1453C4-B820-45FC-9B63-A90ED99A9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sz="2400" dirty="0"/>
          </a:p>
          <a:p>
            <a:r>
              <a:rPr lang="nb-NO" sz="2000" dirty="0"/>
              <a:t>Input is </a:t>
            </a:r>
            <a:r>
              <a:rPr lang="nb-NO" sz="2000" dirty="0" err="1"/>
              <a:t>automatically</a:t>
            </a:r>
            <a:r>
              <a:rPr lang="nb-NO" sz="2000" dirty="0"/>
              <a:t> </a:t>
            </a:r>
            <a:r>
              <a:rPr lang="nb-NO" sz="2000" dirty="0" err="1"/>
              <a:t>stored</a:t>
            </a:r>
            <a:r>
              <a:rPr lang="nb-NO" sz="2000" dirty="0"/>
              <a:t> as a </a:t>
            </a:r>
            <a:r>
              <a:rPr lang="nb-NO" sz="2000" dirty="0" err="1"/>
              <a:t>string</a:t>
            </a:r>
            <a:r>
              <a:rPr lang="nb-NO" sz="2000" dirty="0"/>
              <a:t> </a:t>
            </a:r>
            <a:r>
              <a:rPr lang="nb-NO" sz="2000" dirty="0" err="1"/>
              <a:t>of</a:t>
            </a:r>
            <a:r>
              <a:rPr lang="nb-NO" sz="2000" dirty="0"/>
              <a:t> </a:t>
            </a:r>
            <a:r>
              <a:rPr lang="nb-NO" sz="2000" dirty="0" err="1"/>
              <a:t>text</a:t>
            </a:r>
            <a:r>
              <a:rPr lang="nb-NO" sz="2000" dirty="0"/>
              <a:t>. If </a:t>
            </a:r>
            <a:r>
              <a:rPr lang="nb-NO" sz="2000" dirty="0" err="1"/>
              <a:t>you</a:t>
            </a:r>
            <a:r>
              <a:rPr lang="nb-NO" sz="2000" dirty="0"/>
              <a:t> </a:t>
            </a:r>
            <a:r>
              <a:rPr lang="nb-NO" sz="2000" dirty="0" err="1"/>
              <a:t>wish</a:t>
            </a:r>
            <a:r>
              <a:rPr lang="nb-NO" sz="2000" dirty="0"/>
              <a:t> to ask for a </a:t>
            </a:r>
            <a:r>
              <a:rPr lang="nb-NO" sz="2000" dirty="0" err="1"/>
              <a:t>number</a:t>
            </a:r>
            <a:r>
              <a:rPr lang="nb-NO" sz="2000" dirty="0"/>
              <a:t> </a:t>
            </a:r>
            <a:r>
              <a:rPr lang="nb-NO" sz="2000" dirty="0" err="1"/>
              <a:t>you</a:t>
            </a:r>
            <a:r>
              <a:rPr lang="nb-NO" sz="2000" dirty="0"/>
              <a:t> have to </a:t>
            </a:r>
            <a:r>
              <a:rPr lang="nb-NO" sz="2000" dirty="0" err="1"/>
              <a:t>convert</a:t>
            </a:r>
            <a:r>
              <a:rPr lang="nb-NO" sz="2000" dirty="0"/>
              <a:t> it to an </a:t>
            </a:r>
            <a:r>
              <a:rPr lang="nb-NO" sz="2000" dirty="0" err="1"/>
              <a:t>appropriate</a:t>
            </a:r>
            <a:r>
              <a:rPr lang="nb-NO" sz="2000" dirty="0"/>
              <a:t> datatype:</a:t>
            </a:r>
          </a:p>
          <a:p>
            <a:endParaRPr lang="nb-NO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04EED5-61C6-ACB0-C067-BA43CC2345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7717" y="3229187"/>
            <a:ext cx="44577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7935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67165-6AF5-7634-E8C0-4C21A4CF8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Exercise</a:t>
            </a:r>
            <a:r>
              <a:rPr lang="nb-NO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0959E-C42B-8D9F-F270-107127A9C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b="1" dirty="0"/>
              <a:t>Oppgave 1</a:t>
            </a:r>
          </a:p>
          <a:p>
            <a:pPr marL="0" indent="0">
              <a:buNone/>
            </a:pPr>
            <a:r>
              <a:rPr lang="nb-NO" dirty="0"/>
              <a:t>As part </a:t>
            </a:r>
            <a:r>
              <a:rPr lang="nb-NO" dirty="0" err="1"/>
              <a:t>of</a:t>
            </a:r>
            <a:r>
              <a:rPr lang="nb-NO" dirty="0"/>
              <a:t> a </a:t>
            </a:r>
            <a:r>
              <a:rPr lang="nb-NO" dirty="0" err="1"/>
              <a:t>new</a:t>
            </a:r>
            <a:r>
              <a:rPr lang="nb-NO" dirty="0"/>
              <a:t> system for </a:t>
            </a:r>
            <a:r>
              <a:rPr lang="nb-NO" dirty="0" err="1"/>
              <a:t>journaling</a:t>
            </a:r>
            <a:r>
              <a:rPr lang="nb-NO" dirty="0"/>
              <a:t>, </a:t>
            </a:r>
            <a:r>
              <a:rPr lang="nb-NO" dirty="0" err="1"/>
              <a:t>patient</a:t>
            </a:r>
            <a:r>
              <a:rPr lang="nb-NO" dirty="0"/>
              <a:t> data is </a:t>
            </a:r>
            <a:r>
              <a:rPr lang="nb-NO" dirty="0" err="1"/>
              <a:t>stored</a:t>
            </a:r>
            <a:r>
              <a:rPr lang="nb-NO" dirty="0"/>
              <a:t> via input. Write a program storing a </a:t>
            </a:r>
            <a:r>
              <a:rPr lang="nb-NO" dirty="0" err="1"/>
              <a:t>patient’s</a:t>
            </a:r>
            <a:r>
              <a:rPr lang="nb-NO" dirty="0"/>
              <a:t> </a:t>
            </a:r>
            <a:r>
              <a:rPr lang="nb-NO" dirty="0" err="1"/>
              <a:t>name</a:t>
            </a:r>
            <a:r>
              <a:rPr lang="nb-NO" dirty="0"/>
              <a:t>, </a:t>
            </a:r>
            <a:r>
              <a:rPr lang="nb-NO" dirty="0" err="1"/>
              <a:t>phone</a:t>
            </a:r>
            <a:r>
              <a:rPr lang="nb-NO" dirty="0"/>
              <a:t> </a:t>
            </a:r>
            <a:r>
              <a:rPr lang="nb-NO" dirty="0" err="1"/>
              <a:t>number</a:t>
            </a:r>
            <a:r>
              <a:rPr lang="nb-NO" dirty="0"/>
              <a:t> and </a:t>
            </a:r>
            <a:r>
              <a:rPr lang="nb-NO" dirty="0" err="1"/>
              <a:t>diagnosis</a:t>
            </a:r>
            <a:r>
              <a:rPr lang="nb-NO" dirty="0"/>
              <a:t> </a:t>
            </a:r>
            <a:r>
              <a:rPr lang="nb-NO" dirty="0" err="1"/>
              <a:t>into</a:t>
            </a:r>
            <a:r>
              <a:rPr lang="nb-NO" dirty="0"/>
              <a:t> variables, and </a:t>
            </a:r>
            <a:r>
              <a:rPr lang="nb-NO" dirty="0" err="1"/>
              <a:t>then</a:t>
            </a:r>
            <a:r>
              <a:rPr lang="nb-NO" dirty="0"/>
              <a:t> </a:t>
            </a:r>
            <a:r>
              <a:rPr lang="nb-NO" dirty="0" err="1"/>
              <a:t>prints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values</a:t>
            </a:r>
            <a:r>
              <a:rPr lang="nb-NO" dirty="0"/>
              <a:t> </a:t>
            </a:r>
            <a:r>
              <a:rPr lang="nb-NO" dirty="0" err="1"/>
              <a:t>accordingly</a:t>
            </a:r>
            <a:r>
              <a:rPr lang="nb-NO" dirty="0"/>
              <a:t>:</a:t>
            </a:r>
          </a:p>
          <a:p>
            <a:pPr marL="0" indent="0">
              <a:buNone/>
            </a:pPr>
            <a:endParaRPr lang="nb-NO" dirty="0"/>
          </a:p>
          <a:p>
            <a:pPr marL="728550" lvl="4" indent="0">
              <a:buNone/>
            </a:pPr>
            <a:r>
              <a:rPr lang="nb-NO" dirty="0"/>
              <a:t>INFO ABOUT PATIENT</a:t>
            </a:r>
            <a:br>
              <a:rPr lang="nb-NO" dirty="0"/>
            </a:br>
            <a:r>
              <a:rPr lang="nb-NO" dirty="0" err="1"/>
              <a:t>Name</a:t>
            </a:r>
            <a:r>
              <a:rPr lang="nb-NO" dirty="0"/>
              <a:t>: &lt;</a:t>
            </a:r>
            <a:r>
              <a:rPr lang="nb-NO" dirty="0" err="1"/>
              <a:t>pat</a:t>
            </a:r>
            <a:r>
              <a:rPr lang="nb-NO" dirty="0"/>
              <a:t> </a:t>
            </a:r>
            <a:r>
              <a:rPr lang="nb-NO" dirty="0" err="1"/>
              <a:t>name</a:t>
            </a:r>
            <a:r>
              <a:rPr lang="nb-NO" dirty="0"/>
              <a:t>&gt;</a:t>
            </a:r>
            <a:br>
              <a:rPr lang="nb-NO" dirty="0"/>
            </a:br>
            <a:r>
              <a:rPr lang="nb-NO" dirty="0" err="1"/>
              <a:t>Number</a:t>
            </a:r>
            <a:r>
              <a:rPr lang="nb-NO" dirty="0"/>
              <a:t>: &lt;</a:t>
            </a:r>
            <a:r>
              <a:rPr lang="nb-NO" dirty="0" err="1"/>
              <a:t>pat</a:t>
            </a:r>
            <a:r>
              <a:rPr lang="nb-NO" dirty="0"/>
              <a:t> </a:t>
            </a:r>
            <a:r>
              <a:rPr lang="nb-NO" dirty="0" err="1"/>
              <a:t>phone</a:t>
            </a:r>
            <a:r>
              <a:rPr lang="nb-NO" dirty="0"/>
              <a:t> nr.&gt;</a:t>
            </a:r>
            <a:br>
              <a:rPr lang="nb-NO" dirty="0"/>
            </a:br>
            <a:r>
              <a:rPr lang="nb-NO" dirty="0" err="1"/>
              <a:t>Diagnosis</a:t>
            </a:r>
            <a:r>
              <a:rPr lang="nb-NO" dirty="0"/>
              <a:t>: &lt;</a:t>
            </a:r>
            <a:r>
              <a:rPr lang="nb-NO" dirty="0" err="1"/>
              <a:t>pat</a:t>
            </a:r>
            <a:r>
              <a:rPr lang="nb-NO" dirty="0"/>
              <a:t> </a:t>
            </a:r>
            <a:r>
              <a:rPr lang="nb-NO" dirty="0" err="1"/>
              <a:t>diagnosis</a:t>
            </a:r>
            <a:r>
              <a:rPr lang="nb-NO" dirty="0"/>
              <a:t>&gt;</a:t>
            </a:r>
          </a:p>
          <a:p>
            <a:pPr marL="0" indent="0">
              <a:buNone/>
            </a:pPr>
            <a:r>
              <a:rPr lang="nb-NO" b="1" dirty="0"/>
              <a:t>Oppgave 2</a:t>
            </a:r>
          </a:p>
          <a:p>
            <a:pPr marL="0" indent="0">
              <a:buNone/>
            </a:pPr>
            <a:r>
              <a:rPr lang="nb-NO" dirty="0"/>
              <a:t>A </a:t>
            </a:r>
            <a:r>
              <a:rPr lang="nb-NO" dirty="0" err="1"/>
              <a:t>patient</a:t>
            </a:r>
            <a:r>
              <a:rPr lang="nb-NO" dirty="0"/>
              <a:t> has </a:t>
            </a:r>
            <a:r>
              <a:rPr lang="nb-NO" dirty="0" err="1"/>
              <a:t>undergone</a:t>
            </a:r>
            <a:r>
              <a:rPr lang="nb-NO" dirty="0"/>
              <a:t> a </a:t>
            </a:r>
            <a:r>
              <a:rPr lang="nb-NO" dirty="0" err="1"/>
              <a:t>pleurectomy</a:t>
            </a:r>
            <a:r>
              <a:rPr lang="nb-NO" dirty="0"/>
              <a:t> and </a:t>
            </a:r>
            <a:r>
              <a:rPr lang="nb-NO" dirty="0" err="1"/>
              <a:t>lung</a:t>
            </a:r>
            <a:r>
              <a:rPr lang="nb-NO" dirty="0"/>
              <a:t> </a:t>
            </a:r>
            <a:r>
              <a:rPr lang="nb-NO" dirty="0" err="1"/>
              <a:t>resection</a:t>
            </a:r>
            <a:r>
              <a:rPr lang="nb-NO" dirty="0"/>
              <a:t>. Post op.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patient</a:t>
            </a:r>
            <a:r>
              <a:rPr lang="nb-NO" dirty="0"/>
              <a:t> is given a </a:t>
            </a:r>
            <a:r>
              <a:rPr lang="nb-NO" dirty="0" err="1"/>
              <a:t>Marcain</a:t>
            </a:r>
            <a:r>
              <a:rPr lang="nb-NO" dirty="0"/>
              <a:t> </a:t>
            </a:r>
            <a:r>
              <a:rPr lang="nb-NO" dirty="0" err="1"/>
              <a:t>blockade</a:t>
            </a:r>
            <a:r>
              <a:rPr lang="nb-NO" dirty="0"/>
              <a:t> </a:t>
            </a:r>
            <a:r>
              <a:rPr lang="nb-NO" dirty="0" err="1"/>
              <a:t>going</a:t>
            </a:r>
            <a:r>
              <a:rPr lang="nb-NO" dirty="0"/>
              <a:t> at 6 ml/</a:t>
            </a:r>
            <a:r>
              <a:rPr lang="nb-NO" dirty="0" err="1"/>
              <a:t>hr</a:t>
            </a:r>
            <a:r>
              <a:rPr lang="nb-NO" dirty="0"/>
              <a:t>. Write a program </a:t>
            </a:r>
            <a:r>
              <a:rPr lang="nb-NO" dirty="0" err="1"/>
              <a:t>which</a:t>
            </a:r>
            <a:r>
              <a:rPr lang="nb-NO" dirty="0"/>
              <a:t> </a:t>
            </a:r>
            <a:r>
              <a:rPr lang="nb-NO" dirty="0" err="1"/>
              <a:t>takes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number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hours</a:t>
            </a:r>
            <a:r>
              <a:rPr lang="nb-NO" dirty="0"/>
              <a:t> </a:t>
            </a:r>
            <a:r>
              <a:rPr lang="nb-NO" dirty="0" err="1"/>
              <a:t>since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blockade</a:t>
            </a:r>
            <a:r>
              <a:rPr lang="nb-NO" dirty="0"/>
              <a:t> </a:t>
            </a:r>
            <a:r>
              <a:rPr lang="nb-NO" dirty="0" err="1"/>
              <a:t>was</a:t>
            </a:r>
            <a:r>
              <a:rPr lang="nb-NO" dirty="0"/>
              <a:t> </a:t>
            </a:r>
            <a:r>
              <a:rPr lang="nb-NO" dirty="0" err="1"/>
              <a:t>started</a:t>
            </a:r>
            <a:r>
              <a:rPr lang="nb-NO" dirty="0"/>
              <a:t>, and </a:t>
            </a:r>
            <a:r>
              <a:rPr lang="nb-NO" dirty="0" err="1"/>
              <a:t>then</a:t>
            </a:r>
            <a:r>
              <a:rPr lang="nb-NO" dirty="0"/>
              <a:t> </a:t>
            </a:r>
            <a:r>
              <a:rPr lang="nb-NO" dirty="0" err="1"/>
              <a:t>calculates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total </a:t>
            </a:r>
            <a:r>
              <a:rPr lang="nb-NO" dirty="0" err="1"/>
              <a:t>dosage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Marcain</a:t>
            </a:r>
            <a:r>
              <a:rPr lang="nb-NO" dirty="0"/>
              <a:t> </a:t>
            </a:r>
            <a:r>
              <a:rPr lang="nb-NO" dirty="0" err="1"/>
              <a:t>that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patient</a:t>
            </a:r>
            <a:r>
              <a:rPr lang="nb-NO" dirty="0"/>
              <a:t> has </a:t>
            </a:r>
            <a:r>
              <a:rPr lang="nb-NO" dirty="0" err="1"/>
              <a:t>been</a:t>
            </a:r>
            <a:r>
              <a:rPr lang="nb-NO" dirty="0"/>
              <a:t> </a:t>
            </a:r>
            <a:r>
              <a:rPr lang="nb-NO" dirty="0" err="1"/>
              <a:t>administered</a:t>
            </a:r>
            <a:r>
              <a:rPr lang="nb-N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97394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4302C-0CDF-EE13-4CEC-42B35CEF1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Exercise</a:t>
            </a:r>
            <a:r>
              <a:rPr lang="nb-NO" dirty="0"/>
              <a:t>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9A194-1877-1CBB-D928-5AE1ACC87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nb-NO" sz="2000" dirty="0"/>
          </a:p>
          <a:p>
            <a:pPr marL="0" indent="0" algn="ctr">
              <a:buNone/>
            </a:pPr>
            <a:endParaRPr lang="nb-NO" sz="2000" dirty="0"/>
          </a:p>
          <a:p>
            <a:pPr marL="0" indent="0" algn="ctr">
              <a:buNone/>
            </a:pPr>
            <a:r>
              <a:rPr lang="nb-NO" sz="2000" dirty="0" err="1"/>
              <a:t>Choose</a:t>
            </a:r>
            <a:r>
              <a:rPr lang="nb-NO" sz="2000" dirty="0"/>
              <a:t> a </a:t>
            </a:r>
            <a:r>
              <a:rPr lang="nb-NO" sz="2000" dirty="0" err="1"/>
              <a:t>topic</a:t>
            </a:r>
            <a:r>
              <a:rPr lang="nb-NO" sz="2000" dirty="0"/>
              <a:t> from </a:t>
            </a:r>
            <a:r>
              <a:rPr lang="nb-NO" sz="2000" dirty="0" err="1"/>
              <a:t>your</a:t>
            </a:r>
            <a:r>
              <a:rPr lang="nb-NO" sz="2000" dirty="0"/>
              <a:t> </a:t>
            </a:r>
            <a:r>
              <a:rPr lang="nb-NO" sz="2000" dirty="0" err="1"/>
              <a:t>own</a:t>
            </a:r>
            <a:r>
              <a:rPr lang="nb-NO" sz="2000" dirty="0"/>
              <a:t> </a:t>
            </a:r>
            <a:r>
              <a:rPr lang="nb-NO" sz="2000" dirty="0" err="1"/>
              <a:t>practice</a:t>
            </a:r>
            <a:r>
              <a:rPr lang="nb-NO" sz="2000" dirty="0"/>
              <a:t> or </a:t>
            </a:r>
            <a:r>
              <a:rPr lang="nb-NO" sz="2000" dirty="0" err="1"/>
              <a:t>research</a:t>
            </a:r>
            <a:r>
              <a:rPr lang="nb-NO" sz="2000" dirty="0"/>
              <a:t>. </a:t>
            </a:r>
            <a:r>
              <a:rPr lang="nb-NO" sz="2000" dirty="0" err="1"/>
              <a:t>Formulate</a:t>
            </a:r>
            <a:r>
              <a:rPr lang="nb-NO" sz="2000" dirty="0"/>
              <a:t> a problem and </a:t>
            </a:r>
            <a:r>
              <a:rPr lang="nb-NO" sz="2000" dirty="0" err="1"/>
              <a:t>use</a:t>
            </a:r>
            <a:r>
              <a:rPr lang="nb-NO" sz="2000" dirty="0"/>
              <a:t> a program to </a:t>
            </a:r>
            <a:r>
              <a:rPr lang="nb-NO" sz="2000" dirty="0" err="1"/>
              <a:t>solve</a:t>
            </a:r>
            <a:r>
              <a:rPr lang="nb-NO" sz="2000" dirty="0"/>
              <a:t> it.</a:t>
            </a:r>
          </a:p>
        </p:txBody>
      </p:sp>
    </p:spTree>
    <p:extLst>
      <p:ext uri="{BB962C8B-B14F-4D97-AF65-F5344CB8AC3E}">
        <p14:creationId xmlns:p14="http://schemas.microsoft.com/office/powerpoint/2010/main" val="2302423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E7A04-A4E7-D422-DD75-FEBDE6A48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Why</a:t>
            </a:r>
            <a:r>
              <a:rPr lang="nb-NO" dirty="0"/>
              <a:t> </a:t>
            </a:r>
            <a:r>
              <a:rPr lang="nb-NO" dirty="0" err="1"/>
              <a:t>should</a:t>
            </a:r>
            <a:r>
              <a:rPr lang="nb-NO" dirty="0"/>
              <a:t> </a:t>
            </a:r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learn</a:t>
            </a:r>
            <a:r>
              <a:rPr lang="nb-NO" dirty="0"/>
              <a:t> </a:t>
            </a:r>
            <a:r>
              <a:rPr lang="nb-NO" dirty="0" err="1"/>
              <a:t>programming</a:t>
            </a:r>
            <a:r>
              <a:rPr lang="nb-NO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124C6-D578-D637-DB2D-A4C525896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For </a:t>
            </a:r>
            <a:r>
              <a:rPr lang="nb-NO" dirty="0" err="1"/>
              <a:t>your</a:t>
            </a:r>
            <a:r>
              <a:rPr lang="nb-NO" dirty="0"/>
              <a:t> </a:t>
            </a:r>
            <a:r>
              <a:rPr lang="nb-NO" dirty="0" err="1"/>
              <a:t>own</a:t>
            </a:r>
            <a:r>
              <a:rPr lang="nb-NO" dirty="0"/>
              <a:t> </a:t>
            </a:r>
            <a:r>
              <a:rPr lang="nb-NO" dirty="0" err="1"/>
              <a:t>use</a:t>
            </a:r>
            <a:endParaRPr lang="nb-NO" dirty="0"/>
          </a:p>
          <a:p>
            <a:pPr lvl="1"/>
            <a:r>
              <a:rPr lang="nb-NO" dirty="0"/>
              <a:t>Handling </a:t>
            </a:r>
            <a:r>
              <a:rPr lang="nb-NO" dirty="0" err="1"/>
              <a:t>sets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data</a:t>
            </a:r>
          </a:p>
          <a:p>
            <a:pPr lvl="1"/>
            <a:r>
              <a:rPr lang="nb-NO" dirty="0" err="1"/>
              <a:t>Looking</a:t>
            </a:r>
            <a:r>
              <a:rPr lang="nb-NO" dirty="0"/>
              <a:t> at trends</a:t>
            </a:r>
          </a:p>
          <a:p>
            <a:pPr lvl="1"/>
            <a:r>
              <a:rPr lang="nb-NO" dirty="0"/>
              <a:t>Research</a:t>
            </a:r>
          </a:p>
          <a:p>
            <a:r>
              <a:rPr lang="nb-NO" dirty="0"/>
              <a:t>At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workplace</a:t>
            </a:r>
            <a:endParaRPr lang="nb-NO" dirty="0"/>
          </a:p>
          <a:p>
            <a:pPr lvl="1"/>
            <a:r>
              <a:rPr lang="nb-NO" dirty="0" err="1"/>
              <a:t>Understanding</a:t>
            </a:r>
            <a:r>
              <a:rPr lang="nb-NO" dirty="0"/>
              <a:t> </a:t>
            </a:r>
            <a:r>
              <a:rPr lang="nb-NO" dirty="0" err="1"/>
              <a:t>how</a:t>
            </a:r>
            <a:r>
              <a:rPr lang="nb-NO" dirty="0"/>
              <a:t> systems </a:t>
            </a:r>
            <a:r>
              <a:rPr lang="nb-NO" dirty="0" err="1"/>
              <a:t>work</a:t>
            </a:r>
            <a:endParaRPr lang="nb-NO" dirty="0"/>
          </a:p>
          <a:p>
            <a:pPr lvl="1"/>
            <a:r>
              <a:rPr lang="nb-NO" dirty="0" err="1"/>
              <a:t>Understanding</a:t>
            </a:r>
            <a:r>
              <a:rPr lang="nb-NO" dirty="0"/>
              <a:t> limits in </a:t>
            </a:r>
            <a:r>
              <a:rPr lang="nb-NO" dirty="0" err="1"/>
              <a:t>the</a:t>
            </a:r>
            <a:r>
              <a:rPr lang="nb-NO" dirty="0"/>
              <a:t> software </a:t>
            </a:r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use</a:t>
            </a:r>
            <a:r>
              <a:rPr lang="nb-NO" dirty="0"/>
              <a:t> and </a:t>
            </a:r>
            <a:r>
              <a:rPr lang="nb-NO" dirty="0" err="1"/>
              <a:t>identifying</a:t>
            </a:r>
            <a:r>
              <a:rPr lang="nb-NO" dirty="0"/>
              <a:t> </a:t>
            </a:r>
            <a:r>
              <a:rPr lang="nb-NO" dirty="0" err="1"/>
              <a:t>errors</a:t>
            </a:r>
            <a:endParaRPr lang="nb-NO" dirty="0"/>
          </a:p>
          <a:p>
            <a:r>
              <a:rPr lang="nb-NO" dirty="0" err="1"/>
              <a:t>Ordering</a:t>
            </a:r>
            <a:r>
              <a:rPr lang="nb-NO" dirty="0"/>
              <a:t> </a:t>
            </a:r>
            <a:r>
              <a:rPr lang="nb-NO" dirty="0" err="1"/>
              <a:t>competency</a:t>
            </a:r>
            <a:endParaRPr lang="nb-NO" dirty="0"/>
          </a:p>
          <a:p>
            <a:pPr lvl="1"/>
            <a:r>
              <a:rPr lang="nb-NO" dirty="0"/>
              <a:t>IT </a:t>
            </a:r>
            <a:r>
              <a:rPr lang="nb-NO" dirty="0" err="1"/>
              <a:t>procurement</a:t>
            </a:r>
            <a:endParaRPr lang="nb-NO" dirty="0"/>
          </a:p>
          <a:p>
            <a:pPr lvl="1"/>
            <a:r>
              <a:rPr lang="nb-NO" dirty="0" err="1"/>
              <a:t>Requirements</a:t>
            </a:r>
            <a:r>
              <a:rPr lang="nb-NO" dirty="0"/>
              <a:t> </a:t>
            </a:r>
            <a:r>
              <a:rPr lang="nb-NO" dirty="0" err="1"/>
              <a:t>specification</a:t>
            </a:r>
            <a:endParaRPr lang="nb-NO" dirty="0"/>
          </a:p>
          <a:p>
            <a:r>
              <a:rPr lang="nb-NO" dirty="0" err="1"/>
              <a:t>Common</a:t>
            </a:r>
            <a:r>
              <a:rPr lang="nb-NO" dirty="0"/>
              <a:t> </a:t>
            </a:r>
            <a:r>
              <a:rPr lang="nb-NO" dirty="0" err="1"/>
              <a:t>knowledge</a:t>
            </a:r>
            <a:r>
              <a:rPr lang="nb-NO" dirty="0"/>
              <a:t> in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future</a:t>
            </a:r>
            <a:r>
              <a:rPr lang="nb-NO" dirty="0"/>
              <a:t> </a:t>
            </a:r>
            <a:r>
              <a:rPr lang="nb-NO" dirty="0" err="1"/>
              <a:t>society</a:t>
            </a:r>
            <a:r>
              <a:rPr lang="nb-NO" dirty="0"/>
              <a:t>...?</a:t>
            </a:r>
          </a:p>
        </p:txBody>
      </p:sp>
    </p:spTree>
    <p:extLst>
      <p:ext uri="{BB962C8B-B14F-4D97-AF65-F5344CB8AC3E}">
        <p14:creationId xmlns:p14="http://schemas.microsoft.com/office/powerpoint/2010/main" val="4003426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93E26-D8E9-A7F1-AB55-E9BBFD770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What</a:t>
            </a:r>
            <a:r>
              <a:rPr lang="nb-NO" dirty="0"/>
              <a:t> is </a:t>
            </a:r>
            <a:r>
              <a:rPr lang="nb-NO" dirty="0" err="1"/>
              <a:t>programming</a:t>
            </a:r>
            <a:r>
              <a:rPr lang="nb-NO" dirty="0"/>
              <a:t> used for?</a:t>
            </a:r>
          </a:p>
        </p:txBody>
      </p:sp>
      <p:pic>
        <p:nvPicPr>
          <p:cNvPr id="1026" name="Picture 2" descr="Presserom og kontaktinformasjon for DIPS AS og DIPS Front AS">
            <a:extLst>
              <a:ext uri="{FF2B5EF4-FFF2-40B4-BE49-F238E27FC236}">
                <a16:creationId xmlns:a16="http://schemas.microsoft.com/office/drawing/2014/main" id="{26C75C84-59DF-14C1-5C93-6D2B720EC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98" y="1502029"/>
            <a:ext cx="3067940" cy="100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orside - Sykehuspartner">
            <a:extLst>
              <a:ext uri="{FF2B5EF4-FFF2-40B4-BE49-F238E27FC236}">
                <a16:creationId xmlns:a16="http://schemas.microsoft.com/office/drawing/2014/main" id="{63332E60-289B-E5F0-DCB0-48DCB345DB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362" y="2780190"/>
            <a:ext cx="35433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ome - DHIS2">
            <a:extLst>
              <a:ext uri="{FF2B5EF4-FFF2-40B4-BE49-F238E27FC236}">
                <a16:creationId xmlns:a16="http://schemas.microsoft.com/office/drawing/2014/main" id="{0A78AD93-AABA-BB34-717F-90C0A18977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564" y="1493205"/>
            <a:ext cx="3334284" cy="1013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rotein folding: from primary to tertiary structure [12]. | Download  Scientific Diagram">
            <a:extLst>
              <a:ext uri="{FF2B5EF4-FFF2-40B4-BE49-F238E27FC236}">
                <a16:creationId xmlns:a16="http://schemas.microsoft.com/office/drawing/2014/main" id="{196C1718-EDDE-7067-B676-F52E1B6BE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6391" y="2444617"/>
            <a:ext cx="3597850" cy="2700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nnsyn i prøvesvar på helsenorge - Haugesund Sanitetsforenings  Revmatismesykehus">
            <a:extLst>
              <a:ext uri="{FF2B5EF4-FFF2-40B4-BE49-F238E27FC236}">
                <a16:creationId xmlns:a16="http://schemas.microsoft.com/office/drawing/2014/main" id="{8FF36F57-A9F0-6BFA-B43C-16C103BA2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01" y="3705143"/>
            <a:ext cx="4288564" cy="1439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9722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DAE71-547E-F6C2-C869-4962C793D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Algorithms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6B9A1-A425-A5F3-4B30-64794D527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 algn="ctr">
              <a:buNone/>
            </a:pPr>
            <a:r>
              <a:rPr lang="nb-NO" sz="4000" dirty="0" err="1"/>
              <a:t>What</a:t>
            </a:r>
            <a:r>
              <a:rPr lang="nb-NO" sz="4000" dirty="0"/>
              <a:t> is an </a:t>
            </a:r>
            <a:r>
              <a:rPr lang="nb-NO" sz="4000" dirty="0" err="1"/>
              <a:t>algorithm</a:t>
            </a:r>
            <a:r>
              <a:rPr lang="nb-NO" sz="4000" dirty="0"/>
              <a:t>?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42589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ADBBF-94F9-CB18-1B60-410568C57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Exercise</a:t>
            </a:r>
            <a:r>
              <a:rPr lang="nb-NO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9D4B7-C0D0-CA23-224B-45ACB0ED2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nb-NO" sz="3200" dirty="0"/>
          </a:p>
          <a:p>
            <a:pPr marL="0" indent="0" algn="ctr">
              <a:buNone/>
            </a:pPr>
            <a:r>
              <a:rPr lang="nb-NO" sz="3200" dirty="0"/>
              <a:t>How do </a:t>
            </a:r>
            <a:r>
              <a:rPr lang="nb-NO" sz="3200" dirty="0" err="1"/>
              <a:t>you</a:t>
            </a:r>
            <a:r>
              <a:rPr lang="nb-NO" sz="3200" dirty="0"/>
              <a:t> dress up in </a:t>
            </a:r>
            <a:r>
              <a:rPr lang="nb-NO" sz="3200" dirty="0" err="1"/>
              <a:t>the</a:t>
            </a:r>
            <a:r>
              <a:rPr lang="nb-NO" sz="3200" dirty="0"/>
              <a:t> </a:t>
            </a:r>
            <a:r>
              <a:rPr lang="nb-NO" sz="3200" dirty="0" err="1"/>
              <a:t>morning</a:t>
            </a:r>
            <a:r>
              <a:rPr lang="nb-NO" sz="3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47954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53BE8-FD58-D99F-1306-A5AC99C216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It’s time for </a:t>
            </a:r>
            <a:r>
              <a:rPr lang="nb-NO" dirty="0" err="1"/>
              <a:t>programming</a:t>
            </a:r>
            <a:r>
              <a:rPr lang="nb-NO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02347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C84A4DD-6FCE-475E-54B8-B9B2B77FB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648" y="2058536"/>
            <a:ext cx="7922703" cy="714401"/>
          </a:xfrm>
        </p:spPr>
        <p:txBody>
          <a:bodyPr>
            <a:normAutofit/>
          </a:bodyPr>
          <a:lstStyle/>
          <a:p>
            <a:r>
              <a:rPr lang="nb-NO" sz="4000" dirty="0"/>
              <a:t>Programming </a:t>
            </a:r>
            <a:r>
              <a:rPr lang="nb-NO" sz="4000" dirty="0" err="1"/>
              <a:t>environment</a:t>
            </a:r>
            <a:endParaRPr lang="nb-NO" sz="4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2124406-872F-EBB7-14C3-BED8FBBA14DF}"/>
              </a:ext>
            </a:extLst>
          </p:cNvPr>
          <p:cNvSpPr/>
          <p:nvPr/>
        </p:nvSpPr>
        <p:spPr>
          <a:xfrm>
            <a:off x="4088780" y="535259"/>
            <a:ext cx="988742" cy="50552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4392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779FF3-A83E-924E-ABE2-3ADE241374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4000" err="1"/>
              <a:t>HelloWorld.py</a:t>
            </a:r>
            <a:endParaRPr lang="nb-NO" sz="4000"/>
          </a:p>
        </p:txBody>
      </p:sp>
    </p:spTree>
    <p:extLst>
      <p:ext uri="{BB962C8B-B14F-4D97-AF65-F5344CB8AC3E}">
        <p14:creationId xmlns:p14="http://schemas.microsoft.com/office/powerpoint/2010/main" val="1998549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UIO">
      <a:dk1>
        <a:sysClr val="windowText" lastClr="000000"/>
      </a:dk1>
      <a:lt1>
        <a:sysClr val="window" lastClr="FFFFFF"/>
      </a:lt1>
      <a:dk2>
        <a:srgbClr val="404040"/>
      </a:dk2>
      <a:lt2>
        <a:srgbClr val="F18665"/>
      </a:lt2>
      <a:accent1>
        <a:srgbClr val="E30613"/>
      </a:accent1>
      <a:accent2>
        <a:srgbClr val="C7C1B8"/>
      </a:accent2>
      <a:accent3>
        <a:srgbClr val="B7B7B6"/>
      </a:accent3>
      <a:accent4>
        <a:srgbClr val="76777B"/>
      </a:accent4>
      <a:accent5>
        <a:srgbClr val="E66A77"/>
      </a:accent5>
      <a:accent6>
        <a:srgbClr val="8A3B8F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mal_UIO_1.potx" id="{EA89BD56-01FD-48D9-BDD3-1E84E0E193CE}" vid="{1D06FC09-0143-4B29-8E70-0BE773F385D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9438</TotalTime>
  <Words>918</Words>
  <Application>Microsoft Office PowerPoint</Application>
  <PresentationFormat>Custom</PresentationFormat>
  <Paragraphs>149</Paragraphs>
  <Slides>26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Menlo</vt:lpstr>
      <vt:lpstr>Monaco</vt:lpstr>
      <vt:lpstr>Verdana</vt:lpstr>
      <vt:lpstr>Wingdings</vt:lpstr>
      <vt:lpstr>Office-tema</vt:lpstr>
      <vt:lpstr>Introduction to programming</vt:lpstr>
      <vt:lpstr>What is programmering?</vt:lpstr>
      <vt:lpstr>Why should you learn programming?</vt:lpstr>
      <vt:lpstr>What is programming used for?</vt:lpstr>
      <vt:lpstr>Algorithms</vt:lpstr>
      <vt:lpstr>Exercise 1</vt:lpstr>
      <vt:lpstr>It’s time for programming!</vt:lpstr>
      <vt:lpstr>Programming environment</vt:lpstr>
      <vt:lpstr>HelloWorld.py</vt:lpstr>
      <vt:lpstr>Output = print()</vt:lpstr>
      <vt:lpstr>Variables</vt:lpstr>
      <vt:lpstr>Variables and numbers on the computer</vt:lpstr>
      <vt:lpstr>Data types</vt:lpstr>
      <vt:lpstr>Arithmetic</vt:lpstr>
      <vt:lpstr>Arithmetic</vt:lpstr>
      <vt:lpstr>Another operator</vt:lpstr>
      <vt:lpstr>Errors</vt:lpstr>
      <vt:lpstr>Details, details...?</vt:lpstr>
      <vt:lpstr>Exercise 1</vt:lpstr>
      <vt:lpstr>Kommentarer</vt:lpstr>
      <vt:lpstr>Input</vt:lpstr>
      <vt:lpstr>Communicating with a program</vt:lpstr>
      <vt:lpstr>Input</vt:lpstr>
      <vt:lpstr>Warning!</vt:lpstr>
      <vt:lpstr>Exercise 2</vt:lpstr>
      <vt:lpstr>Exercise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Aggregering i programmering</dc:title>
  <dc:creator>Henrik Hillestad Løvold</dc:creator>
  <cp:lastModifiedBy>Johan Ivar Sæbø</cp:lastModifiedBy>
  <cp:revision>117</cp:revision>
  <dcterms:created xsi:type="dcterms:W3CDTF">2018-10-25T09:37:12Z</dcterms:created>
  <dcterms:modified xsi:type="dcterms:W3CDTF">2022-08-29T12:20:53Z</dcterms:modified>
</cp:coreProperties>
</file>