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91" r:id="rId4"/>
    <p:sldId id="264" r:id="rId5"/>
    <p:sldId id="265" r:id="rId6"/>
    <p:sldId id="257" r:id="rId7"/>
    <p:sldId id="266" r:id="rId8"/>
    <p:sldId id="292" r:id="rId9"/>
    <p:sldId id="268" r:id="rId10"/>
    <p:sldId id="269" r:id="rId11"/>
    <p:sldId id="270" r:id="rId12"/>
    <p:sldId id="272" r:id="rId13"/>
    <p:sldId id="293" r:id="rId14"/>
    <p:sldId id="294" r:id="rId15"/>
    <p:sldId id="275" r:id="rId16"/>
    <p:sldId id="303" r:id="rId17"/>
    <p:sldId id="276" r:id="rId18"/>
    <p:sldId id="277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0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801" autoAdjust="0"/>
  </p:normalViewPr>
  <p:slideViewPr>
    <p:cSldViewPr>
      <p:cViewPr varScale="1">
        <p:scale>
          <a:sx n="87" d="100"/>
          <a:sy n="87" d="100"/>
        </p:scale>
        <p:origin x="1469" y="7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D1DC19-EE72-0842-B118-2A14423AFD65}" type="datetime1">
              <a:rPr lang="nb-NO"/>
              <a:pPr>
                <a:defRPr/>
              </a:pPr>
              <a:t>13.08.2022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BD0148-8A9C-8B4D-90D4-8206669784E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82BCA0-DB43-A94E-9CBE-AC2A19B3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C4E4-593E-7649-8041-C6CCF4D5C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E401-E43E-8447-83BD-3BCF3696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3F52-4741-E84B-AC11-72E438FC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A79F-4412-684C-A7D3-DCC7FFC86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07BD-BA8D-4147-A6E8-6D3E36B5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2E89-CEB9-3043-BDD3-344F70F5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89AF-3F5A-D04D-9104-D4F6954E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8BB6-ED1F-CC43-AAB2-8038727C8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2DB9-3912-9F41-90B3-38480033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3879-7CDA-4C44-831F-A10F1A59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89AB0EE9-3859-9B4A-A397-21679FCB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6EA6-0785-BD3B-C8F2-F78A456FE3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100" y="2057400"/>
            <a:ext cx="7543800" cy="2146177"/>
          </a:xfrm>
        </p:spPr>
        <p:txBody>
          <a:bodyPr/>
          <a:lstStyle/>
          <a:p>
            <a:pPr lvl="0"/>
            <a:r>
              <a:rPr lang="en-US" sz="3200" dirty="0"/>
              <a:t>Understanding the “big(ger)”picture: Systems thinking for digital health in a global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E3D0D-9630-B7D0-00BB-2448D8DA79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95400" y="4442584"/>
            <a:ext cx="7543800" cy="1752600"/>
          </a:xfrm>
        </p:spPr>
        <p:txBody>
          <a:bodyPr/>
          <a:lstStyle/>
          <a:p>
            <a:pPr lvl="0"/>
            <a:r>
              <a:rPr lang="en-US" dirty="0"/>
              <a:t>Sundeep Sahay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FD68-651C-D57A-3E25-4C70ECC02E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Some key relevant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42F2-0C15-1640-5025-7905DA806CE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Complex Adaptive Systems (CAS)</a:t>
            </a:r>
          </a:p>
          <a:p>
            <a:pPr lvl="0"/>
            <a:r>
              <a:rPr lang="en-US" dirty="0"/>
              <a:t>Multiplicity – stakeholders, interests, disciplines, levels</a:t>
            </a:r>
          </a:p>
          <a:p>
            <a:pPr lvl="0"/>
            <a:r>
              <a:rPr lang="en-US" dirty="0"/>
              <a:t>Wicked problem</a:t>
            </a:r>
          </a:p>
          <a:p>
            <a:pPr lvl="0"/>
            <a:r>
              <a:rPr lang="en-US" dirty="0"/>
              <a:t>Unintended consequences</a:t>
            </a:r>
          </a:p>
          <a:p>
            <a:pPr lvl="0"/>
            <a:r>
              <a:rPr lang="en-US" dirty="0"/>
              <a:t>Leverage points</a:t>
            </a:r>
          </a:p>
          <a:p>
            <a:pPr lvl="0"/>
            <a:r>
              <a:rPr lang="en-US" dirty="0"/>
              <a:t>Mental maps (boundaries of analysis)</a:t>
            </a:r>
          </a:p>
          <a:p>
            <a:pPr lvl="0"/>
            <a:r>
              <a:rPr lang="en-US" dirty="0"/>
              <a:t>Rich picture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A677-C4FA-A8BE-5FEE-6FE8A3990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609600"/>
            <a:ext cx="7696200" cy="1143000"/>
          </a:xfrm>
        </p:spPr>
        <p:txBody>
          <a:bodyPr/>
          <a:lstStyle/>
          <a:p>
            <a:pPr lvl="0" algn="ctr"/>
            <a:r>
              <a:rPr lang="en-US" dirty="0"/>
              <a:t>Complex adaptive systems (CAS)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1F9D-4744-7BFD-1DF5-2DB0D5E22E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752600"/>
            <a:ext cx="7696200" cy="41148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202122"/>
                </a:solidFill>
                <a:latin typeface="Arial" pitchFamily="34"/>
              </a:rPr>
              <a:t>A </a:t>
            </a:r>
            <a:r>
              <a:rPr lang="en-US" b="1" dirty="0">
                <a:solidFill>
                  <a:srgbClr val="202122"/>
                </a:solidFill>
                <a:latin typeface="Arial" pitchFamily="34"/>
              </a:rPr>
              <a:t>complex adaptive system</a:t>
            </a:r>
            <a:r>
              <a:rPr lang="en-US" dirty="0">
                <a:solidFill>
                  <a:srgbClr val="202122"/>
                </a:solidFill>
                <a:latin typeface="Arial" pitchFamily="34"/>
              </a:rPr>
              <a:t> is a complex system comprised of a dynamic network of interactions, whose collective behavior cannot be predicted according to the behavior of its components. It is adaptive in that the individual and collective behavior mutate and self-organize corresponding to the change-initiating collection of events, which helps them to survive as a macro-structure.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CDBE-5D8E-7FCF-54A4-B462C720A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696200" cy="1143000"/>
          </a:xfrm>
        </p:spPr>
        <p:txBody>
          <a:bodyPr/>
          <a:lstStyle/>
          <a:p>
            <a:pPr lvl="0" algn="ctr"/>
            <a:r>
              <a:rPr lang="en-US" dirty="0"/>
              <a:t>An illustration of a CAS-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89D97-D60D-B8E7-BDB8-4570C28F5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17220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70A16-95C4-C07D-9EFF-FABDEB4ACD76}"/>
              </a:ext>
            </a:extLst>
          </p:cNvPr>
          <p:cNvSpPr txBox="1"/>
          <p:nvPr/>
        </p:nvSpPr>
        <p:spPr>
          <a:xfrm>
            <a:off x="838200" y="57150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Alaa, G., &amp; Fitzgerald, G. (2013). RE-CONCEPTUALIZING AGILE INFORMATION SYSTEMS DEVELOPMENT USING COMPLEX ADAPTIVE SYSTEMS THEORY.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Emergence: Complexity &amp; Organization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(3).</a:t>
            </a:r>
            <a:endParaRPr lang="en-GB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8B37-ADB5-5D8A-E383-C1E2C02ACC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Multiplicity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80EF-C98D-CCD7-E6B6-A69B0DDC31C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applicability of multiple theoretical perspectives </a:t>
            </a:r>
            <a:r>
              <a:rPr lang="en-GB" i="1" dirty="0"/>
              <a:t>(theoretical multiplicity) </a:t>
            </a:r>
            <a:r>
              <a:rPr lang="en-GB" dirty="0"/>
              <a:t>as well as the existence of multiple configurations of relevant factors (</a:t>
            </a:r>
            <a:r>
              <a:rPr lang="en-GB" i="1" dirty="0"/>
              <a:t>configurational multiplicity) </a:t>
            </a:r>
            <a:r>
              <a:rPr lang="en-GB" dirty="0"/>
              <a:t>for a given theoretical perspective.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Interactions take place across multiple levels, involving multiple stakeholders with multiple interest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3429-FA19-FB41-851F-C1A60BC545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7696200" cy="838200"/>
          </a:xfrm>
        </p:spPr>
        <p:txBody>
          <a:bodyPr/>
          <a:lstStyle/>
          <a:p>
            <a:pPr lvl="0" algn="ctr"/>
            <a:r>
              <a:rPr lang="en-US" sz="2800" dirty="0"/>
              <a:t>Multiplicity in a CAS </a:t>
            </a:r>
          </a:p>
        </p:txBody>
      </p:sp>
      <p:pic>
        <p:nvPicPr>
          <p:cNvPr id="3074" name="Picture 2" descr="Figure thumbnail gr1">
            <a:extLst>
              <a:ext uri="{FF2B5EF4-FFF2-40B4-BE49-F238E27FC236}">
                <a16:creationId xmlns:a16="http://schemas.microsoft.com/office/drawing/2014/main" id="{4562716C-4FCF-3EDB-1B6D-8791B41B6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77000" cy="52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765F8-D4AA-E6D8-7C24-A2209F616113}"/>
              </a:ext>
            </a:extLst>
          </p:cNvPr>
          <p:cNvSpPr txBox="1"/>
          <p:nvPr/>
        </p:nvSpPr>
        <p:spPr>
          <a:xfrm>
            <a:off x="914400" y="6400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Systems </a:t>
            </a:r>
            <a:r>
              <a:rPr lang="nb-NO" dirty="0" err="1"/>
              <a:t>approach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The </a:t>
            </a:r>
            <a:r>
              <a:rPr lang="nb-NO" dirty="0" err="1"/>
              <a:t>Lancet</a:t>
            </a:r>
            <a:r>
              <a:rPr lang="nb-NO" dirty="0"/>
              <a:t> One Health Commission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B0DD-541F-CD2F-20F1-306FDE6BEA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Unintended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E740-5558-060B-B52B-2ABA7906D77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Unintended consequences (sometimes called unanticipated consequences or unforeseen consequences) are outcomes of an action that are not intended or foreseen. Often, such consequences are undesirable.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AE6D-91D4-4048-88CF-FE6573A2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Wicked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1491-CF77-4655-8F38-AF91A721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problem comprised of multiple interacting relationships</a:t>
            </a:r>
          </a:p>
          <a:p>
            <a:r>
              <a:rPr lang="en-US" dirty="0"/>
              <a:t>Trying to find a solution in one part of the problem can lead to new problems in other parts of the problem</a:t>
            </a:r>
          </a:p>
          <a:p>
            <a:r>
              <a:rPr lang="en-US" dirty="0"/>
              <a:t>For example: the Russia-Ukraine war, a military and political problem, leads to large-scale refugee crisis, and in European countries debates around immigration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2F0B-4DCB-4ECF-982D-EC0920B5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F8B1-C275-445C-A347-C7A43D41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DF7AE-A334-4181-9B2F-B069C31A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52-4741-E84B-AC11-72E438FC59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13D0-12A5-A62A-E1F9-8DBA178351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320" y="304800"/>
            <a:ext cx="7696200" cy="1143000"/>
          </a:xfrm>
        </p:spPr>
        <p:txBody>
          <a:bodyPr/>
          <a:lstStyle/>
          <a:p>
            <a:pPr lvl="0"/>
            <a:r>
              <a:rPr lang="en-US" dirty="0"/>
              <a:t>Case of unintended consequences</a:t>
            </a:r>
          </a:p>
        </p:txBody>
      </p:sp>
      <p:pic>
        <p:nvPicPr>
          <p:cNvPr id="2050" name="Picture 2" descr="A Covid-19 patient gets oxygen on the spot provided by Sikh Organization at Gurdwara in Indirapuram, Ghaziabad, Uttar Pradesh">
            <a:extLst>
              <a:ext uri="{FF2B5EF4-FFF2-40B4-BE49-F238E27FC236}">
                <a16:creationId xmlns:a16="http://schemas.microsoft.com/office/drawing/2014/main" id="{F512A166-2532-B8E0-A237-B6395F1249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39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FB1F6-B54B-65A1-3627-274AD359F65C}"/>
              </a:ext>
            </a:extLst>
          </p:cNvPr>
          <p:cNvSpPr txBox="1"/>
          <p:nvPr/>
        </p:nvSpPr>
        <p:spPr>
          <a:xfrm>
            <a:off x="909320" y="56388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Covid-19 patient gets oxygen on the spot provided by Sikh Organization at Gurdwara (Sikh Temple) in India (</a:t>
            </a:r>
            <a:r>
              <a:rPr lang="en-GB" i="1" dirty="0"/>
              <a:t>Anadolu Agency via Getty Images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7974-10BD-CA58-989C-7C57771D2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7696200" cy="381000"/>
          </a:xfrm>
        </p:spPr>
        <p:txBody>
          <a:bodyPr/>
          <a:lstStyle/>
          <a:p>
            <a:pPr lvl="0" algn="ctr"/>
            <a:r>
              <a:rPr lang="en-US" dirty="0"/>
              <a:t>Leverage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5D19-DA73-D3F1-1562-3CC23D2705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1066800"/>
            <a:ext cx="7553324" cy="533400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These are places within a complex system where a small shift in one thing can produce big changes in everything.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D7CBC-E313-BD3B-008E-75110BDFCAD2}"/>
              </a:ext>
            </a:extLst>
          </p:cNvPr>
          <p:cNvSpPr txBox="1"/>
          <p:nvPr/>
        </p:nvSpPr>
        <p:spPr>
          <a:xfrm>
            <a:off x="457200" y="62292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Donella</a:t>
            </a:r>
            <a:r>
              <a:rPr lang="nb-NO" dirty="0"/>
              <a:t> Meadows, </a:t>
            </a:r>
            <a:r>
              <a:rPr lang="nb-NO" i="1" dirty="0" err="1"/>
              <a:t>Thinking</a:t>
            </a:r>
            <a:r>
              <a:rPr lang="nb-NO" i="1" dirty="0"/>
              <a:t> in Systems</a:t>
            </a:r>
            <a:endParaRPr lang="en-GB" i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46600BD-A1FE-A767-D1AB-BC44E3FC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005012"/>
            <a:ext cx="7781924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0DDE-51F0-2CA0-0124-818F50AEE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120" y="304800"/>
            <a:ext cx="7696200" cy="1143000"/>
          </a:xfrm>
        </p:spPr>
        <p:txBody>
          <a:bodyPr/>
          <a:lstStyle/>
          <a:p>
            <a:pPr lvl="0"/>
            <a:r>
              <a:rPr lang="en-US" dirty="0"/>
              <a:t>Mental maps (boundaries of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9AED-62E1-ADBE-BD6C-93000FF792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4560" y="1457960"/>
            <a:ext cx="7696200" cy="4114800"/>
          </a:xfrm>
        </p:spPr>
        <p:txBody>
          <a:bodyPr/>
          <a:lstStyle/>
          <a:p>
            <a:pPr lvl="0"/>
            <a:r>
              <a:rPr lang="en-GB" dirty="0"/>
              <a:t>Mental maps are used to visualize and analyse the factors that make up a system.</a:t>
            </a:r>
          </a:p>
          <a:p>
            <a:pPr lvl="0"/>
            <a:r>
              <a:rPr lang="en-GB" dirty="0"/>
              <a:t>Mental map analyses are widely used in understanding the level of perception of individuals regarding the surrounding environment.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66C8-F2A8-26E3-6F60-509FF84151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719165"/>
            <a:ext cx="7717328" cy="648863"/>
          </a:xfrm>
        </p:spPr>
        <p:txBody>
          <a:bodyPr/>
          <a:lstStyle/>
          <a:p>
            <a:pPr lvl="0" algn="ctr"/>
            <a:r>
              <a:rPr lang="en-US" sz="3000" dirty="0"/>
              <a:t>Learning objectives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89BE-A060-1EDE-AAB2-08BCCF47FF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6575" y="1337548"/>
            <a:ext cx="7810850" cy="3934455"/>
          </a:xfrm>
        </p:spPr>
        <p:txBody>
          <a:bodyPr/>
          <a:lstStyle/>
          <a:p>
            <a:pPr lvl="0"/>
            <a:endParaRPr lang="en-US" sz="2400" dirty="0"/>
          </a:p>
          <a:p>
            <a:pPr lvl="0"/>
            <a:r>
              <a:rPr lang="en-US" sz="2400" dirty="0"/>
              <a:t>What is the phenomenon you will study in the Masters </a:t>
            </a:r>
            <a:r>
              <a:rPr lang="en-US" sz="2400" dirty="0" err="1"/>
              <a:t>programme</a:t>
            </a:r>
            <a:r>
              <a:rPr lang="en-US" sz="2400" dirty="0"/>
              <a:t>?</a:t>
            </a:r>
          </a:p>
          <a:p>
            <a:pPr lvl="0"/>
            <a:r>
              <a:rPr lang="en-US" sz="2400" dirty="0"/>
              <a:t>What is a system and systems thinking?</a:t>
            </a:r>
          </a:p>
          <a:p>
            <a:pPr lvl="0"/>
            <a:r>
              <a:rPr lang="en-US" sz="2400" dirty="0"/>
              <a:t>Why this conceptualization is relevant and important for the study of digital global health?</a:t>
            </a:r>
          </a:p>
          <a:p>
            <a:pPr lvl="0"/>
            <a:r>
              <a:rPr lang="en-US" sz="2400" dirty="0"/>
              <a:t>What are some key concepts in systems thinking ?</a:t>
            </a:r>
          </a:p>
          <a:p>
            <a:pPr lvl="0"/>
            <a:r>
              <a:rPr lang="en-US" sz="2400" dirty="0"/>
              <a:t>Applying systems thinking to an underlying complex challenge in digital global health?”</a:t>
            </a:r>
          </a:p>
          <a:p>
            <a:pPr lvl="0"/>
            <a:r>
              <a:rPr lang="en-US" sz="2400" dirty="0"/>
              <a:t>Providing some foundational concepts for your Masters study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0339-EEAB-2139-7B96-98E1E7321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pPr lvl="0"/>
            <a:r>
              <a:rPr lang="en-US" sz="2800" dirty="0"/>
              <a:t>Prescription practices of antibiotics</a:t>
            </a:r>
          </a:p>
        </p:txBody>
      </p:sp>
      <p:pic>
        <p:nvPicPr>
          <p:cNvPr id="4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EC4E56F4-5F15-295A-450E-F32D15E2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775" y="1219200"/>
            <a:ext cx="8963025" cy="55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45E9-978F-9834-D10B-32E95D088B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Rich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C52F-A4A0-82D1-FE65-7EE63AD4F30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rich picture is a simplistic pictorial representation of the problem as perceived by those embroiled within the ‘problem situation’.</a:t>
            </a:r>
          </a:p>
          <a:p>
            <a:r>
              <a:rPr lang="en-GB" sz="2400" dirty="0"/>
              <a:t>Rich pictures originated in the Soft Systems Methodology (SSM) during the 1960s and 1970s by Peter </a:t>
            </a:r>
            <a:r>
              <a:rPr lang="en-GB" sz="2400" dirty="0" err="1"/>
              <a:t>Checkland</a:t>
            </a:r>
            <a:r>
              <a:rPr lang="en-GB" sz="2400" dirty="0"/>
              <a:t> and his students at Lancaster University.</a:t>
            </a:r>
          </a:p>
          <a:p>
            <a:r>
              <a:rPr lang="en-GB" sz="2400" dirty="0"/>
              <a:t>The rich picture depicts the primary stakeholders, their interrelationships, and their concerns and is intended to be a broad, high-grained view of the problem situation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F8F6-7FE4-8BDF-54CB-52DBA78D5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pPr lvl="0" algn="ctr"/>
            <a:r>
              <a:rPr lang="en-US" sz="2800" dirty="0"/>
              <a:t>Rich picture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73401-75E6-8286-D1D6-B5150A5E4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648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6E78-2F9F-ABF8-640F-880414C56A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696200" cy="1143000"/>
          </a:xfrm>
        </p:spPr>
        <p:txBody>
          <a:bodyPr/>
          <a:lstStyle/>
          <a:p>
            <a:pPr lvl="0"/>
            <a:r>
              <a:rPr lang="en-US" dirty="0"/>
              <a:t>An illustrative example: AMR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A0A1-6363-FD0F-CF53-C2634016A3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3900" y="1143000"/>
            <a:ext cx="7696200" cy="4114800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pic>
        <p:nvPicPr>
          <p:cNvPr id="1026" name="Picture 2" descr="Photo: WHO (World Health Organization).">
            <a:extLst>
              <a:ext uri="{FF2B5EF4-FFF2-40B4-BE49-F238E27FC236}">
                <a16:creationId xmlns:a16="http://schemas.microsoft.com/office/drawing/2014/main" id="{643173B4-5AA0-0CBF-BC89-1666314A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3588-0A8A-C708-45FA-C8FB5AFB34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Interaction between human and environmental health</a:t>
            </a:r>
          </a:p>
        </p:txBody>
      </p:sp>
      <p:pic>
        <p:nvPicPr>
          <p:cNvPr id="5" name="Content Placeholder 4" descr="A picture containing outdoor, grass, building, tree&#10;&#10;Description automatically generated">
            <a:extLst>
              <a:ext uri="{FF2B5EF4-FFF2-40B4-BE49-F238E27FC236}">
                <a16:creationId xmlns:a16="http://schemas.microsoft.com/office/drawing/2014/main" id="{E09455B7-9571-14A5-EBE9-78833EFB8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543800" cy="4114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4D27-BD85-4B71-B880-3339AC75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systems thinking in research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121D-A95D-4B84-AF81-F8998A68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RCN supported </a:t>
            </a:r>
            <a:r>
              <a:rPr lang="en-US" dirty="0" err="1"/>
              <a:t>EquityAMR</a:t>
            </a:r>
            <a:r>
              <a:rPr lang="en-US" dirty="0"/>
              <a:t> project to understand policy practice gaps</a:t>
            </a:r>
          </a:p>
          <a:p>
            <a:r>
              <a:rPr lang="en-US" dirty="0" err="1"/>
              <a:t>Multidiciplinary</a:t>
            </a:r>
            <a:r>
              <a:rPr lang="en-US" dirty="0"/>
              <a:t> approach – informatics, public health, microbiology, anthropology, implementation science, infectious diseases</a:t>
            </a:r>
          </a:p>
          <a:p>
            <a:r>
              <a:rPr lang="en-US" dirty="0"/>
              <a:t>Across three interconnected domains within the context of human health:</a:t>
            </a:r>
          </a:p>
          <a:p>
            <a:pPr lvl="1"/>
            <a:r>
              <a:rPr lang="en-US" dirty="0"/>
              <a:t>Surveillance</a:t>
            </a:r>
          </a:p>
          <a:p>
            <a:pPr lvl="1"/>
            <a:r>
              <a:rPr lang="en-US" dirty="0"/>
              <a:t>Diagnosis</a:t>
            </a:r>
          </a:p>
          <a:p>
            <a:pPr lvl="1"/>
            <a:r>
              <a:rPr lang="en-US" dirty="0"/>
              <a:t>Prescribing 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B16D1-FE6A-4EE7-AB56-BC8C8D16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D50E9-9DF6-4EE5-BB26-6A8D968E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69FF-6EF9-42C4-96F3-06F739F5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52-4741-E84B-AC11-72E438FC59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79C7-3A92-5B70-F668-EB5620E3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33400"/>
            <a:ext cx="7696200" cy="685800"/>
          </a:xfrm>
        </p:spPr>
        <p:txBody>
          <a:bodyPr/>
          <a:lstStyle/>
          <a:p>
            <a:r>
              <a:rPr lang="en-GB" dirty="0"/>
              <a:t>Conceptualizing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86ADC-1B00-0CA6-8448-4922F0B9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89AF-3F5A-D04D-9104-D4F6954E50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68E696B5-50CB-6957-A2FC-2E846B75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1"/>
            <a:ext cx="67056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9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A301-62F2-719C-75B8-B8282D3312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8024" y="1131097"/>
            <a:ext cx="7717328" cy="648863"/>
          </a:xfrm>
        </p:spPr>
        <p:txBody>
          <a:bodyPr/>
          <a:lstStyle/>
          <a:p>
            <a:pPr lvl="0" algn="ctr"/>
            <a:r>
              <a:rPr lang="en-US" sz="2800" dirty="0"/>
              <a:t>What is the phenomenon you will be studying?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20CB-6395-E2C5-4687-F637987E5B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8268" y="1979465"/>
            <a:ext cx="7817084" cy="3510507"/>
          </a:xfrm>
        </p:spPr>
        <p:txBody>
          <a:bodyPr/>
          <a:lstStyle/>
          <a:p>
            <a:pPr lvl="0"/>
            <a:r>
              <a:rPr lang="en-US" sz="2200" dirty="0"/>
              <a:t>Digital global health: “how do digital tools and methods intervene in health-related processes within global, national and local contexts?”</a:t>
            </a:r>
          </a:p>
          <a:p>
            <a:pPr lvl="0"/>
            <a:r>
              <a:rPr lang="en-US" sz="2200" dirty="0"/>
              <a:t>Comprised of (systems of) health + digital + global context – and their </a:t>
            </a:r>
            <a:r>
              <a:rPr lang="en-US" sz="2200" b="1" i="1" dirty="0"/>
              <a:t>interdependencies and interactions</a:t>
            </a:r>
            <a:r>
              <a:rPr lang="en-US" sz="2200" dirty="0"/>
              <a:t>?</a:t>
            </a:r>
          </a:p>
          <a:p>
            <a:pPr lvl="0"/>
            <a:r>
              <a:rPr lang="en-US" sz="2200" dirty="0"/>
              <a:t>Each component (say health or digital) can be understood as a system, and together as a system of systems</a:t>
            </a:r>
          </a:p>
          <a:p>
            <a:pPr lvl="0"/>
            <a:r>
              <a:rPr lang="en-US" sz="2200" dirty="0"/>
              <a:t>Each system have multiple interacting components which influence each other and system outcomes</a:t>
            </a:r>
          </a:p>
          <a:p>
            <a:pPr lvl="0"/>
            <a:r>
              <a:rPr lang="en-US" sz="2200" dirty="0"/>
              <a:t>Question for you as a researcher or practitioner: “what aspects of the larger system and boundaries are relevant for your analysis?”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DE1-F68F-8716-8394-C820A62DA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912" y="457200"/>
            <a:ext cx="7696200" cy="1143000"/>
          </a:xfrm>
        </p:spPr>
        <p:txBody>
          <a:bodyPr/>
          <a:lstStyle/>
          <a:p>
            <a:pPr lvl="0" algn="ctr"/>
            <a:r>
              <a:rPr lang="en-US" sz="2800" dirty="0"/>
              <a:t>What then is a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C4E7-B1A2-753C-8266-E2F686913F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3912" y="1600200"/>
            <a:ext cx="7696200" cy="487680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A </a:t>
            </a:r>
            <a:r>
              <a:rPr lang="en-US" sz="2400" b="1" dirty="0">
                <a:solidFill>
                  <a:srgbClr val="202122"/>
                </a:solidFill>
                <a:latin typeface="Arial" pitchFamily="34"/>
              </a:rPr>
              <a:t>system</a:t>
            </a:r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 is a group of interacting or interrelated elements that act according to a set of rules to form a unified whole. A system is surrounded and influenced by its environment, and characterized by its boundaries, structure and purpose.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dirty="0">
              <a:solidFill>
                <a:srgbClr val="202122"/>
              </a:solidFill>
              <a:latin typeface="Arial" pitchFamily="34"/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We can conceptualize many different phenomenon as systems, from diverse domains of: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Mathematics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Natural sciences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Economics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Social sciences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Health sciences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Systems of climate, war, humanitarian crises, refugees, </a:t>
            </a:r>
            <a:r>
              <a:rPr lang="en-US" sz="2000" dirty="0" err="1">
                <a:solidFill>
                  <a:srgbClr val="202122"/>
                </a:solidFill>
                <a:latin typeface="Arial" pitchFamily="34"/>
              </a:rPr>
              <a:t>etc</a:t>
            </a:r>
            <a:r>
              <a:rPr lang="en-US" sz="2000" dirty="0">
                <a:solidFill>
                  <a:srgbClr val="202122"/>
                </a:solidFill>
                <a:latin typeface="Arial" pitchFamily="34"/>
              </a:rPr>
              <a:t> </a:t>
            </a:r>
            <a:endParaRPr lang="en-US" sz="2000" dirty="0"/>
          </a:p>
          <a:p>
            <a:pPr lvl="0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D612-D0AA-7398-EBF8-6BCD08BA2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7696200" cy="1143000"/>
          </a:xfrm>
        </p:spPr>
        <p:txBody>
          <a:bodyPr/>
          <a:lstStyle/>
          <a:p>
            <a:pPr lvl="0" algn="ctr"/>
            <a:r>
              <a:rPr lang="en-US" sz="2800" dirty="0"/>
              <a:t>What then is systems thinking?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B862-A09F-782B-5E57-1246BA2AA0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458" y="1143000"/>
            <a:ext cx="7817084" cy="3510507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202122"/>
                </a:solidFill>
                <a:latin typeface="Arial" pitchFamily="34"/>
              </a:rPr>
              <a:t>Systems thinking</a:t>
            </a:r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 is a way of making sense of the complexity of the world by looking at it in terms of wholes and relationships rather than by splitting it down into its parts. </a:t>
            </a:r>
          </a:p>
          <a:p>
            <a:pPr lvl="0"/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Useful to analyze and develop effective action in complex contexts. </a:t>
            </a:r>
          </a:p>
          <a:p>
            <a:pPr lvl="0"/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Represents an academic and practical body of extensive work represented by the fields of Systems Science/Systems Theory </a:t>
            </a:r>
            <a:r>
              <a:rPr lang="en-US" sz="2400" dirty="0" err="1">
                <a:solidFill>
                  <a:srgbClr val="202122"/>
                </a:solidFill>
                <a:latin typeface="Arial" pitchFamily="34"/>
              </a:rPr>
              <a:t>etc</a:t>
            </a:r>
            <a:endParaRPr lang="en-US" sz="2400" dirty="0">
              <a:solidFill>
                <a:srgbClr val="202122"/>
              </a:solidFill>
              <a:latin typeface="Arial" pitchFamily="34"/>
            </a:endParaRPr>
          </a:p>
          <a:p>
            <a:pPr lvl="0"/>
            <a:r>
              <a:rPr lang="en-US" sz="2400" dirty="0">
                <a:solidFill>
                  <a:srgbClr val="202122"/>
                </a:solidFill>
                <a:latin typeface="Arial" pitchFamily="34"/>
              </a:rPr>
              <a:t>I argue that we should try to draw upon and also contribute to this body of knowledge by our analysis of the phenomenon of systems thinking applied to “digital global health”</a:t>
            </a:r>
            <a:endParaRPr lang="en-US" sz="2400" dirty="0"/>
          </a:p>
          <a:p>
            <a:pPr lvl="0"/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2FA9-1954-E521-C0F6-10231F319D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696200" cy="1143000"/>
          </a:xfrm>
        </p:spPr>
        <p:txBody>
          <a:bodyPr/>
          <a:lstStyle/>
          <a:p>
            <a:pPr lvl="0"/>
            <a:r>
              <a:rPr lang="en-US" sz="2800" dirty="0"/>
              <a:t>Why systems thinking offers us a big(ger)  picture in the context of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EBEB4-14B2-F99A-8886-0445B8CB27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524000"/>
            <a:ext cx="7696200" cy="4114800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1800" dirty="0">
                <a:cs typeface="Times New Roman" pitchFamily="18"/>
              </a:rPr>
              <a:t>Example: A medicine and health question:  How can we understand why the Covid-19 pandemic affected most the poor and disadvantaged in the world?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Resources: Rich countries hoarding vaccines at the expense of the poor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Access: Poor people from certain communities with sub-optimal access to health services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Science: The uncertainty of knowledge about transmission dynamics of the virus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Health systems: Historical neglect and trends of privatization of care services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Many others</a:t>
            </a:r>
          </a:p>
          <a:p>
            <a:pPr marL="0">
              <a:spcBef>
                <a:spcPts val="900"/>
              </a:spcBef>
            </a:pPr>
            <a:r>
              <a:rPr lang="en-US" sz="1800" dirty="0">
                <a:cs typeface="Times New Roman" pitchFamily="18"/>
              </a:rPr>
              <a:t>Systems thinking will encourage us to analyze this question through multiple interconnected systems: health-income-access-science – </a:t>
            </a:r>
            <a:r>
              <a:rPr lang="en-US" sz="1800" dirty="0" err="1">
                <a:cs typeface="Times New Roman" pitchFamily="18"/>
              </a:rPr>
              <a:t>etc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etc</a:t>
            </a:r>
            <a:endParaRPr lang="en-US" sz="1800" dirty="0">
              <a:cs typeface="Times New Roman" pitchFamily="18"/>
            </a:endParaRPr>
          </a:p>
          <a:p>
            <a:pPr marL="0">
              <a:spcBef>
                <a:spcPts val="900"/>
              </a:spcBef>
            </a:pPr>
            <a:r>
              <a:rPr lang="en-US" sz="1800" dirty="0">
                <a:cs typeface="Times New Roman" pitchFamily="18"/>
              </a:rPr>
              <a:t>We cannot study all – we define our boundaries for analysis – while acknowledging the presence of these systemic influences – be humble about what we don’t know </a:t>
            </a:r>
          </a:p>
          <a:p>
            <a:pPr marL="0">
              <a:spcBef>
                <a:spcPts val="900"/>
              </a:spcBef>
            </a:pPr>
            <a:endParaRPr lang="en-US" sz="1800" dirty="0">
              <a:cs typeface="Times New Roman" pitchFamily="18"/>
            </a:endParaRPr>
          </a:p>
          <a:p>
            <a:pPr marL="0">
              <a:spcBef>
                <a:spcPts val="900"/>
              </a:spcBef>
            </a:pPr>
            <a:endParaRPr lang="en-US" sz="1800" dirty="0">
              <a:cs typeface="Times New Roman" pitchFamily="18"/>
            </a:endParaRPr>
          </a:p>
          <a:p>
            <a:pPr lvl="0"/>
            <a:endParaRPr lang="en-US" sz="1800" dirty="0">
              <a:cs typeface="Times New Roman" pitchFamily="18"/>
            </a:endParaRPr>
          </a:p>
          <a:p>
            <a:pPr lvl="0"/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989-8845-C0EC-BABF-64EAE2738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696200" cy="1143000"/>
          </a:xfrm>
        </p:spPr>
        <p:txBody>
          <a:bodyPr/>
          <a:lstStyle/>
          <a:p>
            <a:pPr lvl="0" algn="ctr"/>
            <a:r>
              <a:rPr lang="en-US" sz="2800" dirty="0"/>
              <a:t>Why systems thinking offers us a big(ger)  picture in the context of the digital?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42CC-E8CB-BDB4-02E1-95567DC8DC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752600"/>
            <a:ext cx="7696200" cy="4114800"/>
          </a:xfrm>
        </p:spPr>
        <p:txBody>
          <a:bodyPr/>
          <a:lstStyle/>
          <a:p>
            <a:pPr marL="0">
              <a:spcBef>
                <a:spcPts val="900"/>
              </a:spcBef>
            </a:pPr>
            <a:r>
              <a:rPr lang="en-US" sz="1800" dirty="0">
                <a:cs typeface="Times New Roman" pitchFamily="18"/>
              </a:rPr>
              <a:t>A digital health question:  Why did digital interventions to respond to the pandemic work well in some countries while in others they failed?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Governance: how were response efforts organized in countries: public versus private driven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Implementation: centralized versus decentralized models. Who had the power to decide and act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Technology choices: what kind of platforms were used for systems development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Capacities: research, education, in-service capacities in the country</a:t>
            </a:r>
          </a:p>
          <a:p>
            <a:pPr marL="342900" lvl="1">
              <a:spcBef>
                <a:spcPts val="900"/>
              </a:spcBef>
            </a:pPr>
            <a:r>
              <a:rPr lang="en-US" sz="1600" dirty="0">
                <a:cs typeface="Times New Roman" pitchFamily="18"/>
              </a:rPr>
              <a:t>Regulation – protection of personal data.   </a:t>
            </a:r>
            <a:r>
              <a:rPr lang="en-US" sz="1600" dirty="0" err="1">
                <a:cs typeface="Times New Roman" pitchFamily="18"/>
              </a:rPr>
              <a:t>Etc</a:t>
            </a:r>
            <a:r>
              <a:rPr lang="en-US" sz="1600" dirty="0">
                <a:cs typeface="Times New Roman" pitchFamily="18"/>
              </a:rPr>
              <a:t>, </a:t>
            </a:r>
            <a:r>
              <a:rPr lang="en-US" sz="1600" dirty="0" err="1">
                <a:cs typeface="Times New Roman" pitchFamily="18"/>
              </a:rPr>
              <a:t>etc</a:t>
            </a:r>
            <a:endParaRPr lang="en-US" sz="1600" dirty="0">
              <a:cs typeface="Times New Roman" pitchFamily="18"/>
            </a:endParaRPr>
          </a:p>
          <a:p>
            <a:pPr marL="0">
              <a:spcBef>
                <a:spcPts val="900"/>
              </a:spcBef>
            </a:pPr>
            <a:r>
              <a:rPr lang="en-US" sz="1800" dirty="0">
                <a:cs typeface="Times New Roman" pitchFamily="18"/>
              </a:rPr>
              <a:t>Systems thinking will encourage us to analyze this question through multiple interconnected systems: technology-implementation-governance-capacity – </a:t>
            </a:r>
            <a:r>
              <a:rPr lang="en-US" sz="1800" dirty="0" err="1">
                <a:cs typeface="Times New Roman" pitchFamily="18"/>
              </a:rPr>
              <a:t>etc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etc</a:t>
            </a:r>
            <a:endParaRPr lang="en-US" sz="1800" dirty="0">
              <a:cs typeface="Times New Roman" pitchFamily="18"/>
            </a:endParaRPr>
          </a:p>
          <a:p>
            <a:pPr marL="0">
              <a:spcBef>
                <a:spcPts val="900"/>
              </a:spcBef>
            </a:pPr>
            <a:r>
              <a:rPr lang="en-US" sz="1800" dirty="0">
                <a:cs typeface="Times New Roman" pitchFamily="18"/>
              </a:rPr>
              <a:t>As in health, we define our question and boundaries relevant for our analysis </a:t>
            </a:r>
          </a:p>
          <a:p>
            <a:pPr marL="0">
              <a:spcBef>
                <a:spcPts val="900"/>
              </a:spcBef>
            </a:pPr>
            <a:endParaRPr lang="en-US" sz="1800" dirty="0">
              <a:cs typeface="Times New Roman" pitchFamily="18"/>
            </a:endParaRPr>
          </a:p>
          <a:p>
            <a:pPr marL="0">
              <a:spcBef>
                <a:spcPts val="900"/>
              </a:spcBef>
            </a:pPr>
            <a:endParaRPr lang="en-US" sz="1800" dirty="0">
              <a:cs typeface="Times New Roman" pitchFamily="18"/>
            </a:endParaRPr>
          </a:p>
          <a:p>
            <a:pPr lvl="0"/>
            <a:endParaRPr lang="en-US" sz="1800" dirty="0">
              <a:cs typeface="Times New Roman" pitchFamily="18"/>
            </a:endParaRPr>
          </a:p>
          <a:p>
            <a:pPr lvl="0"/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11B8-6320-9E5F-836C-25A0B8DA48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780" y="762000"/>
            <a:ext cx="8092440" cy="994169"/>
          </a:xfrm>
        </p:spPr>
        <p:txBody>
          <a:bodyPr/>
          <a:lstStyle/>
          <a:p>
            <a:pPr lvl="0" algn="ctr"/>
            <a:r>
              <a:rPr lang="en-US" sz="2800" dirty="0"/>
              <a:t>Linking health-digital-global: System 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A609-5186-F60F-4D3C-E6E10E06C0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2020" y="1828800"/>
            <a:ext cx="7696200" cy="4114800"/>
          </a:xfrm>
        </p:spPr>
        <p:txBody>
          <a:bodyPr/>
          <a:lstStyle/>
          <a:p>
            <a:pPr lvl="0"/>
            <a:r>
              <a:rPr lang="en-US" sz="2200" dirty="0"/>
              <a:t>Complexity is enhanced manifold</a:t>
            </a:r>
          </a:p>
          <a:p>
            <a:pPr lvl="0"/>
            <a:r>
              <a:rPr lang="en-US" sz="2200" dirty="0"/>
              <a:t>Framing of “system of systems” helps unpack this complexity</a:t>
            </a:r>
          </a:p>
          <a:p>
            <a:pPr lvl="0"/>
            <a:r>
              <a:rPr lang="en-US" sz="2200" b="1" dirty="0">
                <a:solidFill>
                  <a:srgbClr val="202122"/>
                </a:solidFill>
                <a:latin typeface="Arial" pitchFamily="34"/>
              </a:rPr>
              <a:t>System of systems</a:t>
            </a:r>
            <a:r>
              <a:rPr lang="en-US" sz="2200" dirty="0">
                <a:solidFill>
                  <a:srgbClr val="202122"/>
                </a:solidFill>
                <a:latin typeface="Arial" pitchFamily="34"/>
              </a:rPr>
              <a:t> is a collection of task-oriented or dedicated systems that pool their resources and capabilities together to create a new, more complex system which offers more functionality and performance than simply the sum of the constituent systems. </a:t>
            </a:r>
          </a:p>
          <a:p>
            <a:pPr lvl="0"/>
            <a:r>
              <a:rPr lang="en-US" sz="2200" dirty="0">
                <a:solidFill>
                  <a:srgbClr val="202122"/>
                </a:solidFill>
                <a:latin typeface="Arial" pitchFamily="34"/>
              </a:rPr>
              <a:t>What is the added value which comes from the health-digital-global system of systems which we would not have got from a singular focus of these independent systems?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C99-A75B-EC53-E629-CD8E0630A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96200" cy="1143000"/>
          </a:xfrm>
        </p:spPr>
        <p:txBody>
          <a:bodyPr/>
          <a:lstStyle/>
          <a:p>
            <a:pPr lvl="0" algn="ctr"/>
            <a:r>
              <a:rPr lang="en-US" sz="2800" dirty="0"/>
              <a:t>Understanding what a system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8EA1-A21B-30E8-EFE6-03613FB345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809" y="1371600"/>
            <a:ext cx="7798382" cy="361649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dirty="0"/>
              <a:t>Most important: A system is never “real”, existing in material terms, but only represents how we want to understand a phenomenon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University is an educational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Care services are provided by the health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Social services are shaped by the political system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n-US" sz="2400" dirty="0"/>
              <a:t>In most basic terms, a system consists of different interacting sub-systems: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Input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Throughput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Output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Feedback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Their interactions and inter-relationships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informatics_english_2</Template>
  <TotalTime>4603</TotalTime>
  <Words>1379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Blank Presentation</vt:lpstr>
      <vt:lpstr>Understanding the “big(ger)”picture: Systems thinking for digital health in a global context</vt:lpstr>
      <vt:lpstr>Learning objectives </vt:lpstr>
      <vt:lpstr>What is the phenomenon you will be studying? </vt:lpstr>
      <vt:lpstr>What then is a system? </vt:lpstr>
      <vt:lpstr>What then is systems thinking? </vt:lpstr>
      <vt:lpstr>Why systems thinking offers us a big(ger)  picture in the context of health?</vt:lpstr>
      <vt:lpstr>Why systems thinking offers us a big(ger)  picture in the context of the digital?</vt:lpstr>
      <vt:lpstr>Linking health-digital-global: System of systems</vt:lpstr>
      <vt:lpstr>Understanding what a system is</vt:lpstr>
      <vt:lpstr>Some key relevant concepts</vt:lpstr>
      <vt:lpstr>Complex adaptive systems (CAS)</vt:lpstr>
      <vt:lpstr>An illustration of a CAS- picture</vt:lpstr>
      <vt:lpstr>Multiplicity </vt:lpstr>
      <vt:lpstr>Multiplicity in a CAS </vt:lpstr>
      <vt:lpstr>Unintended consequences</vt:lpstr>
      <vt:lpstr>Wicked problem</vt:lpstr>
      <vt:lpstr>Case of unintended consequences</vt:lpstr>
      <vt:lpstr>Leverage points</vt:lpstr>
      <vt:lpstr>Mental maps (boundaries of analysis)</vt:lpstr>
      <vt:lpstr>Prescription practices of antibiotics</vt:lpstr>
      <vt:lpstr>Rich picture </vt:lpstr>
      <vt:lpstr>Rich picture example</vt:lpstr>
      <vt:lpstr>An illustrative example: AMR care</vt:lpstr>
      <vt:lpstr>Interaction between human and environmental health</vt:lpstr>
      <vt:lpstr>Applying systems thinking in research practice</vt:lpstr>
      <vt:lpstr>Conceptualizing the system</vt:lpstr>
    </vt:vector>
  </TitlesOfParts>
  <Manager/>
  <Company>Rayon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hisp 2</dc:creator>
  <cp:keywords/>
  <dc:description/>
  <cp:lastModifiedBy>Sundeep Sahay</cp:lastModifiedBy>
  <cp:revision>99</cp:revision>
  <dcterms:created xsi:type="dcterms:W3CDTF">2020-09-01T16:35:22Z</dcterms:created>
  <dcterms:modified xsi:type="dcterms:W3CDTF">2022-08-14T08:48:04Z</dcterms:modified>
  <cp:category/>
</cp:coreProperties>
</file>