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6" r:id="rId9"/>
    <p:sldId id="342" r:id="rId10"/>
    <p:sldId id="262" r:id="rId11"/>
    <p:sldId id="272" r:id="rId12"/>
    <p:sldId id="270" r:id="rId13"/>
    <p:sldId id="273" r:id="rId14"/>
    <p:sldId id="274" r:id="rId15"/>
    <p:sldId id="271" r:id="rId16"/>
    <p:sldId id="275" r:id="rId17"/>
    <p:sldId id="266" r:id="rId18"/>
    <p:sldId id="268" r:id="rId19"/>
    <p:sldId id="269" r:id="rId20"/>
    <p:sldId id="265" r:id="rId21"/>
    <p:sldId id="267" r:id="rId22"/>
    <p:sldId id="339" r:id="rId23"/>
    <p:sldId id="320" r:id="rId24"/>
    <p:sldId id="322" r:id="rId25"/>
    <p:sldId id="337" r:id="rId26"/>
    <p:sldId id="340" r:id="rId27"/>
    <p:sldId id="341" r:id="rId28"/>
  </p:sldIdLst>
  <p:sldSz cx="9144000" cy="5145088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C6A43BD7-B8FF-594C-B54D-A501A2C9E720}">
          <p14:sldIdLst>
            <p14:sldId id="256"/>
            <p14:sldId id="257"/>
            <p14:sldId id="258"/>
            <p14:sldId id="259"/>
            <p14:sldId id="260"/>
            <p14:sldId id="261"/>
            <p14:sldId id="277"/>
            <p14:sldId id="276"/>
            <p14:sldId id="342"/>
            <p14:sldId id="262"/>
            <p14:sldId id="272"/>
            <p14:sldId id="270"/>
            <p14:sldId id="273"/>
            <p14:sldId id="274"/>
            <p14:sldId id="271"/>
            <p14:sldId id="275"/>
            <p14:sldId id="266"/>
            <p14:sldId id="268"/>
            <p14:sldId id="269"/>
            <p14:sldId id="265"/>
            <p14:sldId id="267"/>
            <p14:sldId id="339"/>
            <p14:sldId id="320"/>
            <p14:sldId id="322"/>
            <p14:sldId id="337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1"/>
    <a:srgbClr val="CCCBCA"/>
    <a:srgbClr val="76777B"/>
    <a:srgbClr val="C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4" autoAdjust="0"/>
    <p:restoredTop sz="94660"/>
  </p:normalViewPr>
  <p:slideViewPr>
    <p:cSldViewPr snapToGrid="0">
      <p:cViewPr varScale="1">
        <p:scale>
          <a:sx n="195" d="100"/>
          <a:sy n="195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7FB25-D33B-C245-B675-94B869AADE0B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19CC-9EFC-8A49-A3B0-B1E372AC5E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5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02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Klargjør forskjell og likheter mellom float og desimaltall.</a:t>
            </a:r>
          </a:p>
          <a:p>
            <a:r>
              <a:rPr lang="nb-NO"/>
              <a:t>3*0.1 – 0.3</a:t>
            </a:r>
          </a:p>
          <a:p>
            <a:r>
              <a:rPr lang="nb-NO"/>
              <a:t>4*0.1 – 0.4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090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b-NO"/>
              <a:t>Rekkefølge: Lese fra topp til bunn.</a:t>
            </a:r>
          </a:p>
          <a:p>
            <a:pPr marL="228600" indent="-228600">
              <a:buAutoNum type="arabicPeriod"/>
            </a:pPr>
            <a:r>
              <a:rPr lang="nb-NO"/>
              <a:t>Variabelnavn: Stor bokstav er ikke lik liten bokstav.</a:t>
            </a:r>
          </a:p>
          <a:p>
            <a:pPr marL="228600" indent="-228600">
              <a:buAutoNum type="arabicPeriod"/>
            </a:pPr>
            <a:r>
              <a:rPr lang="nb-NO"/>
              <a:t>Komma mellom variabler som skal skrives ut.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23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handler om estetikk/lesbarhet!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20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211496-7D3D-469F-8D1A-25B55A66DEE4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53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Livekode: </a:t>
            </a:r>
          </a:p>
          <a:p>
            <a:r>
              <a:rPr lang="nb-NO"/>
              <a:t>navn = input(«Hva heter du?»)</a:t>
            </a:r>
          </a:p>
          <a:p>
            <a:r>
              <a:rPr lang="nb-NO" err="1">
                <a:sym typeface="Wingdings" panose="05000000000000000000" pitchFamily="2" charset="2"/>
              </a:rPr>
              <a:t>print</a:t>
            </a:r>
            <a:r>
              <a:rPr lang="nb-NO">
                <a:sym typeface="Wingdings" panose="05000000000000000000" pitchFamily="2" charset="2"/>
              </a:rPr>
              <a:t>(«Hei, navn! Hyggelig å se deg.»)</a:t>
            </a:r>
          </a:p>
          <a:p>
            <a:endParaRPr lang="nb-NO">
              <a:sym typeface="Wingdings" panose="05000000000000000000" pitchFamily="2" charset="2"/>
            </a:endParaRPr>
          </a:p>
          <a:p>
            <a:r>
              <a:rPr lang="nb-NO"/>
              <a:t>Livekode før neste lysbilde.</a:t>
            </a:r>
          </a:p>
          <a:p>
            <a:r>
              <a:rPr lang="nb-NO"/>
              <a:t>tall1 = input(«skriv inn et tall»)</a:t>
            </a:r>
          </a:p>
          <a:p>
            <a:r>
              <a:rPr lang="nb-NO"/>
              <a:t>tall2 = input(«skriv inn et tall til»)</a:t>
            </a:r>
          </a:p>
          <a:p>
            <a:r>
              <a:rPr lang="nb-NO" err="1"/>
              <a:t>print</a:t>
            </a:r>
            <a:r>
              <a:rPr lang="nb-NO"/>
              <a:t>(«Summen av», tall1, «og», tall2, «er», tall1 + tall2)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922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Livekoding: tall1*tall2 når de er tekst. Lære å lese feilmelding.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67E2-D675-374F-8B11-7B4396754B15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52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30.08.2023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30.08.2023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30.08.2023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30.08.2023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30.08.2023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yder-ide.org/" TargetMode="External"/><Relationship Id="rId2" Type="http://schemas.openxmlformats.org/officeDocument/2006/relationships/hyperlink" Target="https://trinket.io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Introduction</a:t>
            </a:r>
            <a:r>
              <a:rPr lang="nb-NO" dirty="0"/>
              <a:t> to </a:t>
            </a:r>
            <a:r>
              <a:rPr lang="nb-NO" dirty="0" err="1"/>
              <a:t>programming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DIGHEL4360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Henrik Hillestad Løvold,</a:t>
            </a:r>
          </a:p>
          <a:p>
            <a:r>
              <a:rPr lang="nb-NO" dirty="0"/>
              <a:t>Universitetslektor II</a:t>
            </a:r>
          </a:p>
          <a:p>
            <a:r>
              <a:rPr lang="nb-NO" dirty="0"/>
              <a:t>Institutt for Informatikk, UiO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779FF3-A83E-924E-ABE2-3ADE24137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err="1"/>
              <a:t>HelloWorld.py</a:t>
            </a:r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199854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2AC1A6-DC3D-43A6-810E-9508BBB5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Output = </a:t>
            </a:r>
            <a:r>
              <a:rPr lang="nb-NO" err="1"/>
              <a:t>print</a:t>
            </a:r>
            <a:r>
              <a:rPr lang="nb-NO"/>
              <a:t>()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698D64-CA43-4BE3-A6FC-28E3E8A2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err="1"/>
              <a:t>We</a:t>
            </a:r>
            <a:r>
              <a:rPr lang="nb-NO" sz="1800" dirty="0"/>
              <a:t> have to </a:t>
            </a:r>
            <a:r>
              <a:rPr lang="nb-NO" sz="1800" dirty="0" err="1"/>
              <a:t>explicitly</a:t>
            </a:r>
            <a:r>
              <a:rPr lang="nb-NO" sz="1800" dirty="0"/>
              <a:t> </a:t>
            </a:r>
            <a:r>
              <a:rPr lang="nb-NO" sz="1800" i="1" dirty="0"/>
              <a:t>ask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computer to do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. To </a:t>
            </a:r>
            <a:r>
              <a:rPr lang="nb-NO" sz="1800" dirty="0" err="1"/>
              <a:t>print</a:t>
            </a:r>
            <a:r>
              <a:rPr lang="nb-NO" sz="1800" dirty="0"/>
              <a:t> a </a:t>
            </a:r>
            <a:r>
              <a:rPr lang="nb-NO" sz="1800" dirty="0" err="1"/>
              <a:t>number</a:t>
            </a:r>
            <a:r>
              <a:rPr lang="nb-NO" sz="1800" dirty="0"/>
              <a:t>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console</a:t>
            </a:r>
            <a:r>
              <a:rPr lang="nb-NO" sz="1800" dirty="0"/>
              <a:t>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cannot</a:t>
            </a:r>
            <a:r>
              <a:rPr lang="nb-NO" sz="1800" dirty="0"/>
              <a:t> just </a:t>
            </a:r>
            <a:r>
              <a:rPr lang="nb-NO" sz="1800" i="1" dirty="0" err="1"/>
              <a:t>define</a:t>
            </a:r>
            <a:r>
              <a:rPr lang="nb-NO" sz="1800" dirty="0"/>
              <a:t> it. </a:t>
            </a:r>
            <a:r>
              <a:rPr lang="nb-NO" sz="1800" dirty="0" err="1"/>
              <a:t>We</a:t>
            </a:r>
            <a:r>
              <a:rPr lang="nb-NO" sz="1800" dirty="0"/>
              <a:t> have to </a:t>
            </a:r>
            <a:r>
              <a:rPr lang="nb-NO" sz="1800" i="1" dirty="0" err="1"/>
              <a:t>print</a:t>
            </a:r>
            <a:r>
              <a:rPr lang="nb-NO" sz="1800" dirty="0"/>
              <a:t> it to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console</a:t>
            </a:r>
            <a:r>
              <a:rPr lang="nb-NO" sz="1800" dirty="0"/>
              <a:t> </a:t>
            </a:r>
            <a:r>
              <a:rPr lang="nb-NO" sz="1800" dirty="0" err="1"/>
              <a:t>using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function</a:t>
            </a:r>
            <a:r>
              <a:rPr lang="nb-NO" sz="1800" dirty="0"/>
              <a:t> </a:t>
            </a:r>
            <a:r>
              <a:rPr lang="nb-NO" sz="1800" i="1" dirty="0" err="1"/>
              <a:t>print</a:t>
            </a:r>
            <a:r>
              <a:rPr lang="nb-NO" sz="1800" dirty="0"/>
              <a:t>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6BDE431-3F73-4EDB-A211-30A7701F4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7" y="2572544"/>
            <a:ext cx="25241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B47DA-BC98-4099-92E9-6C54CDCFD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116689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7CA49F-BD27-F344-AB39-1C211333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Variables and </a:t>
            </a:r>
            <a:r>
              <a:rPr lang="nb-NO" dirty="0" err="1"/>
              <a:t>numbers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computer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193E04-F72E-0043-98D8-730F7422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Variables</a:t>
            </a:r>
          </a:p>
          <a:p>
            <a:pPr lvl="1"/>
            <a:r>
              <a:rPr lang="nb-NO" sz="1600" dirty="0"/>
              <a:t>To store data</a:t>
            </a:r>
          </a:p>
          <a:p>
            <a:pPr lvl="1"/>
            <a:r>
              <a:rPr lang="nb-NO" sz="1600" dirty="0"/>
              <a:t>Have different data types, more </a:t>
            </a:r>
            <a:r>
              <a:rPr lang="nb-NO" sz="1600" dirty="0" err="1"/>
              <a:t>on</a:t>
            </a:r>
            <a:r>
              <a:rPr lang="nb-NO" sz="1600" dirty="0"/>
              <a:t> </a:t>
            </a:r>
            <a:r>
              <a:rPr lang="nb-NO" sz="1600" dirty="0" err="1"/>
              <a:t>that</a:t>
            </a:r>
            <a:r>
              <a:rPr lang="nb-NO" sz="1600" dirty="0"/>
              <a:t> </a:t>
            </a:r>
            <a:r>
              <a:rPr lang="nb-NO" sz="1600" dirty="0" err="1"/>
              <a:t>shortly</a:t>
            </a:r>
            <a:r>
              <a:rPr lang="nb-NO" sz="1600" dirty="0"/>
              <a:t>...</a:t>
            </a:r>
          </a:p>
          <a:p>
            <a:r>
              <a:rPr lang="nb-NO" sz="1800" dirty="0"/>
              <a:t>How?</a:t>
            </a:r>
          </a:p>
          <a:p>
            <a:pPr lvl="1"/>
            <a:r>
              <a:rPr lang="nb-NO" sz="1600" dirty="0" err="1"/>
              <a:t>Declaration</a:t>
            </a:r>
            <a:r>
              <a:rPr lang="nb-NO" sz="1600" dirty="0"/>
              <a:t> and </a:t>
            </a:r>
            <a:r>
              <a:rPr lang="nb-NO" sz="1600" dirty="0" err="1"/>
              <a:t>assignment</a:t>
            </a:r>
            <a:endParaRPr lang="nb-NO" sz="1600" dirty="0"/>
          </a:p>
          <a:p>
            <a:pPr lvl="1"/>
            <a:endParaRPr lang="nb-NO" sz="16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F7E524-5DC0-A043-9E58-5A30539038FA}"/>
              </a:ext>
            </a:extLst>
          </p:cNvPr>
          <p:cNvSpPr txBox="1"/>
          <p:nvPr/>
        </p:nvSpPr>
        <p:spPr>
          <a:xfrm>
            <a:off x="880689" y="3048001"/>
            <a:ext cx="1959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Monaco" pitchFamily="2" charset="0"/>
              </a:rPr>
              <a:t>a = 5</a:t>
            </a:r>
          </a:p>
          <a:p>
            <a:r>
              <a:rPr lang="nb-NO" sz="2400" dirty="0">
                <a:latin typeface="Monaco" pitchFamily="2" charset="0"/>
              </a:rPr>
              <a:t>b = ‘Hei’</a:t>
            </a:r>
          </a:p>
          <a:p>
            <a:r>
              <a:rPr lang="nb-NO" sz="2400" dirty="0">
                <a:latin typeface="Monaco" pitchFamily="2" charset="0"/>
              </a:rPr>
              <a:t>c = 3.14</a:t>
            </a:r>
          </a:p>
        </p:txBody>
      </p:sp>
    </p:spTree>
    <p:extLst>
      <p:ext uri="{BB962C8B-B14F-4D97-AF65-F5344CB8AC3E}">
        <p14:creationId xmlns:p14="http://schemas.microsoft.com/office/powerpoint/2010/main" val="26226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8241CF-B726-C54A-BC41-1D7067C9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Data types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84D979-B741-4440-9B54-98363B20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indent="-179705"/>
            <a:r>
              <a:rPr lang="nb-NO" sz="1800" dirty="0"/>
              <a:t>Whole </a:t>
            </a:r>
            <a:r>
              <a:rPr lang="nb-NO" sz="1800" dirty="0" err="1"/>
              <a:t>numbers</a:t>
            </a:r>
            <a:endParaRPr lang="nb-NO" dirty="0"/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</a:t>
            </a:r>
            <a:r>
              <a:rPr lang="nb-NO" sz="1600" dirty="0" err="1"/>
              <a:t>int</a:t>
            </a:r>
            <a:r>
              <a:rPr lang="nb-NO" sz="1600" dirty="0"/>
              <a:t>» or «</a:t>
            </a:r>
            <a:r>
              <a:rPr lang="nb-NO" sz="1600" dirty="0" err="1"/>
              <a:t>integer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 err="1"/>
              <a:t>Decimal</a:t>
            </a:r>
            <a:r>
              <a:rPr lang="nb-NO" sz="1800" dirty="0"/>
              <a:t> </a:t>
            </a:r>
            <a:r>
              <a:rPr lang="nb-NO" sz="1800" dirty="0" err="1"/>
              <a:t>numbers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«float» or «</a:t>
            </a:r>
            <a:r>
              <a:rPr lang="nb-NO" sz="1600" dirty="0" err="1"/>
              <a:t>floating</a:t>
            </a:r>
            <a:r>
              <a:rPr lang="nb-NO" sz="1600" dirty="0"/>
              <a:t> </a:t>
            </a:r>
            <a:r>
              <a:rPr lang="nb-NO" sz="1600" dirty="0" err="1"/>
              <a:t>point</a:t>
            </a:r>
            <a:r>
              <a:rPr lang="nb-NO" sz="1600" dirty="0"/>
              <a:t> </a:t>
            </a:r>
            <a:r>
              <a:rPr lang="nb-NO" sz="1600" dirty="0" err="1"/>
              <a:t>numbers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 err="1"/>
              <a:t>Text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/>
              <a:t>Called</a:t>
            </a:r>
            <a:r>
              <a:rPr lang="nb-NO" sz="1600" dirty="0"/>
              <a:t> «</a:t>
            </a:r>
            <a:r>
              <a:rPr lang="nb-NO" sz="1600" dirty="0" err="1"/>
              <a:t>str</a:t>
            </a:r>
            <a:r>
              <a:rPr lang="nb-NO" sz="1600" dirty="0"/>
              <a:t>» or «</a:t>
            </a:r>
            <a:r>
              <a:rPr lang="nb-NO" sz="1600" dirty="0" err="1"/>
              <a:t>string</a:t>
            </a:r>
            <a:r>
              <a:rPr lang="nb-NO" sz="1600" dirty="0"/>
              <a:t>»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 err="1"/>
              <a:t>Declared</a:t>
            </a:r>
            <a:r>
              <a:rPr lang="nb-NO" sz="1600" dirty="0"/>
              <a:t> </a:t>
            </a:r>
            <a:r>
              <a:rPr lang="nb-NO" sz="1600" dirty="0" err="1"/>
              <a:t>using</a:t>
            </a:r>
            <a:r>
              <a:rPr lang="nb-NO" sz="1600" dirty="0"/>
              <a:t> </a:t>
            </a:r>
            <a:r>
              <a:rPr lang="nb-NO" sz="1600" dirty="0" err="1"/>
              <a:t>quotation</a:t>
            </a:r>
            <a:r>
              <a:rPr lang="nb-NO" sz="1600" dirty="0"/>
              <a:t> marks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/>
              <a:t>Lists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 err="1">
                <a:cs typeface="Arial"/>
              </a:rPr>
              <a:t>Can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contain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collections</a:t>
            </a:r>
            <a:r>
              <a:rPr lang="nb-NO" sz="1600" dirty="0">
                <a:cs typeface="Arial"/>
              </a:rPr>
              <a:t> </a:t>
            </a:r>
            <a:r>
              <a:rPr lang="nb-NO" sz="1600" dirty="0" err="1">
                <a:cs typeface="Arial"/>
              </a:rPr>
              <a:t>of</a:t>
            </a:r>
            <a:r>
              <a:rPr lang="nb-NO" sz="1600" dirty="0">
                <a:cs typeface="Arial"/>
              </a:rPr>
              <a:t> variables</a:t>
            </a:r>
            <a:endParaRPr lang="nb-NO" sz="1700" dirty="0">
              <a:cs typeface="Arial"/>
            </a:endParaRPr>
          </a:p>
          <a:p>
            <a:pPr indent="-179705"/>
            <a:r>
              <a:rPr lang="nb-NO" sz="1800" dirty="0"/>
              <a:t>3.14 ≠ ‘3.14’</a:t>
            </a:r>
            <a:endParaRPr lang="nb-NO" sz="1800" dirty="0">
              <a:cs typeface="Arial"/>
            </a:endParaRPr>
          </a:p>
          <a:p>
            <a:pPr marL="359410" lvl="1" indent="-179705"/>
            <a:r>
              <a:rPr lang="nb-NO" sz="1600" dirty="0"/>
              <a:t>Be </a:t>
            </a:r>
            <a:r>
              <a:rPr lang="nb-NO" sz="1600" dirty="0" err="1"/>
              <a:t>aware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which</a:t>
            </a:r>
            <a:r>
              <a:rPr lang="nb-NO" sz="1600" dirty="0"/>
              <a:t> data type </a:t>
            </a:r>
            <a:r>
              <a:rPr lang="nb-NO" sz="1600" dirty="0" err="1"/>
              <a:t>you</a:t>
            </a:r>
            <a:r>
              <a:rPr lang="nb-NO" sz="1600" dirty="0"/>
              <a:t> </a:t>
            </a:r>
            <a:r>
              <a:rPr lang="nb-NO" sz="1600" dirty="0" err="1"/>
              <a:t>are</a:t>
            </a:r>
            <a:r>
              <a:rPr lang="nb-NO" sz="1600" dirty="0"/>
              <a:t> </a:t>
            </a:r>
            <a:r>
              <a:rPr lang="nb-NO" sz="1600" dirty="0" err="1"/>
              <a:t>working</a:t>
            </a:r>
            <a:r>
              <a:rPr lang="nb-NO" sz="1600" dirty="0"/>
              <a:t> </a:t>
            </a:r>
            <a:r>
              <a:rPr lang="nb-NO" sz="1600" dirty="0" err="1"/>
              <a:t>with</a:t>
            </a:r>
            <a:r>
              <a:rPr lang="nb-NO" sz="1600" dirty="0"/>
              <a:t>!</a:t>
            </a: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8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B47DA-BC98-4099-92E9-6C54CDCFD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 dirty="0" err="1"/>
              <a:t>Arithmetic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933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B0EEF-6D82-4340-BAA3-1D00F450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Arithmetic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01223B-F15F-7C42-AE96-FB49DB127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indent="-179705"/>
            <a:r>
              <a:rPr lang="nb-NO" sz="1800" dirty="0"/>
              <a:t>Operators</a:t>
            </a:r>
            <a:endParaRPr lang="nb-NO" dirty="0"/>
          </a:p>
          <a:p>
            <a:pPr marL="359410" lvl="1" indent="-179705"/>
            <a:r>
              <a:rPr lang="nb-NO" sz="1600" dirty="0"/>
              <a:t>+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-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*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/</a:t>
            </a:r>
            <a:endParaRPr lang="nb-NO" sz="1600" dirty="0">
              <a:cs typeface="Arial"/>
            </a:endParaRPr>
          </a:p>
          <a:p>
            <a:pPr indent="-179705"/>
            <a:r>
              <a:rPr lang="nb-NO" sz="1800" dirty="0"/>
              <a:t>Order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calculation</a:t>
            </a:r>
            <a:endParaRPr lang="nb-NO" sz="1800" dirty="0"/>
          </a:p>
          <a:p>
            <a:pPr indent="-179705"/>
            <a:r>
              <a:rPr lang="nb-NO" sz="1600" dirty="0"/>
              <a:t>Just as in </a:t>
            </a:r>
            <a:r>
              <a:rPr lang="nb-NO" sz="1600" dirty="0" err="1"/>
              <a:t>maths</a:t>
            </a:r>
            <a:endParaRPr lang="nb-NO" sz="1600" dirty="0">
              <a:cs typeface="Arial"/>
            </a:endParaRPr>
          </a:p>
          <a:p>
            <a:pPr marL="359410" lvl="1" indent="-179705"/>
            <a:r>
              <a:rPr lang="nb-NO" sz="1600" dirty="0"/>
              <a:t>Parenteser -&gt; potenser -&gt; multiplikasjon / divisjon -&gt; addisjon / subtraksjon</a:t>
            </a: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1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A1831E-65EE-4161-BD83-6A752399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Another</a:t>
            </a:r>
            <a:r>
              <a:rPr lang="nb-NO" dirty="0"/>
              <a:t> operator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33393EDB-BA6C-404E-990E-E280395AC5CC}"/>
              </a:ext>
            </a:extLst>
          </p:cNvPr>
          <p:cNvSpPr txBox="1">
            <a:spLocks/>
          </p:cNvSpPr>
          <p:nvPr/>
        </p:nvSpPr>
        <p:spPr>
          <a:xfrm>
            <a:off x="611505" y="1431216"/>
            <a:ext cx="7920990" cy="3060383"/>
          </a:xfrm>
          <a:prstGeom prst="rect">
            <a:avLst/>
          </a:prstGeom>
        </p:spPr>
        <p:txBody>
          <a:bodyPr vert="horz" lIns="0" tIns="0" rIns="0" bIns="0" rtlCol="0" anchor="t">
            <a:normAutofit lnSpcReduction="10000"/>
          </a:bodyPr>
          <a:lstStyle>
            <a:lvl1pPr marL="171450" indent="-18000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Verdana" panose="020B060403050404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nb-NO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9705"/>
            <a:r>
              <a:rPr lang="nb-NO" sz="1800" dirty="0" err="1"/>
              <a:t>Another</a:t>
            </a:r>
            <a:r>
              <a:rPr lang="nb-NO" sz="1800" dirty="0"/>
              <a:t> operator is **, and it is used like </a:t>
            </a:r>
            <a:r>
              <a:rPr lang="nb-NO" sz="1800" dirty="0" err="1"/>
              <a:t>this</a:t>
            </a:r>
            <a:r>
              <a:rPr lang="nb-NO" sz="1800" dirty="0"/>
              <a:t>: </a:t>
            </a:r>
            <a:r>
              <a:rPr lang="nb-NO" sz="1800" i="1" dirty="0"/>
              <a:t>a**b</a:t>
            </a:r>
            <a:r>
              <a:rPr lang="nb-NO" sz="1800" dirty="0"/>
              <a:t>. </a:t>
            </a:r>
            <a:r>
              <a:rPr lang="nb-NO" sz="1800" dirty="0" err="1"/>
              <a:t>Try</a:t>
            </a:r>
            <a:r>
              <a:rPr lang="nb-NO" sz="1800" dirty="0"/>
              <a:t> to </a:t>
            </a:r>
            <a:r>
              <a:rPr lang="nb-NO" sz="1800" dirty="0" err="1"/>
              <a:t>find</a:t>
            </a:r>
            <a:r>
              <a:rPr lang="nb-NO" sz="1800" dirty="0"/>
              <a:t> </a:t>
            </a:r>
            <a:r>
              <a:rPr lang="nb-NO" sz="1800" dirty="0" err="1"/>
              <a:t>out</a:t>
            </a:r>
            <a:r>
              <a:rPr lang="nb-NO" sz="1800" dirty="0"/>
              <a:t>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this</a:t>
            </a:r>
            <a:r>
              <a:rPr lang="nb-NO" sz="1800" dirty="0"/>
              <a:t> operator </a:t>
            </a:r>
            <a:r>
              <a:rPr lang="nb-NO" sz="1800" dirty="0" err="1"/>
              <a:t>does</a:t>
            </a:r>
            <a:r>
              <a:rPr lang="nb-NO" sz="1800" dirty="0"/>
              <a:t> by </a:t>
            </a:r>
            <a:r>
              <a:rPr lang="nb-NO" sz="1800" dirty="0" err="1"/>
              <a:t>running</a:t>
            </a:r>
            <a:r>
              <a:rPr lang="nb-NO" sz="1800" dirty="0"/>
              <a:t>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following</a:t>
            </a:r>
            <a:r>
              <a:rPr lang="nb-NO" sz="1800" dirty="0"/>
              <a:t> </a:t>
            </a:r>
            <a:r>
              <a:rPr lang="nb-NO" sz="1800" dirty="0" err="1"/>
              <a:t>calculations</a:t>
            </a:r>
            <a:r>
              <a:rPr lang="nb-NO" sz="1800" dirty="0"/>
              <a:t>:</a:t>
            </a:r>
            <a:endParaRPr lang="nb-NO" sz="1800" dirty="0">
              <a:cs typeface="Arial"/>
            </a:endParaRP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2**3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2**4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5**2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10**4</a:t>
            </a:r>
          </a:p>
          <a:p>
            <a:pPr marL="342900" indent="-342900">
              <a:buAutoNum type="alphaLcParenR"/>
            </a:pPr>
            <a:r>
              <a:rPr lang="nb-NO" sz="1800" dirty="0">
                <a:cs typeface="Arial"/>
              </a:rPr>
              <a:t>10**5</a:t>
            </a:r>
          </a:p>
          <a:p>
            <a:pPr marL="342900" indent="-342900">
              <a:buAutoNum type="alphaLcParenR"/>
            </a:pPr>
            <a:endParaRPr lang="nb-NO" sz="1800" dirty="0">
              <a:cs typeface="Arial"/>
            </a:endParaRPr>
          </a:p>
          <a:p>
            <a:pPr marL="342900" indent="-342900"/>
            <a:r>
              <a:rPr lang="nb-NO" sz="1800" dirty="0" err="1">
                <a:cs typeface="Arial"/>
              </a:rPr>
              <a:t>Try</a:t>
            </a:r>
            <a:r>
              <a:rPr lang="nb-NO" sz="1800" dirty="0">
                <a:cs typeface="Arial"/>
              </a:rPr>
              <a:t> to </a:t>
            </a:r>
            <a:r>
              <a:rPr lang="nb-NO" sz="1800" dirty="0" err="1">
                <a:cs typeface="Arial"/>
              </a:rPr>
              <a:t>write</a:t>
            </a:r>
            <a:r>
              <a:rPr lang="nb-NO" sz="1800" dirty="0">
                <a:cs typeface="Arial"/>
              </a:rPr>
              <a:t> 1E3 and 1E-3 as </a:t>
            </a:r>
            <a:r>
              <a:rPr lang="nb-NO" sz="1800" dirty="0" err="1">
                <a:cs typeface="Arial"/>
              </a:rPr>
              <a:t>well</a:t>
            </a:r>
            <a:r>
              <a:rPr lang="nb-NO" sz="1800" dirty="0">
                <a:cs typeface="Arial"/>
              </a:rPr>
              <a:t>. </a:t>
            </a:r>
            <a:r>
              <a:rPr lang="nb-NO" sz="1800" dirty="0" err="1">
                <a:cs typeface="Arial"/>
              </a:rPr>
              <a:t>What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does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E </a:t>
            </a:r>
            <a:r>
              <a:rPr lang="nb-NO" sz="1800" dirty="0" err="1">
                <a:cs typeface="Arial"/>
              </a:rPr>
              <a:t>mean</a:t>
            </a:r>
            <a:r>
              <a:rPr lang="nb-NO" sz="1800" dirty="0">
                <a:cs typeface="Arial"/>
              </a:rPr>
              <a:t>?</a:t>
            </a:r>
          </a:p>
          <a:p>
            <a:pPr marL="342900" indent="-342900">
              <a:buAutoNum type="alphaLcParenR"/>
            </a:pPr>
            <a:endParaRPr lang="nb-NO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6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D5BAAF-3808-41ED-B7A5-06E228F5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Errors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C8ED86-09BE-46CC-B8FA-997E2A4A3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72454"/>
            <a:ext cx="7920990" cy="3060383"/>
          </a:xfrm>
        </p:spPr>
        <p:txBody>
          <a:bodyPr>
            <a:normAutofit/>
          </a:bodyPr>
          <a:lstStyle/>
          <a:p>
            <a:r>
              <a:rPr lang="nb-NO" sz="1600" dirty="0" err="1"/>
              <a:t>Why</a:t>
            </a:r>
            <a:r>
              <a:rPr lang="nb-NO" sz="1600" dirty="0"/>
              <a:t> do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following</a:t>
            </a:r>
            <a:r>
              <a:rPr lang="nb-NO" sz="1600" dirty="0"/>
              <a:t> programs not </a:t>
            </a:r>
            <a:r>
              <a:rPr lang="nb-NO" sz="1600" dirty="0" err="1"/>
              <a:t>work</a:t>
            </a:r>
            <a:r>
              <a:rPr lang="nb-NO" sz="1600" dirty="0"/>
              <a:t>?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F989BFA2-5B8C-443B-A09E-322BAA0A3362}"/>
              </a:ext>
            </a:extLst>
          </p:cNvPr>
          <p:cNvCxnSpPr/>
          <p:nvPr/>
        </p:nvCxnSpPr>
        <p:spPr>
          <a:xfrm>
            <a:off x="646938" y="2809157"/>
            <a:ext cx="4813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A71782B-59DE-4F57-A91F-67484D4C9476}"/>
              </a:ext>
            </a:extLst>
          </p:cNvPr>
          <p:cNvCxnSpPr/>
          <p:nvPr/>
        </p:nvCxnSpPr>
        <p:spPr>
          <a:xfrm>
            <a:off x="646938" y="3734939"/>
            <a:ext cx="4813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CC85A0-BB2D-B6BD-8BC1-8632E5B4B3FF}"/>
              </a:ext>
            </a:extLst>
          </p:cNvPr>
          <p:cNvSpPr txBox="1"/>
          <p:nvPr/>
        </p:nvSpPr>
        <p:spPr>
          <a:xfrm>
            <a:off x="646938" y="1929357"/>
            <a:ext cx="4572000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number1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9C5D27"/>
                </a:solidFill>
                <a:effectLst/>
                <a:latin typeface="Menlo" panose="020B0609030804020204" pitchFamily="49" charset="0"/>
              </a:rPr>
              <a:t>1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  <a:p>
            <a:r>
              <a:rPr lang="en-GB" b="1" dirty="0">
                <a:solidFill>
                  <a:srgbClr val="AA3731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number1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number2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)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  <a:p>
            <a:r>
              <a:rPr lang="en-GB" b="0" dirty="0">
                <a:solidFill>
                  <a:srgbClr val="7A3E9D"/>
                </a:solidFill>
                <a:effectLst/>
                <a:latin typeface="Menlo" panose="020B0609030804020204" pitchFamily="49" charset="0"/>
              </a:rPr>
              <a:t>number2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777777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GB" b="0" dirty="0">
                <a:solidFill>
                  <a:srgbClr val="333333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b="0" dirty="0">
                <a:solidFill>
                  <a:srgbClr val="9C5D27"/>
                </a:solidFill>
                <a:effectLst/>
                <a:latin typeface="Menlo" panose="020B0609030804020204" pitchFamily="49" charset="0"/>
              </a:rPr>
              <a:t>5</a:t>
            </a:r>
            <a:endParaRPr lang="en-GB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20247F-5E65-A82F-54A5-3C406BA9F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38" y="2840248"/>
            <a:ext cx="2133600" cy="86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FD0753-09C3-7133-70B5-D6BC665DC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938" y="3765642"/>
            <a:ext cx="6356028" cy="13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7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E9AB0D-8AF0-4C22-A7D9-5E741FEE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Details</a:t>
            </a:r>
            <a:r>
              <a:rPr lang="nb-NO" dirty="0"/>
              <a:t>, </a:t>
            </a:r>
            <a:r>
              <a:rPr lang="nb-NO" dirty="0" err="1"/>
              <a:t>details</a:t>
            </a:r>
            <a:r>
              <a:rPr lang="nb-NO" dirty="0"/>
              <a:t>...?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5503D6-4A71-46DD-B5A1-93332E05B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Spaces?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29A0DC6-863F-40E0-99DF-AC6299BE0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701" y="1924710"/>
            <a:ext cx="3014598" cy="25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A593B5-E6F6-50F9-A564-87021A27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programming</a:t>
            </a:r>
            <a:r>
              <a:rPr lang="nb-NO" dirty="0"/>
              <a:t>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C95951-20D5-FBD8-E473-F140E4910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1800" dirty="0"/>
              <a:t>Programming is to make </a:t>
            </a:r>
            <a:r>
              <a:rPr lang="nb-NO" sz="1800" dirty="0" err="1"/>
              <a:t>the</a:t>
            </a:r>
            <a:r>
              <a:rPr lang="nb-NO" sz="1800" dirty="0"/>
              <a:t> computer do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it to. </a:t>
            </a:r>
          </a:p>
          <a:p>
            <a:pPr algn="ctr"/>
            <a:endParaRPr lang="nb-NO" sz="1800" dirty="0"/>
          </a:p>
          <a:p>
            <a:pPr marL="0" indent="0" algn="ctr">
              <a:buNone/>
            </a:pPr>
            <a:r>
              <a:rPr lang="nb-NO" sz="1800" dirty="0"/>
              <a:t>The </a:t>
            </a:r>
            <a:r>
              <a:rPr lang="nb-NO" sz="1800" dirty="0" err="1"/>
              <a:t>biggest</a:t>
            </a:r>
            <a:r>
              <a:rPr lang="nb-NO" sz="1800" dirty="0"/>
              <a:t> </a:t>
            </a:r>
            <a:r>
              <a:rPr lang="nb-NO" sz="1800" dirty="0" err="1"/>
              <a:t>job</a:t>
            </a:r>
            <a:r>
              <a:rPr lang="nb-NO" sz="1800" dirty="0"/>
              <a:t> is to </a:t>
            </a:r>
            <a:r>
              <a:rPr lang="nb-NO" sz="1800" dirty="0" err="1"/>
              <a:t>find</a:t>
            </a:r>
            <a:r>
              <a:rPr lang="nb-NO" sz="1800" dirty="0"/>
              <a:t> </a:t>
            </a:r>
            <a:r>
              <a:rPr lang="nb-NO" sz="1800" dirty="0" err="1"/>
              <a:t>out</a:t>
            </a:r>
            <a:r>
              <a:rPr lang="nb-NO" sz="1800" dirty="0"/>
              <a:t>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to do and </a:t>
            </a:r>
            <a:r>
              <a:rPr lang="nb-NO" sz="1800" dirty="0" err="1"/>
              <a:t>formulating</a:t>
            </a:r>
            <a:r>
              <a:rPr lang="nb-NO" sz="1800" dirty="0"/>
              <a:t> it in a </a:t>
            </a:r>
            <a:r>
              <a:rPr lang="nb-NO" sz="1800" dirty="0" err="1"/>
              <a:t>precise</a:t>
            </a:r>
            <a:r>
              <a:rPr lang="nb-NO" sz="1800" dirty="0"/>
              <a:t> matter. The </a:t>
            </a:r>
            <a:r>
              <a:rPr lang="nb-NO" sz="1800" dirty="0" err="1"/>
              <a:t>second</a:t>
            </a:r>
            <a:r>
              <a:rPr lang="nb-NO" sz="1800" dirty="0"/>
              <a:t> part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programming</a:t>
            </a:r>
            <a:r>
              <a:rPr lang="nb-NO" sz="1800" dirty="0"/>
              <a:t> is </a:t>
            </a:r>
            <a:r>
              <a:rPr lang="nb-NO" sz="1800" dirty="0" err="1"/>
              <a:t>communicating</a:t>
            </a:r>
            <a:r>
              <a:rPr lang="nb-NO" sz="1800" dirty="0"/>
              <a:t> </a:t>
            </a:r>
            <a:r>
              <a:rPr lang="nb-NO" sz="1800" dirty="0" err="1"/>
              <a:t>this</a:t>
            </a:r>
            <a:r>
              <a:rPr lang="nb-NO" sz="1800" dirty="0"/>
              <a:t> to </a:t>
            </a:r>
            <a:r>
              <a:rPr lang="nb-NO" sz="1800" dirty="0" err="1"/>
              <a:t>the</a:t>
            </a:r>
            <a:r>
              <a:rPr lang="nb-NO" sz="1800" dirty="0"/>
              <a:t> computer in a </a:t>
            </a:r>
            <a:r>
              <a:rPr lang="nb-NO" sz="1800" dirty="0" err="1"/>
              <a:t>language</a:t>
            </a:r>
            <a:r>
              <a:rPr lang="nb-NO" sz="1800" dirty="0"/>
              <a:t> </a:t>
            </a:r>
            <a:r>
              <a:rPr lang="nb-NO" sz="1800" dirty="0" err="1"/>
              <a:t>that</a:t>
            </a:r>
            <a:r>
              <a:rPr lang="nb-NO" sz="1800" dirty="0"/>
              <a:t> it </a:t>
            </a:r>
            <a:r>
              <a:rPr lang="nb-NO" sz="1800" dirty="0" err="1"/>
              <a:t>can</a:t>
            </a:r>
            <a:r>
              <a:rPr lang="nb-NO" sz="1800" dirty="0"/>
              <a:t> understand. In </a:t>
            </a:r>
            <a:r>
              <a:rPr lang="nb-NO" sz="1800" dirty="0" err="1"/>
              <a:t>our</a:t>
            </a:r>
            <a:r>
              <a:rPr lang="nb-NO" sz="1800" dirty="0"/>
              <a:t> case </a:t>
            </a:r>
            <a:r>
              <a:rPr lang="nb-NO" sz="1800" dirty="0" err="1"/>
              <a:t>we</a:t>
            </a:r>
            <a:r>
              <a:rPr lang="nb-NO" sz="1800" dirty="0"/>
              <a:t> </a:t>
            </a:r>
            <a:r>
              <a:rPr lang="nb-NO" sz="1800" dirty="0" err="1"/>
              <a:t>will</a:t>
            </a:r>
            <a:r>
              <a:rPr lang="nb-NO" sz="1800" dirty="0"/>
              <a:t> </a:t>
            </a:r>
            <a:r>
              <a:rPr lang="nb-NO" sz="1800" dirty="0" err="1"/>
              <a:t>use</a:t>
            </a:r>
            <a:r>
              <a:rPr lang="nb-NO" sz="1800" dirty="0"/>
              <a:t> </a:t>
            </a:r>
            <a:r>
              <a:rPr lang="nb-NO" sz="1800" dirty="0" err="1"/>
              <a:t>language</a:t>
            </a:r>
            <a:r>
              <a:rPr lang="nb-NO" sz="1800" dirty="0"/>
              <a:t> Python.</a:t>
            </a:r>
          </a:p>
        </p:txBody>
      </p:sp>
    </p:spTree>
    <p:extLst>
      <p:ext uri="{BB962C8B-B14F-4D97-AF65-F5344CB8AC3E}">
        <p14:creationId xmlns:p14="http://schemas.microsoft.com/office/powerpoint/2010/main" val="151896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49C9-FAEC-6544-83CD-BBAA4D77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4BBD-1C58-E744-B873-B2E255C69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407908"/>
            <a:ext cx="7920990" cy="3060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1800" b="1" dirty="0" err="1"/>
              <a:t>Task</a:t>
            </a:r>
            <a:r>
              <a:rPr lang="nb-NO" sz="1800" b="1" dirty="0"/>
              <a:t> 1</a:t>
            </a:r>
          </a:p>
          <a:p>
            <a:pPr marL="0" indent="0">
              <a:buNone/>
            </a:pPr>
            <a:r>
              <a:rPr lang="nb-NO" sz="1800" dirty="0" err="1"/>
              <a:t>What</a:t>
            </a:r>
            <a:r>
              <a:rPr lang="nb-NO" sz="1800" dirty="0"/>
              <a:t> is </a:t>
            </a:r>
            <a:r>
              <a:rPr lang="nb-NO" sz="1800" dirty="0" err="1"/>
              <a:t>the</a:t>
            </a:r>
            <a:r>
              <a:rPr lang="nb-NO" sz="1800" dirty="0"/>
              <a:t> </a:t>
            </a:r>
            <a:r>
              <a:rPr lang="nb-NO" sz="1800" dirty="0" err="1"/>
              <a:t>result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:</a:t>
            </a:r>
          </a:p>
          <a:p>
            <a:pPr marL="0" indent="0">
              <a:buNone/>
            </a:pPr>
            <a:r>
              <a:rPr lang="nb-NO" sz="1800" dirty="0"/>
              <a:t>	a = 10 </a:t>
            </a:r>
          </a:p>
          <a:p>
            <a:pPr marL="0" indent="0">
              <a:buNone/>
            </a:pPr>
            <a:r>
              <a:rPr lang="nb-NO" sz="1800" dirty="0"/>
              <a:t>	a = a + 5</a:t>
            </a:r>
          </a:p>
          <a:p>
            <a:pPr marL="0" indent="0">
              <a:buNone/>
            </a:pPr>
            <a:r>
              <a:rPr lang="nb-NO" sz="1800" dirty="0" err="1"/>
              <a:t>Explain</a:t>
            </a:r>
            <a:r>
              <a:rPr lang="nb-NO" sz="1800" dirty="0"/>
              <a:t> </a:t>
            </a:r>
            <a:r>
              <a:rPr lang="nb-NO" sz="1800" dirty="0" err="1"/>
              <a:t>why</a:t>
            </a:r>
            <a:r>
              <a:rPr lang="nb-NO" sz="1800" dirty="0"/>
              <a:t> and </a:t>
            </a:r>
            <a:r>
              <a:rPr lang="nb-NO" sz="1800" dirty="0" err="1"/>
              <a:t>discuss</a:t>
            </a:r>
            <a:r>
              <a:rPr lang="nb-NO" sz="1800" dirty="0"/>
              <a:t> </a:t>
            </a:r>
            <a:r>
              <a:rPr lang="nb-NO" sz="1800" dirty="0" err="1"/>
              <a:t>with</a:t>
            </a:r>
            <a:r>
              <a:rPr lang="nb-NO" sz="1800" dirty="0"/>
              <a:t> </a:t>
            </a:r>
            <a:r>
              <a:rPr lang="nb-NO" sz="1800" dirty="0" err="1"/>
              <a:t>each</a:t>
            </a:r>
            <a:r>
              <a:rPr lang="nb-NO" sz="1800" dirty="0"/>
              <a:t> </a:t>
            </a:r>
            <a:r>
              <a:rPr lang="nb-NO" sz="1800" dirty="0" err="1"/>
              <a:t>other</a:t>
            </a:r>
            <a:r>
              <a:rPr lang="nb-NO" sz="1800" dirty="0"/>
              <a:t>. How is </a:t>
            </a:r>
            <a:r>
              <a:rPr lang="nb-NO" sz="1800" dirty="0" err="1"/>
              <a:t>this</a:t>
            </a:r>
            <a:r>
              <a:rPr lang="nb-NO" sz="1800" dirty="0"/>
              <a:t> </a:t>
            </a:r>
            <a:r>
              <a:rPr lang="nb-NO" sz="1800" dirty="0" err="1"/>
              <a:t>expression</a:t>
            </a:r>
            <a:r>
              <a:rPr lang="nb-NO" sz="1800" dirty="0"/>
              <a:t> different in </a:t>
            </a:r>
            <a:r>
              <a:rPr lang="nb-NO" sz="1800" dirty="0" err="1"/>
              <a:t>programming</a:t>
            </a:r>
            <a:r>
              <a:rPr lang="nb-NO" sz="1800" dirty="0"/>
              <a:t>, from </a:t>
            </a:r>
            <a:r>
              <a:rPr lang="nb-NO" sz="1800" dirty="0" err="1"/>
              <a:t>what</a:t>
            </a:r>
            <a:r>
              <a:rPr lang="nb-NO" sz="1800" dirty="0"/>
              <a:t> </a:t>
            </a:r>
            <a:r>
              <a:rPr lang="nb-NO" sz="1800" dirty="0" err="1"/>
              <a:t>you</a:t>
            </a:r>
            <a:r>
              <a:rPr lang="nb-NO" sz="1800" dirty="0"/>
              <a:t> </a:t>
            </a:r>
            <a:r>
              <a:rPr lang="nb-NO" sz="1800" dirty="0" err="1"/>
              <a:t>know</a:t>
            </a:r>
            <a:r>
              <a:rPr lang="nb-NO" sz="1800" dirty="0"/>
              <a:t> from mathematics?</a:t>
            </a:r>
          </a:p>
          <a:p>
            <a:pPr marL="0" indent="0">
              <a:buNone/>
            </a:pPr>
            <a:endParaRPr lang="nb-NO" sz="1800" dirty="0">
              <a:cs typeface="Arial"/>
            </a:endParaRPr>
          </a:p>
          <a:p>
            <a:pPr marL="0" indent="0">
              <a:buNone/>
            </a:pPr>
            <a:r>
              <a:rPr lang="nb-NO" sz="1800" b="1" dirty="0" err="1">
                <a:cs typeface="Arial"/>
              </a:rPr>
              <a:t>Task</a:t>
            </a:r>
            <a:r>
              <a:rPr lang="nb-NO" sz="1800" b="1" dirty="0">
                <a:cs typeface="Arial"/>
              </a:rPr>
              <a:t> 2</a:t>
            </a:r>
          </a:p>
          <a:p>
            <a:pPr marL="0" indent="0">
              <a:buNone/>
            </a:pP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have </a:t>
            </a:r>
            <a:r>
              <a:rPr lang="nb-NO" sz="1800" dirty="0" err="1">
                <a:cs typeface="Arial"/>
              </a:rPr>
              <a:t>two</a:t>
            </a:r>
            <a:r>
              <a:rPr lang="nb-NO" sz="1800" dirty="0">
                <a:cs typeface="Arial"/>
              </a:rPr>
              <a:t> variables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 and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, </a:t>
            </a:r>
            <a:r>
              <a:rPr lang="nb-NO" sz="1800" dirty="0" err="1">
                <a:cs typeface="Arial"/>
              </a:rPr>
              <a:t>both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containing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values</a:t>
            </a:r>
            <a:r>
              <a:rPr lang="nb-NO" sz="1800" dirty="0">
                <a:cs typeface="Arial"/>
              </a:rPr>
              <a:t>. Imagine </a:t>
            </a:r>
            <a:r>
              <a:rPr lang="nb-NO" sz="1800" dirty="0" err="1">
                <a:cs typeface="Arial"/>
              </a:rPr>
              <a:t>that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are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tasked</a:t>
            </a:r>
            <a:r>
              <a:rPr lang="nb-NO" sz="1800" dirty="0">
                <a:cs typeface="Arial"/>
              </a:rPr>
              <a:t> to </a:t>
            </a:r>
            <a:r>
              <a:rPr lang="nb-NO" sz="1800" dirty="0" err="1">
                <a:cs typeface="Arial"/>
              </a:rPr>
              <a:t>write</a:t>
            </a:r>
            <a:r>
              <a:rPr lang="nb-NO" sz="1800" dirty="0">
                <a:cs typeface="Arial"/>
              </a:rPr>
              <a:t> a program </a:t>
            </a:r>
            <a:r>
              <a:rPr lang="nb-NO" sz="1800" dirty="0" err="1">
                <a:cs typeface="Arial"/>
              </a:rPr>
              <a:t>which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moves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the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contents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of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into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, and </a:t>
            </a:r>
            <a:r>
              <a:rPr lang="nb-NO" sz="1800" dirty="0" err="1">
                <a:cs typeface="Arial"/>
              </a:rPr>
              <a:t>the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content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of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b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into</a:t>
            </a:r>
            <a:r>
              <a:rPr lang="nb-NO" sz="1800" dirty="0">
                <a:cs typeface="Arial"/>
              </a:rPr>
              <a:t> </a:t>
            </a:r>
            <a:r>
              <a:rPr lang="nb-NO" sz="1800" i="1" dirty="0">
                <a:cs typeface="Arial"/>
              </a:rPr>
              <a:t>a</a:t>
            </a:r>
            <a:r>
              <a:rPr lang="nb-NO" sz="1800" dirty="0">
                <a:cs typeface="Arial"/>
              </a:rPr>
              <a:t>. How </a:t>
            </a:r>
            <a:r>
              <a:rPr lang="nb-NO" sz="1800" dirty="0" err="1">
                <a:cs typeface="Arial"/>
              </a:rPr>
              <a:t>would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you</a:t>
            </a:r>
            <a:r>
              <a:rPr lang="nb-NO" sz="1800" dirty="0">
                <a:cs typeface="Arial"/>
              </a:rPr>
              <a:t> </a:t>
            </a:r>
            <a:r>
              <a:rPr lang="nb-NO" sz="1800" dirty="0" err="1">
                <a:cs typeface="Arial"/>
              </a:rPr>
              <a:t>proceed</a:t>
            </a:r>
            <a:r>
              <a:rPr lang="nb-NO" sz="1800" dirty="0">
                <a:cs typeface="Arial"/>
              </a:rPr>
              <a:t> to do </a:t>
            </a:r>
            <a:r>
              <a:rPr lang="nb-NO" sz="1800" dirty="0" err="1">
                <a:cs typeface="Arial"/>
              </a:rPr>
              <a:t>this</a:t>
            </a:r>
            <a:r>
              <a:rPr lang="nb-NO" sz="1800" dirty="0">
                <a:cs typeface="Arial"/>
              </a:rPr>
              <a:t>? </a:t>
            </a:r>
            <a:r>
              <a:rPr lang="nb-NO" sz="1800" dirty="0" err="1">
                <a:cs typeface="Arial"/>
              </a:rPr>
              <a:t>Discuss</a:t>
            </a:r>
            <a:r>
              <a:rPr lang="nb-NO" sz="1800" dirty="0">
                <a:cs typeface="Arial"/>
              </a:rPr>
              <a:t>!</a:t>
            </a:r>
            <a:endParaRPr lang="nb-NO" sz="1800" dirty="0"/>
          </a:p>
          <a:p>
            <a:pPr marL="342900" indent="-342900">
              <a:buFont typeface="+mj-lt"/>
              <a:buAutoNum type="arabicPeriod" startAt="4"/>
            </a:pPr>
            <a:endParaRPr lang="nb-NO" sz="1800" dirty="0"/>
          </a:p>
          <a:p>
            <a:pPr marL="342900" indent="-342900">
              <a:buFont typeface="+mj-lt"/>
              <a:buAutoNum type="arabicPeriod" startAt="4"/>
            </a:pPr>
            <a:endParaRPr lang="nb-NO" sz="18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374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5B762-5181-412A-BB75-7C5C60A5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Comments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809875-FF7F-4A2A-89F3-5FF8D4960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# = </a:t>
            </a:r>
            <a:r>
              <a:rPr lang="nb-NO" dirty="0" err="1"/>
              <a:t>comment</a:t>
            </a:r>
            <a:endParaRPr lang="nb-NO" dirty="0"/>
          </a:p>
          <a:p>
            <a:r>
              <a:rPr lang="nb-NO" dirty="0"/>
              <a:t>Triple </a:t>
            </a:r>
            <a:r>
              <a:rPr lang="nb-NO" dirty="0" err="1"/>
              <a:t>quotation</a:t>
            </a:r>
            <a:r>
              <a:rPr lang="nb-NO" dirty="0"/>
              <a:t> marks </a:t>
            </a:r>
            <a:r>
              <a:rPr lang="nb-NO" dirty="0" err="1"/>
              <a:t>are</a:t>
            </a:r>
            <a:r>
              <a:rPr lang="nb-NO" dirty="0"/>
              <a:t> used to make a multiline </a:t>
            </a:r>
            <a:r>
              <a:rPr lang="nb-NO" dirty="0" err="1"/>
              <a:t>comment</a:t>
            </a:r>
            <a:endParaRPr lang="nb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2461E-7CE2-50DA-005D-7ABDBFEBC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50" y="2572544"/>
            <a:ext cx="35687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8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145AEC-D17B-4B4B-9DDD-70609A170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70" y="1726404"/>
            <a:ext cx="6562060" cy="630942"/>
          </a:xfrm>
        </p:spPr>
        <p:txBody>
          <a:bodyPr/>
          <a:lstStyle/>
          <a:p>
            <a:r>
              <a:rPr lang="nb-NO"/>
              <a:t>Input</a:t>
            </a:r>
          </a:p>
        </p:txBody>
      </p:sp>
    </p:spTree>
    <p:extLst>
      <p:ext uri="{BB962C8B-B14F-4D97-AF65-F5344CB8AC3E}">
        <p14:creationId xmlns:p14="http://schemas.microsoft.com/office/powerpoint/2010/main" val="1717303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F290F-64B3-4964-87E0-8064526B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Communicating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 program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E29622-81F2-4487-9755-AED1881C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/>
              <a:t>There</a:t>
            </a:r>
            <a:r>
              <a:rPr lang="nb-NO" sz="2000" dirty="0"/>
              <a:t> </a:t>
            </a:r>
            <a:r>
              <a:rPr lang="nb-NO" sz="2000" dirty="0" err="1"/>
              <a:t>are</a:t>
            </a:r>
            <a:r>
              <a:rPr lang="nb-NO" sz="2000" dirty="0"/>
              <a:t> multiple </a:t>
            </a:r>
            <a:r>
              <a:rPr lang="nb-NO" sz="2000" dirty="0" err="1"/>
              <a:t>ways</a:t>
            </a:r>
            <a:r>
              <a:rPr lang="nb-NO" sz="2000" dirty="0"/>
              <a:t> to «</a:t>
            </a:r>
            <a:r>
              <a:rPr lang="nb-NO" sz="2000" dirty="0" err="1"/>
              <a:t>communicate</a:t>
            </a:r>
            <a:r>
              <a:rPr lang="nb-NO" sz="2000" dirty="0"/>
              <a:t>» </a:t>
            </a:r>
            <a:r>
              <a:rPr lang="nb-NO" sz="2000" dirty="0" err="1"/>
              <a:t>with</a:t>
            </a:r>
            <a:r>
              <a:rPr lang="nb-NO" sz="2000" dirty="0"/>
              <a:t> a program</a:t>
            </a:r>
          </a:p>
          <a:p>
            <a:r>
              <a:rPr lang="nb-NO" sz="2000" dirty="0" err="1"/>
              <a:t>We</a:t>
            </a:r>
            <a:r>
              <a:rPr lang="nb-NO" sz="2000" dirty="0"/>
              <a:t> have </a:t>
            </a:r>
            <a:r>
              <a:rPr lang="nb-NO" sz="2000" dirty="0" err="1"/>
              <a:t>seen</a:t>
            </a:r>
            <a:r>
              <a:rPr lang="nb-NO" sz="2000" dirty="0"/>
              <a:t> </a:t>
            </a:r>
            <a:r>
              <a:rPr lang="nb-NO" sz="2000" dirty="0" err="1"/>
              <a:t>one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them</a:t>
            </a:r>
            <a:r>
              <a:rPr lang="nb-NO" sz="2000" dirty="0"/>
              <a:t>, </a:t>
            </a:r>
            <a:r>
              <a:rPr lang="nb-NO" sz="2000" dirty="0" err="1"/>
              <a:t>now</a:t>
            </a:r>
            <a:r>
              <a:rPr lang="nb-NO" sz="2000" dirty="0"/>
              <a:t> </a:t>
            </a:r>
            <a:r>
              <a:rPr lang="nb-NO" sz="2000" dirty="0" err="1"/>
              <a:t>we</a:t>
            </a:r>
            <a:r>
              <a:rPr lang="nb-NO" sz="2000" dirty="0"/>
              <a:t> </a:t>
            </a:r>
            <a:r>
              <a:rPr lang="nb-NO" sz="2000" dirty="0" err="1"/>
              <a:t>will</a:t>
            </a:r>
            <a:r>
              <a:rPr lang="nb-NO" sz="2000" dirty="0"/>
              <a:t> </a:t>
            </a:r>
            <a:r>
              <a:rPr lang="nb-NO" sz="2000" dirty="0" err="1"/>
              <a:t>look</a:t>
            </a:r>
            <a:r>
              <a:rPr lang="nb-NO" sz="2000" dirty="0"/>
              <a:t> at </a:t>
            </a:r>
            <a:r>
              <a:rPr lang="nb-NO" sz="2000" dirty="0" err="1"/>
              <a:t>another</a:t>
            </a:r>
            <a:endParaRPr lang="nb-NO" sz="2000" dirty="0"/>
          </a:p>
          <a:p>
            <a:endParaRPr lang="nb-NO" sz="2000" dirty="0"/>
          </a:p>
          <a:p>
            <a:pPr marL="408600" lvl="1" indent="-228600">
              <a:buFont typeface="+mj-lt"/>
              <a:buAutoNum type="arabicPeriod"/>
            </a:pPr>
            <a:endParaRPr lang="nb-NO" sz="2000" dirty="0"/>
          </a:p>
          <a:p>
            <a:pPr marL="408600" lvl="1" indent="-228600">
              <a:buFont typeface="+mj-lt"/>
              <a:buAutoNum type="arabicPeriod"/>
            </a:pPr>
            <a:r>
              <a:rPr lang="nb-NO" sz="2000" dirty="0" err="1"/>
              <a:t>Directly</a:t>
            </a:r>
            <a:r>
              <a:rPr lang="nb-NO" sz="2000" dirty="0"/>
              <a:t> </a:t>
            </a:r>
            <a:r>
              <a:rPr lang="nb-NO" sz="2000" dirty="0" err="1"/>
              <a:t>into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code</a:t>
            </a:r>
            <a:r>
              <a:rPr lang="nb-NO" sz="2000" dirty="0"/>
              <a:t> (</a:t>
            </a:r>
            <a:r>
              <a:rPr lang="nb-NO" sz="2000" dirty="0" err="1"/>
              <a:t>writing</a:t>
            </a:r>
            <a:r>
              <a:rPr lang="nb-NO" sz="2000" dirty="0"/>
              <a:t> </a:t>
            </a:r>
            <a:r>
              <a:rPr lang="nb-NO" sz="2000" dirty="0" err="1"/>
              <a:t>code</a:t>
            </a:r>
            <a:r>
              <a:rPr lang="nb-NO" sz="2000" dirty="0"/>
              <a:t>)</a:t>
            </a:r>
          </a:p>
          <a:p>
            <a:pPr marL="408600" lvl="1" indent="-228600">
              <a:buFont typeface="+mj-lt"/>
              <a:buAutoNum type="arabicPeriod"/>
            </a:pPr>
            <a:r>
              <a:rPr lang="nb-NO" sz="2000" dirty="0"/>
              <a:t>As input</a:t>
            </a:r>
          </a:p>
          <a:p>
            <a:pPr marL="408600" lvl="1" indent="-228600">
              <a:buFont typeface="+mj-lt"/>
              <a:buAutoNum type="arabicPeriod"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735635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03458A-F725-432A-9184-D97542CA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Input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1453C4-B820-45FC-9B63-A90ED99A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err="1"/>
              <a:t>Command</a:t>
            </a:r>
            <a:r>
              <a:rPr lang="nb-NO" sz="2000" dirty="0"/>
              <a:t>: input() </a:t>
            </a:r>
            <a:r>
              <a:rPr lang="nb-NO" sz="2000" dirty="0" err="1"/>
              <a:t>which</a:t>
            </a:r>
            <a:r>
              <a:rPr lang="nb-NO" sz="2000" dirty="0"/>
              <a:t> </a:t>
            </a:r>
            <a:r>
              <a:rPr lang="nb-NO" sz="2000" dirty="0" err="1"/>
              <a:t>takes</a:t>
            </a:r>
            <a:r>
              <a:rPr lang="nb-NO" sz="2000" dirty="0"/>
              <a:t> a </a:t>
            </a:r>
            <a:r>
              <a:rPr lang="nb-NO" sz="2000" dirty="0" err="1"/>
              <a:t>string</a:t>
            </a:r>
            <a:r>
              <a:rPr lang="nb-NO" sz="2000" dirty="0"/>
              <a:t> as argument, e.g. a </a:t>
            </a:r>
            <a:r>
              <a:rPr lang="nb-NO" sz="2000" dirty="0" err="1"/>
              <a:t>question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.</a:t>
            </a:r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This </a:t>
            </a:r>
            <a:r>
              <a:rPr lang="nb-NO" sz="2000" dirty="0" err="1"/>
              <a:t>allows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 to </a:t>
            </a:r>
            <a:r>
              <a:rPr lang="nb-NO" sz="2000" dirty="0" err="1"/>
              <a:t>write</a:t>
            </a:r>
            <a:r>
              <a:rPr lang="nb-NO" sz="2000" dirty="0"/>
              <a:t> an </a:t>
            </a:r>
            <a:r>
              <a:rPr lang="nb-NO" sz="2000" dirty="0" err="1"/>
              <a:t>answer</a:t>
            </a:r>
            <a:r>
              <a:rPr lang="nb-NO" sz="2000" dirty="0"/>
              <a:t> </a:t>
            </a:r>
            <a:r>
              <a:rPr lang="nb-NO" sz="2000" dirty="0" err="1"/>
              <a:t>into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console</a:t>
            </a:r>
            <a:r>
              <a:rPr lang="nb-NO" sz="2000" dirty="0"/>
              <a:t>, </a:t>
            </a:r>
            <a:r>
              <a:rPr lang="nb-NO" sz="2000" dirty="0" err="1"/>
              <a:t>followed</a:t>
            </a:r>
            <a:r>
              <a:rPr lang="nb-NO" sz="2000" dirty="0"/>
              <a:t> by </a:t>
            </a:r>
            <a:r>
              <a:rPr lang="nb-NO" sz="2000" dirty="0" err="1"/>
              <a:t>the</a:t>
            </a:r>
            <a:r>
              <a:rPr lang="nb-NO" sz="2000" dirty="0"/>
              <a:t> Enter </a:t>
            </a:r>
            <a:r>
              <a:rPr lang="nb-NO" sz="2000" dirty="0" err="1"/>
              <a:t>button</a:t>
            </a:r>
            <a:r>
              <a:rPr lang="nb-NO" sz="2000" dirty="0"/>
              <a:t>. </a:t>
            </a:r>
            <a:r>
              <a:rPr lang="nb-NO" sz="2000" dirty="0" err="1"/>
              <a:t>Whatever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user</a:t>
            </a:r>
            <a:r>
              <a:rPr lang="nb-NO" sz="2000" dirty="0"/>
              <a:t> types is </a:t>
            </a:r>
            <a:r>
              <a:rPr lang="nb-NO" sz="2000" dirty="0" err="1"/>
              <a:t>stored</a:t>
            </a:r>
            <a:r>
              <a:rPr lang="nb-NO" sz="2000" dirty="0"/>
              <a:t> in </a:t>
            </a:r>
            <a:r>
              <a:rPr lang="nb-NO" sz="2000" dirty="0" err="1"/>
              <a:t>the</a:t>
            </a:r>
            <a:r>
              <a:rPr lang="nb-NO" sz="2000" dirty="0"/>
              <a:t> variable, in </a:t>
            </a:r>
            <a:r>
              <a:rPr lang="nb-NO" sz="2000" dirty="0" err="1"/>
              <a:t>this</a:t>
            </a:r>
            <a:r>
              <a:rPr lang="nb-NO" sz="2000" dirty="0"/>
              <a:t> case </a:t>
            </a:r>
            <a:r>
              <a:rPr lang="nb-NO" sz="2000" dirty="0" err="1"/>
              <a:t>called</a:t>
            </a:r>
            <a:r>
              <a:rPr lang="nb-NO" sz="2000" dirty="0"/>
              <a:t> </a:t>
            </a:r>
            <a:r>
              <a:rPr lang="nb-NO" sz="2000" i="1" dirty="0" err="1"/>
              <a:t>name</a:t>
            </a:r>
            <a:r>
              <a:rPr lang="nb-NO" sz="2000" dirty="0"/>
              <a:t>.</a:t>
            </a:r>
          </a:p>
          <a:p>
            <a:endParaRPr lang="nb-NO" sz="1600" dirty="0"/>
          </a:p>
          <a:p>
            <a:endParaRPr lang="nb-NO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DA483-6D34-F1C5-D91D-88058C427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950" y="2130832"/>
            <a:ext cx="4864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19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03458A-F725-432A-9184-D97542CA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Warning</a:t>
            </a:r>
            <a:r>
              <a:rPr lang="nb-NO" dirty="0"/>
              <a:t>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1453C4-B820-45FC-9B63-A90ED99A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000" dirty="0"/>
              <a:t>Input is </a:t>
            </a:r>
            <a:r>
              <a:rPr lang="nb-NO" sz="2000" dirty="0" err="1"/>
              <a:t>automatically</a:t>
            </a:r>
            <a:r>
              <a:rPr lang="nb-NO" sz="2000" dirty="0"/>
              <a:t> </a:t>
            </a:r>
            <a:r>
              <a:rPr lang="nb-NO" sz="2000" dirty="0" err="1"/>
              <a:t>stored</a:t>
            </a:r>
            <a:r>
              <a:rPr lang="nb-NO" sz="2000" dirty="0"/>
              <a:t> as a </a:t>
            </a:r>
            <a:r>
              <a:rPr lang="nb-NO" sz="2000" dirty="0" err="1"/>
              <a:t>string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text</a:t>
            </a:r>
            <a:r>
              <a:rPr lang="nb-NO" sz="2000" dirty="0"/>
              <a:t>. If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wish</a:t>
            </a:r>
            <a:r>
              <a:rPr lang="nb-NO" sz="2000" dirty="0"/>
              <a:t> to ask for a </a:t>
            </a:r>
            <a:r>
              <a:rPr lang="nb-NO" sz="2000" dirty="0" err="1"/>
              <a:t>number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have to </a:t>
            </a:r>
            <a:r>
              <a:rPr lang="nb-NO" sz="2000" dirty="0" err="1"/>
              <a:t>convert</a:t>
            </a:r>
            <a:r>
              <a:rPr lang="nb-NO" sz="2000" dirty="0"/>
              <a:t> it to an </a:t>
            </a:r>
            <a:r>
              <a:rPr lang="nb-NO" sz="2000" dirty="0" err="1"/>
              <a:t>appropriate</a:t>
            </a:r>
            <a:r>
              <a:rPr lang="nb-NO" sz="2000" dirty="0"/>
              <a:t> datatype:</a:t>
            </a:r>
          </a:p>
          <a:p>
            <a:endParaRPr lang="nb-NO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04EED5-61C6-ACB0-C067-BA43CC234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717" y="3229187"/>
            <a:ext cx="44577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93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165-6AF5-7634-E8C0-4C21A4CF8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0959E-C42B-8D9F-F270-107127A9C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Oppgave 1</a:t>
            </a:r>
          </a:p>
          <a:p>
            <a:pPr marL="0" indent="0">
              <a:buNone/>
            </a:pPr>
            <a:r>
              <a:rPr lang="nb-NO" dirty="0"/>
              <a:t>As part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new</a:t>
            </a:r>
            <a:r>
              <a:rPr lang="nb-NO" dirty="0"/>
              <a:t> system for </a:t>
            </a:r>
            <a:r>
              <a:rPr lang="nb-NO" dirty="0" err="1"/>
              <a:t>journaling</a:t>
            </a:r>
            <a:r>
              <a:rPr lang="nb-NO" dirty="0"/>
              <a:t>, </a:t>
            </a:r>
            <a:r>
              <a:rPr lang="nb-NO" dirty="0" err="1"/>
              <a:t>patient</a:t>
            </a:r>
            <a:r>
              <a:rPr lang="nb-NO" dirty="0"/>
              <a:t> data is </a:t>
            </a:r>
            <a:r>
              <a:rPr lang="nb-NO" dirty="0" err="1"/>
              <a:t>stored</a:t>
            </a:r>
            <a:r>
              <a:rPr lang="nb-NO" dirty="0"/>
              <a:t> via input. Write a program storing a </a:t>
            </a:r>
            <a:r>
              <a:rPr lang="nb-NO" dirty="0" err="1"/>
              <a:t>patient’s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, </a:t>
            </a:r>
            <a:r>
              <a:rPr lang="nb-NO" dirty="0" err="1"/>
              <a:t>phone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and </a:t>
            </a:r>
            <a:r>
              <a:rPr lang="nb-NO" dirty="0" err="1"/>
              <a:t>diagnosis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variables, and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prints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values</a:t>
            </a:r>
            <a:r>
              <a:rPr lang="nb-NO" dirty="0"/>
              <a:t> </a:t>
            </a:r>
            <a:r>
              <a:rPr lang="nb-NO" dirty="0" err="1"/>
              <a:t>accordingly</a:t>
            </a:r>
            <a:r>
              <a:rPr lang="nb-NO" dirty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728550" lvl="4" indent="0">
              <a:buNone/>
            </a:pPr>
            <a:r>
              <a:rPr lang="nb-NO" dirty="0"/>
              <a:t>INFO ABOUT PATIENT</a:t>
            </a:r>
            <a:br>
              <a:rPr lang="nb-NO" dirty="0"/>
            </a:br>
            <a:r>
              <a:rPr lang="nb-NO" dirty="0" err="1"/>
              <a:t>Name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name</a:t>
            </a:r>
            <a:r>
              <a:rPr lang="nb-NO" dirty="0"/>
              <a:t>&gt;</a:t>
            </a:r>
            <a:br>
              <a:rPr lang="nb-NO" dirty="0"/>
            </a:br>
            <a:r>
              <a:rPr lang="nb-NO" dirty="0" err="1"/>
              <a:t>Number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phone</a:t>
            </a:r>
            <a:r>
              <a:rPr lang="nb-NO" dirty="0"/>
              <a:t> nr.&gt;</a:t>
            </a:r>
            <a:br>
              <a:rPr lang="nb-NO" dirty="0"/>
            </a:br>
            <a:r>
              <a:rPr lang="nb-NO" dirty="0" err="1"/>
              <a:t>Diagnosis</a:t>
            </a:r>
            <a:r>
              <a:rPr lang="nb-NO" dirty="0"/>
              <a:t>: &lt;</a:t>
            </a:r>
            <a:r>
              <a:rPr lang="nb-NO" dirty="0" err="1"/>
              <a:t>pat</a:t>
            </a:r>
            <a:r>
              <a:rPr lang="nb-NO" dirty="0"/>
              <a:t> </a:t>
            </a:r>
            <a:r>
              <a:rPr lang="nb-NO" dirty="0" err="1"/>
              <a:t>diagnosis</a:t>
            </a:r>
            <a:r>
              <a:rPr lang="nb-NO" dirty="0"/>
              <a:t>&gt;</a:t>
            </a:r>
          </a:p>
          <a:p>
            <a:pPr marL="0" indent="0">
              <a:buNone/>
            </a:pPr>
            <a:r>
              <a:rPr lang="nb-NO" b="1" dirty="0"/>
              <a:t>Oppgave 2</a:t>
            </a:r>
          </a:p>
          <a:p>
            <a:pPr marL="0" indent="0">
              <a:buNone/>
            </a:pPr>
            <a:r>
              <a:rPr lang="nb-NO" dirty="0"/>
              <a:t>A </a:t>
            </a:r>
            <a:r>
              <a:rPr lang="nb-NO" dirty="0" err="1"/>
              <a:t>patient</a:t>
            </a:r>
            <a:r>
              <a:rPr lang="nb-NO" dirty="0"/>
              <a:t> has </a:t>
            </a:r>
            <a:r>
              <a:rPr lang="nb-NO" dirty="0" err="1"/>
              <a:t>undergone</a:t>
            </a:r>
            <a:r>
              <a:rPr lang="nb-NO" dirty="0"/>
              <a:t> a </a:t>
            </a:r>
            <a:r>
              <a:rPr lang="nb-NO" dirty="0" err="1"/>
              <a:t>pleurectomy</a:t>
            </a:r>
            <a:r>
              <a:rPr lang="nb-NO" dirty="0"/>
              <a:t>. Post op.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patient</a:t>
            </a:r>
            <a:r>
              <a:rPr lang="nb-NO" dirty="0"/>
              <a:t> is given a </a:t>
            </a:r>
            <a:r>
              <a:rPr lang="nb-NO" dirty="0" err="1"/>
              <a:t>Marcain</a:t>
            </a:r>
            <a:r>
              <a:rPr lang="nb-NO" dirty="0"/>
              <a:t> </a:t>
            </a:r>
            <a:r>
              <a:rPr lang="nb-NO" dirty="0" err="1"/>
              <a:t>blockade</a:t>
            </a:r>
            <a:r>
              <a:rPr lang="nb-NO" dirty="0"/>
              <a:t> </a:t>
            </a:r>
            <a:r>
              <a:rPr lang="nb-NO" dirty="0" err="1"/>
              <a:t>going</a:t>
            </a:r>
            <a:r>
              <a:rPr lang="nb-NO" dirty="0"/>
              <a:t> at 6 ml/</a:t>
            </a:r>
            <a:r>
              <a:rPr lang="nb-NO" dirty="0" err="1"/>
              <a:t>hr</a:t>
            </a:r>
            <a:r>
              <a:rPr lang="nb-NO" dirty="0"/>
              <a:t>. Write a program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takes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hours</a:t>
            </a:r>
            <a:r>
              <a:rPr lang="nb-NO" dirty="0"/>
              <a:t> </a:t>
            </a:r>
            <a:r>
              <a:rPr lang="nb-NO" dirty="0" err="1"/>
              <a:t>since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blockade</a:t>
            </a:r>
            <a:r>
              <a:rPr lang="nb-NO" dirty="0"/>
              <a:t> </a:t>
            </a:r>
            <a:r>
              <a:rPr lang="nb-NO" dirty="0" err="1"/>
              <a:t>was</a:t>
            </a:r>
            <a:r>
              <a:rPr lang="nb-NO" dirty="0"/>
              <a:t> </a:t>
            </a:r>
            <a:r>
              <a:rPr lang="nb-NO" dirty="0" err="1"/>
              <a:t>started</a:t>
            </a:r>
            <a:r>
              <a:rPr lang="nb-NO" dirty="0"/>
              <a:t> </a:t>
            </a:r>
            <a:r>
              <a:rPr lang="nb-NO"/>
              <a:t>as input, </a:t>
            </a:r>
            <a:r>
              <a:rPr lang="nb-NO" dirty="0"/>
              <a:t>and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calculates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total </a:t>
            </a:r>
            <a:r>
              <a:rPr lang="nb-NO" dirty="0" err="1"/>
              <a:t>dosage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Marcain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patient</a:t>
            </a:r>
            <a:r>
              <a:rPr lang="nb-NO" dirty="0"/>
              <a:t> has </a:t>
            </a:r>
            <a:r>
              <a:rPr lang="nb-NO" dirty="0" err="1"/>
              <a:t>been</a:t>
            </a:r>
            <a:r>
              <a:rPr lang="nb-NO" dirty="0"/>
              <a:t> </a:t>
            </a:r>
            <a:r>
              <a:rPr lang="nb-NO" dirty="0" err="1"/>
              <a:t>administered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739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302C-0CDF-EE13-4CEC-42B35CEF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A194-1877-1CBB-D928-5AE1ACC8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nb-NO" sz="2000" dirty="0"/>
          </a:p>
          <a:p>
            <a:pPr marL="0" indent="0" algn="ctr">
              <a:buNone/>
            </a:pPr>
            <a:endParaRPr lang="nb-NO" sz="2000" dirty="0"/>
          </a:p>
          <a:p>
            <a:pPr marL="0" indent="0" algn="ctr">
              <a:buNone/>
            </a:pPr>
            <a:r>
              <a:rPr lang="nb-NO" sz="2000" dirty="0" err="1"/>
              <a:t>Choose</a:t>
            </a:r>
            <a:r>
              <a:rPr lang="nb-NO" sz="2000" dirty="0"/>
              <a:t> a </a:t>
            </a:r>
            <a:r>
              <a:rPr lang="nb-NO" sz="2000" dirty="0" err="1"/>
              <a:t>topic</a:t>
            </a:r>
            <a:r>
              <a:rPr lang="nb-NO" sz="2000" dirty="0"/>
              <a:t> from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own</a:t>
            </a:r>
            <a:r>
              <a:rPr lang="nb-NO" sz="2000" dirty="0"/>
              <a:t> </a:t>
            </a:r>
            <a:r>
              <a:rPr lang="nb-NO" sz="2000" dirty="0" err="1"/>
              <a:t>practice</a:t>
            </a:r>
            <a:r>
              <a:rPr lang="nb-NO" sz="2000" dirty="0"/>
              <a:t> or </a:t>
            </a:r>
            <a:r>
              <a:rPr lang="nb-NO" sz="2000" dirty="0" err="1"/>
              <a:t>research</a:t>
            </a:r>
            <a:r>
              <a:rPr lang="nb-NO" sz="2000" dirty="0"/>
              <a:t>. </a:t>
            </a:r>
            <a:r>
              <a:rPr lang="nb-NO" sz="2000" dirty="0" err="1"/>
              <a:t>Formulate</a:t>
            </a:r>
            <a:r>
              <a:rPr lang="nb-NO" sz="2000" dirty="0"/>
              <a:t> a problem and </a:t>
            </a:r>
            <a:r>
              <a:rPr lang="nb-NO" sz="2000" dirty="0" err="1"/>
              <a:t>use</a:t>
            </a:r>
            <a:r>
              <a:rPr lang="nb-NO" sz="2000" dirty="0"/>
              <a:t> a program to </a:t>
            </a:r>
            <a:r>
              <a:rPr lang="nb-NO" sz="2000" dirty="0" err="1"/>
              <a:t>solve</a:t>
            </a:r>
            <a:r>
              <a:rPr lang="nb-NO" sz="2000" dirty="0"/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230242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E7A04-A4E7-D422-DD75-FEBDE6A4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Why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learn</a:t>
            </a:r>
            <a:r>
              <a:rPr lang="nb-NO" dirty="0"/>
              <a:t> </a:t>
            </a:r>
            <a:r>
              <a:rPr lang="nb-NO" dirty="0" err="1"/>
              <a:t>programming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24C6-D578-D637-DB2D-A4C52589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</a:t>
            </a:r>
            <a:r>
              <a:rPr lang="nb-NO" dirty="0" err="1"/>
              <a:t>use</a:t>
            </a:r>
            <a:endParaRPr lang="nb-NO" dirty="0"/>
          </a:p>
          <a:p>
            <a:pPr lvl="1"/>
            <a:r>
              <a:rPr lang="nb-NO" dirty="0"/>
              <a:t>Handling </a:t>
            </a:r>
            <a:r>
              <a:rPr lang="nb-NO" dirty="0" err="1"/>
              <a:t>sets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data</a:t>
            </a:r>
          </a:p>
          <a:p>
            <a:pPr lvl="1"/>
            <a:r>
              <a:rPr lang="nb-NO" dirty="0" err="1"/>
              <a:t>Looking</a:t>
            </a:r>
            <a:r>
              <a:rPr lang="nb-NO" dirty="0"/>
              <a:t> at trends</a:t>
            </a:r>
          </a:p>
          <a:p>
            <a:pPr lvl="1"/>
            <a:r>
              <a:rPr lang="nb-NO" dirty="0"/>
              <a:t>Research</a:t>
            </a:r>
          </a:p>
          <a:p>
            <a:r>
              <a:rPr lang="nb-NO" dirty="0"/>
              <a:t>At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workplace</a:t>
            </a:r>
            <a:endParaRPr lang="nb-NO" dirty="0"/>
          </a:p>
          <a:p>
            <a:pPr lvl="1"/>
            <a:r>
              <a:rPr lang="nb-NO" dirty="0" err="1"/>
              <a:t>Understanding</a:t>
            </a:r>
            <a:r>
              <a:rPr lang="nb-NO" dirty="0"/>
              <a:t> </a:t>
            </a:r>
            <a:r>
              <a:rPr lang="nb-NO" dirty="0" err="1"/>
              <a:t>how</a:t>
            </a:r>
            <a:r>
              <a:rPr lang="nb-NO" dirty="0"/>
              <a:t> systems </a:t>
            </a:r>
            <a:r>
              <a:rPr lang="nb-NO" dirty="0" err="1"/>
              <a:t>work</a:t>
            </a:r>
            <a:endParaRPr lang="nb-NO" dirty="0"/>
          </a:p>
          <a:p>
            <a:pPr lvl="1"/>
            <a:r>
              <a:rPr lang="nb-NO" dirty="0" err="1"/>
              <a:t>Understanding</a:t>
            </a:r>
            <a:r>
              <a:rPr lang="nb-NO" dirty="0"/>
              <a:t> limits in </a:t>
            </a:r>
            <a:r>
              <a:rPr lang="nb-NO" dirty="0" err="1"/>
              <a:t>the</a:t>
            </a:r>
            <a:r>
              <a:rPr lang="nb-NO" dirty="0"/>
              <a:t> software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and </a:t>
            </a:r>
            <a:r>
              <a:rPr lang="nb-NO" dirty="0" err="1"/>
              <a:t>identifying</a:t>
            </a:r>
            <a:r>
              <a:rPr lang="nb-NO" dirty="0"/>
              <a:t> </a:t>
            </a:r>
            <a:r>
              <a:rPr lang="nb-NO" dirty="0" err="1"/>
              <a:t>errors</a:t>
            </a:r>
            <a:endParaRPr lang="nb-NO" dirty="0"/>
          </a:p>
          <a:p>
            <a:r>
              <a:rPr lang="nb-NO" dirty="0" err="1"/>
              <a:t>Ordering</a:t>
            </a:r>
            <a:r>
              <a:rPr lang="nb-NO" dirty="0"/>
              <a:t> </a:t>
            </a:r>
            <a:r>
              <a:rPr lang="nb-NO" dirty="0" err="1"/>
              <a:t>competency</a:t>
            </a:r>
            <a:endParaRPr lang="nb-NO" dirty="0"/>
          </a:p>
          <a:p>
            <a:pPr lvl="1"/>
            <a:r>
              <a:rPr lang="nb-NO" dirty="0"/>
              <a:t>IT </a:t>
            </a:r>
            <a:r>
              <a:rPr lang="nb-NO" dirty="0" err="1"/>
              <a:t>procurement</a:t>
            </a:r>
            <a:endParaRPr lang="nb-NO" dirty="0"/>
          </a:p>
          <a:p>
            <a:pPr lvl="1"/>
            <a:r>
              <a:rPr lang="nb-NO" dirty="0" err="1"/>
              <a:t>Requirements</a:t>
            </a:r>
            <a:r>
              <a:rPr lang="nb-NO" dirty="0"/>
              <a:t> </a:t>
            </a:r>
            <a:r>
              <a:rPr lang="nb-NO" dirty="0" err="1"/>
              <a:t>specification</a:t>
            </a:r>
            <a:endParaRPr lang="nb-NO" dirty="0"/>
          </a:p>
          <a:p>
            <a:r>
              <a:rPr lang="nb-NO" dirty="0" err="1"/>
              <a:t>Common</a:t>
            </a:r>
            <a:r>
              <a:rPr lang="nb-NO" dirty="0"/>
              <a:t> </a:t>
            </a:r>
            <a:r>
              <a:rPr lang="nb-NO" dirty="0" err="1"/>
              <a:t>knowledge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future</a:t>
            </a:r>
            <a:r>
              <a:rPr lang="nb-NO" dirty="0"/>
              <a:t> </a:t>
            </a:r>
            <a:r>
              <a:rPr lang="nb-NO" dirty="0" err="1"/>
              <a:t>society</a:t>
            </a:r>
            <a:r>
              <a:rPr lang="nb-NO" dirty="0"/>
              <a:t>...?</a:t>
            </a:r>
          </a:p>
        </p:txBody>
      </p:sp>
    </p:spTree>
    <p:extLst>
      <p:ext uri="{BB962C8B-B14F-4D97-AF65-F5344CB8AC3E}">
        <p14:creationId xmlns:p14="http://schemas.microsoft.com/office/powerpoint/2010/main" val="400342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3E26-D8E9-A7F1-AB55-E9BBFD77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programming</a:t>
            </a:r>
            <a:r>
              <a:rPr lang="nb-NO" dirty="0"/>
              <a:t> used for?</a:t>
            </a:r>
          </a:p>
        </p:txBody>
      </p:sp>
      <p:pic>
        <p:nvPicPr>
          <p:cNvPr id="1026" name="Picture 2" descr="Presserom og kontaktinformasjon for DIPS AS og DIPS Front AS">
            <a:extLst>
              <a:ext uri="{FF2B5EF4-FFF2-40B4-BE49-F238E27FC236}">
                <a16:creationId xmlns:a16="http://schemas.microsoft.com/office/drawing/2014/main" id="{26C75C84-59DF-14C1-5C93-6D2B720E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8" y="1502029"/>
            <a:ext cx="3067940" cy="100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side - Sykehuspartner">
            <a:extLst>
              <a:ext uri="{FF2B5EF4-FFF2-40B4-BE49-F238E27FC236}">
                <a16:creationId xmlns:a16="http://schemas.microsoft.com/office/drawing/2014/main" id="{63332E60-289B-E5F0-DCB0-48DCB345D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62" y="2780190"/>
            <a:ext cx="35433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me - DHIS2">
            <a:extLst>
              <a:ext uri="{FF2B5EF4-FFF2-40B4-BE49-F238E27FC236}">
                <a16:creationId xmlns:a16="http://schemas.microsoft.com/office/drawing/2014/main" id="{0A78AD93-AABA-BB34-717F-90C0A1897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64" y="1493205"/>
            <a:ext cx="3334284" cy="101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otein folding: from primary to tertiary structure [12]. | Download  Scientific Diagram">
            <a:extLst>
              <a:ext uri="{FF2B5EF4-FFF2-40B4-BE49-F238E27FC236}">
                <a16:creationId xmlns:a16="http://schemas.microsoft.com/office/drawing/2014/main" id="{196C1718-EDDE-7067-B676-F52E1B6BE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91" y="2444617"/>
            <a:ext cx="3597850" cy="270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nsyn i prøvesvar på helsenorge - Haugesund Sanitetsforenings  Revmatismesykehus">
            <a:extLst>
              <a:ext uri="{FF2B5EF4-FFF2-40B4-BE49-F238E27FC236}">
                <a16:creationId xmlns:a16="http://schemas.microsoft.com/office/drawing/2014/main" id="{8FF36F57-A9F0-6BFA-B43C-16C103BA2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1" y="3705143"/>
            <a:ext cx="4288564" cy="143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7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AE71-547E-F6C2-C869-4962C793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Algorithms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6B9A1-A425-A5F3-4B30-64794D52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sz="4000" dirty="0" err="1"/>
              <a:t>What</a:t>
            </a:r>
            <a:r>
              <a:rPr lang="nb-NO" sz="4000" dirty="0"/>
              <a:t> is an </a:t>
            </a:r>
            <a:r>
              <a:rPr lang="nb-NO" sz="4000" dirty="0" err="1"/>
              <a:t>algorithm</a:t>
            </a:r>
            <a:r>
              <a:rPr lang="nb-NO" sz="4000" dirty="0"/>
              <a:t>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25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DBBF-94F9-CB18-1B60-410568C5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D4B7-C0D0-CA23-224B-45ACB0ED2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sz="3200" dirty="0"/>
          </a:p>
          <a:p>
            <a:pPr marL="0" indent="0" algn="ctr">
              <a:buNone/>
            </a:pPr>
            <a:r>
              <a:rPr lang="nb-NO" sz="3200" dirty="0"/>
              <a:t>How do </a:t>
            </a:r>
            <a:r>
              <a:rPr lang="nb-NO" sz="3200" dirty="0" err="1"/>
              <a:t>you</a:t>
            </a:r>
            <a:r>
              <a:rPr lang="nb-NO" sz="3200" dirty="0"/>
              <a:t> dress up in </a:t>
            </a:r>
            <a:r>
              <a:rPr lang="nb-NO" sz="3200" dirty="0" err="1"/>
              <a:t>the</a:t>
            </a:r>
            <a:r>
              <a:rPr lang="nb-NO" sz="3200" dirty="0"/>
              <a:t> </a:t>
            </a:r>
            <a:r>
              <a:rPr lang="nb-NO" sz="3200" dirty="0" err="1"/>
              <a:t>morning</a:t>
            </a:r>
            <a:r>
              <a:rPr lang="nb-NO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795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3BE8-FD58-D99F-1306-A5AC99C21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It’s time for </a:t>
            </a:r>
            <a:r>
              <a:rPr lang="nb-NO" dirty="0" err="1"/>
              <a:t>programming</a:t>
            </a:r>
            <a:r>
              <a:rPr lang="nb-NO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234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84A4DD-6FCE-475E-54B8-B9B2B77F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48" y="2058536"/>
            <a:ext cx="7922703" cy="714401"/>
          </a:xfrm>
        </p:spPr>
        <p:txBody>
          <a:bodyPr>
            <a:normAutofit/>
          </a:bodyPr>
          <a:lstStyle/>
          <a:p>
            <a:r>
              <a:rPr lang="nb-NO" sz="4000" dirty="0"/>
              <a:t>Programming </a:t>
            </a:r>
            <a:r>
              <a:rPr lang="nb-NO" sz="4000" dirty="0" err="1"/>
              <a:t>environment</a:t>
            </a:r>
            <a:endParaRPr lang="nb-NO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124406-872F-EBB7-14C3-BED8FBBA14DF}"/>
              </a:ext>
            </a:extLst>
          </p:cNvPr>
          <p:cNvSpPr/>
          <p:nvPr/>
        </p:nvSpPr>
        <p:spPr>
          <a:xfrm>
            <a:off x="4088780" y="535259"/>
            <a:ext cx="988742" cy="5055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39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0987-FE02-2A83-775E-A9CE535A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Today</a:t>
            </a:r>
            <a:r>
              <a:rPr lang="nb-NO" dirty="0"/>
              <a:t> and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future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D615-8A69-DC5E-ACDD-969C64F54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sz="1600" dirty="0"/>
          </a:p>
          <a:p>
            <a:pPr marL="0" indent="0" algn="ctr">
              <a:buNone/>
            </a:pPr>
            <a:endParaRPr lang="nb-NO" sz="1600" dirty="0"/>
          </a:p>
          <a:p>
            <a:pPr marL="0" indent="0" algn="ctr">
              <a:buNone/>
            </a:pPr>
            <a:r>
              <a:rPr lang="nb-NO" sz="1600" dirty="0" err="1"/>
              <a:t>Today</a:t>
            </a:r>
            <a:r>
              <a:rPr lang="nb-NO" sz="1600" dirty="0"/>
              <a:t> </a:t>
            </a:r>
            <a:r>
              <a:rPr lang="nb-NO" sz="1600" dirty="0" err="1"/>
              <a:t>we</a:t>
            </a:r>
            <a:r>
              <a:rPr lang="nb-NO" sz="1600" dirty="0"/>
              <a:t> </a:t>
            </a:r>
            <a:r>
              <a:rPr lang="nb-NO" sz="1600" dirty="0" err="1"/>
              <a:t>will</a:t>
            </a:r>
            <a:r>
              <a:rPr lang="nb-NO" sz="1600" dirty="0"/>
              <a:t> </a:t>
            </a:r>
            <a:r>
              <a:rPr lang="nb-NO" sz="1600" dirty="0" err="1"/>
              <a:t>use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code</a:t>
            </a:r>
            <a:r>
              <a:rPr lang="nb-NO" sz="1600" dirty="0"/>
              <a:t> editor </a:t>
            </a:r>
            <a:r>
              <a:rPr lang="nb-NO" sz="1600" dirty="0" err="1"/>
              <a:t>on</a:t>
            </a:r>
            <a:r>
              <a:rPr lang="nb-NO" sz="1600" dirty="0"/>
              <a:t> </a:t>
            </a:r>
            <a:r>
              <a:rPr lang="nb-NO" sz="1600" dirty="0">
                <a:hlinkClick r:id="rId2"/>
              </a:rPr>
              <a:t>https://trinket.io/</a:t>
            </a:r>
            <a:endParaRPr lang="nb-NO" sz="1600" dirty="0"/>
          </a:p>
          <a:p>
            <a:pPr marL="0" indent="0" algn="ctr">
              <a:buNone/>
            </a:pP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program in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window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front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page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remove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existing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sz="1600" i="1" dirty="0" err="1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nb-NO" sz="1600" i="1" dirty="0">
                <a:solidFill>
                  <a:schemeClr val="bg1">
                    <a:lumMod val="50000"/>
                  </a:schemeClr>
                </a:solidFill>
              </a:rPr>
              <a:t> first!</a:t>
            </a:r>
          </a:p>
          <a:p>
            <a:pPr marL="0" indent="0" algn="ctr">
              <a:buNone/>
            </a:pPr>
            <a:endParaRPr lang="nb-NO" sz="1600" dirty="0"/>
          </a:p>
          <a:p>
            <a:pPr marL="0" indent="0" algn="ctr">
              <a:buNone/>
            </a:pPr>
            <a:r>
              <a:rPr lang="nb-NO" sz="1600" dirty="0" err="1"/>
              <a:t>Before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next</a:t>
            </a:r>
            <a:r>
              <a:rPr lang="nb-NO" sz="1600" dirty="0"/>
              <a:t> seminar, </a:t>
            </a:r>
            <a:r>
              <a:rPr lang="nb-NO" sz="1600" dirty="0" err="1"/>
              <a:t>download</a:t>
            </a:r>
            <a:r>
              <a:rPr lang="nb-NO" sz="1600" dirty="0"/>
              <a:t> </a:t>
            </a:r>
            <a:r>
              <a:rPr lang="nb-NO" sz="1600" dirty="0" err="1"/>
              <a:t>Spyder</a:t>
            </a:r>
            <a:r>
              <a:rPr lang="nb-NO" sz="1600" dirty="0"/>
              <a:t> IDE from </a:t>
            </a:r>
            <a:r>
              <a:rPr lang="nb-NO" sz="1600" dirty="0">
                <a:hlinkClick r:id="rId3"/>
              </a:rPr>
              <a:t>https://www.spyder-ide.org/</a:t>
            </a:r>
            <a:endParaRPr lang="nb-NO" sz="1600" dirty="0"/>
          </a:p>
          <a:p>
            <a:pPr marL="0" indent="0" algn="ctr">
              <a:buNone/>
            </a:pPr>
            <a:endParaRPr lang="nb-NO" sz="1600" dirty="0"/>
          </a:p>
          <a:p>
            <a:pPr marL="0" indent="0" algn="ctr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1220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9442</TotalTime>
  <Words>981</Words>
  <Application>Microsoft Macintosh PowerPoint</Application>
  <PresentationFormat>Custom</PresentationFormat>
  <Paragraphs>156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Menlo</vt:lpstr>
      <vt:lpstr>Monaco</vt:lpstr>
      <vt:lpstr>Verdana</vt:lpstr>
      <vt:lpstr>Office-tema</vt:lpstr>
      <vt:lpstr>Introduction to programming</vt:lpstr>
      <vt:lpstr>What is programming?</vt:lpstr>
      <vt:lpstr>Why should you learn programming?</vt:lpstr>
      <vt:lpstr>What is programming used for?</vt:lpstr>
      <vt:lpstr>Algorithms</vt:lpstr>
      <vt:lpstr>Exercise 1</vt:lpstr>
      <vt:lpstr>It’s time for programming!</vt:lpstr>
      <vt:lpstr>Programming environment</vt:lpstr>
      <vt:lpstr>Today and in the future</vt:lpstr>
      <vt:lpstr>HelloWorld.py</vt:lpstr>
      <vt:lpstr>Output = print()</vt:lpstr>
      <vt:lpstr>Variables</vt:lpstr>
      <vt:lpstr>Variables and numbers on the computer</vt:lpstr>
      <vt:lpstr>Data types</vt:lpstr>
      <vt:lpstr>Arithmetic</vt:lpstr>
      <vt:lpstr>Arithmetic</vt:lpstr>
      <vt:lpstr>Another operator</vt:lpstr>
      <vt:lpstr>Errors</vt:lpstr>
      <vt:lpstr>Details, details...?</vt:lpstr>
      <vt:lpstr>Exercise 1</vt:lpstr>
      <vt:lpstr>Comments</vt:lpstr>
      <vt:lpstr>Input</vt:lpstr>
      <vt:lpstr>Communicating with a program</vt:lpstr>
      <vt:lpstr>Input</vt:lpstr>
      <vt:lpstr>Warning!</vt:lpstr>
      <vt:lpstr>Exercise 2</vt:lpstr>
      <vt:lpstr>Exercise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Aggregering i programmering</dc:title>
  <dc:creator>Henrik Hillestad Løvold</dc:creator>
  <cp:lastModifiedBy>Henrik Hillestad Løvold</cp:lastModifiedBy>
  <cp:revision>127</cp:revision>
  <dcterms:created xsi:type="dcterms:W3CDTF">2018-10-25T09:37:12Z</dcterms:created>
  <dcterms:modified xsi:type="dcterms:W3CDTF">2023-08-30T07:11:32Z</dcterms:modified>
</cp:coreProperties>
</file>