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54" r:id="rId5"/>
    <p:sldId id="345" r:id="rId6"/>
    <p:sldId id="512" r:id="rId7"/>
    <p:sldId id="500" r:id="rId8"/>
    <p:sldId id="501" r:id="rId9"/>
    <p:sldId id="502" r:id="rId10"/>
    <p:sldId id="335" r:id="rId11"/>
    <p:sldId id="484" r:id="rId12"/>
    <p:sldId id="503" r:id="rId13"/>
    <p:sldId id="510" r:id="rId14"/>
    <p:sldId id="504" r:id="rId15"/>
    <p:sldId id="506" r:id="rId16"/>
    <p:sldId id="509" r:id="rId17"/>
    <p:sldId id="519" r:id="rId18"/>
    <p:sldId id="342" r:id="rId19"/>
    <p:sldId id="486" r:id="rId20"/>
    <p:sldId id="351" r:id="rId21"/>
    <p:sldId id="465" r:id="rId22"/>
    <p:sldId id="475" r:id="rId23"/>
    <p:sldId id="477" r:id="rId24"/>
    <p:sldId id="479" r:id="rId25"/>
    <p:sldId id="480" r:id="rId26"/>
    <p:sldId id="481" r:id="rId27"/>
    <p:sldId id="513" r:id="rId28"/>
    <p:sldId id="515" r:id="rId29"/>
    <p:sldId id="514" r:id="rId30"/>
    <p:sldId id="507" r:id="rId31"/>
    <p:sldId id="518" r:id="rId32"/>
    <p:sldId id="517" r:id="rId33"/>
  </p:sldIdLst>
  <p:sldSz cx="9144000" cy="5145088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Drolsum Haraldsrud" initials="ADH" lastIdx="2" clrIdx="0">
    <p:extLst>
      <p:ext uri="{19B8F6BF-5375-455C-9EA6-DF929625EA0E}">
        <p15:presenceInfo xmlns:p15="http://schemas.microsoft.com/office/powerpoint/2012/main" userId="S-1-5-21-573178753-3869741976-1425505419-4440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BCA"/>
    <a:srgbClr val="76777B"/>
    <a:srgbClr val="C7C1B8"/>
    <a:srgbClr val="F5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F4CA2E-2999-49F1-A40E-9CD0588B72B5}" v="67" dt="2021-08-18T08:13:58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79412" autoAdjust="0"/>
  </p:normalViewPr>
  <p:slideViewPr>
    <p:cSldViewPr snapToGrid="0">
      <p:cViewPr varScale="1">
        <p:scale>
          <a:sx n="171" d="100"/>
          <a:sy n="171" d="100"/>
        </p:scale>
        <p:origin x="1876" y="9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2E11E-DD55-426B-A804-C32C017D4A7D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70D51-E5E3-4F46-A55E-33F7213B2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69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CC55C-3B27-C844-A69E-D1E7A444D8D0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667E2-D675-374F-8B11-7B4396754B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23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cel_Duchamp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3312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Vise emnesida.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736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Menti</a:t>
            </a:r>
            <a:r>
              <a:rPr lang="nb-NO" dirty="0"/>
              <a:t>: Hvor mye har du programmert før? Har du tatt forkurset?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6387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1. Introduksjon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31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980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Simulering av Michele Cascella, UiO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51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Azoler</a:t>
            </a:r>
            <a:r>
              <a:rPr lang="nb-NO" dirty="0"/>
              <a:t> som </a:t>
            </a:r>
            <a:r>
              <a:rPr lang="nb-NO" dirty="0" err="1"/>
              <a:t>enzymhemmere</a:t>
            </a:r>
            <a:r>
              <a:rPr lang="nb-NO" dirty="0"/>
              <a:t> av RNA-</a:t>
            </a:r>
            <a:r>
              <a:rPr lang="nb-NO" dirty="0" err="1"/>
              <a:t>transkriptase</a:t>
            </a:r>
            <a:r>
              <a:rPr lang="nb-NO" dirty="0"/>
              <a:t> hos HIV.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101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Beregninger = flyttallsoperasjoner (</a:t>
            </a:r>
            <a:r>
              <a:rPr lang="nb-NO" dirty="0" err="1"/>
              <a:t>flops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737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Leid for 4 millioner kroner pr. mnd. etter dagens kurs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094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4708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  <a:hlinkClick r:id="rId3" tooltip="Marcel Duchamp"/>
              </a:rPr>
              <a:t>Marcel Duchamp</a:t>
            </a:r>
            <a:r>
              <a:rPr lang="nb-NO" dirty="0">
                <a:solidFill>
                  <a:schemeClr val="tx1"/>
                </a:solidFill>
              </a:rPr>
              <a:t> 1917 (</a:t>
            </a:r>
            <a:r>
              <a:rPr lang="nb-NO" dirty="0" err="1">
                <a:solidFill>
                  <a:schemeClr val="tx1"/>
                </a:solidFill>
              </a:rPr>
              <a:t>Fountain</a:t>
            </a:r>
            <a:r>
              <a:rPr lang="nb-NO">
                <a:solidFill>
                  <a:schemeClr val="tx1"/>
                </a:solidFill>
              </a:rPr>
              <a:t>) (midtre</a:t>
            </a:r>
            <a:r>
              <a:rPr lang="nb-NO" baseline="0">
                <a:solidFill>
                  <a:schemeClr val="tx1"/>
                </a:solidFill>
              </a:rPr>
              <a:t> </a:t>
            </a:r>
            <a:r>
              <a:rPr lang="nb-NO" baseline="0" dirty="0">
                <a:solidFill>
                  <a:schemeClr val="tx1"/>
                </a:solidFill>
              </a:rPr>
              <a:t>bilde)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750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0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676405"/>
            <a:ext cx="6858000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687124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90" y="3924491"/>
            <a:ext cx="1631950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88848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08622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D367748-7BE7-44EC-81BA-3B5C2C15E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1A4B4FE-9DF4-4F75-9702-F81B6EE27ED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F8729D-EC26-46E0-A463-FFB60D8A4A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2E83AD0-CDBE-4F26-A2BE-5B57E7C52D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466584F-AD67-4585-ACAD-663074782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D1EBF0-5C4C-4CD1-B463-32F29047B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8A0F797-8B20-460D-9AF2-ED6C18AE2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CC79193-2924-4E4D-90DA-E7B8FF8B1A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F0B1522-DAF1-4576-BC24-C4B07F3C7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D4FAE7-FE04-470F-A322-C6BD7F0DD75D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5627A1A-62D2-42A8-ACC3-ED6BFFA3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C08FEA-29FA-4633-9EE6-4D5DF453B75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A78B141A-E1F9-4B6B-AB06-A43A9B333B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3F472EC-14D5-4FFE-9D7A-766A00F736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0137B8-8336-444A-8450-141A9D337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5B1F1AD-9372-40BA-B71A-E501F11B84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F9CDD28-40F9-4656-8D6C-8B93880DF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472E25-ADE3-410A-85EF-F10FB0955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B20A05F-2A56-4823-9122-8B62D8BADD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6AFCA1C8-BACB-4544-8D6F-E9DED43E23B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4A7285-3055-4647-BC2A-C6D5A8AF103F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4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1025"/>
            <a:ext cx="7429501" cy="1884458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4320"/>
            <a:ext cx="7428379" cy="855747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A78D-282B-FF45-8EA6-2895F3C87F28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E42-278E-8443-9918-98F128BBA1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60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11AA87-01BC-457A-9D24-F263E5A933A7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CCCC5A-87C6-451E-AB30-6B75040B830A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C0CF3A2-BB35-4B5B-985F-C9049CE10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19B5DF3-76D1-4FB2-B03A-558958BEEB81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C493A5E-9BD3-4E8F-9929-DFF150B39C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9AC40A2-48E8-4E38-A0D0-CAEFC7530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F7D78F3-9CE5-4553-8D36-258A12EF6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5AC0C3A-7F3C-451F-B739-CDD50839D7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1EAB8D2-F0B4-4FAC-B38F-64CE67089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AF9656E-399E-4288-8913-4F1031205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1C1BAEC-C920-477B-B026-EFE81143D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594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34E270BA-1CD5-4957-84D6-18A400390989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A0141D-73F1-4F3B-9CD6-75FDD560D760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2790905" y="1361116"/>
            <a:ext cx="3024000" cy="3024000"/>
          </a:xfrm>
          <a:prstGeom prst="ellipse">
            <a:avLst/>
          </a:prstGeom>
          <a:solidFill>
            <a:schemeClr val="bg1"/>
          </a:solidFill>
        </p:spPr>
        <p:txBody>
          <a:bodyPr lIns="36000" tIns="36000" rIns="36000" bIns="1080000"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2904564" y="2941568"/>
            <a:ext cx="2788023" cy="542291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6D3BBD-497E-444D-8817-667147E47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DCEEDE-996F-4F53-AA53-892FCAE5A1F3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6B1FFA4-DB8A-453A-866D-42BEE93355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559E31-041D-4610-A582-C8215B787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DFF11FF-8985-45B8-87AD-4F75F97CF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99177C8-B844-4593-8A4D-6028B89B0D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206DB3E-7E5A-4118-A58E-D28E6B6BEE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BAE402C-300B-4295-A825-9A43E9C92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BBA4532-2A30-40BC-97E0-29A2E60C6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669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831B6B-6892-4E24-A66F-0CE8685A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A88C679-3A11-42E0-9A8B-D596C63A662C}"/>
              </a:ext>
            </a:extLst>
          </p:cNvPr>
          <p:cNvSpPr txBox="1"/>
          <p:nvPr userDrawn="1"/>
        </p:nvSpPr>
        <p:spPr>
          <a:xfrm>
            <a:off x="3177587" y="4583354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F52A8C7-01D7-48B7-A36C-B219C7E019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B391352-4D48-412C-8465-D30BD6C55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9855DE-927D-4973-BC42-270C92843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A2B59B8-7CF6-4668-ABCB-F4A7DD75C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4FD7DF4-3E30-4B20-A43D-1A4F8E872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64B77F7-76E3-463F-986A-ED33F912AC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D03E1DA-EBA2-4340-99A1-0AAE7C931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5209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905435"/>
            <a:ext cx="9144000" cy="4239653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182827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800225"/>
            <a:ext cx="0" cy="2736342"/>
          </a:xfrm>
          <a:prstGeom prst="line">
            <a:avLst/>
          </a:prstGeom>
          <a:ln w="1270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0A86587-8C70-4A7E-BC3D-1C08133619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67479" y="1196893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6ECE5E-F8BE-4003-985D-ACB125166B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072" y="1764222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CAAB143-56E5-4980-95CB-926D5CE2E5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67479" y="1778288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14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23.08.2021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74" y="1144943"/>
            <a:ext cx="250231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547A535-64C8-47BA-A0EF-C549CE5A7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4" y="2973972"/>
            <a:ext cx="250231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32392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1420" y="1144943"/>
            <a:ext cx="1782223" cy="1782223"/>
          </a:xfrm>
          <a:prstGeom prst="rect">
            <a:avLst/>
          </a:prstGeom>
          <a:solidFill>
            <a:schemeClr val="dk1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0DD46E06-C6D2-4C10-BCA4-5D9757C332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448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D4494FC2-94A2-40B6-9782-976365B1D3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32392" y="2973971"/>
            <a:ext cx="3611251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90448" y="2973970"/>
            <a:ext cx="178222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23.08.2021</a:t>
            </a:fld>
            <a:endParaRPr lang="nb-NO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07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23.08.2021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027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F14E1A4-E3DE-4BED-8514-C42A8BC81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400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E44EF5B2-5E6A-41CC-91F9-7BEF8B2EF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73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2A9AA01A-7EA8-48B1-B72A-C38F2F418E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569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942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DAA5AE86-50F7-49C1-8D68-1C0A9731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315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9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CC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23.08.2021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296162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C78C568-6550-42F2-AC83-DF36B9D86A68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618000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52A1348-F70D-4977-ABF0-B088B61478C8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939838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3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23.08.2021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3" r:id="rId4"/>
    <p:sldLayoutId id="2147483659" r:id="rId5"/>
    <p:sldLayoutId id="2147483650" r:id="rId6"/>
    <p:sldLayoutId id="2147483660" r:id="rId7"/>
    <p:sldLayoutId id="2147483661" r:id="rId8"/>
    <p:sldLayoutId id="2147483662" r:id="rId9"/>
    <p:sldLayoutId id="2147483652" r:id="rId10"/>
    <p:sldLayoutId id="2147483653" r:id="rId11"/>
    <p:sldLayoutId id="2147483654" r:id="rId12"/>
    <p:sldLayoutId id="2147483655" r:id="rId13"/>
    <p:sldLayoutId id="2147483658" r:id="rId14"/>
    <p:sldLayoutId id="2147483665" r:id="rId15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QhjAtCKghE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F1574C-EDB0-4093-99A6-A400FE614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Programmering for kjemikere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E17633F-38EF-4D85-9ED0-6D967DA7B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Hva, hvordan, hvorfor?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E8BD12-25AB-48BB-9CD1-3C4604D09C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89" y="3982065"/>
            <a:ext cx="3497949" cy="326424"/>
          </a:xfrm>
        </p:spPr>
        <p:txBody>
          <a:bodyPr>
            <a:normAutofit/>
          </a:bodyPr>
          <a:lstStyle/>
          <a:p>
            <a:r>
              <a:rPr lang="nb-NO" dirty="0"/>
              <a:t>Andreas Haraldsrud</a:t>
            </a:r>
          </a:p>
          <a:p>
            <a:r>
              <a:rPr lang="nb-NO" dirty="0"/>
              <a:t>Kjemisk institutt, UiO</a:t>
            </a:r>
          </a:p>
        </p:txBody>
      </p:sp>
    </p:spTree>
    <p:extLst>
      <p:ext uri="{BB962C8B-B14F-4D97-AF65-F5344CB8AC3E}">
        <p14:creationId xmlns:p14="http://schemas.microsoft.com/office/powerpoint/2010/main" val="130419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DE25D2-9CC6-490E-9AE4-DE4401C0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Hvilken modell skal vi bruke?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3BF5950-2A7F-4A70-BC0E-0D3A66686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23" t="47451" r="9183" b="8784"/>
          <a:stretch/>
        </p:blipFill>
        <p:spPr>
          <a:xfrm>
            <a:off x="5398169" y="1444341"/>
            <a:ext cx="2526632" cy="2256406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1347742-F012-4355-BCF7-CFCC8698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60" y="1370183"/>
            <a:ext cx="4515480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0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88481F-CF49-465C-BEE0-FD95522D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Modellkompleksiteten må tilpasses det vi skal studere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283AF5D-141D-4706-A8FD-376479616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8132" y="1196658"/>
            <a:ext cx="1785429" cy="1251195"/>
          </a:xfrm>
        </p:spPr>
      </p:pic>
      <p:pic>
        <p:nvPicPr>
          <p:cNvPr id="7" name="Bilde 6" descr="Et bilde som inneholder sitter, kake, bord, fargerik&#10;&#10;Automatisk generert beskrivelse">
            <a:extLst>
              <a:ext uri="{FF2B5EF4-FFF2-40B4-BE49-F238E27FC236}">
                <a16:creationId xmlns:a16="http://schemas.microsoft.com/office/drawing/2014/main" id="{91D70922-2213-4495-AA04-34F992C5A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456" y="1078730"/>
            <a:ext cx="2083487" cy="171193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195E9BE-CD8C-43FE-9D08-7B4E39EDB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32" y="3145120"/>
            <a:ext cx="2083487" cy="1711932"/>
          </a:xfrm>
          <a:prstGeom prst="rect">
            <a:avLst/>
          </a:prstGeom>
        </p:spPr>
      </p:pic>
      <p:pic>
        <p:nvPicPr>
          <p:cNvPr id="11" name="Bilde 10" descr="Et bilde som inneholder fuglehus, bygning, doughnut, blomst&#10;&#10;Automatisk generert beskrivelse">
            <a:extLst>
              <a:ext uri="{FF2B5EF4-FFF2-40B4-BE49-F238E27FC236}">
                <a16:creationId xmlns:a16="http://schemas.microsoft.com/office/drawing/2014/main" id="{83768B91-F131-4F39-B636-CC0786997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896" y="3221312"/>
            <a:ext cx="2031052" cy="1537363"/>
          </a:xfrm>
          <a:prstGeom prst="rect">
            <a:avLst/>
          </a:prstGeom>
        </p:spPr>
      </p:pic>
      <p:pic>
        <p:nvPicPr>
          <p:cNvPr id="13" name="Bilde 12" descr="Et bilde som inneholder tegning, mat&#10;&#10;Automatisk generert beskrivelse">
            <a:extLst>
              <a:ext uri="{FF2B5EF4-FFF2-40B4-BE49-F238E27FC236}">
                <a16:creationId xmlns:a16="http://schemas.microsoft.com/office/drawing/2014/main" id="{733F05EC-934E-4F77-A30F-CC29F1E75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840" y="685501"/>
            <a:ext cx="2400935" cy="20692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D0D7771-C7B5-4775-AF7E-BA7BEE054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40" y="3144707"/>
            <a:ext cx="2369127" cy="16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EC37D-C307-4E52-8ED2-417F6B10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grignard">
            <a:hlinkClick r:id="" action="ppaction://media"/>
            <a:extLst>
              <a:ext uri="{FF2B5EF4-FFF2-40B4-BE49-F238E27FC236}">
                <a16:creationId xmlns:a16="http://schemas.microsoft.com/office/drawing/2014/main" id="{E1DB775A-193E-44F3-BFB3-540D2258CA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653" y="182479"/>
            <a:ext cx="4550694" cy="45506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63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9FFD7E-35E8-4D38-B2AC-5958C2BB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67D04D4-D677-4A29-A6E7-BE3217006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0886" y="1226677"/>
            <a:ext cx="3060700" cy="3060700"/>
          </a:xfr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813E19E-F63F-4CC0-8AEC-171CCFE8C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75788"/>
            <a:ext cx="4191585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DBFEE-C994-4ACA-BCF9-030CB642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Supercomputere og datakraft (1960 vs. 2021)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22AC4C81-37F6-432E-A586-230AC9135745}"/>
              </a:ext>
            </a:extLst>
          </p:cNvPr>
          <p:cNvSpPr txBox="1">
            <a:spLocks/>
          </p:cNvSpPr>
          <p:nvPr/>
        </p:nvSpPr>
        <p:spPr>
          <a:xfrm>
            <a:off x="5243946" y="3936352"/>
            <a:ext cx="2824473" cy="81070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dirty="0" err="1"/>
              <a:t>Fugaku</a:t>
            </a:r>
            <a:endParaRPr lang="nb-NO" sz="1600" dirty="0"/>
          </a:p>
          <a:p>
            <a:pPr algn="ctr"/>
            <a:r>
              <a:rPr lang="nb-NO" sz="1600" dirty="0"/>
              <a:t>Nesten 10</a:t>
            </a:r>
            <a:r>
              <a:rPr lang="nb-NO" sz="1600" baseline="30000" dirty="0"/>
              <a:t>18</a:t>
            </a:r>
            <a:r>
              <a:rPr lang="nb-NO" sz="1600" dirty="0"/>
              <a:t> beregninger per sekund!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4630F3D-76A9-4310-B22F-4694C46B4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2" y="1699932"/>
            <a:ext cx="3406569" cy="2236420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515044DE-4A3C-48E6-B2DB-9BB781056B3D}"/>
              </a:ext>
            </a:extLst>
          </p:cNvPr>
          <p:cNvSpPr txBox="1">
            <a:spLocks/>
          </p:cNvSpPr>
          <p:nvPr/>
        </p:nvSpPr>
        <p:spPr>
          <a:xfrm>
            <a:off x="1080655" y="3936352"/>
            <a:ext cx="3034784" cy="81070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sz="2700" dirty="0"/>
          </a:p>
          <a:p>
            <a:pPr algn="ctr"/>
            <a:r>
              <a:rPr lang="nb-NO" sz="2700" dirty="0"/>
              <a:t>IBM7090</a:t>
            </a:r>
          </a:p>
          <a:p>
            <a:pPr algn="ctr"/>
            <a:r>
              <a:rPr lang="nb-NO" sz="2700" dirty="0"/>
              <a:t>100 000 (10</a:t>
            </a:r>
            <a:r>
              <a:rPr lang="nb-NO" sz="2700" baseline="30000" dirty="0"/>
              <a:t>4</a:t>
            </a:r>
            <a:r>
              <a:rPr lang="nb-NO" sz="2700" dirty="0"/>
              <a:t>) beregninger per sekund</a:t>
            </a:r>
          </a:p>
          <a:p>
            <a:pPr algn="ctr"/>
            <a:endParaRPr lang="nb-NO" sz="2700" dirty="0"/>
          </a:p>
        </p:txBody>
      </p:sp>
      <p:pic>
        <p:nvPicPr>
          <p:cNvPr id="12" name="Plassholder for innhold 11" descr="Et bilde som inneholder tekst, datamaskin, elektronikk&#10;&#10;Automatisk generert beskrivelse">
            <a:extLst>
              <a:ext uri="{FF2B5EF4-FFF2-40B4-BE49-F238E27FC236}">
                <a16:creationId xmlns:a16="http://schemas.microsoft.com/office/drawing/2014/main" id="{F301C160-B796-478C-9F00-EB5D348DB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00106" y="1699930"/>
            <a:ext cx="4259846" cy="2236419"/>
          </a:xfrm>
        </p:spPr>
      </p:pic>
    </p:spTree>
    <p:extLst>
      <p:ext uri="{BB962C8B-B14F-4D97-AF65-F5344CB8AC3E}">
        <p14:creationId xmlns:p14="http://schemas.microsoft.com/office/powerpoint/2010/main" val="2929621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574D88-92C4-4920-8D35-DF4F4EEF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IBM 7090 (1960)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2235024-553D-4FA3-AAC3-06343132F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6527" y="648081"/>
            <a:ext cx="5921792" cy="4500563"/>
          </a:xfr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B5BC69-2E48-48E5-9F8A-2FA31D3BE0F8}"/>
              </a:ext>
            </a:extLst>
          </p:cNvPr>
          <p:cNvSpPr txBox="1"/>
          <p:nvPr/>
        </p:nvSpPr>
        <p:spPr>
          <a:xfrm>
            <a:off x="1780674" y="4348226"/>
            <a:ext cx="571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100 000 (10</a:t>
            </a:r>
            <a:r>
              <a:rPr lang="nb-NO" sz="2400" b="1" baseline="30000" dirty="0">
                <a:solidFill>
                  <a:schemeClr val="bg1"/>
                </a:solidFill>
              </a:rPr>
              <a:t>4</a:t>
            </a:r>
            <a:r>
              <a:rPr lang="nb-NO" sz="2400" b="1" dirty="0">
                <a:solidFill>
                  <a:schemeClr val="bg1"/>
                </a:solidFill>
              </a:rPr>
              <a:t>) beregninger per sekund</a:t>
            </a:r>
          </a:p>
        </p:txBody>
      </p:sp>
    </p:spTree>
    <p:extLst>
      <p:ext uri="{BB962C8B-B14F-4D97-AF65-F5344CB8AC3E}">
        <p14:creationId xmlns:p14="http://schemas.microsoft.com/office/powerpoint/2010/main" val="221491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F3DBC0-BA3A-40D6-BDAA-89E491367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Playstation 5 (2020)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9885CD3-CE13-49A3-80C1-37F0B021FB30}"/>
              </a:ext>
            </a:extLst>
          </p:cNvPr>
          <p:cNvSpPr txBox="1"/>
          <p:nvPr/>
        </p:nvSpPr>
        <p:spPr>
          <a:xfrm>
            <a:off x="819576" y="4371324"/>
            <a:ext cx="784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Nesten 2,5 milliarder (</a:t>
            </a:r>
            <a:r>
              <a:rPr lang="nb-NO" sz="2400" dirty="0"/>
              <a:t>10</a:t>
            </a:r>
            <a:r>
              <a:rPr lang="nb-NO" sz="2400" baseline="30000" dirty="0"/>
              <a:t>9</a:t>
            </a:r>
            <a:r>
              <a:rPr lang="nb-NO" sz="2400" b="1" dirty="0"/>
              <a:t>) beregninger per sekund…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B39E9E-7950-4DA6-AF7D-740025299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20" y="1457884"/>
            <a:ext cx="7920990" cy="3060383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873DD5F-B92F-4056-9DB2-CBAE2CFAD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3" r="3792"/>
          <a:stretch/>
        </p:blipFill>
        <p:spPr>
          <a:xfrm>
            <a:off x="2923845" y="873217"/>
            <a:ext cx="3227156" cy="34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62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9C0A10-B032-4DDA-B5D4-02EF88F9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Programmering som et verktøy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17A5C9-2C9B-43C5-820A-61A71723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b-NO" dirty="0">
                <a:sym typeface="Wingdings" panose="05000000000000000000" pitchFamily="2" charset="2"/>
              </a:rPr>
              <a:t>Big data og maskinlæring.</a:t>
            </a:r>
          </a:p>
          <a:p>
            <a:pPr marL="285750" indent="-285750"/>
            <a:r>
              <a:rPr lang="nb-NO" dirty="0">
                <a:sym typeface="Wingdings" panose="05000000000000000000" pitchFamily="2" charset="2"/>
              </a:rPr>
              <a:t>Grafiske framstillinger.</a:t>
            </a:r>
          </a:p>
          <a:p>
            <a:pPr marL="285750" indent="-285750"/>
            <a:r>
              <a:rPr lang="nb-NO" dirty="0">
                <a:sym typeface="Wingdings" panose="05000000000000000000" pitchFamily="2" charset="2"/>
              </a:rPr>
              <a:t>Statistisk analyse.</a:t>
            </a:r>
          </a:p>
          <a:p>
            <a:pPr marL="285750" indent="-285750"/>
            <a:r>
              <a:rPr lang="nb-NO" dirty="0">
                <a:sym typeface="Wingdings" panose="05000000000000000000" pitchFamily="2" charset="2"/>
              </a:rPr>
              <a:t>Visualisering og </a:t>
            </a:r>
            <a:br>
              <a:rPr lang="nb-NO" dirty="0">
                <a:sym typeface="Wingdings" panose="05000000000000000000" pitchFamily="2" charset="2"/>
              </a:rPr>
            </a:br>
            <a:r>
              <a:rPr lang="nb-NO" dirty="0">
                <a:sym typeface="Wingdings" panose="05000000000000000000" pitchFamily="2" charset="2"/>
              </a:rPr>
              <a:t>presentering.</a:t>
            </a:r>
          </a:p>
          <a:p>
            <a:pPr marL="285750" indent="-285750"/>
            <a:endParaRPr lang="nb-NO" dirty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24" y="1440181"/>
            <a:ext cx="6019833" cy="3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EC959E-975A-493A-9D73-DB3459E6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Programmering for å utforske og forstå</a:t>
            </a:r>
          </a:p>
        </p:txBody>
      </p:sp>
      <p:pic>
        <p:nvPicPr>
          <p:cNvPr id="7" name="Media på Internett 6" title="Molecular dynamics simulation of ice crystal melting">
            <a:hlinkClick r:id="" action="ppaction://media"/>
            <a:extLst>
              <a:ext uri="{FF2B5EF4-FFF2-40B4-BE49-F238E27FC236}">
                <a16:creationId xmlns:a16="http://schemas.microsoft.com/office/drawing/2014/main" id="{339D7089-A708-45E3-AD8B-5ACADF743F4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0674" y="930442"/>
            <a:ext cx="5442652" cy="40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Kreativitet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63" y="1439863"/>
            <a:ext cx="2271316" cy="30607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" y="1439863"/>
            <a:ext cx="2407428" cy="306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78" y="1439863"/>
            <a:ext cx="4103105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76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17E5ED-5A5D-4AFB-8103-D4FED99D5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Programmering i kjemi</a:t>
            </a:r>
          </a:p>
        </p:txBody>
      </p:sp>
    </p:spTree>
    <p:extLst>
      <p:ext uri="{BB962C8B-B14F-4D97-AF65-F5344CB8AC3E}">
        <p14:creationId xmlns:p14="http://schemas.microsoft.com/office/powerpoint/2010/main" val="90905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Hva skal dere lære?</a:t>
            </a:r>
          </a:p>
        </p:txBody>
      </p:sp>
    </p:spTree>
    <p:extLst>
      <p:ext uri="{BB962C8B-B14F-4D97-AF65-F5344CB8AC3E}">
        <p14:creationId xmlns:p14="http://schemas.microsoft.com/office/powerpoint/2010/main" val="124393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27" y="1440181"/>
            <a:ext cx="3542045" cy="26977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440181"/>
            <a:ext cx="3752174" cy="2697766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747A3C8A-1E73-43AE-8342-B9BC2742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1. Visualisere og behandle kjemiske data</a:t>
            </a:r>
          </a:p>
        </p:txBody>
      </p:sp>
    </p:spTree>
    <p:extLst>
      <p:ext uri="{BB962C8B-B14F-4D97-AF65-F5344CB8AC3E}">
        <p14:creationId xmlns:p14="http://schemas.microsoft.com/office/powerpoint/2010/main" val="295189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Forstå og anvende numerisk matematikk i kjemi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Løse sammensatte problemer i kjemi.</a:t>
            </a:r>
          </a:p>
          <a:p>
            <a:r>
              <a:rPr lang="nb-NO" sz="1800" dirty="0"/>
              <a:t>Forstå matematiske metoder og konsepter bedre.</a:t>
            </a:r>
          </a:p>
          <a:p>
            <a:r>
              <a:rPr lang="nb-NO" sz="1800" dirty="0"/>
              <a:t>Numerisk derivasjon og integrasjon, differensiallikninger.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7EB7A5-CEB1-43A4-BF5F-AD636CE5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24" y="2647893"/>
            <a:ext cx="3370286" cy="22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7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3. Simulere kjemiske prosesser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Reaksjonsforløp: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2" y="1967570"/>
            <a:ext cx="3770811" cy="2674198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CC80A568-3477-495B-ABD1-E4E3153410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474515"/>
              </p:ext>
            </p:extLst>
          </p:nvPr>
        </p:nvGraphicFramePr>
        <p:xfrm>
          <a:off x="4900864" y="2277920"/>
          <a:ext cx="3521242" cy="1528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CS ChemDraw Drawing" r:id="rId5" imgW="2834334" imgH="1231072" progId="ChemDraw.Document.6.0">
                  <p:embed/>
                </p:oleObj>
              </mc:Choice>
              <mc:Fallback>
                <p:oleObj name="CS ChemDraw Drawing" r:id="rId5" imgW="2834334" imgH="1231072" progId="ChemDraw.Document.6.0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CC80A568-3477-495B-ABD1-E4E315341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0864" y="2277920"/>
                        <a:ext cx="3521242" cy="1528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14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84C9CA-626B-4D63-9303-E2DAE989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Struktur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8CF1E6-BF2C-49F3-8061-1247D538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Følger IN1900 fram til midtveiseksamen. Generell programmering.</a:t>
            </a:r>
          </a:p>
          <a:p>
            <a:pPr lvl="1"/>
            <a:r>
              <a:rPr lang="nb-NO" dirty="0"/>
              <a:t>Før midtveiseksamen: Følg med på emnesida til IN1900.</a:t>
            </a:r>
          </a:p>
          <a:p>
            <a:pPr lvl="1"/>
            <a:r>
              <a:rPr lang="nb-NO" dirty="0"/>
              <a:t>Etter midtveiseksamen: Følg med på emnesida til IN-KJM1900.</a:t>
            </a:r>
          </a:p>
          <a:p>
            <a:r>
              <a:rPr lang="nb-NO" dirty="0"/>
              <a:t>Undervisning:</a:t>
            </a:r>
          </a:p>
          <a:p>
            <a:pPr lvl="1"/>
            <a:r>
              <a:rPr lang="nb-NO" dirty="0"/>
              <a:t>Forelesninger 4 t i uka: Liveprogrammering, konseptuelle oppgaver. Diskusjon og refleksjon. Aktivitet styrker læring!</a:t>
            </a:r>
          </a:p>
          <a:p>
            <a:pPr lvl="1"/>
            <a:r>
              <a:rPr lang="nb-NO" dirty="0"/>
              <a:t>Gruppetimer 2 t i uka: Oppgaveløsning og hjelp til </a:t>
            </a:r>
            <a:r>
              <a:rPr lang="nb-NO" dirty="0" err="1"/>
              <a:t>obliger</a:t>
            </a:r>
            <a:r>
              <a:rPr lang="nb-NO" dirty="0"/>
              <a:t>.</a:t>
            </a:r>
          </a:p>
          <a:p>
            <a:r>
              <a:rPr lang="nb-NO" dirty="0"/>
              <a:t>Eksamen:</a:t>
            </a:r>
          </a:p>
          <a:p>
            <a:pPr marL="474300" lvl="1" indent="-285750"/>
            <a:r>
              <a:rPr lang="nb-NO" dirty="0"/>
              <a:t>Midtveiseksamen </a:t>
            </a:r>
            <a:r>
              <a:rPr lang="nb-NO" dirty="0" smtClean="0"/>
              <a:t>13. </a:t>
            </a:r>
            <a:r>
              <a:rPr lang="nb-NO" dirty="0"/>
              <a:t>oktober – teller 25% av karakteren. </a:t>
            </a:r>
            <a:r>
              <a:rPr lang="nb-NO" dirty="0" err="1"/>
              <a:t>Flervalgseksamen</a:t>
            </a:r>
            <a:r>
              <a:rPr lang="nb-NO" dirty="0"/>
              <a:t>.</a:t>
            </a:r>
          </a:p>
          <a:p>
            <a:pPr marL="474300" lvl="1" indent="-285750"/>
            <a:r>
              <a:rPr lang="nb-NO" dirty="0"/>
              <a:t>Avsluttende </a:t>
            </a:r>
            <a:r>
              <a:rPr lang="nb-NO" dirty="0" smtClean="0"/>
              <a:t>hjemmeeksamen 16. </a:t>
            </a:r>
            <a:r>
              <a:rPr lang="nb-NO" dirty="0"/>
              <a:t>desember – teller 75 % av karakteren. Tester mer problemløsning og forståelse av konsepter.</a:t>
            </a:r>
          </a:p>
          <a:p>
            <a:r>
              <a:rPr lang="nb-NO" dirty="0"/>
              <a:t>Læringsmål er viktige!</a:t>
            </a:r>
          </a:p>
        </p:txBody>
      </p:sp>
    </p:spTree>
    <p:extLst>
      <p:ext uri="{BB962C8B-B14F-4D97-AF65-F5344CB8AC3E}">
        <p14:creationId xmlns:p14="http://schemas.microsoft.com/office/powerpoint/2010/main" val="3061953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B9DE68-6D91-4AA4-B9EC-1944B5E2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340E85-9E5C-4C7D-94DF-3724F273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nb-NO" dirty="0"/>
              <a:t>Ukentlige innleveringsoppgaver:</a:t>
            </a:r>
          </a:p>
          <a:p>
            <a:pPr marL="474300" lvl="1" indent="-285750"/>
            <a:r>
              <a:rPr lang="nb-NO" dirty="0" smtClean="0"/>
              <a:t>6 obligatoriske oppgaver før midtveiseksamen (se nettsida til IN1900 for mer informasjon)</a:t>
            </a:r>
            <a:endParaRPr lang="nb-NO" dirty="0"/>
          </a:p>
          <a:p>
            <a:pPr marL="474300" lvl="1" indent="-285750"/>
            <a:r>
              <a:rPr lang="nb-NO" dirty="0"/>
              <a:t>Ca. 2/3 av oppgavene må være bestått før midtveiseksamen (20 poeng av maks 30)</a:t>
            </a:r>
          </a:p>
          <a:p>
            <a:pPr marL="474300" lvl="1" indent="-285750"/>
            <a:r>
              <a:rPr lang="nb-NO" dirty="0"/>
              <a:t>Tre større </a:t>
            </a:r>
            <a:r>
              <a:rPr lang="nb-NO" dirty="0" err="1"/>
              <a:t>obliger</a:t>
            </a:r>
            <a:r>
              <a:rPr lang="nb-NO" dirty="0"/>
              <a:t> i kjemidelen av emnet. Alle må være bestått for å gå opp til eksamen.</a:t>
            </a:r>
          </a:p>
          <a:p>
            <a:pPr marL="285750" indent="-285750"/>
            <a:r>
              <a:rPr lang="nb-NO" dirty="0"/>
              <a:t>Det er lurt å gjøre anbefalte oppgaver i tillegg til </a:t>
            </a:r>
            <a:r>
              <a:rPr lang="nb-NO" dirty="0" err="1"/>
              <a:t>obligoppgavene</a:t>
            </a:r>
            <a:r>
              <a:rPr lang="nb-NO" dirty="0"/>
              <a:t>, hvis du har tid. Programmering kan kun læres ved å gjøre!</a:t>
            </a:r>
          </a:p>
          <a:p>
            <a:pPr marL="285750" indent="-285750"/>
            <a:r>
              <a:rPr lang="nb-NO" dirty="0"/>
              <a:t>Kom </a:t>
            </a:r>
            <a:r>
              <a:rPr lang="nb-NO" dirty="0" smtClean="0"/>
              <a:t>i gang </a:t>
            </a:r>
            <a:r>
              <a:rPr lang="nb-NO" dirty="0"/>
              <a:t>tidlig – i programmering bygges stein på stein.</a:t>
            </a:r>
          </a:p>
        </p:txBody>
      </p:sp>
    </p:spTree>
    <p:extLst>
      <p:ext uri="{BB962C8B-B14F-4D97-AF65-F5344CB8AC3E}">
        <p14:creationId xmlns:p14="http://schemas.microsoft.com/office/powerpoint/2010/main" val="51550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FF0C7E-977F-429E-8AB2-EFE69489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Undervisningsmateriell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6D26EEF-1D83-4266-AE77-26A033FB8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072" y="1375695"/>
            <a:ext cx="3060700" cy="3060700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3F8EED3-977C-4B5B-991C-BCB427CF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8" y="3176338"/>
            <a:ext cx="1302400" cy="189852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39AA216-049B-436A-8EAD-BA9DF5987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30" y="1375695"/>
            <a:ext cx="2255669" cy="32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0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9E7435-E6BA-41EE-8D98-C9CDD54A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jobbe med emnet?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1CABC7-7487-4BB8-A1C6-FB55658CE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Les først læringsmålene for uka/perioden.</a:t>
            </a:r>
          </a:p>
          <a:p>
            <a:r>
              <a:rPr lang="nb-NO" dirty="0"/>
              <a:t>Les ukas kapittel i læreboka. Gjør gjerne eksempler og oppgaver underveis.</a:t>
            </a:r>
          </a:p>
          <a:p>
            <a:r>
              <a:rPr lang="nb-NO" dirty="0"/>
              <a:t>Prøv på </a:t>
            </a:r>
            <a:r>
              <a:rPr lang="nb-NO" dirty="0" err="1"/>
              <a:t>obligoppgavene</a:t>
            </a:r>
            <a:r>
              <a:rPr lang="nb-NO" dirty="0"/>
              <a:t>. Bruk gruppetimene!</a:t>
            </a:r>
          </a:p>
          <a:p>
            <a:r>
              <a:rPr lang="nb-NO" dirty="0"/>
              <a:t>Evaluer om du har nådd læringsmålene.</a:t>
            </a:r>
          </a:p>
          <a:p>
            <a:r>
              <a:rPr lang="nb-NO" dirty="0"/>
              <a:t>Vær aktiv i forelesning og gruppetimer – ikke vær redde for å stille spørsmål.</a:t>
            </a:r>
          </a:p>
          <a:p>
            <a:endParaRPr lang="nb-NO" dirty="0"/>
          </a:p>
          <a:p>
            <a:r>
              <a:rPr lang="nb-NO" dirty="0"/>
              <a:t>I kjemidelen av emnet: Bruk nettsida aktivt.</a:t>
            </a:r>
          </a:p>
        </p:txBody>
      </p:sp>
    </p:spTree>
    <p:extLst>
      <p:ext uri="{BB962C8B-B14F-4D97-AF65-F5344CB8AC3E}">
        <p14:creationId xmlns:p14="http://schemas.microsoft.com/office/powerpoint/2010/main" val="2318220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2953B77-A99C-4C52-A8B1-E6F543F5D5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56D0845-919A-40B4-9C9E-BF2A09AD55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Menti</a:t>
            </a:r>
            <a:endParaRPr lang="nb-NO" dirty="0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33D74A06-6947-4DCE-BCA4-5B654BA9D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menti.com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1B36AF0-CA82-402A-A5FD-64B7AF568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0068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F0755-AB4E-441A-BED9-D49EE56D57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La oss programmere litt!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A8996-3C69-430F-9119-F2306672E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48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E9FAE65-00DB-4A76-B485-15E42375A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6" y="0"/>
            <a:ext cx="768967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2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02B2A8-796D-4EED-A4DE-D6016237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Kjemi er et eksperimentelt fag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3D4453C-3514-45F5-91FC-5F1F50AB0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E0405CF-19AD-4A85-8155-8131A8890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37" y="881149"/>
            <a:ext cx="6477325" cy="42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7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39D646-DD4C-4C2F-B27E-110ABDDA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Simuleringer ER eksperimenter!</a:t>
            </a:r>
          </a:p>
        </p:txBody>
      </p:sp>
      <p:pic>
        <p:nvPicPr>
          <p:cNvPr id="4" name="movimento_generale">
            <a:hlinkClick r:id="" action="ppaction://media"/>
            <a:extLst>
              <a:ext uri="{FF2B5EF4-FFF2-40B4-BE49-F238E27FC236}">
                <a16:creationId xmlns:a16="http://schemas.microsoft.com/office/drawing/2014/main" id="{B0809D1D-6876-4B7D-820A-BF9A60A786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4455" y="866664"/>
            <a:ext cx="5215089" cy="3725339"/>
          </a:xfrm>
        </p:spPr>
      </p:pic>
    </p:spTree>
    <p:extLst>
      <p:ext uri="{BB962C8B-B14F-4D97-AF65-F5344CB8AC3E}">
        <p14:creationId xmlns:p14="http://schemas.microsoft.com/office/powerpoint/2010/main" val="39455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ADEF0-AEA0-4875-8EB8-DA3AD17E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F1D124-F4DF-43DA-AB4C-12180A11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 descr="Et bilde som inneholder tekst, paraply&#10;&#10;Automatisk generert beskrivelse">
            <a:extLst>
              <a:ext uri="{FF2B5EF4-FFF2-40B4-BE49-F238E27FC236}">
                <a16:creationId xmlns:a16="http://schemas.microsoft.com/office/drawing/2014/main" id="{BA1904DA-9FF1-41B7-9333-01F4FF3D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51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7776E8-58EA-4BAF-9679-5F3D7519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Datamaskinen åpner for nye muligheter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615833-3D42-46FA-B3A3-7908834C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Utforske, prøve og feile.</a:t>
            </a:r>
          </a:p>
          <a:p>
            <a:r>
              <a:rPr lang="nb-NO" sz="2000" dirty="0"/>
              <a:t>Det er lett å være kreativ med programmering!</a:t>
            </a:r>
          </a:p>
          <a:p>
            <a:r>
              <a:rPr lang="nb-NO" sz="2000" dirty="0"/>
              <a:t>Simuleringer har svært god </a:t>
            </a:r>
            <a:r>
              <a:rPr lang="nb-NO" sz="2000" i="1" dirty="0"/>
              <a:t>atomøkonomi</a:t>
            </a:r>
            <a:r>
              <a:rPr lang="nb-NO" sz="2000" dirty="0"/>
              <a:t>!</a:t>
            </a:r>
          </a:p>
          <a:p>
            <a:r>
              <a:rPr lang="nb-NO" sz="2000" dirty="0"/>
              <a:t>Håndtering av store mengder data. Visualiseringer, statistikk.</a:t>
            </a:r>
          </a:p>
          <a:p>
            <a:r>
              <a:rPr lang="nb-NO" sz="2000" dirty="0"/>
              <a:t>Gjøre ting som er umulig med klassisk matematikk </a:t>
            </a:r>
            <a:br>
              <a:rPr lang="nb-NO" sz="2000" dirty="0"/>
            </a:br>
            <a:r>
              <a:rPr lang="nb-NO" sz="2000" dirty="0">
                <a:sym typeface="Wingdings" panose="05000000000000000000" pitchFamily="2" charset="2"/>
              </a:rPr>
              <a:t> Ny innsikt i kjemi.</a:t>
            </a:r>
            <a:br>
              <a:rPr lang="nb-NO" sz="2000" dirty="0">
                <a:sym typeface="Wingdings" panose="05000000000000000000" pitchFamily="2" charset="2"/>
              </a:rPr>
            </a:br>
            <a:r>
              <a:rPr lang="nb-NO" sz="2000" dirty="0">
                <a:sym typeface="Wingdings" panose="05000000000000000000" pitchFamily="2" charset="2"/>
              </a:rPr>
              <a:t> Realistiske problemstillinger (bedre modeller).</a:t>
            </a:r>
          </a:p>
        </p:txBody>
      </p:sp>
    </p:spTree>
    <p:extLst>
      <p:ext uri="{BB962C8B-B14F-4D97-AF65-F5344CB8AC3E}">
        <p14:creationId xmlns:p14="http://schemas.microsoft.com/office/powerpoint/2010/main" val="358845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Hva kan vi bruke programmering og databeregninger til i kjemi?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5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836C6F-19CF-440E-BDB4-36CC70B1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en modell?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2952C75-80DE-434B-86FE-58AD57CB8A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39105"/>
              </p:ext>
            </p:extLst>
          </p:nvPr>
        </p:nvGraphicFramePr>
        <p:xfrm>
          <a:off x="394479" y="1397331"/>
          <a:ext cx="948978" cy="108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CS ChemDraw Drawing" r:id="rId3" imgW="715923" imgH="818061" progId="ChemDraw.Document.6.0">
                  <p:embed/>
                </p:oleObj>
              </mc:Choice>
              <mc:Fallback>
                <p:oleObj name="CS ChemDraw Drawing" r:id="rId3" imgW="715923" imgH="818061" progId="ChemDraw.Document.6.0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2952C75-80DE-434B-86FE-58AD57CB8A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479" y="1397331"/>
                        <a:ext cx="948978" cy="108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E593142A-2CE9-466A-9B77-3FC9E39C0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771122"/>
              </p:ext>
            </p:extLst>
          </p:nvPr>
        </p:nvGraphicFramePr>
        <p:xfrm>
          <a:off x="606586" y="2860589"/>
          <a:ext cx="1452563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" name="CS ChemDraw Drawing" r:id="rId5" imgW="1453254" imgH="1672862" progId="ChemDraw.Document.6.0">
                  <p:embed/>
                </p:oleObj>
              </mc:Choice>
              <mc:Fallback>
                <p:oleObj name="CS ChemDraw Drawing" r:id="rId5" imgW="1453254" imgH="1672862" progId="ChemDraw.Document.6.0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E593142A-2CE9-466A-9B77-3FC9E39C0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6586" y="2860589"/>
                        <a:ext cx="1452563" cy="167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E0691EAE-7800-4A19-92E9-B33F542FA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149" y="1027695"/>
            <a:ext cx="2066088" cy="175974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9ED685A-4E78-43B9-8214-5FEAD28D2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776" y="2868185"/>
            <a:ext cx="1567399" cy="165803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A4990E-B9FC-45D7-B3F7-4572D02F9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8473" y="2787444"/>
            <a:ext cx="1910286" cy="185088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325AE6A-11E3-4EA3-A891-E0B49D7E1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8473" y="1027695"/>
            <a:ext cx="1690913" cy="167322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37968A2-4864-4E95-A143-FD81D675BA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8759" y="1003901"/>
            <a:ext cx="2316153" cy="1783543"/>
          </a:xfrm>
          <a:prstGeom prst="rect">
            <a:avLst/>
          </a:prstGeom>
        </p:spPr>
      </p:pic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53B5195D-2C9F-4093-A13C-5A18DB4C7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00704"/>
              </p:ext>
            </p:extLst>
          </p:nvPr>
        </p:nvGraphicFramePr>
        <p:xfrm>
          <a:off x="6544206" y="2719200"/>
          <a:ext cx="1665259" cy="198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8" name="CS ChemDraw Drawing" r:id="rId12" imgW="869750" imgH="1037579" progId="ChemDraw.Document.6.0">
                  <p:embed/>
                </p:oleObj>
              </mc:Choice>
              <mc:Fallback>
                <p:oleObj name="CS ChemDraw Drawing" r:id="rId12" imgW="869750" imgH="1037579" progId="ChemDraw.Document.6.0">
                  <p:embed/>
                  <p:pic>
                    <p:nvPicPr>
                      <p:cNvPr id="15" name="Objekt 14">
                        <a:extLst>
                          <a:ext uri="{FF2B5EF4-FFF2-40B4-BE49-F238E27FC236}">
                            <a16:creationId xmlns:a16="http://schemas.microsoft.com/office/drawing/2014/main" id="{53B5195D-2C9F-4093-A13C-5A18DB4C7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44206" y="2719200"/>
                        <a:ext cx="1665259" cy="198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9796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1.potx" id="{EA89BD56-01FD-48D9-BDD3-1E84E0E193CE}" vid="{1D06FC09-0143-4B29-8E70-0BE773F38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40f69827-cee9-4a73-847c-eb8e70e5d701" xsi:nil="true"/>
    <FolderType xmlns="40f69827-cee9-4a73-847c-eb8e70e5d701" xsi:nil="true"/>
    <TeamsChannelId xmlns="40f69827-cee9-4a73-847c-eb8e70e5d701" xsi:nil="true"/>
    <DefaultSectionNames xmlns="40f69827-cee9-4a73-847c-eb8e70e5d701" xsi:nil="true"/>
    <CultureName xmlns="40f69827-cee9-4a73-847c-eb8e70e5d701" xsi:nil="true"/>
    <Distribution_Groups xmlns="40f69827-cee9-4a73-847c-eb8e70e5d701" xsi:nil="true"/>
    <Owner xmlns="40f69827-cee9-4a73-847c-eb8e70e5d701">
      <UserInfo>
        <DisplayName/>
        <AccountId xsi:nil="true"/>
        <AccountType/>
      </UserInfo>
    </Owner>
    <Invited_Teachers xmlns="40f69827-cee9-4a73-847c-eb8e70e5d701" xsi:nil="true"/>
    <Templates xmlns="40f69827-cee9-4a73-847c-eb8e70e5d701" xsi:nil="true"/>
    <NotebookType xmlns="40f69827-cee9-4a73-847c-eb8e70e5d701" xsi:nil="true"/>
    <Teachers xmlns="40f69827-cee9-4a73-847c-eb8e70e5d701">
      <UserInfo>
        <DisplayName/>
        <AccountId xsi:nil="true"/>
        <AccountType/>
      </UserInfo>
    </Teachers>
    <Students xmlns="40f69827-cee9-4a73-847c-eb8e70e5d701">
      <UserInfo>
        <DisplayName/>
        <AccountId xsi:nil="true"/>
        <AccountType/>
      </UserInfo>
    </Students>
    <Student_Groups xmlns="40f69827-cee9-4a73-847c-eb8e70e5d701">
      <UserInfo>
        <DisplayName/>
        <AccountId xsi:nil="true"/>
        <AccountType/>
      </UserInfo>
    </Student_Groups>
    <AppVersion xmlns="40f69827-cee9-4a73-847c-eb8e70e5d701" xsi:nil="true"/>
    <Math_Settings xmlns="40f69827-cee9-4a73-847c-eb8e70e5d701" xsi:nil="true"/>
    <Self_Registration_Enabled xmlns="40f69827-cee9-4a73-847c-eb8e70e5d701" xsi:nil="true"/>
    <LMS_Mappings xmlns="40f69827-cee9-4a73-847c-eb8e70e5d701" xsi:nil="true"/>
    <Invited_Students xmlns="40f69827-cee9-4a73-847c-eb8e70e5d701" xsi:nil="true"/>
    <IsNotebookLocked xmlns="40f69827-cee9-4a73-847c-eb8e70e5d701" xsi:nil="true"/>
    <Is_Collaboration_Space_Locked xmlns="40f69827-cee9-4a73-847c-eb8e70e5d70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88374C96E1944A88C543CF134A7918" ma:contentTypeVersion="34" ma:contentTypeDescription="Opprett et nytt dokument." ma:contentTypeScope="" ma:versionID="d703338d7461d32a21085a2777568039">
  <xsd:schema xmlns:xsd="http://www.w3.org/2001/XMLSchema" xmlns:xs="http://www.w3.org/2001/XMLSchema" xmlns:p="http://schemas.microsoft.com/office/2006/metadata/properties" xmlns:ns3="139d4633-2493-4ec0-87f7-cfef83ef0f08" xmlns:ns4="40f69827-cee9-4a73-847c-eb8e70e5d701" targetNamespace="http://schemas.microsoft.com/office/2006/metadata/properties" ma:root="true" ma:fieldsID="6c040cd8f9fdc3320f55f88a7874fc7b" ns3:_="" ns4:_="">
    <xsd:import namespace="139d4633-2493-4ec0-87f7-cfef83ef0f08"/>
    <xsd:import namespace="40f69827-cee9-4a73-847c-eb8e70e5d70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d4633-2493-4ec0-87f7-cfef83ef0f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69827-cee9-4a73-847c-eb8e70e5d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msChannelId" ma:index="19" nillable="true" ma:displayName="Teams Channel Id" ma:internalName="TeamsChannelId">
      <xsd:simpleType>
        <xsd:restriction base="dms:Text"/>
      </xsd:simpleType>
    </xsd:element>
    <xsd:element name="Owner" ma:index="2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1" nillable="true" ma:displayName="Math Settings" ma:internalName="Math_Settings">
      <xsd:simpleType>
        <xsd:restriction base="dms:Text"/>
      </xsd:simple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3" nillable="true" ma:displayName="Is Collaboration Space Locked" ma:internalName="Is_Collaboration_Space_Locked">
      <xsd:simpleType>
        <xsd:restriction base="dms:Boolean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0E950E-9910-4337-AEF4-E33FE1F697E5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40f69827-cee9-4a73-847c-eb8e70e5d701"/>
    <ds:schemaRef ds:uri="http://schemas.microsoft.com/office/infopath/2007/PartnerControls"/>
    <ds:schemaRef ds:uri="139d4633-2493-4ec0-87f7-cfef83ef0f0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E5F3509-3F0F-427A-B152-60F12FAF90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7CBA8A-4502-4DA5-B9AC-89B9AF96AC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9d4633-2493-4ec0-87f7-cfef83ef0f08"/>
    <ds:schemaRef ds:uri="40f69827-cee9-4a73-847c-eb8e70e5d7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2285</TotalTime>
  <Words>580</Words>
  <Application>Microsoft Office PowerPoint</Application>
  <PresentationFormat>Custom</PresentationFormat>
  <Paragraphs>93</Paragraphs>
  <Slides>29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Verdana</vt:lpstr>
      <vt:lpstr>Wingdings</vt:lpstr>
      <vt:lpstr>Office-tema</vt:lpstr>
      <vt:lpstr>CS ChemDraw Drawing</vt:lpstr>
      <vt:lpstr>Programmering for kjemikere</vt:lpstr>
      <vt:lpstr>Programmering i kjemi</vt:lpstr>
      <vt:lpstr>PowerPoint Presentation</vt:lpstr>
      <vt:lpstr>Kjemi er et eksperimentelt fag</vt:lpstr>
      <vt:lpstr>Simuleringer ER eksperimenter!</vt:lpstr>
      <vt:lpstr>PowerPoint Presentation</vt:lpstr>
      <vt:lpstr>Datamaskinen åpner for nye muligheter</vt:lpstr>
      <vt:lpstr>PowerPoint Presentation</vt:lpstr>
      <vt:lpstr>Hva er en modell?</vt:lpstr>
      <vt:lpstr>Hvilken modell skal vi bruke?</vt:lpstr>
      <vt:lpstr>Modellkompleksiteten må tilpasses det vi skal studere</vt:lpstr>
      <vt:lpstr>PowerPoint Presentation</vt:lpstr>
      <vt:lpstr>PowerPoint Presentation</vt:lpstr>
      <vt:lpstr>Supercomputere og datakraft (1960 vs. 2021)</vt:lpstr>
      <vt:lpstr>IBM 7090 (1960)</vt:lpstr>
      <vt:lpstr>Playstation 5 (2020)</vt:lpstr>
      <vt:lpstr>Programmering som et verktøy</vt:lpstr>
      <vt:lpstr>Programmering for å utforske og forstå</vt:lpstr>
      <vt:lpstr>Kreativitet</vt:lpstr>
      <vt:lpstr>Hva skal dere lære?</vt:lpstr>
      <vt:lpstr>1. Visualisere og behandle kjemiske data</vt:lpstr>
      <vt:lpstr>2. Forstå og anvende numerisk matematikk i kjemi</vt:lpstr>
      <vt:lpstr>3. Simulere kjemiske prosesser</vt:lpstr>
      <vt:lpstr>Struktur</vt:lpstr>
      <vt:lpstr>Oppgaver</vt:lpstr>
      <vt:lpstr>Undervisningsmateriell</vt:lpstr>
      <vt:lpstr>Hvordan jobbe med emnet?</vt:lpstr>
      <vt:lpstr>Menti</vt:lpstr>
      <vt:lpstr>La oss programmere litt!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Plotting og lese fra fil</dc:title>
  <dc:creator>Cathrine W. Tellefsen</dc:creator>
  <cp:lastModifiedBy>Andreas Drolsum Haraldsrud</cp:lastModifiedBy>
  <cp:revision>132</cp:revision>
  <cp:lastPrinted>2018-06-11T15:07:54Z</cp:lastPrinted>
  <dcterms:created xsi:type="dcterms:W3CDTF">2018-05-25T08:42:12Z</dcterms:created>
  <dcterms:modified xsi:type="dcterms:W3CDTF">2021-08-23T13:31:57Z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0x0101005088374C96E1944A88C543CF134A7918</vt:lpwstr>
  </property>
</Properties>
</file>