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3" r:id="rId7"/>
    <p:sldId id="271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4DE95-FB21-4552-B616-C6DB64D36DA3}" type="datetimeFigureOut">
              <a:rPr lang="en-GB" smtClean="0"/>
              <a:t>22/08/2019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297BF-8A49-4470-BEF1-AA1C3C6C04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Hvem</a:t>
            </a:r>
            <a:r>
              <a:rPr lang="en-GB" dirty="0"/>
              <a:t> var IKKE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første</a:t>
            </a:r>
            <a:r>
              <a:rPr lang="en-GB" dirty="0"/>
              <a:t> </a:t>
            </a:r>
            <a:r>
              <a:rPr lang="en-GB" dirty="0" err="1"/>
              <a:t>forelesning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297BF-8A49-4470-BEF1-AA1C3C6C04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406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Robotikk</a:t>
            </a:r>
            <a:r>
              <a:rPr lang="en-GB" dirty="0"/>
              <a:t>?</a:t>
            </a:r>
          </a:p>
          <a:p>
            <a:r>
              <a:rPr lang="en-GB" dirty="0" err="1"/>
              <a:t>Programmering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Systemutvikling</a:t>
            </a:r>
            <a:r>
              <a:rPr lang="en-GB" dirty="0"/>
              <a:t>?</a:t>
            </a:r>
          </a:p>
          <a:p>
            <a:r>
              <a:rPr lang="en-GB" dirty="0" err="1"/>
              <a:t>Språk</a:t>
            </a:r>
            <a:r>
              <a:rPr lang="en-GB" dirty="0"/>
              <a:t>?</a:t>
            </a:r>
          </a:p>
          <a:p>
            <a:r>
              <a:rPr lang="en-GB" dirty="0" err="1"/>
              <a:t>Enkeltemne</a:t>
            </a:r>
            <a:r>
              <a:rPr lang="en-GB" dirty="0"/>
              <a:t>?</a:t>
            </a:r>
          </a:p>
          <a:p>
            <a:r>
              <a:rPr lang="en-GB" dirty="0" err="1"/>
              <a:t>Annet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 err="1"/>
              <a:t>Hvem</a:t>
            </a:r>
            <a:r>
              <a:rPr lang="en-GB" dirty="0"/>
              <a:t> har </a:t>
            </a:r>
            <a:r>
              <a:rPr lang="en-GB" dirty="0" err="1"/>
              <a:t>programmert</a:t>
            </a:r>
            <a:r>
              <a:rPr lang="en-GB" dirty="0"/>
              <a:t> </a:t>
            </a:r>
            <a:r>
              <a:rPr lang="en-GB" dirty="0" err="1"/>
              <a:t>før</a:t>
            </a:r>
            <a:r>
              <a:rPr lang="en-GB" dirty="0"/>
              <a:t>?</a:t>
            </a:r>
          </a:p>
          <a:p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tenker</a:t>
            </a:r>
            <a:r>
              <a:rPr lang="en-GB" dirty="0"/>
              <a:t>: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virker</a:t>
            </a:r>
            <a:r>
              <a:rPr lang="en-GB" dirty="0"/>
              <a:t> ok?</a:t>
            </a:r>
          </a:p>
          <a:p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tenker</a:t>
            </a:r>
            <a:r>
              <a:rPr lang="en-GB" dirty="0"/>
              <a:t>: wat.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297BF-8A49-4470-BEF1-AA1C3C6C04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9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B47-A858-4291-ACCB-8FCC3512A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46AA2-72B7-458D-BAFA-3F175029E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29267-445D-4778-ABFF-7DC7527EA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F3C22-ED07-4CD5-930A-81099844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F6035-1801-4507-B839-F438AC9D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7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83A2-FB40-44F1-8193-A2E3ED354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5EB49-A2B3-4A05-9008-4E9B27933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94D00-E1D8-42B1-A791-08120461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1713B-1483-4C7D-A126-612C943A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260C-73A0-4B46-B052-96EDD1C3C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4E036-2192-460E-8527-E45C162D2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85F36-FC37-4563-93EB-C49102DE2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1F244-7E51-4124-B705-F32D6BC7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78EE9-386B-40BB-BD92-B38539F9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A0436-8A50-4667-9326-ED6246AF7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39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048AC-658B-4BB8-AC7E-D5903EEA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1F1C-A34D-4149-B9C5-1E0EB155E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83B44-1E2A-479E-A7F6-F6AB8F55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8BAB-1F40-4283-96FC-32DB2879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F8049-C120-47AF-91D6-273E14D8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BC7D-01A5-460B-9E02-05D87F22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E1FFC-A4BB-469D-94F0-466C0C6A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92710-9B9F-41E6-AD3B-20FB218B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CBC2F-CB68-4675-9713-B0D0A6D1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5B6BF-38AD-4EA8-B420-169029FA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48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AF59-3B96-4134-96C5-34773ECD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55BAD-63DD-496D-A01D-4DF8839CE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2348E-D4D7-4861-952A-6D709E466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4BB1EF-BDF8-465F-BFA4-2C7E0156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AEB9C-F7C5-4394-A13B-6A25E46E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AC58B-B62D-4E09-AA09-58CEB81D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9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E494-3E56-4E06-B493-6DD8FE2B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BF3C-AA4C-46EC-8B43-5362ECFE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C2086-2DD0-49DB-AC7A-8CB8BB9C0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B781A-E371-48EC-8554-62EE591DD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9A758-3296-45C5-80CD-E0E8C565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8BC46-1512-407B-BA57-DA0A34E8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2403A-7353-4AFB-B8E2-E3694CA6B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F35C98-6FAD-432E-AB9A-92E2973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67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9B22-32F3-46EA-A213-017DF3B5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52F885-D8BF-434E-ADDB-E79B2A84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C98B7-6C24-4D77-B365-FE63298A7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BE963-D827-4EB6-9E88-AB833BCF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6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9B7F85-3179-4487-89E6-50B7694DC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C7B62-C77A-481C-8069-103C6118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4A02D-03E7-4777-93F7-0D9FFA0B7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4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F158-E13A-489B-AA2A-F0F43631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EB26-8C0C-47D1-98D0-CBB092D16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C10A2-574F-43B9-A3CB-E33B0728B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8F0B4-597D-4BFD-86E7-CF73B72F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3EA8A-ED45-4198-87F0-FAF4A798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D78ED-7E34-45A8-9A3E-70C505D8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39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16BA-051F-49F1-A9B5-CDB9C392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2907-EA4C-4155-B169-A8794D502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F1B85E-0F85-4E71-BB51-7A514FC25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E7DC3-E4AA-4CFA-B0D2-71AC0DDD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EDF725-4497-4E55-83C7-A905E203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9060C-8DB3-41D1-B693-8F0CC5B7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15808B-3FA8-4A02-9C8F-28597B08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E317-1941-4DB2-80FE-9F7090D9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E0349-A4C9-4CB9-842C-228EC080C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C27B-0DEE-4752-8BEC-A4A96FFCEC3D}" type="datetimeFigureOut">
              <a:rPr lang="en-GB" smtClean="0"/>
              <a:t>21/08/2019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EE6CF-3601-4FDE-AE99-684E2A0FA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31F38-584D-49CE-9166-50574ED0B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CED2-0609-4E20-BA29-08F69DF535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9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ix.ifi.uio.no/" TargetMode="External"/><Relationship Id="rId2" Type="http://schemas.openxmlformats.org/officeDocument/2006/relationships/hyperlink" Target="https://www.uio.no/studier/emner/matnat/ifi/IN1000/h19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piazza.com/class/jzk4ocrwajd58n" TargetMode="External"/><Relationship Id="rId4" Type="http://schemas.openxmlformats.org/officeDocument/2006/relationships/hyperlink" Target="https://devilry.ifi.uio.no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1F7FA7-4FB9-432C-B98D-7C77972EB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GB" sz="5800"/>
              <a:t>Velkommen til IN1000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F08F3-53C8-4069-A218-5E4BE6529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1"/>
                </a:solidFill>
              </a:rPr>
              <a:t>We have cookies!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426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C2E7-DB51-4596-983A-24F790AA3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chemeClr val="accent1"/>
                </a:solidFill>
              </a:rPr>
              <a:t>Datatyper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2B51-105B-4EFC-ABB0-40E382C2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GB" sz="2400" dirty="0"/>
              <a:t>Int</a:t>
            </a:r>
          </a:p>
          <a:p>
            <a:r>
              <a:rPr lang="en-GB" sz="2400" dirty="0"/>
              <a:t>Float / double</a:t>
            </a:r>
          </a:p>
          <a:p>
            <a:r>
              <a:rPr lang="en-GB" sz="2400" dirty="0"/>
              <a:t>String</a:t>
            </a:r>
          </a:p>
          <a:p>
            <a:r>
              <a:rPr lang="en-GB" sz="2400" dirty="0"/>
              <a:t>Boolean</a:t>
            </a:r>
          </a:p>
          <a:p>
            <a:r>
              <a:rPr lang="en-GB" sz="2400" dirty="0"/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9916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0679CB-561A-4D2E-8C1C-D255A3FD19C1}"/>
              </a:ext>
            </a:extLst>
          </p:cNvPr>
          <p:cNvSpPr txBox="1"/>
          <p:nvPr/>
        </p:nvSpPr>
        <p:spPr>
          <a:xfrm>
            <a:off x="2598420" y="1874728"/>
            <a:ext cx="69951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Oppgave</a:t>
            </a:r>
            <a:r>
              <a:rPr lang="en-GB" sz="2800" b="1" dirty="0"/>
              <a:t> 1</a:t>
            </a:r>
            <a:endParaRPr lang="en-GB" sz="2800" dirty="0"/>
          </a:p>
          <a:p>
            <a:r>
              <a:rPr lang="en-GB" sz="2800" dirty="0" err="1"/>
              <a:t>Hva</a:t>
            </a:r>
            <a:r>
              <a:rPr lang="en-GB" sz="2800" dirty="0"/>
              <a:t> </a:t>
            </a:r>
            <a:r>
              <a:rPr lang="en-GB" sz="2800" dirty="0" err="1"/>
              <a:t>tror</a:t>
            </a:r>
            <a:r>
              <a:rPr lang="en-GB" sz="2800" dirty="0"/>
              <a:t> du </a:t>
            </a:r>
            <a:r>
              <a:rPr lang="en-GB" sz="2800" dirty="0" err="1"/>
              <a:t>følgende</a:t>
            </a:r>
            <a:r>
              <a:rPr lang="en-GB" sz="2800" dirty="0"/>
              <a:t> program </a:t>
            </a:r>
            <a:r>
              <a:rPr lang="en-GB" sz="2800" dirty="0" err="1"/>
              <a:t>skriver</a:t>
            </a:r>
            <a:r>
              <a:rPr lang="en-GB" sz="2800" dirty="0"/>
              <a:t> </a:t>
            </a:r>
            <a:r>
              <a:rPr lang="en-GB" sz="2800" dirty="0" err="1"/>
              <a:t>ut</a:t>
            </a:r>
            <a:r>
              <a:rPr lang="en-GB" sz="2800" dirty="0"/>
              <a:t>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terminalen</a:t>
            </a:r>
            <a:r>
              <a:rPr lang="en-GB" sz="2800" dirty="0"/>
              <a:t>? </a:t>
            </a:r>
            <a:r>
              <a:rPr lang="en-GB" sz="2800" dirty="0" err="1"/>
              <a:t>Diskuter</a:t>
            </a:r>
            <a:r>
              <a:rPr lang="en-GB" sz="2800" dirty="0"/>
              <a:t> med </a:t>
            </a:r>
            <a:r>
              <a:rPr lang="en-GB" sz="2800" dirty="0" err="1"/>
              <a:t>gruppen</a:t>
            </a:r>
            <a:r>
              <a:rPr lang="en-GB" sz="2800" dirty="0"/>
              <a:t>.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/>
              <a:t>alder = 30</a:t>
            </a:r>
          </a:p>
          <a:p>
            <a:r>
              <a:rPr lang="en-GB" sz="2800" dirty="0"/>
              <a:t>print(“Din alder </a:t>
            </a:r>
            <a:r>
              <a:rPr lang="en-GB" sz="2800" dirty="0" err="1"/>
              <a:t>er</a:t>
            </a:r>
            <a:r>
              <a:rPr lang="en-GB" sz="2800" dirty="0"/>
              <a:t>”, alder)</a:t>
            </a:r>
          </a:p>
          <a:p>
            <a:r>
              <a:rPr lang="en-GB" sz="2800" dirty="0"/>
              <a:t>alder = 15</a:t>
            </a:r>
          </a:p>
        </p:txBody>
      </p:sp>
    </p:spTree>
    <p:extLst>
      <p:ext uri="{BB962C8B-B14F-4D97-AF65-F5344CB8AC3E}">
        <p14:creationId xmlns:p14="http://schemas.microsoft.com/office/powerpoint/2010/main" val="226389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0679CB-561A-4D2E-8C1C-D255A3FD19C1}"/>
              </a:ext>
            </a:extLst>
          </p:cNvPr>
          <p:cNvSpPr txBox="1"/>
          <p:nvPr/>
        </p:nvSpPr>
        <p:spPr>
          <a:xfrm>
            <a:off x="2430780" y="2305615"/>
            <a:ext cx="733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Oppgave</a:t>
            </a:r>
            <a:r>
              <a:rPr lang="en-GB" sz="2800" b="1" dirty="0"/>
              <a:t> 2</a:t>
            </a:r>
            <a:endParaRPr lang="en-GB" sz="2800" dirty="0"/>
          </a:p>
          <a:p>
            <a:r>
              <a:rPr lang="en-GB" sz="2800" dirty="0" err="1"/>
              <a:t>Skriv</a:t>
            </a:r>
            <a:r>
              <a:rPr lang="en-GB" sz="2800" dirty="0"/>
              <a:t> et program med </a:t>
            </a:r>
            <a:r>
              <a:rPr lang="en-GB" sz="2800" dirty="0" err="1"/>
              <a:t>penn</a:t>
            </a:r>
            <a:r>
              <a:rPr lang="en-GB" sz="2800" dirty="0"/>
              <a:t> </a:t>
            </a:r>
            <a:r>
              <a:rPr lang="en-GB" sz="2800" dirty="0" err="1"/>
              <a:t>og</a:t>
            </a:r>
            <a:r>
              <a:rPr lang="en-GB" sz="2800" dirty="0"/>
              <a:t> </a:t>
            </a:r>
            <a:r>
              <a:rPr lang="en-GB" sz="2800" dirty="0" err="1"/>
              <a:t>papir</a:t>
            </a:r>
            <a:r>
              <a:rPr lang="en-GB" sz="2800" dirty="0"/>
              <a:t> </a:t>
            </a:r>
            <a:r>
              <a:rPr lang="en-GB" sz="2800" dirty="0" err="1"/>
              <a:t>som</a:t>
            </a:r>
            <a:r>
              <a:rPr lang="en-GB" sz="2800" dirty="0"/>
              <a:t> </a:t>
            </a:r>
            <a:r>
              <a:rPr lang="en-GB" sz="2800" dirty="0" err="1"/>
              <a:t>gjør</a:t>
            </a:r>
            <a:r>
              <a:rPr lang="en-GB" sz="2800" dirty="0"/>
              <a:t> </a:t>
            </a:r>
            <a:r>
              <a:rPr lang="en-GB" sz="2800" dirty="0" err="1"/>
              <a:t>følgende</a:t>
            </a:r>
            <a:r>
              <a:rPr lang="en-GB" sz="2800" dirty="0"/>
              <a:t>:</a:t>
            </a:r>
          </a:p>
          <a:p>
            <a:r>
              <a:rPr lang="en-GB" sz="2800" dirty="0"/>
              <a:t>1. Lag to </a:t>
            </a:r>
            <a:r>
              <a:rPr lang="en-GB" sz="2800" dirty="0" err="1"/>
              <a:t>variabler</a:t>
            </a:r>
            <a:r>
              <a:rPr lang="en-GB" sz="2800" dirty="0"/>
              <a:t> med </a:t>
            </a:r>
            <a:r>
              <a:rPr lang="en-GB" sz="2800" dirty="0" err="1"/>
              <a:t>verdiene</a:t>
            </a:r>
            <a:r>
              <a:rPr lang="en-GB" sz="2800" dirty="0"/>
              <a:t> 4 </a:t>
            </a:r>
            <a:r>
              <a:rPr lang="en-GB" sz="2800" dirty="0" err="1"/>
              <a:t>og</a:t>
            </a:r>
            <a:r>
              <a:rPr lang="en-GB" sz="2800" dirty="0"/>
              <a:t> 5.</a:t>
            </a:r>
          </a:p>
          <a:p>
            <a:r>
              <a:rPr lang="en-GB" sz="2800" dirty="0"/>
              <a:t>2. </a:t>
            </a:r>
            <a:r>
              <a:rPr lang="en-GB" sz="2800" dirty="0" err="1"/>
              <a:t>Skriv</a:t>
            </a:r>
            <a:r>
              <a:rPr lang="en-GB" sz="2800" dirty="0"/>
              <a:t> </a:t>
            </a:r>
            <a:r>
              <a:rPr lang="en-GB" sz="2800" dirty="0" err="1"/>
              <a:t>ut</a:t>
            </a:r>
            <a:r>
              <a:rPr lang="en-GB" sz="2800" dirty="0"/>
              <a:t> </a:t>
            </a:r>
            <a:r>
              <a:rPr lang="en-GB" sz="2800" dirty="0" err="1"/>
              <a:t>summen</a:t>
            </a:r>
            <a:r>
              <a:rPr lang="en-GB" sz="2800" dirty="0"/>
              <a:t> </a:t>
            </a:r>
            <a:r>
              <a:rPr lang="en-GB" sz="2800" dirty="0" err="1"/>
              <a:t>av</a:t>
            </a:r>
            <a:r>
              <a:rPr lang="en-GB" sz="2800" dirty="0"/>
              <a:t> </a:t>
            </a:r>
            <a:r>
              <a:rPr lang="en-GB" sz="2800" dirty="0" err="1"/>
              <a:t>tallene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60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0679CB-561A-4D2E-8C1C-D255A3FD19C1}"/>
              </a:ext>
            </a:extLst>
          </p:cNvPr>
          <p:cNvSpPr txBox="1"/>
          <p:nvPr/>
        </p:nvSpPr>
        <p:spPr>
          <a:xfrm>
            <a:off x="2100580" y="1874728"/>
            <a:ext cx="799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Oppgave</a:t>
            </a:r>
            <a:r>
              <a:rPr lang="en-GB" sz="2800" b="1" dirty="0"/>
              <a:t> 3</a:t>
            </a:r>
            <a:endParaRPr lang="en-GB" sz="2800" dirty="0"/>
          </a:p>
          <a:p>
            <a:r>
              <a:rPr lang="en-GB" sz="2800" dirty="0" err="1"/>
              <a:t>Hva</a:t>
            </a:r>
            <a:r>
              <a:rPr lang="en-GB" sz="2800" dirty="0"/>
              <a:t> </a:t>
            </a:r>
            <a:r>
              <a:rPr lang="en-GB" sz="2800" dirty="0" err="1"/>
              <a:t>tror</a:t>
            </a:r>
            <a:r>
              <a:rPr lang="en-GB" sz="2800" dirty="0"/>
              <a:t> du </a:t>
            </a:r>
            <a:r>
              <a:rPr lang="en-GB" sz="2800" dirty="0" err="1"/>
              <a:t>følgende</a:t>
            </a:r>
            <a:r>
              <a:rPr lang="en-GB" sz="2800" dirty="0"/>
              <a:t> program </a:t>
            </a:r>
            <a:r>
              <a:rPr lang="en-GB" sz="2800" dirty="0" err="1"/>
              <a:t>skriver</a:t>
            </a:r>
            <a:r>
              <a:rPr lang="en-GB" sz="2800" dirty="0"/>
              <a:t> </a:t>
            </a:r>
            <a:r>
              <a:rPr lang="en-GB" sz="2800" dirty="0" err="1"/>
              <a:t>ut</a:t>
            </a:r>
            <a:r>
              <a:rPr lang="en-GB" sz="2800" dirty="0"/>
              <a:t>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terminalen</a:t>
            </a:r>
            <a:r>
              <a:rPr lang="en-GB" sz="2800" dirty="0"/>
              <a:t>? </a:t>
            </a:r>
            <a:r>
              <a:rPr lang="en-GB" sz="2800" dirty="0" err="1"/>
              <a:t>Diskuter</a:t>
            </a:r>
            <a:r>
              <a:rPr lang="en-GB" sz="2800" dirty="0"/>
              <a:t> med </a:t>
            </a:r>
            <a:r>
              <a:rPr lang="en-GB" sz="2800" dirty="0" err="1"/>
              <a:t>gruppen</a:t>
            </a:r>
            <a:r>
              <a:rPr lang="en-GB" sz="2800" dirty="0"/>
              <a:t>.  </a:t>
            </a:r>
            <a:r>
              <a:rPr lang="en-GB" sz="2800" dirty="0" err="1"/>
              <a:t>Skriv</a:t>
            </a:r>
            <a:r>
              <a:rPr lang="en-GB" sz="2800" dirty="0"/>
              <a:t> det </a:t>
            </a:r>
            <a:r>
              <a:rPr lang="en-GB" sz="2800" dirty="0" err="1"/>
              <a:t>som</a:t>
            </a:r>
            <a:r>
              <a:rPr lang="en-GB" sz="2800" dirty="0"/>
              <a:t> </a:t>
            </a:r>
            <a:r>
              <a:rPr lang="en-GB" sz="2800" dirty="0" err="1"/>
              <a:t>skrives</a:t>
            </a:r>
            <a:r>
              <a:rPr lang="en-GB" sz="2800" dirty="0"/>
              <a:t> </a:t>
            </a:r>
            <a:r>
              <a:rPr lang="en-GB" sz="2800" dirty="0" err="1"/>
              <a:t>ut</a:t>
            </a:r>
            <a:r>
              <a:rPr lang="en-GB" sz="2800" dirty="0"/>
              <a:t> </a:t>
            </a:r>
            <a:r>
              <a:rPr lang="en-GB" sz="2800" dirty="0" err="1"/>
              <a:t>som</a:t>
            </a:r>
            <a:r>
              <a:rPr lang="en-GB" sz="2800" dirty="0"/>
              <a:t> </a:t>
            </a:r>
            <a:r>
              <a:rPr lang="en-GB" sz="2800" dirty="0" err="1"/>
              <a:t>kommentarer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</a:t>
            </a:r>
            <a:r>
              <a:rPr lang="en-GB" sz="2800" dirty="0" err="1"/>
              <a:t>programkode</a:t>
            </a:r>
            <a:r>
              <a:rPr lang="en-GB" sz="2800" dirty="0"/>
              <a:t>. 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/>
              <a:t>print(“39 + 3”)</a:t>
            </a:r>
          </a:p>
          <a:p>
            <a:r>
              <a:rPr lang="en-GB" sz="2800" dirty="0"/>
              <a:t>print(39 + 3)</a:t>
            </a:r>
          </a:p>
        </p:txBody>
      </p:sp>
    </p:spTree>
    <p:extLst>
      <p:ext uri="{BB962C8B-B14F-4D97-AF65-F5344CB8AC3E}">
        <p14:creationId xmlns:p14="http://schemas.microsoft.com/office/powerpoint/2010/main" val="830578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0679CB-561A-4D2E-8C1C-D255A3FD19C1}"/>
              </a:ext>
            </a:extLst>
          </p:cNvPr>
          <p:cNvSpPr txBox="1"/>
          <p:nvPr/>
        </p:nvSpPr>
        <p:spPr>
          <a:xfrm>
            <a:off x="2207260" y="797510"/>
            <a:ext cx="7777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Oppgave</a:t>
            </a:r>
            <a:r>
              <a:rPr lang="en-GB" sz="2800" b="1" dirty="0"/>
              <a:t> 4</a:t>
            </a:r>
            <a:endParaRPr lang="en-GB" sz="2800" dirty="0"/>
          </a:p>
          <a:p>
            <a:r>
              <a:rPr lang="en-GB" sz="2800" dirty="0" err="1"/>
              <a:t>Hva</a:t>
            </a:r>
            <a:r>
              <a:rPr lang="en-GB" sz="2800" dirty="0"/>
              <a:t> </a:t>
            </a:r>
            <a:r>
              <a:rPr lang="en-GB" sz="2800" dirty="0" err="1"/>
              <a:t>blir</a:t>
            </a:r>
            <a:r>
              <a:rPr lang="en-GB" sz="2800" dirty="0"/>
              <a:t> </a:t>
            </a:r>
            <a:r>
              <a:rPr lang="en-GB" sz="2800" dirty="0" err="1"/>
              <a:t>variablen</a:t>
            </a:r>
            <a:r>
              <a:rPr lang="en-GB" sz="2800" dirty="0"/>
              <a:t> a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de </a:t>
            </a:r>
            <a:r>
              <a:rPr lang="en-GB" sz="2800" dirty="0" err="1"/>
              <a:t>ulike</a:t>
            </a:r>
            <a:r>
              <a:rPr lang="en-GB" sz="2800" dirty="0"/>
              <a:t> </a:t>
            </a:r>
            <a:r>
              <a:rPr lang="en-GB" sz="2800" dirty="0" err="1"/>
              <a:t>uttrykkene</a:t>
            </a:r>
            <a:r>
              <a:rPr lang="en-GB" sz="2800" dirty="0"/>
              <a:t>? </a:t>
            </a:r>
            <a:r>
              <a:rPr lang="en-GB" sz="2800" dirty="0" err="1"/>
              <a:t>Skriv</a:t>
            </a:r>
            <a:r>
              <a:rPr lang="en-GB" sz="2800" dirty="0"/>
              <a:t> </a:t>
            </a:r>
            <a:r>
              <a:rPr lang="en-GB" sz="2800" dirty="0" err="1"/>
              <a:t>svaret</a:t>
            </a:r>
            <a:r>
              <a:rPr lang="en-GB" sz="2800" dirty="0"/>
              <a:t> </a:t>
            </a:r>
            <a:r>
              <a:rPr lang="en-GB" sz="2800" dirty="0" err="1"/>
              <a:t>som</a:t>
            </a:r>
            <a:r>
              <a:rPr lang="en-GB" sz="2800" dirty="0"/>
              <a:t> </a:t>
            </a:r>
            <a:r>
              <a:rPr lang="en-GB" sz="2800" dirty="0" err="1"/>
              <a:t>kommentarer</a:t>
            </a:r>
            <a:r>
              <a:rPr lang="en-GB" sz="2800" dirty="0"/>
              <a:t>.</a:t>
            </a:r>
          </a:p>
          <a:p>
            <a:pPr lvl="0"/>
            <a:r>
              <a:rPr lang="en-GB" sz="2800" dirty="0"/>
              <a:t>a = 4+5 </a:t>
            </a:r>
          </a:p>
          <a:p>
            <a:r>
              <a:rPr lang="en-GB" sz="2800" dirty="0"/>
              <a:t> </a:t>
            </a:r>
          </a:p>
          <a:p>
            <a:pPr lvl="0"/>
            <a:r>
              <a:rPr lang="en-GB" sz="2800" dirty="0"/>
              <a:t>a = 6-2 </a:t>
            </a:r>
          </a:p>
          <a:p>
            <a:r>
              <a:rPr lang="en-GB" sz="2800" dirty="0"/>
              <a:t> </a:t>
            </a:r>
          </a:p>
          <a:p>
            <a:pPr lvl="0"/>
            <a:r>
              <a:rPr lang="en-GB" sz="2800" dirty="0"/>
              <a:t>a = 4*2  </a:t>
            </a:r>
          </a:p>
          <a:p>
            <a:r>
              <a:rPr lang="en-GB" sz="2800" dirty="0"/>
              <a:t> </a:t>
            </a:r>
          </a:p>
          <a:p>
            <a:pPr lvl="0"/>
            <a:r>
              <a:rPr lang="en-GB" sz="2800" dirty="0"/>
              <a:t>a = 11/2  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a = 11//2 </a:t>
            </a:r>
          </a:p>
        </p:txBody>
      </p:sp>
    </p:spTree>
    <p:extLst>
      <p:ext uri="{BB962C8B-B14F-4D97-AF65-F5344CB8AC3E}">
        <p14:creationId xmlns:p14="http://schemas.microsoft.com/office/powerpoint/2010/main" val="179903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0679CB-561A-4D2E-8C1C-D255A3FD19C1}"/>
              </a:ext>
            </a:extLst>
          </p:cNvPr>
          <p:cNvSpPr txBox="1"/>
          <p:nvPr/>
        </p:nvSpPr>
        <p:spPr>
          <a:xfrm>
            <a:off x="2247900" y="1005840"/>
            <a:ext cx="7696200" cy="484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Oppgave</a:t>
            </a:r>
            <a:r>
              <a:rPr lang="en-GB" sz="2800" b="1" dirty="0"/>
              <a:t> 5</a:t>
            </a:r>
            <a:endParaRPr lang="en-GB" sz="2800" dirty="0"/>
          </a:p>
          <a:p>
            <a:r>
              <a:rPr lang="en-GB" sz="2800" dirty="0" err="1"/>
              <a:t>Hva</a:t>
            </a:r>
            <a:r>
              <a:rPr lang="en-GB" sz="2800" dirty="0"/>
              <a:t> </a:t>
            </a:r>
            <a:r>
              <a:rPr lang="en-GB" sz="2800" dirty="0" err="1"/>
              <a:t>tror</a:t>
            </a:r>
            <a:r>
              <a:rPr lang="en-GB" sz="2800" dirty="0"/>
              <a:t> du </a:t>
            </a:r>
            <a:r>
              <a:rPr lang="en-GB" sz="2800" dirty="0" err="1"/>
              <a:t>følgende</a:t>
            </a:r>
            <a:r>
              <a:rPr lang="en-GB" sz="2800" dirty="0"/>
              <a:t> program </a:t>
            </a:r>
            <a:r>
              <a:rPr lang="en-GB" sz="2800" dirty="0" err="1"/>
              <a:t>skriver</a:t>
            </a:r>
            <a:r>
              <a:rPr lang="en-GB" sz="2800" dirty="0"/>
              <a:t> </a:t>
            </a:r>
            <a:r>
              <a:rPr lang="en-GB" sz="2800" dirty="0" err="1"/>
              <a:t>ut</a:t>
            </a:r>
            <a:r>
              <a:rPr lang="en-GB" sz="2800" dirty="0"/>
              <a:t>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terminalen</a:t>
            </a:r>
            <a:r>
              <a:rPr lang="en-GB" sz="2800" dirty="0"/>
              <a:t>? </a:t>
            </a:r>
            <a:r>
              <a:rPr lang="en-GB" sz="2800" dirty="0" err="1"/>
              <a:t>Diskuter</a:t>
            </a:r>
            <a:r>
              <a:rPr lang="en-GB" sz="2800" dirty="0"/>
              <a:t> med </a:t>
            </a:r>
            <a:r>
              <a:rPr lang="en-GB" sz="2800" dirty="0" err="1"/>
              <a:t>gruppen</a:t>
            </a:r>
            <a:r>
              <a:rPr lang="en-GB" sz="2800" dirty="0"/>
              <a:t>, </a:t>
            </a:r>
            <a:r>
              <a:rPr lang="en-GB" sz="2800" dirty="0" err="1"/>
              <a:t>og</a:t>
            </a:r>
            <a:r>
              <a:rPr lang="en-GB" sz="2800" dirty="0"/>
              <a:t> </a:t>
            </a:r>
            <a:r>
              <a:rPr lang="en-GB" sz="2800" dirty="0" err="1"/>
              <a:t>skriv</a:t>
            </a:r>
            <a:r>
              <a:rPr lang="en-GB" sz="2800" dirty="0"/>
              <a:t> ned den </a:t>
            </a:r>
            <a:r>
              <a:rPr lang="en-GB" sz="2800" dirty="0" err="1"/>
              <a:t>nøyaktige</a:t>
            </a:r>
            <a:r>
              <a:rPr lang="en-GB" sz="2800" dirty="0"/>
              <a:t> </a:t>
            </a:r>
            <a:r>
              <a:rPr lang="en-GB" sz="2800" dirty="0" err="1"/>
              <a:t>teksten</a:t>
            </a:r>
            <a:r>
              <a:rPr lang="en-GB" sz="2800" dirty="0"/>
              <a:t>.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/>
              <a:t>tall1 = “120”</a:t>
            </a:r>
          </a:p>
          <a:p>
            <a:r>
              <a:rPr lang="en-GB" sz="2800" dirty="0"/>
              <a:t>tall2 = “3”</a:t>
            </a:r>
          </a:p>
          <a:p>
            <a:r>
              <a:rPr lang="en-GB" sz="2800" dirty="0"/>
              <a:t>tall3 = tall1 + tall2</a:t>
            </a:r>
          </a:p>
          <a:p>
            <a:r>
              <a:rPr lang="en-GB" sz="2800" dirty="0"/>
              <a:t> </a:t>
            </a:r>
          </a:p>
          <a:p>
            <a:r>
              <a:rPr lang="en-GB" sz="2800" dirty="0"/>
              <a:t>print(“Tall 1:”, tall1, “</a:t>
            </a:r>
            <a:r>
              <a:rPr lang="en-GB" sz="2800" dirty="0" err="1"/>
              <a:t>og</a:t>
            </a:r>
            <a:r>
              <a:rPr lang="en-GB" sz="2800" dirty="0"/>
              <a:t> tall 2:”, tall2, “</a:t>
            </a:r>
            <a:r>
              <a:rPr lang="en-GB" sz="2800" dirty="0" err="1"/>
              <a:t>blir</a:t>
            </a:r>
            <a:r>
              <a:rPr lang="en-GB" sz="2800" dirty="0"/>
              <a:t>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sammen</a:t>
            </a:r>
            <a:r>
              <a:rPr lang="en-GB" sz="2800" dirty="0"/>
              <a:t>:”, tall3)</a:t>
            </a:r>
          </a:p>
        </p:txBody>
      </p:sp>
    </p:spTree>
    <p:extLst>
      <p:ext uri="{BB962C8B-B14F-4D97-AF65-F5344CB8AC3E}">
        <p14:creationId xmlns:p14="http://schemas.microsoft.com/office/powerpoint/2010/main" val="21215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0679CB-561A-4D2E-8C1C-D255A3FD19C1}"/>
              </a:ext>
            </a:extLst>
          </p:cNvPr>
          <p:cNvSpPr txBox="1"/>
          <p:nvPr/>
        </p:nvSpPr>
        <p:spPr>
          <a:xfrm>
            <a:off x="1866900" y="2305615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Oppgave</a:t>
            </a:r>
            <a:r>
              <a:rPr lang="en-GB" sz="2800" b="1" dirty="0"/>
              <a:t> 6</a:t>
            </a:r>
            <a:endParaRPr lang="en-GB" sz="2800" dirty="0"/>
          </a:p>
          <a:p>
            <a:r>
              <a:rPr lang="en-GB" sz="2800" dirty="0" err="1"/>
              <a:t>Skriv</a:t>
            </a:r>
            <a:r>
              <a:rPr lang="en-GB" sz="2800" dirty="0"/>
              <a:t> et lite program </a:t>
            </a:r>
            <a:r>
              <a:rPr lang="en-GB" sz="2800" dirty="0" err="1"/>
              <a:t>som</a:t>
            </a:r>
            <a:r>
              <a:rPr lang="en-GB" sz="2800" dirty="0"/>
              <a:t> tar </a:t>
            </a:r>
            <a:r>
              <a:rPr lang="en-GB" sz="2800" dirty="0" err="1"/>
              <a:t>navn</a:t>
            </a:r>
            <a:r>
              <a:rPr lang="en-GB" sz="2800" dirty="0"/>
              <a:t> </a:t>
            </a:r>
            <a:r>
              <a:rPr lang="en-GB" sz="2800" dirty="0" err="1"/>
              <a:t>og</a:t>
            </a:r>
            <a:r>
              <a:rPr lang="en-GB" sz="2800" dirty="0"/>
              <a:t> alder </a:t>
            </a:r>
            <a:r>
              <a:rPr lang="en-GB" sz="2800" dirty="0" err="1"/>
              <a:t>til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person </a:t>
            </a:r>
            <a:r>
              <a:rPr lang="en-GB" sz="2800" dirty="0" err="1"/>
              <a:t>som</a:t>
            </a:r>
            <a:r>
              <a:rPr lang="en-GB" sz="2800" dirty="0"/>
              <a:t> input </a:t>
            </a:r>
            <a:r>
              <a:rPr lang="en-GB" sz="2800" dirty="0" err="1"/>
              <a:t>og</a:t>
            </a:r>
            <a:r>
              <a:rPr lang="en-GB" sz="2800" dirty="0"/>
              <a:t> </a:t>
            </a:r>
            <a:r>
              <a:rPr lang="en-GB" sz="2800" dirty="0" err="1"/>
              <a:t>deretter</a:t>
            </a:r>
            <a:r>
              <a:rPr lang="en-GB" sz="2800" dirty="0"/>
              <a:t> </a:t>
            </a:r>
            <a:r>
              <a:rPr lang="en-GB" sz="2800" dirty="0" err="1"/>
              <a:t>skriver</a:t>
            </a:r>
            <a:r>
              <a:rPr lang="en-GB" sz="2800" dirty="0"/>
              <a:t> </a:t>
            </a:r>
            <a:r>
              <a:rPr lang="en-GB" sz="2800" dirty="0" err="1"/>
              <a:t>ut</a:t>
            </a:r>
            <a:r>
              <a:rPr lang="en-GB" sz="2800" dirty="0"/>
              <a:t> “</a:t>
            </a:r>
            <a:r>
              <a:rPr lang="en-GB" sz="2800" dirty="0" err="1"/>
              <a:t>Hei</a:t>
            </a:r>
            <a:r>
              <a:rPr lang="en-GB" sz="2800" dirty="0"/>
              <a:t> &lt;</a:t>
            </a:r>
            <a:r>
              <a:rPr lang="en-GB" sz="2800" dirty="0" err="1"/>
              <a:t>navn</a:t>
            </a:r>
            <a:r>
              <a:rPr lang="en-GB" sz="2800" dirty="0"/>
              <a:t>&gt; , du </a:t>
            </a:r>
            <a:r>
              <a:rPr lang="en-GB" sz="2800" dirty="0" err="1"/>
              <a:t>er</a:t>
            </a:r>
            <a:r>
              <a:rPr lang="en-GB" sz="2800" dirty="0"/>
              <a:t> &lt;alder&gt; </a:t>
            </a:r>
            <a:r>
              <a:rPr lang="en-GB" sz="2800" dirty="0" err="1"/>
              <a:t>ar</a:t>
            </a:r>
            <a:r>
              <a:rPr lang="en-GB" sz="2800" dirty="0"/>
              <a:t> </a:t>
            </a:r>
            <a:r>
              <a:rPr lang="en-GB" sz="2800" dirty="0" err="1"/>
              <a:t>gammel</a:t>
            </a:r>
            <a:r>
              <a:rPr lang="en-GB" sz="2800" dirty="0"/>
              <a:t>!”. Husk å </a:t>
            </a:r>
            <a:r>
              <a:rPr lang="en-GB" sz="2800" dirty="0" err="1"/>
              <a:t>gi</a:t>
            </a:r>
            <a:r>
              <a:rPr lang="en-GB" sz="2800" dirty="0"/>
              <a:t> </a:t>
            </a:r>
            <a:r>
              <a:rPr lang="en-GB" sz="2800" dirty="0" err="1"/>
              <a:t>tydelige</a:t>
            </a:r>
            <a:r>
              <a:rPr lang="en-GB" sz="2800" dirty="0"/>
              <a:t> </a:t>
            </a:r>
            <a:r>
              <a:rPr lang="en-GB" sz="2800" dirty="0" err="1"/>
              <a:t>beskjeder</a:t>
            </a:r>
            <a:r>
              <a:rPr lang="en-GB" sz="2800" dirty="0"/>
              <a:t> om </a:t>
            </a:r>
            <a:r>
              <a:rPr lang="en-GB" sz="2800" dirty="0" err="1"/>
              <a:t>hva</a:t>
            </a:r>
            <a:r>
              <a:rPr lang="en-GB" sz="2800" dirty="0"/>
              <a:t> </a:t>
            </a:r>
            <a:r>
              <a:rPr lang="en-GB" sz="2800" dirty="0" err="1"/>
              <a:t>som</a:t>
            </a:r>
            <a:r>
              <a:rPr lang="en-GB" sz="2800" dirty="0"/>
              <a:t> </a:t>
            </a:r>
            <a:r>
              <a:rPr lang="en-GB" sz="2800" dirty="0" err="1"/>
              <a:t>forventes</a:t>
            </a:r>
            <a:r>
              <a:rPr lang="en-GB" sz="2800" dirty="0"/>
              <a:t> </a:t>
            </a:r>
            <a:r>
              <a:rPr lang="en-GB" sz="2800" dirty="0" err="1"/>
              <a:t>som</a:t>
            </a:r>
            <a:r>
              <a:rPr lang="en-GB" sz="2800" dirty="0"/>
              <a:t> input </a:t>
            </a:r>
            <a:r>
              <a:rPr lang="en-GB" sz="2800" dirty="0" err="1"/>
              <a:t>av</a:t>
            </a:r>
            <a:r>
              <a:rPr lang="en-GB" sz="2800" dirty="0"/>
              <a:t> </a:t>
            </a:r>
            <a:r>
              <a:rPr lang="en-GB" sz="2800" dirty="0" err="1"/>
              <a:t>brukeren</a:t>
            </a:r>
            <a:r>
              <a:rPr lang="en-GB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83448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0679CB-561A-4D2E-8C1C-D255A3FD19C1}"/>
              </a:ext>
            </a:extLst>
          </p:cNvPr>
          <p:cNvSpPr txBox="1"/>
          <p:nvPr/>
        </p:nvSpPr>
        <p:spPr>
          <a:xfrm>
            <a:off x="2633980" y="1659285"/>
            <a:ext cx="6924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Oppgave</a:t>
            </a:r>
            <a:r>
              <a:rPr lang="en-GB" sz="2800" b="1" dirty="0"/>
              <a:t> 7</a:t>
            </a:r>
            <a:endParaRPr lang="en-GB" sz="2800" dirty="0"/>
          </a:p>
          <a:p>
            <a:r>
              <a:rPr lang="en-GB" sz="2800" dirty="0"/>
              <a:t>a = 4</a:t>
            </a:r>
          </a:p>
          <a:p>
            <a:r>
              <a:rPr lang="en-GB" sz="2800" dirty="0"/>
              <a:t>b = 6</a:t>
            </a:r>
          </a:p>
          <a:p>
            <a:r>
              <a:rPr lang="en-GB" sz="2800" dirty="0"/>
              <a:t> </a:t>
            </a:r>
          </a:p>
          <a:p>
            <a:r>
              <a:rPr lang="en-GB" sz="2800" dirty="0"/>
              <a:t>if a &gt; b:</a:t>
            </a:r>
          </a:p>
          <a:p>
            <a:r>
              <a:rPr lang="en-GB" sz="2800" dirty="0"/>
              <a:t> print(a, "</a:t>
            </a:r>
            <a:r>
              <a:rPr lang="en-GB" sz="2800" dirty="0" err="1"/>
              <a:t>er</a:t>
            </a:r>
            <a:r>
              <a:rPr lang="en-GB" sz="2800" dirty="0"/>
              <a:t> </a:t>
            </a:r>
            <a:r>
              <a:rPr lang="en-GB" sz="2800" dirty="0" err="1"/>
              <a:t>storre</a:t>
            </a:r>
            <a:r>
              <a:rPr lang="en-GB" sz="2800" dirty="0"/>
              <a:t> </a:t>
            </a:r>
            <a:r>
              <a:rPr lang="en-GB" sz="2800" dirty="0" err="1"/>
              <a:t>enn</a:t>
            </a:r>
            <a:r>
              <a:rPr lang="en-GB" sz="2800" dirty="0"/>
              <a:t>", b)</a:t>
            </a:r>
          </a:p>
          <a:p>
            <a:r>
              <a:rPr lang="en-GB" sz="2800" dirty="0"/>
              <a:t>else :</a:t>
            </a:r>
          </a:p>
          <a:p>
            <a:r>
              <a:rPr lang="en-GB" sz="2800" dirty="0"/>
              <a:t> print(b, "</a:t>
            </a:r>
            <a:r>
              <a:rPr lang="en-GB" sz="2800" dirty="0" err="1"/>
              <a:t>er</a:t>
            </a:r>
            <a:r>
              <a:rPr lang="en-GB" sz="2800" dirty="0"/>
              <a:t> </a:t>
            </a:r>
            <a:r>
              <a:rPr lang="en-GB" sz="2800" dirty="0" err="1"/>
              <a:t>storre</a:t>
            </a:r>
            <a:r>
              <a:rPr lang="en-GB" sz="2800" dirty="0"/>
              <a:t> </a:t>
            </a:r>
            <a:r>
              <a:rPr lang="en-GB" sz="2800" dirty="0" err="1"/>
              <a:t>enn</a:t>
            </a:r>
            <a:r>
              <a:rPr lang="en-GB" sz="2800" dirty="0"/>
              <a:t>", a)</a:t>
            </a:r>
          </a:p>
        </p:txBody>
      </p:sp>
    </p:spTree>
    <p:extLst>
      <p:ext uri="{BB962C8B-B14F-4D97-AF65-F5344CB8AC3E}">
        <p14:creationId xmlns:p14="http://schemas.microsoft.com/office/powerpoint/2010/main" val="1884522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7EFB24-A85F-4D33-B445-85A559FA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22" y="1772920"/>
            <a:ext cx="11825635" cy="331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7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6226C-FEDD-4395-BE09-32B1DD6A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Hvem er jeg?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F54FF-EA4D-46F4-BACD-D6B6CF1C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Miriam Kolstø Berntsen</a:t>
            </a:r>
          </a:p>
          <a:p>
            <a:r>
              <a:rPr lang="en-GB" sz="2000" dirty="0" err="1">
                <a:solidFill>
                  <a:schemeClr val="bg1"/>
                </a:solidFill>
              </a:rPr>
              <a:t>Programmering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og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Systemarkitektur</a:t>
            </a:r>
            <a:r>
              <a:rPr lang="en-GB" sz="2000" dirty="0">
                <a:solidFill>
                  <a:schemeClr val="bg1"/>
                </a:solidFill>
              </a:rPr>
              <a:t>: </a:t>
            </a:r>
            <a:r>
              <a:rPr lang="en-GB" sz="2000" dirty="0" err="1">
                <a:solidFill>
                  <a:schemeClr val="bg1"/>
                </a:solidFill>
              </a:rPr>
              <a:t>Informasjonssikkerhet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5 </a:t>
            </a:r>
            <a:r>
              <a:rPr lang="en-GB" sz="2000" dirty="0" err="1">
                <a:solidFill>
                  <a:schemeClr val="bg1"/>
                </a:solidFill>
              </a:rPr>
              <a:t>år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UiO</a:t>
            </a:r>
            <a:r>
              <a:rPr lang="en-GB" sz="2000" dirty="0">
                <a:solidFill>
                  <a:schemeClr val="bg1"/>
                </a:solidFill>
              </a:rPr>
              <a:t>, 4 </a:t>
            </a:r>
            <a:r>
              <a:rPr lang="en-GB" sz="2000" dirty="0" err="1">
                <a:solidFill>
                  <a:schemeClr val="bg1"/>
                </a:solidFill>
              </a:rPr>
              <a:t>år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err="1">
                <a:solidFill>
                  <a:schemeClr val="bg1"/>
                </a:solidFill>
              </a:rPr>
              <a:t>på</a:t>
            </a:r>
            <a:r>
              <a:rPr lang="en-GB" sz="2000" dirty="0">
                <a:solidFill>
                  <a:schemeClr val="bg1"/>
                </a:solidFill>
              </a:rPr>
              <a:t> IFI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miriamkb@ifi.uio.no</a:t>
            </a:r>
          </a:p>
        </p:txBody>
      </p:sp>
      <p:pic>
        <p:nvPicPr>
          <p:cNvPr id="5" name="Picture 4" descr="A brown and black dog lying on the ground&#10;&#10;Description automatically generated">
            <a:extLst>
              <a:ext uri="{FF2B5EF4-FFF2-40B4-BE49-F238E27FC236}">
                <a16:creationId xmlns:a16="http://schemas.microsoft.com/office/drawing/2014/main" id="{B6C3A2FD-9F34-4366-A799-2077E188C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r="10635"/>
          <a:stretch/>
        </p:blipFill>
        <p:spPr>
          <a:xfrm>
            <a:off x="5620374" y="643467"/>
            <a:ext cx="5605546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6F5E5-6CAA-4E8D-8114-83147A73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Hvem er dere?</a:t>
            </a:r>
          </a:p>
        </p:txBody>
      </p:sp>
      <p:pic>
        <p:nvPicPr>
          <p:cNvPr id="7" name="Content Placeholder 6" descr="A group of brown and white dog looking at the camera&#10;&#10;Description automatically generated">
            <a:extLst>
              <a:ext uri="{FF2B5EF4-FFF2-40B4-BE49-F238E27FC236}">
                <a16:creationId xmlns:a16="http://schemas.microsoft.com/office/drawing/2014/main" id="{B2A47C5D-98C3-405F-8B3C-98D837EFF41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827" y="492573"/>
            <a:ext cx="589553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4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C0A78B-B505-4CCB-A65B-F8340C72362F}"/>
              </a:ext>
            </a:extLst>
          </p:cNvPr>
          <p:cNvSpPr/>
          <p:nvPr/>
        </p:nvSpPr>
        <p:spPr>
          <a:xfrm>
            <a:off x="3456912" y="2967335"/>
            <a:ext cx="5278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Bli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kjent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29506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E01D-61C8-42E7-A48A-68C8D9B9D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GB" dirty="0" err="1"/>
              <a:t>Ressurser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IN1000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5B521-505B-453E-980D-7A8CEC979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 err="1"/>
              <a:t>Emnesidene</a:t>
            </a:r>
            <a:r>
              <a:rPr lang="en-GB" sz="2000" dirty="0"/>
              <a:t> </a:t>
            </a:r>
            <a:r>
              <a:rPr lang="en-GB" sz="2000" dirty="0">
                <a:hlinkClick r:id="rId2"/>
              </a:rPr>
              <a:t>https://www.uio.no/studier/emner/matnat/ifi/IN1000/h19/</a:t>
            </a:r>
            <a:endParaRPr lang="en-GB" sz="2000" dirty="0"/>
          </a:p>
          <a:p>
            <a:r>
              <a:rPr lang="en-GB" sz="2000" dirty="0" err="1"/>
              <a:t>Trix</a:t>
            </a:r>
            <a:r>
              <a:rPr lang="en-GB" sz="2000" dirty="0"/>
              <a:t> </a:t>
            </a:r>
            <a:br>
              <a:rPr lang="en-GB" sz="2000" dirty="0"/>
            </a:br>
            <a:r>
              <a:rPr lang="en-GB" sz="2000" dirty="0">
                <a:hlinkClick r:id="rId3"/>
              </a:rPr>
              <a:t>https://trix.ifi.uio.no/</a:t>
            </a:r>
            <a:endParaRPr lang="en-GB" sz="2000" dirty="0"/>
          </a:p>
          <a:p>
            <a:r>
              <a:rPr lang="en-GB" sz="2000" dirty="0"/>
              <a:t>Devilry</a:t>
            </a:r>
            <a:br>
              <a:rPr lang="en-GB" sz="2000" dirty="0"/>
            </a:br>
            <a:r>
              <a:rPr lang="en-GB" sz="2000" dirty="0">
                <a:hlinkClick r:id="rId4"/>
              </a:rPr>
              <a:t>https://devilry.ifi.uio.no</a:t>
            </a:r>
            <a:endParaRPr lang="en-GB" sz="2000" dirty="0"/>
          </a:p>
          <a:p>
            <a:r>
              <a:rPr lang="en-GB" sz="2000" dirty="0"/>
              <a:t>Piazza</a:t>
            </a:r>
            <a:br>
              <a:rPr lang="en-GB" sz="2000" dirty="0"/>
            </a:br>
            <a:r>
              <a:rPr lang="en-GB" sz="2000" dirty="0">
                <a:hlinkClick r:id="rId5"/>
              </a:rPr>
              <a:t>https://piazza.com/class/jzk4ocrwajd58n</a:t>
            </a:r>
            <a:endParaRPr lang="en-GB" sz="2000" dirty="0"/>
          </a:p>
          <a:p>
            <a:r>
              <a:rPr lang="en-GB" sz="2000" dirty="0" err="1"/>
              <a:t>Gruppetimer</a:t>
            </a:r>
            <a:r>
              <a:rPr lang="en-GB" sz="2000" dirty="0"/>
              <a:t>, </a:t>
            </a:r>
            <a:r>
              <a:rPr lang="en-GB" sz="2000" dirty="0" err="1"/>
              <a:t>Labtimer</a:t>
            </a:r>
            <a:r>
              <a:rPr lang="en-GB" sz="2000" dirty="0"/>
              <a:t>, </a:t>
            </a:r>
            <a:r>
              <a:rPr lang="en-GB" sz="2000" dirty="0" err="1"/>
              <a:t>forelesning</a:t>
            </a:r>
            <a:endParaRPr lang="en-GB" sz="2000" dirty="0"/>
          </a:p>
          <a:p>
            <a:r>
              <a:rPr lang="en-GB" sz="2000" dirty="0" err="1"/>
              <a:t>Gruppelærere</a:t>
            </a:r>
            <a:r>
              <a:rPr lang="en-GB" sz="2000" dirty="0"/>
              <a:t>, </a:t>
            </a:r>
            <a:r>
              <a:rPr lang="en-GB" sz="2000" dirty="0" err="1"/>
              <a:t>rettere</a:t>
            </a:r>
            <a:r>
              <a:rPr lang="en-GB" sz="2000" dirty="0"/>
              <a:t>, </a:t>
            </a:r>
            <a:r>
              <a:rPr lang="en-GB" sz="2000" dirty="0" err="1"/>
              <a:t>forelesere</a:t>
            </a:r>
            <a:r>
              <a:rPr lang="en-GB" sz="2000" dirty="0"/>
              <a:t> ++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5" name="Picture 4" descr="A picture containing person, man, indoor, wall&#10;&#10;Description automatically generated">
            <a:extLst>
              <a:ext uri="{FF2B5EF4-FFF2-40B4-BE49-F238E27FC236}">
                <a16:creationId xmlns:a16="http://schemas.microsoft.com/office/drawing/2014/main" id="{2793B253-EAE8-4D13-97CD-E65A92077F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5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03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0845-D534-45F5-9481-4327E6973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GB" dirty="0" err="1"/>
              <a:t>Hva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vi </a:t>
            </a:r>
            <a:r>
              <a:rPr lang="en-GB" dirty="0" err="1"/>
              <a:t>gjøre</a:t>
            </a:r>
            <a:r>
              <a:rPr lang="en-GB" dirty="0"/>
              <a:t> </a:t>
            </a:r>
            <a:r>
              <a:rPr lang="en-GB" dirty="0" err="1"/>
              <a:t>sammen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AFF90-C094-4548-B67C-47A54A18C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GB" sz="1700" dirty="0" err="1"/>
              <a:t>Gruppetimer</a:t>
            </a:r>
            <a:endParaRPr lang="en-GB" sz="1700" dirty="0"/>
          </a:p>
          <a:p>
            <a:pPr lvl="1"/>
            <a:r>
              <a:rPr lang="en-GB" sz="1700" dirty="0" err="1"/>
              <a:t>Ekstra</a:t>
            </a:r>
            <a:r>
              <a:rPr lang="en-GB" sz="1700" dirty="0"/>
              <a:t> </a:t>
            </a:r>
            <a:r>
              <a:rPr lang="en-GB" sz="1700" dirty="0" err="1"/>
              <a:t>gjennomgang</a:t>
            </a:r>
            <a:r>
              <a:rPr lang="en-GB" sz="1700" dirty="0"/>
              <a:t> </a:t>
            </a:r>
            <a:r>
              <a:rPr lang="en-GB" sz="1700" dirty="0" err="1"/>
              <a:t>av</a:t>
            </a:r>
            <a:r>
              <a:rPr lang="en-GB" sz="1700" dirty="0"/>
              <a:t> </a:t>
            </a:r>
            <a:r>
              <a:rPr lang="en-GB" sz="1700" dirty="0" err="1"/>
              <a:t>ukens</a:t>
            </a:r>
            <a:r>
              <a:rPr lang="en-GB" sz="1700" dirty="0"/>
              <a:t> </a:t>
            </a:r>
            <a:r>
              <a:rPr lang="en-GB" sz="1700" dirty="0" err="1"/>
              <a:t>stoff</a:t>
            </a:r>
            <a:endParaRPr lang="en-GB" sz="1700" dirty="0"/>
          </a:p>
          <a:p>
            <a:pPr lvl="1"/>
            <a:r>
              <a:rPr lang="en-GB" sz="1700" dirty="0" err="1"/>
              <a:t>Spørsmål</a:t>
            </a:r>
            <a:r>
              <a:rPr lang="en-GB" sz="1700" dirty="0"/>
              <a:t> </a:t>
            </a:r>
            <a:r>
              <a:rPr lang="en-GB" sz="1700" dirty="0" err="1"/>
              <a:t>som</a:t>
            </a:r>
            <a:r>
              <a:rPr lang="en-GB" sz="1700" dirty="0"/>
              <a:t> </a:t>
            </a:r>
            <a:r>
              <a:rPr lang="en-GB" sz="1700" dirty="0" err="1"/>
              <a:t>kanskje</a:t>
            </a:r>
            <a:r>
              <a:rPr lang="en-GB" sz="1700" dirty="0"/>
              <a:t> </a:t>
            </a:r>
            <a:r>
              <a:rPr lang="en-GB" sz="1700" dirty="0" err="1"/>
              <a:t>flere</a:t>
            </a:r>
            <a:r>
              <a:rPr lang="en-GB" sz="1700" dirty="0"/>
              <a:t> lurer </a:t>
            </a:r>
            <a:r>
              <a:rPr lang="en-GB" sz="1700" dirty="0" err="1"/>
              <a:t>på</a:t>
            </a:r>
            <a:endParaRPr lang="en-GB" sz="1700" dirty="0"/>
          </a:p>
          <a:p>
            <a:pPr lvl="1"/>
            <a:r>
              <a:rPr lang="en-GB" sz="1700" dirty="0" err="1"/>
              <a:t>Oppgaver</a:t>
            </a:r>
            <a:r>
              <a:rPr lang="en-GB" sz="1700" dirty="0"/>
              <a:t> </a:t>
            </a:r>
            <a:r>
              <a:rPr lang="en-GB" sz="1700" dirty="0" err="1"/>
              <a:t>som</a:t>
            </a:r>
            <a:r>
              <a:rPr lang="en-GB" sz="1700" dirty="0"/>
              <a:t> </a:t>
            </a:r>
            <a:r>
              <a:rPr lang="en-GB" sz="1700" dirty="0" err="1"/>
              <a:t>diskuteres</a:t>
            </a:r>
            <a:r>
              <a:rPr lang="en-GB" sz="1700" dirty="0"/>
              <a:t> </a:t>
            </a:r>
            <a:r>
              <a:rPr lang="en-GB" sz="1700" dirty="0" err="1"/>
              <a:t>og</a:t>
            </a:r>
            <a:r>
              <a:rPr lang="en-GB" sz="1700" dirty="0"/>
              <a:t> </a:t>
            </a:r>
            <a:r>
              <a:rPr lang="en-GB" sz="1700" dirty="0" err="1"/>
              <a:t>løses</a:t>
            </a:r>
            <a:r>
              <a:rPr lang="en-GB" sz="1700" dirty="0"/>
              <a:t> </a:t>
            </a:r>
            <a:r>
              <a:rPr lang="en-GB" sz="1700" dirty="0" err="1"/>
              <a:t>felles</a:t>
            </a:r>
            <a:endParaRPr lang="en-GB" sz="1700" dirty="0"/>
          </a:p>
          <a:p>
            <a:pPr lvl="1"/>
            <a:r>
              <a:rPr lang="en-GB" sz="1700" dirty="0" err="1"/>
              <a:t>Livekoding</a:t>
            </a:r>
            <a:endParaRPr lang="en-GB" sz="1700" dirty="0"/>
          </a:p>
          <a:p>
            <a:pPr lvl="1"/>
            <a:r>
              <a:rPr lang="en-GB" sz="1700" dirty="0" err="1"/>
              <a:t>Små</a:t>
            </a:r>
            <a:r>
              <a:rPr lang="en-GB" sz="1700" dirty="0"/>
              <a:t> </a:t>
            </a:r>
            <a:r>
              <a:rPr lang="en-GB" sz="1700" dirty="0" err="1"/>
              <a:t>leker</a:t>
            </a:r>
            <a:r>
              <a:rPr lang="en-GB" sz="1700" dirty="0"/>
              <a:t> </a:t>
            </a:r>
            <a:r>
              <a:rPr lang="en-GB" sz="1700" dirty="0" err="1"/>
              <a:t>og</a:t>
            </a:r>
            <a:r>
              <a:rPr lang="en-GB" sz="1700" dirty="0"/>
              <a:t> </a:t>
            </a:r>
            <a:r>
              <a:rPr lang="en-GB" sz="1700" dirty="0" err="1"/>
              <a:t>konkurranser</a:t>
            </a:r>
            <a:endParaRPr lang="en-GB" sz="1700" dirty="0"/>
          </a:p>
          <a:p>
            <a:r>
              <a:rPr lang="en-GB" sz="1700" dirty="0" err="1"/>
              <a:t>Labtimer</a:t>
            </a:r>
            <a:endParaRPr lang="en-GB" sz="1700" dirty="0"/>
          </a:p>
          <a:p>
            <a:pPr lvl="1"/>
            <a:r>
              <a:rPr lang="en-GB" sz="1700" dirty="0" err="1"/>
              <a:t>Mengdetrening</a:t>
            </a:r>
            <a:r>
              <a:rPr lang="en-GB" sz="1700" dirty="0"/>
              <a:t> med </a:t>
            </a:r>
            <a:r>
              <a:rPr lang="en-GB" sz="1700" dirty="0" err="1"/>
              <a:t>tilgjengelig</a:t>
            </a:r>
            <a:r>
              <a:rPr lang="en-GB" sz="1700" dirty="0"/>
              <a:t> </a:t>
            </a:r>
            <a:r>
              <a:rPr lang="en-GB" sz="1700" dirty="0" err="1"/>
              <a:t>hjelp</a:t>
            </a:r>
            <a:endParaRPr lang="en-GB" sz="1700" dirty="0"/>
          </a:p>
          <a:p>
            <a:pPr lvl="1"/>
            <a:r>
              <a:rPr lang="en-GB" sz="1700" dirty="0" err="1"/>
              <a:t>Oblighjelp</a:t>
            </a:r>
            <a:endParaRPr lang="en-GB" sz="1700" dirty="0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F7EC850-7660-4E5F-B018-F3B4260D8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8" r="16417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01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3D460BB-BDBD-4D6C-8AAD-5C619096F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009" y="2409419"/>
            <a:ext cx="8984512" cy="4448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6E19C-F832-4473-A46A-1A009BCC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Ting &amp; Tang </a:t>
            </a:r>
            <a:r>
              <a:rPr lang="en-GB" dirty="0" err="1"/>
              <a:t>i</a:t>
            </a:r>
            <a:r>
              <a:rPr lang="en-GB" dirty="0"/>
              <a:t> IN1000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EA604-47B4-41CF-9020-C922E5919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Obliger</a:t>
            </a:r>
            <a:endParaRPr lang="en-GB" dirty="0"/>
          </a:p>
          <a:p>
            <a:r>
              <a:rPr lang="en-GB" dirty="0" err="1"/>
              <a:t>Fusk</a:t>
            </a:r>
            <a:endParaRPr lang="en-GB" dirty="0"/>
          </a:p>
          <a:p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et </a:t>
            </a:r>
            <a:r>
              <a:rPr lang="en-GB" dirty="0" err="1"/>
              <a:t>emne</a:t>
            </a:r>
            <a:r>
              <a:rPr lang="en-GB" dirty="0"/>
              <a:t> med </a:t>
            </a:r>
            <a:r>
              <a:rPr lang="en-GB" dirty="0" err="1"/>
              <a:t>eksponentiell</a:t>
            </a:r>
            <a:r>
              <a:rPr lang="en-GB" dirty="0"/>
              <a:t> </a:t>
            </a:r>
            <a:r>
              <a:rPr lang="en-GB" dirty="0" err="1"/>
              <a:t>kurve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6563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295A7B-8107-4807-B145-437D009C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Spørsmål</a:t>
            </a:r>
            <a:r>
              <a:rPr lang="en-GB" dirty="0"/>
              <a:t> </a:t>
            </a:r>
            <a:r>
              <a:rPr lang="en-GB" dirty="0" err="1"/>
              <a:t>før</a:t>
            </a:r>
            <a:r>
              <a:rPr lang="en-GB" dirty="0"/>
              <a:t> vi </a:t>
            </a:r>
            <a:r>
              <a:rPr lang="en-GB" dirty="0" err="1"/>
              <a:t>går</a:t>
            </a:r>
            <a:r>
              <a:rPr lang="en-GB" dirty="0"/>
              <a:t> </a:t>
            </a:r>
            <a:r>
              <a:rPr lang="en-GB" dirty="0" err="1"/>
              <a:t>videre</a:t>
            </a: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2573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71D6-5674-4D77-9534-8E81FC39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Eksempelprogram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6FF4-2B90-4C45-869C-3C579AD7C6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17B2AB-CA70-49CE-A074-8BB62F7B1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0" y="3248819"/>
            <a:ext cx="48387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411</Words>
  <Application>Microsoft Office PowerPoint</Application>
  <PresentationFormat>Widescreen</PresentationFormat>
  <Paragraphs>97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Velkommen til IN1000</vt:lpstr>
      <vt:lpstr>Hvem er jeg?</vt:lpstr>
      <vt:lpstr>Hvem er dere?</vt:lpstr>
      <vt:lpstr>PowerPoint Presentation</vt:lpstr>
      <vt:lpstr>Ressurser i IN1000</vt:lpstr>
      <vt:lpstr>Hva skal vi gjøre sammen?</vt:lpstr>
      <vt:lpstr>Ting &amp; Tang i IN1000</vt:lpstr>
      <vt:lpstr>Spørsmål før vi går videre...</vt:lpstr>
      <vt:lpstr>Eksempelprogram</vt:lpstr>
      <vt:lpstr>Datatyper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IN1000</dc:title>
  <dc:creator>Miriam Kolstø Berntsen</dc:creator>
  <cp:lastModifiedBy>Miriam Kolstø Berntsen</cp:lastModifiedBy>
  <cp:revision>4</cp:revision>
  <dcterms:created xsi:type="dcterms:W3CDTF">2019-08-22T10:30:29Z</dcterms:created>
  <dcterms:modified xsi:type="dcterms:W3CDTF">2019-08-26T12:55:44Z</dcterms:modified>
</cp:coreProperties>
</file>