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4" r:id="rId18"/>
    <p:sldId id="281" r:id="rId19"/>
    <p:sldId id="280" r:id="rId20"/>
    <p:sldId id="282" r:id="rId21"/>
  </p:sldIdLst>
  <p:sldSz cx="9144000" cy="5145088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1DD4FD87-5D9F-E045-B913-0D4FE3903671}">
          <p14:sldIdLst>
            <p14:sldId id="268"/>
            <p14:sldId id="269"/>
          </p14:sldIdLst>
        </p14:section>
        <p14:section name="Feiltyper" id="{38F50263-7C34-4F41-8E74-46EA4B1BE49D}">
          <p14:sldIdLst>
            <p14:sldId id="270"/>
            <p14:sldId id="271"/>
            <p14:sldId id="272"/>
            <p14:sldId id="273"/>
          </p14:sldIdLst>
        </p14:section>
        <p14:section name="Unntak" id="{8069CDE5-84CF-B44F-96E4-9550F837E2A8}">
          <p14:sldIdLst>
            <p14:sldId id="274"/>
            <p14:sldId id="275"/>
            <p14:sldId id="276"/>
          </p14:sldIdLst>
        </p14:section>
        <p14:section name="Større program" id="{39AED57B-64AA-6341-BBC5-681810CF0ECF}">
          <p14:sldIdLst>
            <p14:sldId id="277"/>
            <p14:sldId id="278"/>
            <p14:sldId id="279"/>
            <p14:sldId id="283"/>
            <p14:sldId id="284"/>
            <p14:sldId id="281"/>
            <p14:sldId id="280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BCA"/>
    <a:srgbClr val="76777B"/>
    <a:srgbClr val="C7C1B8"/>
    <a:srgbClr val="F5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1"/>
    <p:restoredTop sz="82228" autoAdjust="0"/>
  </p:normalViewPr>
  <p:slideViewPr>
    <p:cSldViewPr snapToGrid="0">
      <p:cViewPr varScale="1">
        <p:scale>
          <a:sx n="142" d="100"/>
          <a:sy n="142" d="100"/>
        </p:scale>
        <p:origin x="167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2E11E-DD55-426B-A804-C32C017D4A7D}" type="datetimeFigureOut">
              <a:rPr lang="nb-NO" smtClean="0"/>
              <a:t>28.10.2019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70D51-E5E3-4F46-A55E-33F7213B2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69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CC55C-3B27-C844-A69E-D1E7A444D8D0}" type="datetimeFigureOut">
              <a:rPr lang="nb-NO" smtClean="0"/>
              <a:t>28.10.2019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667E2-D675-374F-8B11-7B4396754B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23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676405"/>
            <a:ext cx="6858000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687124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90" y="3924491"/>
            <a:ext cx="1631950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88848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08622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D367748-7BE7-44EC-81BA-3B5C2C15E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1A4B4FE-9DF4-4F75-9702-F81B6EE27ED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F8729D-EC26-46E0-A463-FFB60D8A4A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2E83AD0-CDBE-4F26-A2BE-5B57E7C52D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466584F-AD67-4585-ACAD-663074782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D1EBF0-5C4C-4CD1-B463-32F29047B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8A0F797-8B20-460D-9AF2-ED6C18AE2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CC79193-2924-4E4D-90DA-E7B8FF8B1A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F0B1522-DAF1-4576-BC24-C4B07F3C7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D4FAE7-FE04-470F-A322-C6BD7F0DD75D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5627A1A-62D2-42A8-ACC3-ED6BFFA3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C08FEA-29FA-4633-9EE6-4D5DF453B75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A78B141A-E1F9-4B6B-AB06-A43A9B333B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3F472EC-14D5-4FFE-9D7A-766A00F736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0137B8-8336-444A-8450-141A9D337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5B1F1AD-9372-40BA-B71A-E501F11B84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F9CDD28-40F9-4656-8D6C-8B93880DF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472E25-ADE3-410A-85EF-F10FB0955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B20A05F-2A56-4823-9122-8B62D8BADD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6AFCA1C8-BACB-4544-8D6F-E9DED43E23B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4A7285-3055-4647-BC2A-C6D5A8AF103F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4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5145089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842032"/>
            <a:ext cx="6593681" cy="179125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2702363"/>
            <a:ext cx="6593681" cy="1242205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8904"/>
            <a:ext cx="2057400" cy="273928"/>
          </a:xfrm>
        </p:spPr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4058904"/>
            <a:ext cx="3843665" cy="273928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8903"/>
            <a:ext cx="578317" cy="273928"/>
          </a:xfrm>
        </p:spPr>
        <p:txBody>
          <a:bodyPr/>
          <a:lstStyle/>
          <a:p>
            <a:fld id="{C7C99E42-278E-8443-9918-98F128BBA1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175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1025"/>
            <a:ext cx="7429501" cy="1884458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4320"/>
            <a:ext cx="7428379" cy="855747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E42-278E-8443-9918-98F128BBA1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60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11AA87-01BC-457A-9D24-F263E5A933A7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CCCC5A-87C6-451E-AB30-6B75040B830A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C0CF3A2-BB35-4B5B-985F-C9049CE10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19B5DF3-76D1-4FB2-B03A-558958BEEB81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C493A5E-9BD3-4E8F-9929-DFF150B39C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9AC40A2-48E8-4E38-A0D0-CAEFC7530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F7D78F3-9CE5-4553-8D36-258A12EF6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5AC0C3A-7F3C-451F-B739-CDD50839D7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1EAB8D2-F0B4-4FAC-B38F-64CE67089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AF9656E-399E-4288-8913-4F1031205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1C1BAEC-C920-477B-B026-EFE81143D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594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34E270BA-1CD5-4957-84D6-18A400390989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A0141D-73F1-4F3B-9CD6-75FDD560D760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2790905" y="1361116"/>
            <a:ext cx="3024000" cy="3024000"/>
          </a:xfrm>
          <a:prstGeom prst="ellipse">
            <a:avLst/>
          </a:prstGeom>
          <a:solidFill>
            <a:schemeClr val="bg1"/>
          </a:solidFill>
        </p:spPr>
        <p:txBody>
          <a:bodyPr lIns="36000" tIns="36000" rIns="36000" bIns="1080000"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2904564" y="2941568"/>
            <a:ext cx="2788023" cy="542291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6D3BBD-497E-444D-8817-667147E47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DCEEDE-996F-4F53-AA53-892FCAE5A1F3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6B1FFA4-DB8A-453A-866D-42BEE93355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559E31-041D-4610-A582-C8215B787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DFF11FF-8985-45B8-87AD-4F75F97CF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99177C8-B844-4593-8A4D-6028B89B0D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206DB3E-7E5A-4118-A58E-D28E6B6BEE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BAE402C-300B-4295-A825-9A43E9C92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BBA4532-2A30-40BC-97E0-29A2E60C6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669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831B6B-6892-4E24-A66F-0CE8685A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A88C679-3A11-42E0-9A8B-D596C63A662C}"/>
              </a:ext>
            </a:extLst>
          </p:cNvPr>
          <p:cNvSpPr txBox="1"/>
          <p:nvPr userDrawn="1"/>
        </p:nvSpPr>
        <p:spPr>
          <a:xfrm>
            <a:off x="3177587" y="4583354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F52A8C7-01D7-48B7-A36C-B219C7E019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B391352-4D48-412C-8465-D30BD6C55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9855DE-927D-4973-BC42-270C92843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A2B59B8-7CF6-4668-ABCB-F4A7DD75C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4FD7DF4-3E30-4B20-A43D-1A4F8E872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64B77F7-76E3-463F-986A-ED33F912AC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D03E1DA-EBA2-4340-99A1-0AAE7C931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5209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905435"/>
            <a:ext cx="9144000" cy="4239653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182827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800225"/>
            <a:ext cx="0" cy="2736342"/>
          </a:xfrm>
          <a:prstGeom prst="line">
            <a:avLst/>
          </a:prstGeom>
          <a:ln w="1270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0A86587-8C70-4A7E-BC3D-1C08133619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67479" y="1196893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6ECE5E-F8BE-4003-985D-ACB125166B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072" y="1764222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CAAB143-56E5-4980-95CB-926D5CE2E5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67479" y="1778288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14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74" y="1144943"/>
            <a:ext cx="250231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547A535-64C8-47BA-A0EF-C549CE5A7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4" y="2973972"/>
            <a:ext cx="250231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32392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1420" y="1144943"/>
            <a:ext cx="1782223" cy="1782223"/>
          </a:xfrm>
          <a:prstGeom prst="rect">
            <a:avLst/>
          </a:prstGeom>
          <a:solidFill>
            <a:schemeClr val="dk1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0DD46E06-C6D2-4C10-BCA4-5D9757C332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448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D4494FC2-94A2-40B6-9782-976365B1D3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32392" y="2973971"/>
            <a:ext cx="3611251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90448" y="2973970"/>
            <a:ext cx="178222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07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027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F14E1A4-E3DE-4BED-8514-C42A8BC81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400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E44EF5B2-5E6A-41CC-91F9-7BEF8B2EF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73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2A9AA01A-7EA8-48B1-B72A-C38F2F418E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569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942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DAA5AE86-50F7-49C1-8D68-1C0A9731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315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9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CC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296162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C78C568-6550-42F2-AC83-DF36B9D86A68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618000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52A1348-F70D-4977-ABF0-B088B61478C8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939838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3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3" r:id="rId4"/>
    <p:sldLayoutId id="2147483659" r:id="rId5"/>
    <p:sldLayoutId id="2147483650" r:id="rId6"/>
    <p:sldLayoutId id="2147483660" r:id="rId7"/>
    <p:sldLayoutId id="2147483661" r:id="rId8"/>
    <p:sldLayoutId id="2147483662" r:id="rId9"/>
    <p:sldLayoutId id="2147483652" r:id="rId10"/>
    <p:sldLayoutId id="2147483653" r:id="rId11"/>
    <p:sldLayoutId id="2147483654" r:id="rId12"/>
    <p:sldLayoutId id="2147483655" r:id="rId13"/>
    <p:sldLayoutId id="2147483658" r:id="rId14"/>
    <p:sldLayoutId id="2147483664" r:id="rId15"/>
    <p:sldLayoutId id="2147483665" r:id="rId16"/>
  </p:sldLayoutIdLst>
  <p:hf hdr="0" ft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022F64-1279-E44A-8DD9-0689456C6C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Kjekt å ha... feilhåndtering og andre nyttige verktøy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A01D6C-3F6B-0C41-8138-C580152E5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IN1000 – Høsten 2019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E6E86-586F-C440-9B35-75E12D500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89" y="3924490"/>
            <a:ext cx="3152196" cy="495109"/>
          </a:xfrm>
        </p:spPr>
        <p:txBody>
          <a:bodyPr>
            <a:normAutofit/>
          </a:bodyPr>
          <a:lstStyle/>
          <a:p>
            <a:r>
              <a:rPr lang="nb-NO" dirty="0"/>
              <a:t>Henrik Hillestad Løvold</a:t>
            </a:r>
          </a:p>
          <a:p>
            <a:r>
              <a:rPr lang="nb-NO" dirty="0"/>
              <a:t>Universitetslektor, Institutt for informatikk</a:t>
            </a:r>
          </a:p>
          <a:p>
            <a:r>
              <a:rPr lang="nb-NO" dirty="0"/>
              <a:t>http://</a:t>
            </a:r>
            <a:r>
              <a:rPr lang="nb-NO" dirty="0" err="1"/>
              <a:t>ifi.uio.no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37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113F36-42B1-4942-BBFB-5B1F90AF8C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Større programmer</a:t>
            </a:r>
          </a:p>
        </p:txBody>
      </p:sp>
    </p:spTree>
    <p:extLst>
      <p:ext uri="{BB962C8B-B14F-4D97-AF65-F5344CB8AC3E}">
        <p14:creationId xmlns:p14="http://schemas.microsoft.com/office/powerpoint/2010/main" val="248607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A7E7E4-B29A-374C-B392-F28ECF38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Større programmer: en oversikt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5EA86FE-70AA-4A49-ACB4-CF00841A3C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sz="1400" dirty="0" err="1"/>
              <a:t>Refaktorering</a:t>
            </a:r>
            <a:endParaRPr lang="nb-NO" sz="14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8059B1-766D-C14D-BE8D-6CBF059A6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18000" y="1656207"/>
            <a:ext cx="1908000" cy="1908000"/>
          </a:xfrm>
        </p:spPr>
        <p:txBody>
          <a:bodyPr>
            <a:normAutofit/>
          </a:bodyPr>
          <a:lstStyle/>
          <a:p>
            <a:r>
              <a:rPr lang="nb-NO" sz="1400" dirty="0"/>
              <a:t>Dokumentasjon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3F350D-F01E-854B-B031-950D61D753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nb-NO" sz="1400" dirty="0"/>
              <a:t>Enhetstesting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A6B299-94CA-2248-9D29-9522623D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15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631FC244-AF21-974F-A2C8-4B6E96AE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Refaktorering</a:t>
            </a:r>
            <a:r>
              <a:rPr lang="nb-NO" dirty="0"/>
              <a:t> av kode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CF04BF8-3254-834E-BCE9-68BFF453B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Noen ganger skriver vi «kjapp og </a:t>
            </a:r>
            <a:r>
              <a:rPr lang="nb-NO" dirty="0" err="1"/>
              <a:t>gæli</a:t>
            </a:r>
            <a:r>
              <a:rPr lang="nb-NO" dirty="0"/>
              <a:t>» kode.</a:t>
            </a:r>
          </a:p>
          <a:p>
            <a:pPr lvl="1"/>
            <a:r>
              <a:rPr lang="nb-NO" dirty="0"/>
              <a:t>Kan koden forkortes?</a:t>
            </a:r>
          </a:p>
          <a:p>
            <a:pPr lvl="1"/>
            <a:r>
              <a:rPr lang="nb-NO" dirty="0"/>
              <a:t>Logisk overlapp mellom if-sjekker og i løkker?</a:t>
            </a:r>
          </a:p>
          <a:p>
            <a:pPr lvl="1"/>
            <a:r>
              <a:rPr lang="nb-NO" dirty="0"/>
              <a:t>Ordet </a:t>
            </a:r>
            <a:r>
              <a:rPr lang="nb-NO" i="1" dirty="0"/>
              <a:t>break</a:t>
            </a:r>
            <a:endParaRPr lang="nb-NO" dirty="0"/>
          </a:p>
          <a:p>
            <a:r>
              <a:rPr lang="nb-NO" dirty="0"/>
              <a:t>Kohesjon</a:t>
            </a:r>
          </a:p>
          <a:p>
            <a:pPr lvl="1"/>
            <a:r>
              <a:rPr lang="nb-NO" dirty="0"/>
              <a:t>Klasser skal ha ansvar for sitt, og bare sitt område av programmet</a:t>
            </a:r>
          </a:p>
          <a:p>
            <a:pPr lvl="1"/>
            <a:r>
              <a:rPr lang="nb-NO" dirty="0"/>
              <a:t>Aggregering av kode</a:t>
            </a:r>
          </a:p>
          <a:p>
            <a:pPr lvl="1"/>
            <a:r>
              <a:rPr lang="nb-NO" dirty="0"/>
              <a:t>Vi streber alltid etter </a:t>
            </a:r>
            <a:r>
              <a:rPr lang="nb-NO" b="1" dirty="0"/>
              <a:t>høy kohesjon</a:t>
            </a:r>
            <a:endParaRPr lang="nb-NO" dirty="0"/>
          </a:p>
          <a:p>
            <a:r>
              <a:rPr lang="nb-NO" dirty="0"/>
              <a:t>Kobling</a:t>
            </a:r>
          </a:p>
          <a:p>
            <a:pPr lvl="1"/>
            <a:r>
              <a:rPr lang="nb-NO" dirty="0"/>
              <a:t>Innviklede system er vanskelige å navigere</a:t>
            </a:r>
          </a:p>
          <a:p>
            <a:pPr lvl="1"/>
            <a:r>
              <a:rPr lang="nb-NO" dirty="0"/>
              <a:t>Analyser hvilke klasser som behøver å kommunisere med hverandre</a:t>
            </a:r>
          </a:p>
          <a:p>
            <a:pPr lvl="1"/>
            <a:r>
              <a:rPr lang="nb-NO" dirty="0"/>
              <a:t>Vi streber alltid etter </a:t>
            </a:r>
            <a:r>
              <a:rPr lang="nb-NO" b="1" dirty="0"/>
              <a:t>lav kobling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9B0BAC7-162F-7A45-AF1A-D9D9F71B5D30}"/>
              </a:ext>
            </a:extLst>
          </p:cNvPr>
          <p:cNvSpPr txBox="1"/>
          <p:nvPr/>
        </p:nvSpPr>
        <p:spPr>
          <a:xfrm>
            <a:off x="3223237" y="4601680"/>
            <a:ext cx="2626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{</a:t>
            </a:r>
            <a:r>
              <a:rPr lang="nb-NO" dirty="0" err="1"/>
              <a:t>aggregering.py</a:t>
            </a:r>
            <a:r>
              <a:rPr lang="nb-NO" dirty="0"/>
              <a:t>}</a:t>
            </a:r>
          </a:p>
          <a:p>
            <a:pPr algn="ctr"/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855687C-75EC-A842-B249-B86F84E8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6292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F127CCED-9226-CE4A-AD2B-FE022714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{</a:t>
            </a:r>
            <a:r>
              <a:rPr lang="nb-NO" dirty="0" err="1"/>
              <a:t>aggregering.py</a:t>
            </a:r>
            <a:r>
              <a:rPr lang="nb-NO" dirty="0"/>
              <a:t>}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BF6994-F7F7-B244-A66E-7689220E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13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3CBBA43-9913-BD4A-8F2E-B195F08E4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48" y="722401"/>
            <a:ext cx="7922703" cy="43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9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82CF2D-B355-5B45-9924-1978F3A1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{</a:t>
            </a:r>
            <a:r>
              <a:rPr lang="nb-NO" dirty="0" err="1"/>
              <a:t>aggregering.py</a:t>
            </a:r>
            <a:r>
              <a:rPr lang="nb-NO" dirty="0"/>
              <a:t>}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E070F1F-CF44-7646-93A6-979626710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14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2789E81-41B8-E647-A7DD-3DEA8CBBA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9" y="709611"/>
            <a:ext cx="8303562" cy="43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3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E93AEE-1C51-BD42-8711-A396CC16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Enhetstesting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433262-C0AB-F244-8004-F72CA14FB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 hver enkelt klasse, skriv en test for alle metoder</a:t>
            </a:r>
          </a:p>
          <a:p>
            <a:r>
              <a:rPr lang="nb-NO" dirty="0"/>
              <a:t>Hvorfor?</a:t>
            </a:r>
          </a:p>
          <a:p>
            <a:pPr lvl="1"/>
            <a:r>
              <a:rPr lang="nb-NO" dirty="0"/>
              <a:t>Kode endres ett sted – vil det fortsatt fungere i et større system?</a:t>
            </a:r>
          </a:p>
          <a:p>
            <a:pPr lvl="1"/>
            <a:r>
              <a:rPr lang="nb-NO" dirty="0"/>
              <a:t>Vi forsikrer oss om at koden fungerer uavhengig av kontekst</a:t>
            </a:r>
          </a:p>
          <a:p>
            <a:r>
              <a:rPr lang="nb-NO" dirty="0"/>
              <a:t>Hvordan?</a:t>
            </a:r>
          </a:p>
          <a:p>
            <a:pPr lvl="1"/>
            <a:r>
              <a:rPr lang="nb-NO" dirty="0"/>
              <a:t>Lag en metode </a:t>
            </a:r>
            <a:r>
              <a:rPr lang="nb-NO" dirty="0" err="1">
                <a:latin typeface="Monaco" pitchFamily="2" charset="77"/>
              </a:rPr>
              <a:t>enhetstest_klasse</a:t>
            </a:r>
            <a:r>
              <a:rPr lang="nb-NO" dirty="0">
                <a:latin typeface="Monaco" pitchFamily="2" charset="77"/>
              </a:rPr>
              <a:t>()</a:t>
            </a:r>
          </a:p>
          <a:p>
            <a:pPr lvl="1"/>
            <a:r>
              <a:rPr lang="nb-NO" dirty="0"/>
              <a:t>Test alle metoder i klassen</a:t>
            </a:r>
          </a:p>
          <a:p>
            <a:pPr lvl="1"/>
            <a:r>
              <a:rPr lang="nb-NO" dirty="0"/>
              <a:t>Grensetilfeller</a:t>
            </a:r>
          </a:p>
          <a:p>
            <a:r>
              <a:rPr lang="nb-NO" dirty="0"/>
              <a:t>Ved endring av klasse</a:t>
            </a:r>
          </a:p>
          <a:p>
            <a:pPr lvl="1"/>
            <a:r>
              <a:rPr lang="nb-NO" dirty="0"/>
              <a:t>Kjør enhetstesten for å sjekke om alt fremdeles fungerer!</a:t>
            </a:r>
          </a:p>
          <a:p>
            <a:pPr lvl="1"/>
            <a:r>
              <a:rPr lang="nb-NO" dirty="0"/>
              <a:t>Forsikring om at klassen vil fungere i et større system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68F880A-DA36-9841-B7FF-1331D10B7497}"/>
              </a:ext>
            </a:extLst>
          </p:cNvPr>
          <p:cNvSpPr txBox="1"/>
          <p:nvPr/>
        </p:nvSpPr>
        <p:spPr>
          <a:xfrm>
            <a:off x="3258670" y="4349221"/>
            <a:ext cx="2626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{</a:t>
            </a:r>
            <a:r>
              <a:rPr lang="nb-NO" dirty="0" err="1"/>
              <a:t>aggregering.py</a:t>
            </a:r>
            <a:r>
              <a:rPr lang="nb-NO" dirty="0"/>
              <a:t>}</a:t>
            </a:r>
          </a:p>
          <a:p>
            <a:pPr algn="ctr"/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D29EF1F-EC1B-4445-9A73-CD08291B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008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E0DC9A-88A1-5543-B327-D7AAA565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Dokumentasjon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F1DF45-0B03-1C41-87ED-7B53B2C2F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Funksjonen </a:t>
            </a:r>
            <a:r>
              <a:rPr lang="nb-NO" dirty="0" err="1">
                <a:latin typeface="Monaco" pitchFamily="2" charset="77"/>
              </a:rPr>
              <a:t>help</a:t>
            </a:r>
            <a:r>
              <a:rPr lang="nb-NO" dirty="0">
                <a:latin typeface="Monaco" pitchFamily="2" charset="77"/>
              </a:rPr>
              <a:t>(parameter)</a:t>
            </a:r>
          </a:p>
          <a:p>
            <a:r>
              <a:rPr lang="nb-NO" dirty="0" err="1"/>
              <a:t>Docstring</a:t>
            </a:r>
            <a:r>
              <a:rPr lang="nb-NO" dirty="0"/>
              <a:t>-dokumentasjon</a:t>
            </a:r>
          </a:p>
          <a:p>
            <a:pPr lvl="1"/>
            <a:r>
              <a:rPr lang="nb-NO" dirty="0"/>
              <a:t>Triple anførselstegn – ikke bare for kommentarer!</a:t>
            </a:r>
          </a:p>
          <a:p>
            <a:pPr lvl="1"/>
            <a:r>
              <a:rPr lang="nb-NO" dirty="0"/>
              <a:t>I klasser: rett under klassedefinisjonen</a:t>
            </a:r>
          </a:p>
          <a:p>
            <a:pPr lvl="1"/>
            <a:r>
              <a:rPr lang="nb-NO" dirty="0"/>
              <a:t>I metoder: rett under metodedefinisjonen (før innhold)</a:t>
            </a:r>
          </a:p>
          <a:p>
            <a:r>
              <a:rPr lang="nb-NO" dirty="0"/>
              <a:t>Vi forsøker...</a:t>
            </a: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5E58E0B-8D2A-AF41-8EE9-456D2D6141C8}"/>
              </a:ext>
            </a:extLst>
          </p:cNvPr>
          <p:cNvSpPr txBox="1"/>
          <p:nvPr/>
        </p:nvSpPr>
        <p:spPr>
          <a:xfrm>
            <a:off x="3258670" y="3373515"/>
            <a:ext cx="2626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{</a:t>
            </a:r>
            <a:r>
              <a:rPr lang="nb-NO" dirty="0" err="1"/>
              <a:t>aggregering.py</a:t>
            </a:r>
            <a:r>
              <a:rPr lang="nb-NO" dirty="0"/>
              <a:t>}</a:t>
            </a:r>
          </a:p>
          <a:p>
            <a:pPr algn="ctr"/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626477B-7877-0F44-89DC-A2594D48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2901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0212B-67C5-BF43-8253-B1B74C03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bør du ta med deg fra forelesningen?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81E003-B9F3-A34C-AD90-4AF4EE71D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Ulike typer feil</a:t>
            </a:r>
          </a:p>
          <a:p>
            <a:pPr lvl="1"/>
            <a:r>
              <a:rPr lang="nb-NO" dirty="0"/>
              <a:t>Logiske feil plukkes ikke opp av tolkeren!</a:t>
            </a:r>
          </a:p>
          <a:p>
            <a:r>
              <a:rPr lang="nb-NO" dirty="0"/>
              <a:t>Unntak</a:t>
            </a:r>
          </a:p>
          <a:p>
            <a:pPr lvl="1"/>
            <a:r>
              <a:rPr lang="nb-NO" dirty="0"/>
              <a:t>Hvorfor og hvordan man benytter </a:t>
            </a:r>
            <a:r>
              <a:rPr lang="nb-NO" dirty="0" err="1"/>
              <a:t>try-except-finally</a:t>
            </a:r>
            <a:endParaRPr lang="nb-NO" dirty="0"/>
          </a:p>
          <a:p>
            <a:r>
              <a:rPr lang="nb-NO" dirty="0"/>
              <a:t>Større program</a:t>
            </a:r>
          </a:p>
          <a:p>
            <a:pPr lvl="1"/>
            <a:r>
              <a:rPr lang="nb-NO" dirty="0" err="1"/>
              <a:t>Refaktorering</a:t>
            </a:r>
            <a:endParaRPr lang="nb-NO" dirty="0"/>
          </a:p>
          <a:p>
            <a:pPr lvl="1"/>
            <a:r>
              <a:rPr lang="nb-NO" dirty="0"/>
              <a:t>Kohesjon og kobling</a:t>
            </a:r>
          </a:p>
          <a:p>
            <a:pPr lvl="1"/>
            <a:r>
              <a:rPr lang="nb-NO" dirty="0"/>
              <a:t>Aggregering av kode</a:t>
            </a:r>
          </a:p>
          <a:p>
            <a:pPr lvl="1"/>
            <a:r>
              <a:rPr lang="nb-NO" dirty="0"/>
              <a:t>Enhetstesting</a:t>
            </a:r>
          </a:p>
          <a:p>
            <a:r>
              <a:rPr lang="nb-NO" dirty="0"/>
              <a:t>Eksamen...</a:t>
            </a:r>
          </a:p>
          <a:p>
            <a:pPr lvl="1"/>
            <a:r>
              <a:rPr lang="nb-NO" dirty="0"/>
              <a:t>Du vil bli bedt om å skrive et større system, tenk på hvordan du bygger det opp!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047806-26A0-1542-938B-04B207B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576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D74DFD5A-AF8F-EF47-88DC-326B94E3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 for dagens forelesning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12075D7-703B-764B-9252-B36BA786A4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Ulike typer feil</a:t>
            </a:r>
          </a:p>
          <a:p>
            <a:pPr lvl="1"/>
            <a:r>
              <a:rPr lang="nb-NO" dirty="0"/>
              <a:t>Syntaksfeil</a:t>
            </a:r>
          </a:p>
          <a:p>
            <a:pPr lvl="1"/>
            <a:r>
              <a:rPr lang="nb-NO" dirty="0"/>
              <a:t>Logiske feil</a:t>
            </a:r>
          </a:p>
          <a:p>
            <a:r>
              <a:rPr lang="nb-NO" dirty="0"/>
              <a:t>Unntak</a:t>
            </a:r>
          </a:p>
          <a:p>
            <a:pPr lvl="1"/>
            <a:r>
              <a:rPr lang="nb-NO" dirty="0"/>
              <a:t>Feil som kan fanges opp</a:t>
            </a:r>
          </a:p>
          <a:p>
            <a:pPr lvl="1"/>
            <a:r>
              <a:rPr lang="nb-NO" dirty="0"/>
              <a:t>Håndtering av unntak</a:t>
            </a:r>
          </a:p>
          <a:p>
            <a:r>
              <a:rPr lang="nb-NO" dirty="0"/>
              <a:t>Større programmer</a:t>
            </a:r>
          </a:p>
          <a:p>
            <a:pPr lvl="1"/>
            <a:r>
              <a:rPr lang="nb-NO" dirty="0" err="1"/>
              <a:t>Refaktorering</a:t>
            </a:r>
            <a:endParaRPr lang="nb-NO" dirty="0"/>
          </a:p>
          <a:p>
            <a:pPr lvl="1"/>
            <a:r>
              <a:rPr lang="nb-NO" dirty="0"/>
              <a:t>Enhetstesting</a:t>
            </a:r>
          </a:p>
          <a:p>
            <a:pPr lvl="1"/>
            <a:r>
              <a:rPr lang="nb-NO" dirty="0"/>
              <a:t>Dokumentasjon</a:t>
            </a:r>
          </a:p>
          <a:p>
            <a:pPr lvl="1"/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8C1D579-34FE-664D-8B1F-B023F038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452" y="1440180"/>
            <a:ext cx="3837119" cy="255807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3053E5-D31F-DA47-BA25-8EFD6822B865}"/>
              </a:ext>
            </a:extLst>
          </p:cNvPr>
          <p:cNvSpPr txBox="1"/>
          <p:nvPr/>
        </p:nvSpPr>
        <p:spPr>
          <a:xfrm>
            <a:off x="5157535" y="3998259"/>
            <a:ext cx="22589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/>
              <a:t>Foto: </a:t>
            </a:r>
            <a:r>
              <a:rPr lang="nb-NO" sz="700" dirty="0" err="1"/>
              <a:t>Vitaly</a:t>
            </a:r>
            <a:r>
              <a:rPr lang="nb-NO" sz="700" dirty="0"/>
              <a:t> </a:t>
            </a:r>
            <a:r>
              <a:rPr lang="nb-NO" sz="700" dirty="0" err="1"/>
              <a:t>Vlasov</a:t>
            </a:r>
            <a:r>
              <a:rPr lang="nb-NO" sz="700" dirty="0"/>
              <a:t>, Creative </a:t>
            </a:r>
            <a:r>
              <a:rPr lang="nb-NO" sz="700" dirty="0" err="1"/>
              <a:t>Commons</a:t>
            </a:r>
            <a:r>
              <a:rPr lang="nb-NO" sz="700" dirty="0"/>
              <a:t> (CC-BY-SA)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5E2790A-998C-8041-A8A1-D7926AEC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30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1B55825-C788-7548-A441-E50A5348D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Ulike typer feil</a:t>
            </a:r>
          </a:p>
        </p:txBody>
      </p:sp>
    </p:spTree>
    <p:extLst>
      <p:ext uri="{BB962C8B-B14F-4D97-AF65-F5344CB8AC3E}">
        <p14:creationId xmlns:p14="http://schemas.microsoft.com/office/powerpoint/2010/main" val="2867245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C88EB0-640D-0E47-BEDD-535F18FF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 typer feil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F72B6E-A4DB-4E4C-9B85-4EA9627A5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Syntaksfeil</a:t>
            </a:r>
          </a:p>
          <a:p>
            <a:pPr lvl="1"/>
            <a:r>
              <a:rPr lang="nb-NO" dirty="0"/>
              <a:t>Fanges opp av tolkeren</a:t>
            </a:r>
          </a:p>
          <a:p>
            <a:pPr lvl="1"/>
            <a:r>
              <a:rPr lang="nb-NO" dirty="0"/>
              <a:t>DU har faktisk skrevet noe som ikke er gyldig kode</a:t>
            </a:r>
          </a:p>
          <a:p>
            <a:r>
              <a:rPr lang="nb-NO" dirty="0"/>
              <a:t>Logiske feil</a:t>
            </a:r>
          </a:p>
          <a:p>
            <a:pPr lvl="1"/>
            <a:r>
              <a:rPr lang="nb-NO" dirty="0"/>
              <a:t>Mer vrient å avdekke, fordi...</a:t>
            </a:r>
          </a:p>
          <a:p>
            <a:pPr lvl="1"/>
            <a:r>
              <a:rPr lang="nb-NO" dirty="0"/>
              <a:t>Programmet ditt kjører!</a:t>
            </a:r>
          </a:p>
          <a:p>
            <a:pPr lvl="1"/>
            <a:r>
              <a:rPr lang="nb-NO" dirty="0"/>
              <a:t>Kan fanges opp som unntak (</a:t>
            </a:r>
            <a:r>
              <a:rPr lang="nb-NO" dirty="0" err="1"/>
              <a:t>exceptions</a:t>
            </a:r>
            <a:r>
              <a:rPr lang="nb-NO" dirty="0"/>
              <a:t>), mer om dette senere...</a:t>
            </a:r>
          </a:p>
          <a:p>
            <a:pPr lvl="1"/>
            <a:r>
              <a:rPr lang="nb-NO" dirty="0"/>
              <a:t>Eller de kan være helt gyldige programmer</a:t>
            </a:r>
          </a:p>
          <a:p>
            <a:endParaRPr lang="nb-NO" dirty="0"/>
          </a:p>
          <a:p>
            <a:r>
              <a:rPr lang="nb-NO" dirty="0"/>
              <a:t>{</a:t>
            </a:r>
            <a:r>
              <a:rPr lang="nb-NO" dirty="0" err="1"/>
              <a:t>ToFeil.py</a:t>
            </a:r>
            <a:r>
              <a:rPr lang="nb-NO" dirty="0"/>
              <a:t>}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12FF755-27D2-D042-B447-5D7CB876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262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921AB1-48BA-404C-B641-8C15D66E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avdekke ulike feil?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46EAAC-AFF5-1B4B-B594-65F007EC5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Syntaksfeil</a:t>
            </a:r>
          </a:p>
          <a:p>
            <a:pPr lvl="1"/>
            <a:r>
              <a:rPr lang="nb-NO" dirty="0"/>
              <a:t>Generelt greit å avdekke</a:t>
            </a:r>
          </a:p>
          <a:p>
            <a:pPr lvl="1"/>
            <a:r>
              <a:rPr lang="nb-NO" dirty="0"/>
              <a:t>Tolkeren gir en feilmelding, og en indikasjon på hvor feilen oppstår</a:t>
            </a:r>
          </a:p>
          <a:p>
            <a:pPr lvl="1"/>
            <a:r>
              <a:rPr lang="nb-NO" dirty="0"/>
              <a:t>Men selv når disse er luket ut, er du ikke nødvendigvis ferdig med oppgaven...</a:t>
            </a:r>
          </a:p>
          <a:p>
            <a:r>
              <a:rPr lang="nb-NO" dirty="0"/>
              <a:t>Logiske feil</a:t>
            </a:r>
          </a:p>
          <a:p>
            <a:pPr lvl="1"/>
            <a:r>
              <a:rPr lang="nb-NO" dirty="0"/>
              <a:t>Gir programmet forventet output?</a:t>
            </a:r>
          </a:p>
          <a:p>
            <a:pPr lvl="1"/>
            <a:r>
              <a:rPr lang="nb-NO" dirty="0"/>
              <a:t>Hvis nei – hvorfor ikke?</a:t>
            </a:r>
          </a:p>
          <a:p>
            <a:r>
              <a:rPr lang="nb-NO" dirty="0"/>
              <a:t>Feilrettingstips</a:t>
            </a:r>
          </a:p>
          <a:p>
            <a:pPr lvl="1"/>
            <a:r>
              <a:rPr lang="nb-NO" dirty="0"/>
              <a:t>Før du kjører: skriv ned hva du mener programmet skal skrive ut</a:t>
            </a:r>
          </a:p>
          <a:p>
            <a:pPr lvl="1"/>
            <a:r>
              <a:rPr lang="nb-NO" dirty="0"/>
              <a:t>Ved uventet utskrift: «vær datamaskin»</a:t>
            </a:r>
          </a:p>
          <a:p>
            <a:pPr lvl="1"/>
            <a:r>
              <a:rPr lang="nb-NO" dirty="0"/>
              <a:t>I koden: håndterer du grensetilfeller korrekt?</a:t>
            </a:r>
          </a:p>
          <a:p>
            <a:pPr lvl="1"/>
            <a:r>
              <a:rPr lang="nb-NO" dirty="0"/>
              <a:t>Generelt: har du rettet opp syntaksfeil er IKKE programmet gjennomtestet!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D772B64-6595-AC41-BBB0-C55C6899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454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657926A-D7A8-4D4E-BC0E-BD7FA2631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b-NO" dirty="0" err="1"/>
              <a:t>Mentimeter</a:t>
            </a:r>
            <a:r>
              <a:rPr lang="nb-NO" dirty="0"/>
              <a:t>-sesjon!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47F5AC58-4CB5-FF43-A69E-1081C3960A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  <a:p>
            <a:pPr algn="ctr"/>
            <a:r>
              <a:rPr lang="nb-NO" dirty="0"/>
              <a:t>Gå til </a:t>
            </a:r>
            <a:r>
              <a:rPr lang="nb-NO" dirty="0" err="1"/>
              <a:t>menti.com</a:t>
            </a:r>
            <a:endParaRPr lang="nb-NO" dirty="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0441A53-95EE-634F-A3C4-4776D829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E42-278E-8443-9918-98F128BBA1B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966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C6A03-53FC-2E46-AE41-03E85A786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Unntak</a:t>
            </a:r>
          </a:p>
        </p:txBody>
      </p:sp>
    </p:spTree>
    <p:extLst>
      <p:ext uri="{BB962C8B-B14F-4D97-AF65-F5344CB8AC3E}">
        <p14:creationId xmlns:p14="http://schemas.microsoft.com/office/powerpoint/2010/main" val="329658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CA697CB-6104-7249-9117-FD7F1178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et unntak (</a:t>
            </a:r>
            <a:r>
              <a:rPr lang="nb-NO" dirty="0" err="1"/>
              <a:t>exception</a:t>
            </a:r>
            <a:r>
              <a:rPr lang="nb-NO" dirty="0"/>
              <a:t>)?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D0927A-9C4E-2C47-91E2-09236FB82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Unntak</a:t>
            </a:r>
          </a:p>
          <a:p>
            <a:pPr lvl="1"/>
            <a:r>
              <a:rPr lang="nb-NO" dirty="0"/>
              <a:t>Kjøretidsfeil</a:t>
            </a:r>
          </a:p>
          <a:p>
            <a:pPr lvl="1"/>
            <a:r>
              <a:rPr lang="nb-NO" dirty="0"/>
              <a:t>Oppstår når noe skjer som du ikke har tatt høyde for i koden</a:t>
            </a:r>
          </a:p>
          <a:p>
            <a:r>
              <a:rPr lang="nb-NO" dirty="0"/>
              <a:t>Eksempler på unntak...</a:t>
            </a:r>
          </a:p>
          <a:p>
            <a:pPr lvl="1"/>
            <a:r>
              <a:rPr lang="nb-NO" dirty="0" err="1">
                <a:latin typeface="Monaco" pitchFamily="2" charset="77"/>
              </a:rPr>
              <a:t>IndexError</a:t>
            </a:r>
            <a:r>
              <a:rPr lang="nb-NO" dirty="0">
                <a:latin typeface="Monaco" pitchFamily="2" charset="77"/>
              </a:rPr>
              <a:t>: </a:t>
            </a:r>
            <a:r>
              <a:rPr lang="nb-NO" dirty="0" err="1">
                <a:latin typeface="Monaco" pitchFamily="2" charset="77"/>
              </a:rPr>
              <a:t>listIndexOutOfRange</a:t>
            </a:r>
            <a:endParaRPr lang="nb-NO" dirty="0">
              <a:latin typeface="Monaco" pitchFamily="2" charset="77"/>
            </a:endParaRPr>
          </a:p>
          <a:p>
            <a:pPr lvl="1"/>
            <a:r>
              <a:rPr lang="nb-NO" dirty="0" err="1">
                <a:latin typeface="Monaco" pitchFamily="2" charset="77"/>
              </a:rPr>
              <a:t>FileNotFoundError</a:t>
            </a:r>
            <a:r>
              <a:rPr lang="nb-NO" dirty="0">
                <a:latin typeface="Monaco" pitchFamily="2" charset="77"/>
              </a:rPr>
              <a:t>: [</a:t>
            </a:r>
            <a:r>
              <a:rPr lang="nb-NO" dirty="0" err="1">
                <a:latin typeface="Monaco" pitchFamily="2" charset="77"/>
              </a:rPr>
              <a:t>Errno</a:t>
            </a:r>
            <a:r>
              <a:rPr lang="nb-NO" dirty="0">
                <a:latin typeface="Monaco" pitchFamily="2" charset="77"/>
              </a:rPr>
              <a:t> 2] No </a:t>
            </a:r>
            <a:r>
              <a:rPr lang="nb-NO" dirty="0" err="1">
                <a:latin typeface="Monaco" pitchFamily="2" charset="77"/>
              </a:rPr>
              <a:t>such</a:t>
            </a:r>
            <a:r>
              <a:rPr lang="nb-NO" dirty="0">
                <a:latin typeface="Monaco" pitchFamily="2" charset="77"/>
              </a:rPr>
              <a:t> file or </a:t>
            </a:r>
            <a:r>
              <a:rPr lang="nb-NO" dirty="0" err="1">
                <a:latin typeface="Monaco" pitchFamily="2" charset="77"/>
              </a:rPr>
              <a:t>directory</a:t>
            </a:r>
            <a:r>
              <a:rPr lang="nb-NO" dirty="0">
                <a:latin typeface="Monaco" pitchFamily="2" charset="77"/>
              </a:rPr>
              <a:t>: '</a:t>
            </a:r>
            <a:r>
              <a:rPr lang="nb-NO" dirty="0" err="1">
                <a:latin typeface="Monaco" pitchFamily="2" charset="77"/>
              </a:rPr>
              <a:t>minFil.txt</a:t>
            </a:r>
            <a:r>
              <a:rPr lang="nb-NO" dirty="0">
                <a:latin typeface="Monaco" pitchFamily="2" charset="77"/>
              </a:rPr>
              <a:t>’</a:t>
            </a:r>
          </a:p>
          <a:p>
            <a:pPr lvl="1"/>
            <a:r>
              <a:rPr lang="nb-NO" dirty="0" err="1">
                <a:latin typeface="Monaco" pitchFamily="2" charset="77"/>
              </a:rPr>
              <a:t>AttributeError</a:t>
            </a:r>
            <a:r>
              <a:rPr lang="nb-NO" dirty="0">
                <a:latin typeface="Monaco" pitchFamily="2" charset="77"/>
              </a:rPr>
              <a:t>: '</a:t>
            </a:r>
            <a:r>
              <a:rPr lang="nb-NO" dirty="0" err="1">
                <a:latin typeface="Monaco" pitchFamily="2" charset="77"/>
              </a:rPr>
              <a:t>NoneType</a:t>
            </a:r>
            <a:r>
              <a:rPr lang="nb-NO" dirty="0">
                <a:latin typeface="Monaco" pitchFamily="2" charset="77"/>
              </a:rPr>
              <a:t>' </a:t>
            </a:r>
            <a:r>
              <a:rPr lang="nb-NO" dirty="0" err="1">
                <a:latin typeface="Monaco" pitchFamily="2" charset="77"/>
              </a:rPr>
              <a:t>object</a:t>
            </a:r>
            <a:r>
              <a:rPr lang="nb-NO" dirty="0">
                <a:latin typeface="Monaco" pitchFamily="2" charset="77"/>
              </a:rPr>
              <a:t> has </a:t>
            </a:r>
            <a:r>
              <a:rPr lang="nb-NO" dirty="0" err="1">
                <a:latin typeface="Monaco" pitchFamily="2" charset="77"/>
              </a:rPr>
              <a:t>no</a:t>
            </a:r>
            <a:r>
              <a:rPr lang="nb-NO" dirty="0">
                <a:latin typeface="Monaco" pitchFamily="2" charset="77"/>
              </a:rPr>
              <a:t> </a:t>
            </a:r>
            <a:r>
              <a:rPr lang="nb-NO" dirty="0" err="1">
                <a:latin typeface="Monaco" pitchFamily="2" charset="77"/>
              </a:rPr>
              <a:t>attribute</a:t>
            </a:r>
            <a:r>
              <a:rPr lang="nb-NO" dirty="0">
                <a:latin typeface="Monaco" pitchFamily="2" charset="77"/>
              </a:rPr>
              <a:t> '</a:t>
            </a:r>
            <a:r>
              <a:rPr lang="nb-NO" dirty="0" err="1">
                <a:latin typeface="Monaco" pitchFamily="2" charset="77"/>
              </a:rPr>
              <a:t>oppdaterAlder</a:t>
            </a:r>
            <a:r>
              <a:rPr lang="nb-NO" dirty="0">
                <a:latin typeface="Monaco" pitchFamily="2" charset="77"/>
              </a:rPr>
              <a:t>’</a:t>
            </a:r>
          </a:p>
          <a:p>
            <a:r>
              <a:rPr lang="nb-NO" dirty="0"/>
              <a:t>Hvordan håndtere dette på en god måte?</a:t>
            </a:r>
          </a:p>
          <a:p>
            <a:pPr lvl="1"/>
            <a:r>
              <a:rPr lang="nb-NO" dirty="0"/>
              <a:t>if-sjekker</a:t>
            </a:r>
          </a:p>
          <a:p>
            <a:pPr lvl="1"/>
            <a:r>
              <a:rPr lang="nb-NO" dirty="0"/>
              <a:t>Noen ganger holder det ikke med if-sjekk...</a:t>
            </a:r>
          </a:p>
          <a:p>
            <a:pPr lvl="1"/>
            <a:r>
              <a:rPr lang="nb-NO" dirty="0" err="1"/>
              <a:t>try</a:t>
            </a:r>
            <a:r>
              <a:rPr lang="nb-NO" dirty="0"/>
              <a:t> – </a:t>
            </a:r>
            <a:r>
              <a:rPr lang="nb-NO" dirty="0" err="1"/>
              <a:t>except</a:t>
            </a:r>
            <a:r>
              <a:rPr lang="nb-NO" dirty="0"/>
              <a:t> – </a:t>
            </a:r>
            <a:r>
              <a:rPr lang="nb-NO" dirty="0" err="1"/>
              <a:t>finally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DE98BB7-6E4E-0B4B-888C-36C175C6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141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1ED8BF-68C6-7141-9BFB-3725257D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try</a:t>
            </a:r>
            <a:r>
              <a:rPr lang="nb-NO" dirty="0"/>
              <a:t> – </a:t>
            </a:r>
            <a:r>
              <a:rPr lang="nb-NO" dirty="0" err="1"/>
              <a:t>except</a:t>
            </a:r>
            <a:r>
              <a:rPr lang="nb-NO" dirty="0"/>
              <a:t> – </a:t>
            </a:r>
            <a:r>
              <a:rPr lang="nb-NO" dirty="0" err="1"/>
              <a:t>finally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3EDF52-74F1-AF4F-BC48-7D9C66E79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>
                <a:latin typeface="Monaco" pitchFamily="2" charset="77"/>
              </a:rPr>
              <a:t>try</a:t>
            </a:r>
            <a:r>
              <a:rPr lang="nb-NO" dirty="0">
                <a:latin typeface="Monaco" pitchFamily="2" charset="77"/>
              </a:rPr>
              <a:t>:</a:t>
            </a:r>
          </a:p>
          <a:p>
            <a:pPr marL="0" indent="0">
              <a:buNone/>
            </a:pPr>
            <a:r>
              <a:rPr lang="nb-NO" dirty="0">
                <a:latin typeface="Monaco" pitchFamily="2" charset="77"/>
              </a:rPr>
              <a:t>    forsøk kode som kan gi feil</a:t>
            </a:r>
          </a:p>
          <a:p>
            <a:pPr marL="0" indent="0">
              <a:buNone/>
            </a:pPr>
            <a:r>
              <a:rPr lang="nb-NO" dirty="0" err="1">
                <a:latin typeface="Monaco" pitchFamily="2" charset="77"/>
              </a:rPr>
              <a:t>except</a:t>
            </a:r>
            <a:r>
              <a:rPr lang="nb-NO" dirty="0">
                <a:latin typeface="Monaco" pitchFamily="2" charset="77"/>
              </a:rPr>
              <a:t>:</a:t>
            </a:r>
          </a:p>
          <a:p>
            <a:pPr marL="0" indent="0">
              <a:buNone/>
            </a:pPr>
            <a:r>
              <a:rPr lang="nb-NO" dirty="0">
                <a:latin typeface="Monaco" pitchFamily="2" charset="77"/>
              </a:rPr>
              <a:t>    hvis noe feil skjedde, gjør dette...</a:t>
            </a:r>
          </a:p>
          <a:p>
            <a:pPr marL="0" indent="0">
              <a:buNone/>
            </a:pPr>
            <a:r>
              <a:rPr lang="nb-NO" dirty="0" err="1">
                <a:latin typeface="Monaco" pitchFamily="2" charset="77"/>
              </a:rPr>
              <a:t>finally</a:t>
            </a:r>
            <a:r>
              <a:rPr lang="nb-NO" dirty="0">
                <a:latin typeface="Monaco" pitchFamily="2" charset="77"/>
              </a:rPr>
              <a:t>:</a:t>
            </a:r>
          </a:p>
          <a:p>
            <a:pPr marL="0" indent="0">
              <a:buNone/>
            </a:pPr>
            <a:r>
              <a:rPr lang="nb-NO" dirty="0">
                <a:latin typeface="Monaco" pitchFamily="2" charset="77"/>
              </a:rPr>
              <a:t>    utføres alltid</a:t>
            </a:r>
          </a:p>
          <a:p>
            <a:pPr marL="0" indent="0">
              <a:buNone/>
            </a:pPr>
            <a:endParaRPr lang="nb-NO" dirty="0">
              <a:latin typeface="Monaco" pitchFamily="2" charset="77"/>
            </a:endParaRPr>
          </a:p>
          <a:p>
            <a:pPr marL="0" indent="0">
              <a:buNone/>
            </a:pPr>
            <a:endParaRPr lang="nb-NO" dirty="0">
              <a:latin typeface="Monaco" pitchFamily="2" charset="77"/>
            </a:endParaRPr>
          </a:p>
          <a:p>
            <a:pPr marL="0" indent="0" algn="ctr">
              <a:buNone/>
            </a:pPr>
            <a:r>
              <a:rPr lang="nb-NO" dirty="0"/>
              <a:t>{</a:t>
            </a:r>
            <a:r>
              <a:rPr lang="nb-NO" dirty="0" err="1"/>
              <a:t>Unntak.py</a:t>
            </a:r>
            <a:r>
              <a:rPr lang="nb-NO" dirty="0"/>
              <a:t>, Unntak2.py}</a:t>
            </a:r>
          </a:p>
          <a:p>
            <a:pPr marL="0" indent="0">
              <a:buNone/>
            </a:pPr>
            <a:endParaRPr lang="nb-NO" dirty="0">
              <a:latin typeface="Monaco" pitchFamily="2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548B31-C0C6-6749-A8E1-5756E47C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091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1.potx" id="{EA89BD56-01FD-48D9-BDD3-1E84E0E193CE}" vid="{1D06FC09-0143-4B29-8E70-0BE773F38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6C095784CFED4BB1C07E103D8EEA0F" ma:contentTypeVersion="6" ma:contentTypeDescription="Opprett et nytt dokument." ma:contentTypeScope="" ma:versionID="77327d7314a6ad529f7d4b93192fae12">
  <xsd:schema xmlns:xsd="http://www.w3.org/2001/XMLSchema" xmlns:xs="http://www.w3.org/2001/XMLSchema" xmlns:p="http://schemas.microsoft.com/office/2006/metadata/properties" xmlns:ns2="75c2ae53-6359-4aff-b918-757ab4059ae7" targetNamespace="http://schemas.microsoft.com/office/2006/metadata/properties" ma:root="true" ma:fieldsID="aa744480066a6b1ef2b98ae20a433397" ns2:_="">
    <xsd:import namespace="75c2ae53-6359-4aff-b918-757ab4059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2ae53-6359-4aff-b918-757ab4059a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C1E886-C3CB-4039-A655-A070B136C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2ae53-6359-4aff-b918-757ab4059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5F3509-3F0F-427A-B152-60F12FAF90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0E950E-9910-4337-AEF4-E33FE1F697E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75c2ae53-6359-4aff-b918-757ab4059ae7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25536</TotalTime>
  <Words>628</Words>
  <Application>Microsoft Macintosh PowerPoint</Application>
  <PresentationFormat>Egendefinert</PresentationFormat>
  <Paragraphs>135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Monaco</vt:lpstr>
      <vt:lpstr>Verdana</vt:lpstr>
      <vt:lpstr>Office-tema</vt:lpstr>
      <vt:lpstr>Kjekt å ha... feilhåndtering og andre nyttige verktøy</vt:lpstr>
      <vt:lpstr>Plan for dagens forelesning</vt:lpstr>
      <vt:lpstr>Ulike typer feil</vt:lpstr>
      <vt:lpstr>To typer feil</vt:lpstr>
      <vt:lpstr>Hvordan avdekke ulike feil?</vt:lpstr>
      <vt:lpstr>Mentimeter-sesjon!</vt:lpstr>
      <vt:lpstr>Unntak</vt:lpstr>
      <vt:lpstr>Hva er et unntak (exception)?</vt:lpstr>
      <vt:lpstr>try – except – finally</vt:lpstr>
      <vt:lpstr>Større programmer</vt:lpstr>
      <vt:lpstr>Større programmer: en oversikt</vt:lpstr>
      <vt:lpstr>Refaktorering av kode</vt:lpstr>
      <vt:lpstr>{aggregering.py}</vt:lpstr>
      <vt:lpstr>{aggregering.py}</vt:lpstr>
      <vt:lpstr>Enhetstesting</vt:lpstr>
      <vt:lpstr>Dokumentasjon</vt:lpstr>
      <vt:lpstr>Hva bør du ta med deg fra forelesningen?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Plotting og lese fra fil</dc:title>
  <dc:creator>Cathrine W. Tellefsen</dc:creator>
  <cp:lastModifiedBy>Henrik Hillestad Løvold</cp:lastModifiedBy>
  <cp:revision>88</cp:revision>
  <cp:lastPrinted>2019-10-29T08:10:09Z</cp:lastPrinted>
  <dcterms:created xsi:type="dcterms:W3CDTF">2018-05-25T08:42:12Z</dcterms:created>
  <dcterms:modified xsi:type="dcterms:W3CDTF">2019-10-29T13:42:24Z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0x0101002F6C095784CFED4BB1C07E103D8EEA0F</vt:lpwstr>
  </property>
</Properties>
</file>